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ags/tag11.xml" ContentType="application/vnd.openxmlformats-officedocument.presentationml.tags+xml"/>
  <Override PartName="/ppt/notesSlides/notesSlide7.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tags/tag12.xml" ContentType="application/vnd.openxmlformats-officedocument.presentationml.tags+xml"/>
  <Override PartName="/ppt/notesSlides/notesSlide8.xml" ContentType="application/vnd.openxmlformats-officedocument.presentationml.notesSlide+xml"/>
  <Override PartName="/ppt/charts/chart4.xml" ContentType="application/vnd.openxmlformats-officedocument.drawingml.chart+xml"/>
  <Override PartName="/ppt/tags/tag13.xml" ContentType="application/vnd.openxmlformats-officedocument.presentationml.tags+xml"/>
  <Override PartName="/ppt/notesSlides/notesSlide9.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tags/tag14.xml" ContentType="application/vnd.openxmlformats-officedocument.presentationml.tags+xml"/>
  <Override PartName="/ppt/notesSlides/notesSlide10.xml" ContentType="application/vnd.openxmlformats-officedocument.presentationml.notesSlide+xml"/>
  <Override PartName="/ppt/charts/chart6.xml" ContentType="application/vnd.openxmlformats-officedocument.drawingml.chart+xml"/>
  <Override PartName="/ppt/theme/themeOverride2.xml" ContentType="application/vnd.openxmlformats-officedocument.themeOverride+xml"/>
  <Override PartName="/ppt/drawings/drawing3.xml" ContentType="application/vnd.openxmlformats-officedocument.drawingml.chartshapes+xml"/>
  <Override PartName="/ppt/tags/tag15.xml" ContentType="application/vnd.openxmlformats-officedocument.presentationml.tags+xml"/>
  <Override PartName="/ppt/notesSlides/notesSlide11.xml" ContentType="application/vnd.openxmlformats-officedocument.presentationml.notesSlide+xml"/>
  <Override PartName="/ppt/charts/chart7.xml" ContentType="application/vnd.openxmlformats-officedocument.drawingml.chart+xml"/>
  <Override PartName="/ppt/theme/themeOverride3.xml" ContentType="application/vnd.openxmlformats-officedocument.themeOverride+xml"/>
  <Override PartName="/ppt/drawings/drawing4.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charts/chart8.xml" ContentType="application/vnd.openxmlformats-officedocument.drawingml.chart+xml"/>
  <Override PartName="/ppt/charts/style1.xml" ContentType="application/vnd.ms-office.chartstyle+xml"/>
  <Override PartName="/ppt/charts/colors1.xml" ContentType="application/vnd.ms-office.chartcolorstyl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67"/>
  </p:sldMasterIdLst>
  <p:notesMasterIdLst>
    <p:notesMasterId r:id="rId93"/>
  </p:notesMasterIdLst>
  <p:handoutMasterIdLst>
    <p:handoutMasterId r:id="rId94"/>
  </p:handoutMasterIdLst>
  <p:sldIdLst>
    <p:sldId id="256" r:id="rId68"/>
    <p:sldId id="259" r:id="rId69"/>
    <p:sldId id="400" r:id="rId70"/>
    <p:sldId id="263" r:id="rId71"/>
    <p:sldId id="373" r:id="rId72"/>
    <p:sldId id="374" r:id="rId73"/>
    <p:sldId id="376" r:id="rId74"/>
    <p:sldId id="377" r:id="rId75"/>
    <p:sldId id="378" r:id="rId76"/>
    <p:sldId id="379" r:id="rId77"/>
    <p:sldId id="380" r:id="rId78"/>
    <p:sldId id="381" r:id="rId79"/>
    <p:sldId id="382" r:id="rId80"/>
    <p:sldId id="388" r:id="rId81"/>
    <p:sldId id="383" r:id="rId82"/>
    <p:sldId id="384" r:id="rId83"/>
    <p:sldId id="385" r:id="rId84"/>
    <p:sldId id="386" r:id="rId85"/>
    <p:sldId id="387" r:id="rId86"/>
    <p:sldId id="389" r:id="rId87"/>
    <p:sldId id="390" r:id="rId88"/>
    <p:sldId id="392" r:id="rId89"/>
    <p:sldId id="391" r:id="rId90"/>
    <p:sldId id="395" r:id="rId91"/>
    <p:sldId id="397" r:id="rId92"/>
  </p:sldIdLst>
  <p:sldSz cx="12192000" cy="6858000"/>
  <p:notesSz cx="6858000" cy="9144000"/>
  <p:custDataLst>
    <p:custData r:id="rId37"/>
    <p:tags r:id="rId95"/>
  </p:custDataLst>
  <p:defaultText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ringer, Adam" initials="SA" lastIdx="13" clrIdx="0">
    <p:extLst>
      <p:ext uri="{19B8F6BF-5375-455C-9EA6-DF929625EA0E}">
        <p15:presenceInfo xmlns:p15="http://schemas.microsoft.com/office/powerpoint/2012/main" userId="S::adam.stringer@lippincott.com::7e8bf982-08f3-4205-8544-04909412e746" providerId="AD"/>
      </p:ext>
    </p:extLst>
  </p:cmAuthor>
  <p:cmAuthor id="2" name="Sigman, Laura" initials="SL" lastIdx="14" clrIdx="2">
    <p:extLst>
      <p:ext uri="{19B8F6BF-5375-455C-9EA6-DF929625EA0E}">
        <p15:presenceInfo xmlns:p15="http://schemas.microsoft.com/office/powerpoint/2012/main" userId="Sigman, Laura" providerId="None"/>
      </p:ext>
    </p:extLst>
  </p:cmAuthor>
  <p:cmAuthor id="3" name="Clark, Cynthia" initials="CC" lastIdx="41" clrIdx="1">
    <p:extLst>
      <p:ext uri="{19B8F6BF-5375-455C-9EA6-DF929625EA0E}">
        <p15:presenceInfo xmlns:p15="http://schemas.microsoft.com/office/powerpoint/2012/main" userId="Clark, Cynth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C77"/>
    <a:srgbClr val="0077A0"/>
    <a:srgbClr val="4A4A4A"/>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1A551C0-2021-AC11-E31C-4D4D43000001}">
  <a:tblStyle styleId="{C1A551C0-2021-AC11-E31C-4D4D43000001}" styleName="MMC 2021 Brand Table 1">
    <a:wholeTbl>
      <a:tcTxStyle>
        <a:fontRef idx="minor">
          <a:schemeClr val="dk1"/>
        </a:fontRef>
        <a:schemeClr val="dk1"/>
      </a:tcTxStyle>
      <a:tcStyle>
        <a:tcBdr>
          <a:left>
            <a:ln w="12700" cmpd="sng">
              <a:noFill/>
            </a:ln>
          </a:left>
          <a:right>
            <a:ln w="12700" cmpd="sng">
              <a:noFill/>
            </a:ln>
          </a:right>
          <a:top>
            <a:ln w="12700" cmpd="sng">
              <a:noFill/>
            </a:ln>
          </a:top>
          <a:bottom>
            <a:ln w="12700" cmpd="sng">
              <a:noFill/>
            </a:ln>
          </a:bottom>
          <a:insideH>
            <a:ln w="12700" cmpd="sng">
              <a:solidFill>
                <a:srgbClr val="949494"/>
              </a:solidFill>
            </a:ln>
          </a:insideH>
          <a:insideV>
            <a:ln w="12700" cmpd="sng">
              <a:noFill/>
            </a:ln>
          </a:insideV>
        </a:tcBdr>
        <a:fill>
          <a:solidFill>
            <a:schemeClr val="lt1">
              <a:tint val="100000"/>
            </a:schemeClr>
          </a:solidFill>
        </a:fill>
      </a:tcStyle>
    </a:wholeTbl>
    <a:band1H>
      <a:tcStyle>
        <a:tcBdr>
          <a:left>
            <a:ln w="12700" cmpd="sng">
              <a:noFill/>
            </a:ln>
          </a:left>
          <a:right>
            <a:ln w="12700" cmpd="sng">
              <a:noFill/>
            </a:ln>
          </a:right>
          <a:top>
            <a:ln w="12700" cmpd="sng">
              <a:noFill/>
            </a:ln>
          </a:top>
          <a:bottom>
            <a:ln w="12700" cmpd="sng">
              <a:noFill/>
            </a:ln>
          </a:bottom>
          <a:insideH>
            <a:ln w="12700" cmpd="sng">
              <a:noFill/>
            </a:ln>
          </a:insideH>
          <a:insideV>
            <a:ln w="12700" cmpd="sng">
              <a:noFill/>
            </a:ln>
          </a:insideV>
        </a:tcBdr>
        <a:fill>
          <a:solidFill>
            <a:srgbClr val="F0F0F0"/>
          </a:solidFill>
        </a:fill>
      </a:tcStyle>
    </a:band1H>
    <a:band2H>
      <a:tcStyle>
        <a:tcBdr>
          <a:left>
            <a:ln w="12700" cmpd="sng">
              <a:noFill/>
            </a:ln>
          </a:left>
          <a:right>
            <a:ln w="12700" cmpd="sng">
              <a:noFill/>
            </a:ln>
          </a:right>
          <a:top>
            <a:ln w="12700" cmpd="sng">
              <a:noFill/>
            </a:ln>
          </a:top>
          <a:bottom>
            <a:ln w="12700" cmpd="sng">
              <a:noFill/>
            </a:ln>
          </a:bottom>
          <a:insideH>
            <a:ln w="12700" cmpd="sng">
              <a:noFill/>
            </a:ln>
          </a:insideH>
          <a:insideV>
            <a:ln w="12700" cmpd="sng">
              <a:noFill/>
            </a:ln>
          </a:insideV>
        </a:tcBdr>
      </a:tcStyle>
    </a:band2H>
    <a:band1V>
      <a:tcStyle>
        <a:tcBdr/>
        <a:fill>
          <a:solidFill>
            <a:srgbClr val="F0F0F0"/>
          </a:solidFill>
        </a:fill>
      </a:tcStyle>
    </a:band1V>
    <a:band2V>
      <a:tcStyle>
        <a:tcBdr/>
      </a:tcStyle>
    </a:band2V>
    <a:lastCol>
      <a:tcTxStyle b="on">
        <a:fontRef idx="minor">
          <a:prstClr val="black"/>
        </a:fontRef>
        <a:schemeClr val="bg1"/>
      </a:tcTxStyle>
      <a:tcStyle>
        <a:tcBdr>
          <a:insideH>
            <a:ln w="12700" cmpd="sng">
              <a:solidFill>
                <a:srgbClr val="FFFFFF"/>
              </a:solidFill>
            </a:ln>
          </a:insideH>
        </a:tcBdr>
        <a:fill>
          <a:solidFill>
            <a:schemeClr val="accent1">
              <a:tint val="100000"/>
            </a:schemeClr>
          </a:solidFill>
        </a:fill>
      </a:tcStyle>
    </a:lastCol>
    <a:firstCol>
      <a:tcTxStyle b="on">
        <a:fontRef idx="minor">
          <a:prstClr val="black"/>
        </a:fontRef>
        <a:schemeClr val="bg1"/>
      </a:tcTxStyle>
      <a:tcStyle>
        <a:tcBdr>
          <a:insideH>
            <a:ln w="12700" cmpd="sng">
              <a:solidFill>
                <a:srgbClr val="FFFFFF"/>
              </a:solidFill>
            </a:ln>
          </a:insideH>
        </a:tcBdr>
        <a:fill>
          <a:solidFill>
            <a:schemeClr val="accent1"/>
          </a:solidFill>
        </a:fill>
      </a:tcStyle>
    </a:firstCol>
    <a:lastRow>
      <a:tcTxStyle b="on">
        <a:fontRef idx="minor">
          <a:schemeClr val="bg1"/>
        </a:fontRef>
        <a:schemeClr val="bg1"/>
      </a:tcTxStyle>
      <a:tcStyle>
        <a:tcBdr/>
        <a:fill>
          <a:solidFill>
            <a:srgbClr val="565656"/>
          </a:solidFill>
        </a:fill>
      </a:tcStyle>
    </a:lastRow>
    <a:firstRow>
      <a:tcTxStyle b="on">
        <a:fontRef idx="minor">
          <a:schemeClr val="bg1"/>
        </a:fontRef>
        <a:schemeClr val="bg1"/>
      </a:tcTxStyle>
      <a:tcStyle>
        <a:tcBdr/>
        <a:fill>
          <a:solidFill>
            <a:srgbClr val="002C77"/>
          </a:solidFill>
        </a:fill>
      </a:tcStyle>
    </a:firstRow>
  </a:tblStyle>
  <a:tblStyle styleId="{C1A551C0-2021-AC11-E31C-4D4D43000002}" styleName="MMC 2021 Brand Table 2">
    <a:wholeTbl>
      <a:tcTxStyle>
        <a:fontRef idx="minor">
          <a:schemeClr val="dk1"/>
        </a:fontRef>
        <a:schemeClr val="dk1"/>
      </a:tcTxStyle>
      <a:tcStyle>
        <a:tcBdr>
          <a:left>
            <a:ln w="12700" cmpd="sng">
              <a:noFill/>
            </a:ln>
          </a:left>
          <a:right>
            <a:ln w="12700" cmpd="sng">
              <a:noFill/>
            </a:ln>
          </a:right>
          <a:top>
            <a:ln w="12700" cmpd="sng">
              <a:noFill/>
            </a:ln>
          </a:top>
          <a:bottom>
            <a:ln w="12700" cmpd="sng">
              <a:noFill/>
            </a:ln>
          </a:bottom>
          <a:insideH>
            <a:ln w="12700" cmpd="sng">
              <a:solidFill>
                <a:srgbClr val="949494"/>
              </a:solidFill>
            </a:ln>
          </a:insideH>
          <a:insideV>
            <a:ln w="12700" cmpd="sng">
              <a:noFill/>
            </a:ln>
          </a:insideV>
        </a:tcBdr>
        <a:fill>
          <a:solidFill>
            <a:schemeClr val="lt1">
              <a:tint val="100000"/>
            </a:schemeClr>
          </a:solidFill>
        </a:fill>
      </a:tcStyle>
    </a:wholeTbl>
    <a:lastCol>
      <a:tcTxStyle b="on">
        <a:fontRef idx="minor">
          <a:prstClr val="black"/>
        </a:fontRef>
        <a:schemeClr val="dk1"/>
      </a:tcTxStyle>
      <a:tcStyle>
        <a:tcBdr/>
        <a:fill>
          <a:solidFill>
            <a:schemeClr val="lt1">
              <a:tint val="100000"/>
            </a:schemeClr>
          </a:solidFill>
        </a:fill>
      </a:tcStyle>
    </a:lastCol>
    <a:firstCol>
      <a:tcTxStyle b="on">
        <a:fontRef idx="minor">
          <a:prstClr val="black"/>
        </a:fontRef>
        <a:schemeClr val="dk1"/>
      </a:tcTxStyle>
      <a:tcStyle>
        <a:tcBdr/>
        <a:fill>
          <a:solidFill>
            <a:schemeClr val="lt1">
              <a:tint val="100000"/>
            </a:schemeClr>
          </a:solidFill>
        </a:fill>
      </a:tcStyle>
    </a:firstCol>
    <a:lastRow>
      <a:tcTxStyle>
        <a:fontRef idx="minor">
          <a:prstClr val="black"/>
        </a:fontRef>
        <a:schemeClr val="dk1"/>
      </a:tcTxStyle>
      <a:tcStyle>
        <a:tcBdr>
          <a:left>
            <a:ln w="12700" cmpd="sng">
              <a:noFill/>
            </a:ln>
          </a:left>
          <a:right>
            <a:ln w="12700" cmpd="sng">
              <a:noFill/>
            </a:ln>
          </a:right>
          <a:top>
            <a:ln w="28575" cmpd="sng">
              <a:solidFill>
                <a:srgbClr val="565656"/>
              </a:solidFill>
            </a:ln>
          </a:top>
          <a:bottom>
            <a:ln w="28575" cmpd="sng">
              <a:solidFill>
                <a:srgbClr val="565656"/>
              </a:solidFill>
            </a:ln>
          </a:bottom>
          <a:insideH>
            <a:ln w="28575" cmpd="sng">
              <a:solidFill>
                <a:srgbClr val="565656"/>
              </a:solidFill>
            </a:ln>
          </a:insideH>
          <a:insideV>
            <a:ln w="12700" cmpd="sng">
              <a:noFill/>
            </a:ln>
          </a:insideV>
        </a:tcBdr>
        <a:fill>
          <a:solidFill>
            <a:schemeClr val="lt1">
              <a:tint val="100000"/>
            </a:schemeClr>
          </a:solidFill>
        </a:fill>
      </a:tcStyle>
    </a:lastRow>
    <a:firstRow>
      <a:tcTxStyle b="on">
        <a:fontRef idx="minor">
          <a:schemeClr val="bg1"/>
        </a:fontRef>
        <a:srgbClr val="002C77"/>
      </a:tcTxStyle>
      <a:tcStyle>
        <a:tcBdr/>
        <a:fill>
          <a:solidFill>
            <a:schemeClr val="lt1">
              <a:tint val="10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1" autoAdjust="0"/>
    <p:restoredTop sz="92605" autoAdjust="0"/>
  </p:normalViewPr>
  <p:slideViewPr>
    <p:cSldViewPr snapToGrid="0" snapToObjects="1">
      <p:cViewPr varScale="1">
        <p:scale>
          <a:sx n="114" d="100"/>
          <a:sy n="114" d="100"/>
        </p:scale>
        <p:origin x="780" y="114"/>
      </p:cViewPr>
      <p:guideLst>
        <p:guide orient="horz" pos="2184"/>
        <p:guide pos="3840"/>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snapToObjects="1">
      <p:cViewPr varScale="1">
        <p:scale>
          <a:sx n="100" d="100"/>
          <a:sy n="100" d="100"/>
        </p:scale>
        <p:origin x="3336" y="176"/>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customXml" Target="../customXml/item63.xml"/><Relationship Id="rId68" Type="http://schemas.openxmlformats.org/officeDocument/2006/relationships/slide" Target="slides/slide1.xml"/><Relationship Id="rId84" Type="http://schemas.openxmlformats.org/officeDocument/2006/relationships/slide" Target="slides/slide17.xml"/><Relationship Id="rId89" Type="http://schemas.openxmlformats.org/officeDocument/2006/relationships/slide" Target="slides/slide22.xml"/><Relationship Id="rId16" Type="http://schemas.openxmlformats.org/officeDocument/2006/relationships/customXml" Target="../customXml/item16.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customXml" Target="../customXml/item58.xml"/><Relationship Id="rId74" Type="http://schemas.openxmlformats.org/officeDocument/2006/relationships/slide" Target="slides/slide7.xml"/><Relationship Id="rId79" Type="http://schemas.openxmlformats.org/officeDocument/2006/relationships/slide" Target="slides/slide12.xml"/><Relationship Id="rId5" Type="http://schemas.openxmlformats.org/officeDocument/2006/relationships/customXml" Target="../customXml/item5.xml"/><Relationship Id="rId90" Type="http://schemas.openxmlformats.org/officeDocument/2006/relationships/slide" Target="slides/slide23.xml"/><Relationship Id="rId95" Type="http://schemas.openxmlformats.org/officeDocument/2006/relationships/tags" Target="tags/tag1.xml"/><Relationship Id="rId22" Type="http://schemas.openxmlformats.org/officeDocument/2006/relationships/customXml" Target="../customXml/item22.xml"/><Relationship Id="rId27" Type="http://schemas.openxmlformats.org/officeDocument/2006/relationships/customXml" Target="../customXml/item27.xml"/><Relationship Id="rId43" Type="http://schemas.openxmlformats.org/officeDocument/2006/relationships/customXml" Target="../customXml/item43.xml"/><Relationship Id="rId48" Type="http://schemas.openxmlformats.org/officeDocument/2006/relationships/customXml" Target="../customXml/item48.xml"/><Relationship Id="rId64" Type="http://schemas.openxmlformats.org/officeDocument/2006/relationships/customXml" Target="../customXml/item64.xml"/><Relationship Id="rId69" Type="http://schemas.openxmlformats.org/officeDocument/2006/relationships/slide" Target="slides/slide2.xml"/><Relationship Id="rId80" Type="http://schemas.openxmlformats.org/officeDocument/2006/relationships/slide" Target="slides/slide13.xml"/><Relationship Id="rId85" Type="http://schemas.openxmlformats.org/officeDocument/2006/relationships/slide" Target="slides/slide18.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customXml" Target="../customXml/item59.xml"/><Relationship Id="rId67" Type="http://schemas.openxmlformats.org/officeDocument/2006/relationships/slideMaster" Target="slideMasters/slideMaster1.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customXml" Target="../customXml/item62.xml"/><Relationship Id="rId70" Type="http://schemas.openxmlformats.org/officeDocument/2006/relationships/slide" Target="slides/slide3.xml"/><Relationship Id="rId75" Type="http://schemas.openxmlformats.org/officeDocument/2006/relationships/slide" Target="slides/slide8.xml"/><Relationship Id="rId83" Type="http://schemas.openxmlformats.org/officeDocument/2006/relationships/slide" Target="slides/slide16.xml"/><Relationship Id="rId88" Type="http://schemas.openxmlformats.org/officeDocument/2006/relationships/slide" Target="slides/slide21.xml"/><Relationship Id="rId91" Type="http://schemas.openxmlformats.org/officeDocument/2006/relationships/slide" Target="slides/slide24.xml"/><Relationship Id="rId96"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customXml" Target="../customXml/item60.xml"/><Relationship Id="rId65" Type="http://schemas.openxmlformats.org/officeDocument/2006/relationships/customXml" Target="../customXml/item65.xml"/><Relationship Id="rId73" Type="http://schemas.openxmlformats.org/officeDocument/2006/relationships/slide" Target="slides/slide6.xml"/><Relationship Id="rId78" Type="http://schemas.openxmlformats.org/officeDocument/2006/relationships/slide" Target="slides/slide11.xml"/><Relationship Id="rId81" Type="http://schemas.openxmlformats.org/officeDocument/2006/relationships/slide" Target="slides/slide14.xml"/><Relationship Id="rId86" Type="http://schemas.openxmlformats.org/officeDocument/2006/relationships/slide" Target="slides/slide19.xml"/><Relationship Id="rId94" Type="http://schemas.openxmlformats.org/officeDocument/2006/relationships/handoutMaster" Target="handoutMasters/handoutMaster1.xml"/><Relationship Id="rId9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slide" Target="slides/slide9.xml"/><Relationship Id="rId97" Type="http://schemas.openxmlformats.org/officeDocument/2006/relationships/presProps" Target="presProps.xml"/><Relationship Id="rId7" Type="http://schemas.openxmlformats.org/officeDocument/2006/relationships/customXml" Target="../customXml/item7.xml"/><Relationship Id="rId71" Type="http://schemas.openxmlformats.org/officeDocument/2006/relationships/slide" Target="slides/slide4.xml"/><Relationship Id="rId92" Type="http://schemas.openxmlformats.org/officeDocument/2006/relationships/slide" Target="slides/slide25.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slide" Target="slides/slide20.xml"/><Relationship Id="rId61" Type="http://schemas.openxmlformats.org/officeDocument/2006/relationships/customXml" Target="../customXml/item61.xml"/><Relationship Id="rId82" Type="http://schemas.openxmlformats.org/officeDocument/2006/relationships/slide" Target="slides/slide15.xml"/><Relationship Id="rId19" Type="http://schemas.openxmlformats.org/officeDocument/2006/relationships/customXml" Target="../customXml/item19.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slide" Target="slides/slide10.xml"/><Relationship Id="rId100" Type="http://schemas.openxmlformats.org/officeDocument/2006/relationships/tableStyles" Target="tableStyles.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slide" Target="slides/slide5.xml"/><Relationship Id="rId93" Type="http://schemas.openxmlformats.org/officeDocument/2006/relationships/notesMaster" Target="notesMasters/notesMaster1.xml"/><Relationship Id="rId98"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4.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5.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package" Target="../embeddings/Microsoft_Excel_Worksheet6.xlsx"/><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Hoja1!$B$1</c:f>
              <c:strCache>
                <c:ptCount val="1"/>
                <c:pt idx="0">
                  <c:v>Serie 1</c:v>
                </c:pt>
              </c:strCache>
            </c:strRef>
          </c:tx>
          <c:spPr>
            <a:solidFill>
              <a:srgbClr val="3494BA"/>
            </a:solidFill>
          </c:spPr>
          <c:invertIfNegative val="0"/>
          <c:dLbls>
            <c:spPr>
              <a:noFill/>
              <a:ln>
                <a:noFill/>
              </a:ln>
              <a:effectLst/>
            </c:spPr>
            <c:txPr>
              <a:bodyPr/>
              <a:lstStyle/>
              <a:p>
                <a:pPr>
                  <a:defRPr sz="9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Hoja1!$A$2:$A$9</c:f>
              <c:strCache>
                <c:ptCount val="1"/>
                <c:pt idx="0">
                  <c:v>Categoría 2</c:v>
                </c:pt>
              </c:strCache>
            </c:strRef>
          </c:cat>
          <c:val>
            <c:numRef>
              <c:f>Hoja1!$B$2:$B$9</c:f>
              <c:numCache>
                <c:formatCode>0%</c:formatCode>
                <c:ptCount val="8"/>
                <c:pt idx="0">
                  <c:v>0.15555555555555556</c:v>
                </c:pt>
                <c:pt idx="1">
                  <c:v>0.17391304347826086</c:v>
                </c:pt>
                <c:pt idx="2">
                  <c:v>0.28985507246376813</c:v>
                </c:pt>
                <c:pt idx="3">
                  <c:v>0.317</c:v>
                </c:pt>
                <c:pt idx="4">
                  <c:v>0.55000000000000004</c:v>
                </c:pt>
                <c:pt idx="5">
                  <c:v>0.65333333333333332</c:v>
                </c:pt>
                <c:pt idx="6">
                  <c:v>0.68</c:v>
                </c:pt>
                <c:pt idx="7">
                  <c:v>0.85483870967741937</c:v>
                </c:pt>
              </c:numCache>
            </c:numRef>
          </c:val>
          <c:extLst>
            <c:ext xmlns:c16="http://schemas.microsoft.com/office/drawing/2014/chart" uri="{C3380CC4-5D6E-409C-BE32-E72D297353CC}">
              <c16:uniqueId val="{00000000-00AB-4BDD-9424-ECBA3E770E58}"/>
            </c:ext>
          </c:extLst>
        </c:ser>
        <c:ser>
          <c:idx val="1"/>
          <c:order val="1"/>
          <c:tx>
            <c:strRef>
              <c:f>Hoja1!$C$1</c:f>
              <c:strCache>
                <c:ptCount val="1"/>
                <c:pt idx="0">
                  <c:v>Serie 2</c:v>
                </c:pt>
              </c:strCache>
            </c:strRef>
          </c:tx>
          <c:spPr>
            <a:solidFill>
              <a:schemeClr val="bg1"/>
            </a:solidFill>
          </c:spPr>
          <c:invertIfNegative val="0"/>
          <c:cat>
            <c:strRef>
              <c:f>Hoja1!$A$2:$A$9</c:f>
              <c:strCache>
                <c:ptCount val="1"/>
                <c:pt idx="0">
                  <c:v>Categoría 2</c:v>
                </c:pt>
              </c:strCache>
            </c:strRef>
          </c:cat>
          <c:val>
            <c:numRef>
              <c:f>Hoja1!$C$2:$C$9</c:f>
              <c:numCache>
                <c:formatCode>0%</c:formatCode>
                <c:ptCount val="8"/>
                <c:pt idx="0">
                  <c:v>0.84444444444444444</c:v>
                </c:pt>
                <c:pt idx="1">
                  <c:v>0.82608695652173914</c:v>
                </c:pt>
                <c:pt idx="2">
                  <c:v>0.71014492753623193</c:v>
                </c:pt>
                <c:pt idx="3">
                  <c:v>0.68300000000000005</c:v>
                </c:pt>
                <c:pt idx="4">
                  <c:v>0.44999999999999996</c:v>
                </c:pt>
                <c:pt idx="5">
                  <c:v>0.34666666666666668</c:v>
                </c:pt>
                <c:pt idx="6">
                  <c:v>0.31999999999999995</c:v>
                </c:pt>
                <c:pt idx="7">
                  <c:v>0.14516129032258063</c:v>
                </c:pt>
              </c:numCache>
            </c:numRef>
          </c:val>
          <c:extLst>
            <c:ext xmlns:c16="http://schemas.microsoft.com/office/drawing/2014/chart" uri="{C3380CC4-5D6E-409C-BE32-E72D297353CC}">
              <c16:uniqueId val="{00000003-00AB-4BDD-9424-ECBA3E770E58}"/>
            </c:ext>
          </c:extLst>
        </c:ser>
        <c:dLbls>
          <c:showLegendKey val="0"/>
          <c:showVal val="0"/>
          <c:showCatName val="0"/>
          <c:showSerName val="0"/>
          <c:showPercent val="0"/>
          <c:showBubbleSize val="0"/>
        </c:dLbls>
        <c:gapWidth val="100"/>
        <c:overlap val="100"/>
        <c:axId val="188984320"/>
        <c:axId val="188994304"/>
      </c:barChart>
      <c:catAx>
        <c:axId val="188984320"/>
        <c:scaling>
          <c:orientation val="minMax"/>
        </c:scaling>
        <c:delete val="1"/>
        <c:axPos val="l"/>
        <c:numFmt formatCode="General" sourceLinked="0"/>
        <c:majorTickMark val="out"/>
        <c:minorTickMark val="none"/>
        <c:tickLblPos val="nextTo"/>
        <c:crossAx val="188994304"/>
        <c:crosses val="autoZero"/>
        <c:auto val="1"/>
        <c:lblAlgn val="ctr"/>
        <c:lblOffset val="100"/>
        <c:noMultiLvlLbl val="0"/>
      </c:catAx>
      <c:valAx>
        <c:axId val="188994304"/>
        <c:scaling>
          <c:orientation val="minMax"/>
          <c:max val="1"/>
          <c:min val="0"/>
        </c:scaling>
        <c:delete val="1"/>
        <c:axPos val="b"/>
        <c:numFmt formatCode="0%" sourceLinked="1"/>
        <c:majorTickMark val="out"/>
        <c:minorTickMark val="none"/>
        <c:tickLblPos val="nextTo"/>
        <c:crossAx val="1889843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Hoja1!$B$1</c:f>
              <c:strCache>
                <c:ptCount val="1"/>
                <c:pt idx="0">
                  <c:v>Serie 1</c:v>
                </c:pt>
              </c:strCache>
            </c:strRef>
          </c:tx>
          <c:spPr>
            <a:solidFill>
              <a:srgbClr val="3494BA"/>
            </a:solidFill>
          </c:spPr>
          <c:invertIfNegative val="0"/>
          <c:dLbls>
            <c:dLbl>
              <c:idx val="0"/>
              <c:layout>
                <c:manualLayout>
                  <c:x val="1.3071809315444785E-2"/>
                  <c:y val="0"/>
                </c:manualLayout>
              </c:layout>
              <c:spPr>
                <a:noFill/>
                <a:ln>
                  <a:noFill/>
                </a:ln>
                <a:effectLst/>
              </c:spPr>
              <c:txPr>
                <a:bodyPr wrap="square" lIns="38100" tIns="19050" rIns="38100" bIns="19050" anchor="ctr">
                  <a:noAutofit/>
                </a:bodyPr>
                <a:lstStyle/>
                <a:p>
                  <a:pPr>
                    <a:defRPr>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49683332846142542"/>
                      <c:h val="0.44407400771858579"/>
                    </c:manualLayout>
                  </c15:layout>
                </c:ext>
                <c:ext xmlns:c16="http://schemas.microsoft.com/office/drawing/2014/chart" uri="{C3380CC4-5D6E-409C-BE32-E72D297353CC}">
                  <c16:uniqueId val="{00000000-67C2-40AB-B3F3-241195487D2E}"/>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c:f>
              <c:strCache>
                <c:ptCount val="1"/>
                <c:pt idx="0">
                  <c:v>Categoría 2</c:v>
                </c:pt>
              </c:strCache>
            </c:strRef>
          </c:cat>
          <c:val>
            <c:numRef>
              <c:f>Hoja1!$B$2</c:f>
              <c:numCache>
                <c:formatCode>0%</c:formatCode>
                <c:ptCount val="1"/>
                <c:pt idx="0">
                  <c:v>0.54</c:v>
                </c:pt>
              </c:numCache>
            </c:numRef>
          </c:val>
          <c:extLst>
            <c:ext xmlns:c16="http://schemas.microsoft.com/office/drawing/2014/chart" uri="{C3380CC4-5D6E-409C-BE32-E72D297353CC}">
              <c16:uniqueId val="{00000001-871E-4506-B78D-D01D4094D7AA}"/>
            </c:ext>
          </c:extLst>
        </c:ser>
        <c:ser>
          <c:idx val="1"/>
          <c:order val="1"/>
          <c:tx>
            <c:strRef>
              <c:f>Hoja1!$C$1</c:f>
              <c:strCache>
                <c:ptCount val="1"/>
                <c:pt idx="0">
                  <c:v>Serie 2</c:v>
                </c:pt>
              </c:strCache>
            </c:strRef>
          </c:tx>
          <c:spPr>
            <a:solidFill>
              <a:schemeClr val="bg1"/>
            </a:solidFill>
          </c:spPr>
          <c:invertIfNegative val="0"/>
          <c:dPt>
            <c:idx val="0"/>
            <c:invertIfNegative val="0"/>
            <c:bubble3D val="0"/>
            <c:extLst>
              <c:ext xmlns:c16="http://schemas.microsoft.com/office/drawing/2014/chart" uri="{C3380CC4-5D6E-409C-BE32-E72D297353CC}">
                <c16:uniqueId val="{00000002-871E-4506-B78D-D01D4094D7AA}"/>
              </c:ext>
            </c:extLst>
          </c:dPt>
          <c:cat>
            <c:strRef>
              <c:f>Hoja1!$A$2</c:f>
              <c:strCache>
                <c:ptCount val="1"/>
                <c:pt idx="0">
                  <c:v>Categoría 2</c:v>
                </c:pt>
              </c:strCache>
            </c:strRef>
          </c:cat>
          <c:val>
            <c:numRef>
              <c:f>Hoja1!$C$2</c:f>
              <c:numCache>
                <c:formatCode>0%</c:formatCode>
                <c:ptCount val="1"/>
                <c:pt idx="0">
                  <c:v>0.45999999999999996</c:v>
                </c:pt>
              </c:numCache>
            </c:numRef>
          </c:val>
          <c:extLst>
            <c:ext xmlns:c16="http://schemas.microsoft.com/office/drawing/2014/chart" uri="{C3380CC4-5D6E-409C-BE32-E72D297353CC}">
              <c16:uniqueId val="{00000003-871E-4506-B78D-D01D4094D7AA}"/>
            </c:ext>
          </c:extLst>
        </c:ser>
        <c:dLbls>
          <c:showLegendKey val="0"/>
          <c:showVal val="0"/>
          <c:showCatName val="0"/>
          <c:showSerName val="0"/>
          <c:showPercent val="0"/>
          <c:showBubbleSize val="0"/>
        </c:dLbls>
        <c:gapWidth val="150"/>
        <c:overlap val="100"/>
        <c:axId val="188984320"/>
        <c:axId val="188994304"/>
      </c:barChart>
      <c:catAx>
        <c:axId val="188984320"/>
        <c:scaling>
          <c:orientation val="minMax"/>
        </c:scaling>
        <c:delete val="1"/>
        <c:axPos val="l"/>
        <c:numFmt formatCode="General" sourceLinked="0"/>
        <c:majorTickMark val="out"/>
        <c:minorTickMark val="none"/>
        <c:tickLblPos val="nextTo"/>
        <c:crossAx val="188994304"/>
        <c:crosses val="autoZero"/>
        <c:auto val="1"/>
        <c:lblAlgn val="ctr"/>
        <c:lblOffset val="100"/>
        <c:noMultiLvlLbl val="0"/>
      </c:catAx>
      <c:valAx>
        <c:axId val="188994304"/>
        <c:scaling>
          <c:orientation val="minMax"/>
          <c:max val="1"/>
          <c:min val="0"/>
        </c:scaling>
        <c:delete val="1"/>
        <c:axPos val="b"/>
        <c:numFmt formatCode="0%" sourceLinked="1"/>
        <c:majorTickMark val="out"/>
        <c:minorTickMark val="none"/>
        <c:tickLblPos val="nextTo"/>
        <c:crossAx val="1889843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875261355043748E-2"/>
          <c:y val="0.18311310229002217"/>
          <c:w val="0.91484196361050818"/>
          <c:h val="0.59794921052713645"/>
        </c:manualLayout>
      </c:layout>
      <c:barChart>
        <c:barDir val="col"/>
        <c:grouping val="clustered"/>
        <c:varyColors val="0"/>
        <c:ser>
          <c:idx val="0"/>
          <c:order val="0"/>
          <c:tx>
            <c:strRef>
              <c:f>Sheet1!$B$1</c:f>
              <c:strCache>
                <c:ptCount val="1"/>
                <c:pt idx="0">
                  <c:v>% Favorable</c:v>
                </c:pt>
              </c:strCache>
            </c:strRef>
          </c:tx>
          <c:spPr>
            <a:solidFill>
              <a:srgbClr val="00968F"/>
            </a:solidFill>
            <a:ln>
              <a:noFill/>
            </a:ln>
          </c:spPr>
          <c:invertIfNegative val="0"/>
          <c:dLbls>
            <c:spPr>
              <a:noFill/>
              <a:ln>
                <a:noFill/>
              </a:ln>
              <a:effectLst/>
            </c:spPr>
            <c:txPr>
              <a:bodyPr/>
              <a:lstStyle/>
              <a:p>
                <a:pPr>
                  <a:defRPr sz="2400" b="0">
                    <a:solidFill>
                      <a:schemeClr val="bg2">
                        <a:lumMod val="50000"/>
                      </a:schemeClr>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Sheet1!$A$2:$A$70</c:f>
              <c:strCache>
                <c:ptCount val="1"/>
                <c:pt idx="0">
                  <c:v>8. My Company is a safe place to work.</c:v>
                </c:pt>
              </c:strCache>
            </c:strRef>
          </c:cat>
          <c:val>
            <c:numRef>
              <c:f>Sheet1!$B$2:$B$70</c:f>
              <c:numCache>
                <c:formatCode>0</c:formatCode>
                <c:ptCount val="1"/>
                <c:pt idx="0">
                  <c:v>81</c:v>
                </c:pt>
              </c:numCache>
            </c:numRef>
          </c:val>
          <c:extLst>
            <c:ext xmlns:c16="http://schemas.microsoft.com/office/drawing/2014/chart" uri="{C3380CC4-5D6E-409C-BE32-E72D297353CC}">
              <c16:uniqueId val="{00000000-3C22-4CCA-B375-54B8ECF0F2A2}"/>
            </c:ext>
          </c:extLst>
        </c:ser>
        <c:ser>
          <c:idx val="1"/>
          <c:order val="1"/>
          <c:tx>
            <c:strRef>
              <c:f>Sheet1!$C$1</c:f>
              <c:strCache>
                <c:ptCount val="1"/>
                <c:pt idx="0">
                  <c:v>% Neutral</c:v>
                </c:pt>
              </c:strCache>
            </c:strRef>
          </c:tx>
          <c:spPr>
            <a:solidFill>
              <a:srgbClr val="FFBE00"/>
            </a:solidFill>
          </c:spPr>
          <c:invertIfNegative val="0"/>
          <c:dLbls>
            <c:spPr>
              <a:noFill/>
              <a:ln>
                <a:noFill/>
              </a:ln>
              <a:effectLst/>
            </c:spPr>
            <c:txPr>
              <a:bodyPr/>
              <a:lstStyle/>
              <a:p>
                <a:pPr>
                  <a:defRPr sz="2400" b="0">
                    <a:solidFill>
                      <a:schemeClr val="bg2">
                        <a:lumMod val="50000"/>
                      </a:schemeClr>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Sheet1!$A$2:$A$70</c:f>
              <c:strCache>
                <c:ptCount val="1"/>
                <c:pt idx="0">
                  <c:v>8. My Company is a safe place to work.</c:v>
                </c:pt>
              </c:strCache>
            </c:strRef>
          </c:cat>
          <c:val>
            <c:numRef>
              <c:f>Sheet1!$C$2:$C$70</c:f>
              <c:numCache>
                <c:formatCode>0</c:formatCode>
                <c:ptCount val="1"/>
                <c:pt idx="0">
                  <c:v>15</c:v>
                </c:pt>
              </c:numCache>
            </c:numRef>
          </c:val>
          <c:extLst>
            <c:ext xmlns:c16="http://schemas.microsoft.com/office/drawing/2014/chart" uri="{C3380CC4-5D6E-409C-BE32-E72D297353CC}">
              <c16:uniqueId val="{00000001-3C22-4CCA-B375-54B8ECF0F2A2}"/>
            </c:ext>
          </c:extLst>
        </c:ser>
        <c:ser>
          <c:idx val="2"/>
          <c:order val="2"/>
          <c:tx>
            <c:strRef>
              <c:f>Sheet1!$D$1</c:f>
              <c:strCache>
                <c:ptCount val="1"/>
                <c:pt idx="0">
                  <c:v>% Unfavorable</c:v>
                </c:pt>
              </c:strCache>
            </c:strRef>
          </c:tx>
          <c:spPr>
            <a:solidFill>
              <a:srgbClr val="EF4E45"/>
            </a:solidFill>
          </c:spPr>
          <c:invertIfNegative val="0"/>
          <c:dLbls>
            <c:spPr>
              <a:noFill/>
              <a:ln>
                <a:noFill/>
              </a:ln>
              <a:effectLst/>
            </c:spPr>
            <c:txPr>
              <a:bodyPr/>
              <a:lstStyle/>
              <a:p>
                <a:pPr>
                  <a:defRPr sz="2400" b="0">
                    <a:solidFill>
                      <a:schemeClr val="bg2">
                        <a:lumMod val="50000"/>
                      </a:schemeClr>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Sheet1!$A$2:$A$70</c:f>
              <c:strCache>
                <c:ptCount val="1"/>
                <c:pt idx="0">
                  <c:v>8. My Company is a safe place to work.</c:v>
                </c:pt>
              </c:strCache>
            </c:strRef>
          </c:cat>
          <c:val>
            <c:numRef>
              <c:f>Sheet1!$D$2:$D$70</c:f>
              <c:numCache>
                <c:formatCode>0</c:formatCode>
                <c:ptCount val="1"/>
                <c:pt idx="0">
                  <c:v>4</c:v>
                </c:pt>
              </c:numCache>
            </c:numRef>
          </c:val>
          <c:extLst>
            <c:ext xmlns:c16="http://schemas.microsoft.com/office/drawing/2014/chart" uri="{C3380CC4-5D6E-409C-BE32-E72D297353CC}">
              <c16:uniqueId val="{00000002-3C22-4CCA-B375-54B8ECF0F2A2}"/>
            </c:ext>
          </c:extLst>
        </c:ser>
        <c:dLbls>
          <c:showLegendKey val="0"/>
          <c:showVal val="0"/>
          <c:showCatName val="0"/>
          <c:showSerName val="0"/>
          <c:showPercent val="0"/>
          <c:showBubbleSize val="0"/>
        </c:dLbls>
        <c:gapWidth val="150"/>
        <c:axId val="194109824"/>
        <c:axId val="194111744"/>
      </c:barChart>
      <c:catAx>
        <c:axId val="194109824"/>
        <c:scaling>
          <c:orientation val="minMax"/>
        </c:scaling>
        <c:delete val="1"/>
        <c:axPos val="b"/>
        <c:numFmt formatCode="General" sourceLinked="0"/>
        <c:majorTickMark val="out"/>
        <c:minorTickMark val="none"/>
        <c:tickLblPos val="nextTo"/>
        <c:crossAx val="194111744"/>
        <c:crosses val="autoZero"/>
        <c:auto val="1"/>
        <c:lblAlgn val="ctr"/>
        <c:lblOffset val="100"/>
        <c:noMultiLvlLbl val="0"/>
      </c:catAx>
      <c:valAx>
        <c:axId val="194111744"/>
        <c:scaling>
          <c:orientation val="minMax"/>
          <c:max val="100"/>
          <c:min val="0"/>
        </c:scaling>
        <c:delete val="1"/>
        <c:axPos val="l"/>
        <c:numFmt formatCode="#,##0" sourceLinked="0"/>
        <c:majorTickMark val="out"/>
        <c:minorTickMark val="none"/>
        <c:tickLblPos val="nextTo"/>
        <c:crossAx val="194109824"/>
        <c:crosses val="autoZero"/>
        <c:crossBetween val="between"/>
        <c:majorUnit val="20"/>
      </c:valAx>
    </c:plotArea>
    <c:legend>
      <c:legendPos val="t"/>
      <c:layout>
        <c:manualLayout>
          <c:xMode val="edge"/>
          <c:yMode val="edge"/>
          <c:x val="0.19441535433070867"/>
          <c:y val="6.0826401398749605E-2"/>
          <c:w val="0.67291940069991252"/>
          <c:h val="5.0934486595316304E-2"/>
        </c:manualLayout>
      </c:layout>
      <c:overlay val="0"/>
      <c:txPr>
        <a:bodyPr/>
        <a:lstStyle/>
        <a:p>
          <a:pPr>
            <a:defRPr sz="1800">
              <a:solidFill>
                <a:schemeClr val="bg2">
                  <a:lumMod val="50000"/>
                </a:schemeClr>
              </a:solidFill>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6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8472664635781494E-2"/>
          <c:y val="0.24921324567889544"/>
          <c:w val="0.91484196361050818"/>
          <c:h val="0.59794921052713645"/>
        </c:manualLayout>
      </c:layout>
      <c:barChart>
        <c:barDir val="col"/>
        <c:grouping val="stacked"/>
        <c:varyColors val="0"/>
        <c:ser>
          <c:idx val="0"/>
          <c:order val="0"/>
          <c:tx>
            <c:strRef>
              <c:f>Sheet1!$B$1</c:f>
              <c:strCache>
                <c:ptCount val="1"/>
                <c:pt idx="0">
                  <c:v>% Favorable</c:v>
                </c:pt>
              </c:strCache>
            </c:strRef>
          </c:tx>
          <c:spPr>
            <a:solidFill>
              <a:srgbClr val="00968F"/>
            </a:solidFill>
            <a:ln>
              <a:noFill/>
            </a:ln>
          </c:spPr>
          <c:invertIfNegative val="0"/>
          <c:dLbls>
            <c:spPr>
              <a:noFill/>
              <a:ln>
                <a:noFill/>
              </a:ln>
              <a:effectLst/>
            </c:spPr>
            <c:txPr>
              <a:bodyPr/>
              <a:lstStyle/>
              <a:p>
                <a:pPr>
                  <a:defRPr sz="1200" b="0">
                    <a:solidFill>
                      <a:schemeClr val="bg2">
                        <a:lumMod val="50000"/>
                      </a:schemeClr>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Sheet1!$A$2:$A$70</c:f>
              <c:strCache>
                <c:ptCount val="10"/>
                <c:pt idx="0">
                  <c:v>Skilled &amp; Competent 
(SCA)</c:v>
                </c:pt>
                <c:pt idx="1">
                  <c:v>Engage Employees 
(SCA)</c:v>
                </c:pt>
                <c:pt idx="2">
                  <c:v>Leadership Integrity 
(PSA)</c:v>
                </c:pt>
                <c:pt idx="3">
                  <c:v>Communicates Expectations 
(SCA)</c:v>
                </c:pt>
                <c:pt idx="4">
                  <c:v>Plus 
(SCA)</c:v>
                </c:pt>
                <c:pt idx="5">
                  <c:v>Assesses Risks and Hazards 
(SCA)</c:v>
                </c:pt>
                <c:pt idx="6">
                  <c:v>Reinforces Safe Behaviors 
(SCA)</c:v>
                </c:pt>
                <c:pt idx="7">
                  <c:v>Design Integrity 
(PSA)</c:v>
                </c:pt>
                <c:pt idx="8">
                  <c:v>Operational Integrity 
(PSA)</c:v>
                </c:pt>
                <c:pt idx="9">
                  <c:v>Asset Integrity 
(PSA)</c:v>
                </c:pt>
              </c:strCache>
            </c:strRef>
          </c:cat>
          <c:val>
            <c:numRef>
              <c:f>Sheet1!$B$2:$B$70</c:f>
              <c:numCache>
                <c:formatCode>General</c:formatCode>
                <c:ptCount val="10"/>
                <c:pt idx="0">
                  <c:v>91</c:v>
                </c:pt>
                <c:pt idx="1">
                  <c:v>83</c:v>
                </c:pt>
                <c:pt idx="2">
                  <c:v>81</c:v>
                </c:pt>
                <c:pt idx="3">
                  <c:v>77</c:v>
                </c:pt>
                <c:pt idx="4">
                  <c:v>77</c:v>
                </c:pt>
                <c:pt idx="5">
                  <c:v>76</c:v>
                </c:pt>
                <c:pt idx="6">
                  <c:v>76</c:v>
                </c:pt>
                <c:pt idx="7">
                  <c:v>75</c:v>
                </c:pt>
                <c:pt idx="8">
                  <c:v>73</c:v>
                </c:pt>
                <c:pt idx="9">
                  <c:v>70</c:v>
                </c:pt>
              </c:numCache>
            </c:numRef>
          </c:val>
          <c:extLst>
            <c:ext xmlns:c16="http://schemas.microsoft.com/office/drawing/2014/chart" uri="{C3380CC4-5D6E-409C-BE32-E72D297353CC}">
              <c16:uniqueId val="{00000000-CB29-40F7-A9C2-823EC4FFF3E1}"/>
            </c:ext>
          </c:extLst>
        </c:ser>
        <c:ser>
          <c:idx val="1"/>
          <c:order val="1"/>
          <c:tx>
            <c:strRef>
              <c:f>Sheet1!$C$1</c:f>
              <c:strCache>
                <c:ptCount val="1"/>
                <c:pt idx="0">
                  <c:v>% Neutral</c:v>
                </c:pt>
              </c:strCache>
            </c:strRef>
          </c:tx>
          <c:spPr>
            <a:solidFill>
              <a:srgbClr val="FFBE00"/>
            </a:solidFill>
          </c:spPr>
          <c:invertIfNegative val="0"/>
          <c:dLbls>
            <c:spPr>
              <a:noFill/>
              <a:ln>
                <a:noFill/>
              </a:ln>
              <a:effectLst/>
            </c:spPr>
            <c:txPr>
              <a:bodyPr/>
              <a:lstStyle/>
              <a:p>
                <a:pPr>
                  <a:defRPr sz="1200" b="0">
                    <a:solidFill>
                      <a:schemeClr val="bg2">
                        <a:lumMod val="50000"/>
                      </a:schemeClr>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Sheet1!$A$2:$A$70</c:f>
              <c:strCache>
                <c:ptCount val="10"/>
                <c:pt idx="0">
                  <c:v>Skilled &amp; Competent 
(SCA)</c:v>
                </c:pt>
                <c:pt idx="1">
                  <c:v>Engage Employees 
(SCA)</c:v>
                </c:pt>
                <c:pt idx="2">
                  <c:v>Leadership Integrity 
(PSA)</c:v>
                </c:pt>
                <c:pt idx="3">
                  <c:v>Communicates Expectations 
(SCA)</c:v>
                </c:pt>
                <c:pt idx="4">
                  <c:v>Plus 
(SCA)</c:v>
                </c:pt>
                <c:pt idx="5">
                  <c:v>Assesses Risks and Hazards 
(SCA)</c:v>
                </c:pt>
                <c:pt idx="6">
                  <c:v>Reinforces Safe Behaviors 
(SCA)</c:v>
                </c:pt>
                <c:pt idx="7">
                  <c:v>Design Integrity 
(PSA)</c:v>
                </c:pt>
                <c:pt idx="8">
                  <c:v>Operational Integrity 
(PSA)</c:v>
                </c:pt>
                <c:pt idx="9">
                  <c:v>Asset Integrity 
(PSA)</c:v>
                </c:pt>
              </c:strCache>
            </c:strRef>
          </c:cat>
          <c:val>
            <c:numRef>
              <c:f>Sheet1!$C$2:$C$70</c:f>
              <c:numCache>
                <c:formatCode>General</c:formatCode>
                <c:ptCount val="10"/>
                <c:pt idx="0">
                  <c:v>8</c:v>
                </c:pt>
                <c:pt idx="1">
                  <c:v>11</c:v>
                </c:pt>
                <c:pt idx="2">
                  <c:v>14</c:v>
                </c:pt>
                <c:pt idx="3">
                  <c:v>17</c:v>
                </c:pt>
                <c:pt idx="4">
                  <c:v>14</c:v>
                </c:pt>
                <c:pt idx="5">
                  <c:v>15</c:v>
                </c:pt>
                <c:pt idx="6">
                  <c:v>15</c:v>
                </c:pt>
                <c:pt idx="7">
                  <c:v>17</c:v>
                </c:pt>
                <c:pt idx="8">
                  <c:v>18</c:v>
                </c:pt>
                <c:pt idx="9">
                  <c:v>21</c:v>
                </c:pt>
              </c:numCache>
            </c:numRef>
          </c:val>
          <c:extLst>
            <c:ext xmlns:c16="http://schemas.microsoft.com/office/drawing/2014/chart" uri="{C3380CC4-5D6E-409C-BE32-E72D297353CC}">
              <c16:uniqueId val="{00000001-CB29-40F7-A9C2-823EC4FFF3E1}"/>
            </c:ext>
          </c:extLst>
        </c:ser>
        <c:ser>
          <c:idx val="2"/>
          <c:order val="2"/>
          <c:tx>
            <c:strRef>
              <c:f>Sheet1!$D$1</c:f>
              <c:strCache>
                <c:ptCount val="1"/>
                <c:pt idx="0">
                  <c:v>% Unfavorable</c:v>
                </c:pt>
              </c:strCache>
            </c:strRef>
          </c:tx>
          <c:spPr>
            <a:solidFill>
              <a:srgbClr val="EF4E45"/>
            </a:solidFill>
          </c:spPr>
          <c:invertIfNegative val="0"/>
          <c:dLbls>
            <c:spPr>
              <a:noFill/>
              <a:ln>
                <a:noFill/>
              </a:ln>
              <a:effectLst/>
            </c:spPr>
            <c:txPr>
              <a:bodyPr/>
              <a:lstStyle/>
              <a:p>
                <a:pPr>
                  <a:defRPr sz="1200" b="0">
                    <a:solidFill>
                      <a:schemeClr val="bg2">
                        <a:lumMod val="50000"/>
                      </a:schemeClr>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Sheet1!$A$2:$A$70</c:f>
              <c:strCache>
                <c:ptCount val="10"/>
                <c:pt idx="0">
                  <c:v>Skilled &amp; Competent 
(SCA)</c:v>
                </c:pt>
                <c:pt idx="1">
                  <c:v>Engage Employees 
(SCA)</c:v>
                </c:pt>
                <c:pt idx="2">
                  <c:v>Leadership Integrity 
(PSA)</c:v>
                </c:pt>
                <c:pt idx="3">
                  <c:v>Communicates Expectations 
(SCA)</c:v>
                </c:pt>
                <c:pt idx="4">
                  <c:v>Plus 
(SCA)</c:v>
                </c:pt>
                <c:pt idx="5">
                  <c:v>Assesses Risks and Hazards 
(SCA)</c:v>
                </c:pt>
                <c:pt idx="6">
                  <c:v>Reinforces Safe Behaviors 
(SCA)</c:v>
                </c:pt>
                <c:pt idx="7">
                  <c:v>Design Integrity 
(PSA)</c:v>
                </c:pt>
                <c:pt idx="8">
                  <c:v>Operational Integrity 
(PSA)</c:v>
                </c:pt>
                <c:pt idx="9">
                  <c:v>Asset Integrity 
(PSA)</c:v>
                </c:pt>
              </c:strCache>
            </c:strRef>
          </c:cat>
          <c:val>
            <c:numRef>
              <c:f>Sheet1!$D$2:$D$70</c:f>
              <c:numCache>
                <c:formatCode>General</c:formatCode>
                <c:ptCount val="10"/>
                <c:pt idx="0">
                  <c:v>3</c:v>
                </c:pt>
                <c:pt idx="1">
                  <c:v>7</c:v>
                </c:pt>
                <c:pt idx="2">
                  <c:v>5</c:v>
                </c:pt>
                <c:pt idx="3">
                  <c:v>7</c:v>
                </c:pt>
                <c:pt idx="4">
                  <c:v>10</c:v>
                </c:pt>
                <c:pt idx="5">
                  <c:v>10</c:v>
                </c:pt>
                <c:pt idx="6">
                  <c:v>9</c:v>
                </c:pt>
                <c:pt idx="7">
                  <c:v>8</c:v>
                </c:pt>
                <c:pt idx="8">
                  <c:v>9</c:v>
                </c:pt>
                <c:pt idx="9">
                  <c:v>10</c:v>
                </c:pt>
              </c:numCache>
            </c:numRef>
          </c:val>
          <c:extLst>
            <c:ext xmlns:c16="http://schemas.microsoft.com/office/drawing/2014/chart" uri="{C3380CC4-5D6E-409C-BE32-E72D297353CC}">
              <c16:uniqueId val="{00000002-CB29-40F7-A9C2-823EC4FFF3E1}"/>
            </c:ext>
          </c:extLst>
        </c:ser>
        <c:dLbls>
          <c:showLegendKey val="0"/>
          <c:showVal val="0"/>
          <c:showCatName val="0"/>
          <c:showSerName val="0"/>
          <c:showPercent val="0"/>
          <c:showBubbleSize val="0"/>
        </c:dLbls>
        <c:gapWidth val="150"/>
        <c:overlap val="100"/>
        <c:axId val="194109824"/>
        <c:axId val="194111744"/>
      </c:barChart>
      <c:catAx>
        <c:axId val="194109824"/>
        <c:scaling>
          <c:orientation val="minMax"/>
        </c:scaling>
        <c:delete val="0"/>
        <c:axPos val="b"/>
        <c:numFmt formatCode="General" sourceLinked="0"/>
        <c:majorTickMark val="out"/>
        <c:minorTickMark val="none"/>
        <c:tickLblPos val="nextTo"/>
        <c:txPr>
          <a:bodyPr rot="0"/>
          <a:lstStyle/>
          <a:p>
            <a:pPr>
              <a:defRPr sz="1100" b="0" baseline="0">
                <a:solidFill>
                  <a:schemeClr val="bg2">
                    <a:lumMod val="50000"/>
                  </a:schemeClr>
                </a:solidFill>
                <a:latin typeface="Arial" panose="020B0604020202020204" pitchFamily="34" charset="0"/>
                <a:cs typeface="Arial" panose="020B0604020202020204" pitchFamily="34" charset="0"/>
              </a:defRPr>
            </a:pPr>
            <a:endParaRPr lang="en-US"/>
          </a:p>
        </c:txPr>
        <c:crossAx val="194111744"/>
        <c:crosses val="autoZero"/>
        <c:auto val="1"/>
        <c:lblAlgn val="ctr"/>
        <c:lblOffset val="100"/>
        <c:noMultiLvlLbl val="0"/>
      </c:catAx>
      <c:valAx>
        <c:axId val="194111744"/>
        <c:scaling>
          <c:orientation val="minMax"/>
          <c:max val="100"/>
          <c:min val="0"/>
        </c:scaling>
        <c:delete val="0"/>
        <c:axPos val="l"/>
        <c:numFmt formatCode="#,##0" sourceLinked="0"/>
        <c:majorTickMark val="out"/>
        <c:minorTickMark val="none"/>
        <c:tickLblPos val="nextTo"/>
        <c:txPr>
          <a:bodyPr/>
          <a:lstStyle/>
          <a:p>
            <a:pPr>
              <a:defRPr sz="1200">
                <a:solidFill>
                  <a:schemeClr val="bg2">
                    <a:lumMod val="50000"/>
                  </a:schemeClr>
                </a:solidFill>
                <a:latin typeface="Arial" panose="020B0604020202020204" pitchFamily="34" charset="0"/>
                <a:cs typeface="Arial" panose="020B0604020202020204" pitchFamily="34" charset="0"/>
              </a:defRPr>
            </a:pPr>
            <a:endParaRPr lang="en-US"/>
          </a:p>
        </c:txPr>
        <c:crossAx val="194109824"/>
        <c:crosses val="autoZero"/>
        <c:crossBetween val="between"/>
        <c:majorUnit val="20"/>
      </c:valAx>
    </c:plotArea>
    <c:legend>
      <c:legendPos val="t"/>
      <c:layout>
        <c:manualLayout>
          <c:xMode val="edge"/>
          <c:yMode val="edge"/>
          <c:x val="7.8088054526475992E-2"/>
          <c:y val="0.18763905874230791"/>
          <c:w val="0.90903051181102357"/>
          <c:h val="5.0934486595316304E-2"/>
        </c:manualLayout>
      </c:layout>
      <c:overlay val="0"/>
      <c:txPr>
        <a:bodyPr/>
        <a:lstStyle/>
        <a:p>
          <a:pPr>
            <a:defRPr sz="1100">
              <a:solidFill>
                <a:schemeClr val="bg2">
                  <a:lumMod val="50000"/>
                </a:schemeClr>
              </a:solidFill>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6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57536314374111464"/>
          <c:y val="2.6623616577232001E-2"/>
          <c:w val="0.40924415986332757"/>
          <c:h val="0.97337651647428258"/>
        </c:manualLayout>
      </c:layout>
      <c:barChart>
        <c:barDir val="bar"/>
        <c:grouping val="stacked"/>
        <c:varyColors val="0"/>
        <c:ser>
          <c:idx val="0"/>
          <c:order val="0"/>
          <c:tx>
            <c:strRef>
              <c:f>Sheet1!$B$1</c:f>
              <c:strCache>
                <c:ptCount val="1"/>
                <c:pt idx="0">
                  <c:v>Fav</c:v>
                </c:pt>
              </c:strCache>
            </c:strRef>
          </c:tx>
          <c:spPr>
            <a:solidFill>
              <a:srgbClr val="00968F"/>
            </a:solidFill>
          </c:spPr>
          <c:invertIfNegative val="0"/>
          <c:dLbls>
            <c:spPr>
              <a:noFill/>
              <a:ln>
                <a:noFill/>
              </a:ln>
              <a:effectLst/>
            </c:spPr>
            <c:txPr>
              <a:bodyPr/>
              <a:lstStyle/>
              <a:p>
                <a:pPr>
                  <a:defRPr sz="11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37. At this site we have the right resources to focus on process safety.</c:v>
                </c:pt>
                <c:pt idx="1">
                  <c:v>9. I am satisfied with my physical working environment (facilities, workspace, safety, lighting, air quality, temperature, etc.).</c:v>
                </c:pt>
                <c:pt idx="2">
                  <c:v>1. My Company is an environmentally responsible company.</c:v>
                </c:pt>
                <c:pt idx="3">
                  <c:v>15. Where I work, if I bring up a concern or an issue about safety I feel confident that it will be addressed.</c:v>
                </c:pt>
                <c:pt idx="4">
                  <c:v>33. Process safety is taken seriously at this site.</c:v>
                </c:pt>
              </c:strCache>
            </c:strRef>
          </c:cat>
          <c:val>
            <c:numRef>
              <c:f>Sheet1!$B$2:$B$6</c:f>
              <c:numCache>
                <c:formatCode>0</c:formatCode>
                <c:ptCount val="5"/>
                <c:pt idx="0">
                  <c:v>77</c:v>
                </c:pt>
                <c:pt idx="1">
                  <c:v>74</c:v>
                </c:pt>
                <c:pt idx="2">
                  <c:v>92</c:v>
                </c:pt>
                <c:pt idx="3">
                  <c:v>72</c:v>
                </c:pt>
                <c:pt idx="4">
                  <c:v>89</c:v>
                </c:pt>
              </c:numCache>
            </c:numRef>
          </c:val>
          <c:extLst>
            <c:ext xmlns:c16="http://schemas.microsoft.com/office/drawing/2014/chart" uri="{C3380CC4-5D6E-409C-BE32-E72D297353CC}">
              <c16:uniqueId val="{00000000-17D5-4380-A180-421430096160}"/>
            </c:ext>
          </c:extLst>
        </c:ser>
        <c:ser>
          <c:idx val="1"/>
          <c:order val="1"/>
          <c:tx>
            <c:strRef>
              <c:f>Sheet1!$C$1</c:f>
              <c:strCache>
                <c:ptCount val="1"/>
                <c:pt idx="0">
                  <c:v>Neu</c:v>
                </c:pt>
              </c:strCache>
            </c:strRef>
          </c:tx>
          <c:spPr>
            <a:solidFill>
              <a:srgbClr val="FFBE00"/>
            </a:solidFill>
          </c:spPr>
          <c:invertIfNegative val="0"/>
          <c:dLbls>
            <c:spPr>
              <a:noFill/>
              <a:ln>
                <a:noFill/>
              </a:ln>
              <a:effectLst/>
            </c:spPr>
            <c:txPr>
              <a:bodyPr/>
              <a:lstStyle/>
              <a:p>
                <a:pPr>
                  <a:defRPr sz="11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37. At this site we have the right resources to focus on process safety.</c:v>
                </c:pt>
                <c:pt idx="1">
                  <c:v>9. I am satisfied with my physical working environment (facilities, workspace, safety, lighting, air quality, temperature, etc.).</c:v>
                </c:pt>
                <c:pt idx="2">
                  <c:v>1. My Company is an environmentally responsible company.</c:v>
                </c:pt>
                <c:pt idx="3">
                  <c:v>15. Where I work, if I bring up a concern or an issue about safety I feel confident that it will be addressed.</c:v>
                </c:pt>
                <c:pt idx="4">
                  <c:v>33. Process safety is taken seriously at this site.</c:v>
                </c:pt>
              </c:strCache>
            </c:strRef>
          </c:cat>
          <c:val>
            <c:numRef>
              <c:f>Sheet1!$C$2:$C$6</c:f>
              <c:numCache>
                <c:formatCode>0</c:formatCode>
                <c:ptCount val="5"/>
                <c:pt idx="0">
                  <c:v>15</c:v>
                </c:pt>
                <c:pt idx="1">
                  <c:v>14</c:v>
                </c:pt>
                <c:pt idx="2">
                  <c:v>5</c:v>
                </c:pt>
                <c:pt idx="3">
                  <c:v>18</c:v>
                </c:pt>
                <c:pt idx="4">
                  <c:v>8</c:v>
                </c:pt>
              </c:numCache>
            </c:numRef>
          </c:val>
          <c:extLst>
            <c:ext xmlns:c16="http://schemas.microsoft.com/office/drawing/2014/chart" uri="{C3380CC4-5D6E-409C-BE32-E72D297353CC}">
              <c16:uniqueId val="{00000001-17D5-4380-A180-421430096160}"/>
            </c:ext>
          </c:extLst>
        </c:ser>
        <c:ser>
          <c:idx val="2"/>
          <c:order val="2"/>
          <c:tx>
            <c:strRef>
              <c:f>Sheet1!$D$1</c:f>
              <c:strCache>
                <c:ptCount val="1"/>
                <c:pt idx="0">
                  <c:v>Unfav</c:v>
                </c:pt>
              </c:strCache>
            </c:strRef>
          </c:tx>
          <c:spPr>
            <a:solidFill>
              <a:srgbClr val="FF5B5B"/>
            </a:solidFill>
          </c:spPr>
          <c:invertIfNegative val="0"/>
          <c:dLbls>
            <c:spPr>
              <a:noFill/>
              <a:ln>
                <a:noFill/>
              </a:ln>
              <a:effectLst/>
            </c:spPr>
            <c:txPr>
              <a:bodyPr/>
              <a:lstStyle/>
              <a:p>
                <a:pPr>
                  <a:defRPr sz="11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37. At this site we have the right resources to focus on process safety.</c:v>
                </c:pt>
                <c:pt idx="1">
                  <c:v>9. I am satisfied with my physical working environment (facilities, workspace, safety, lighting, air quality, temperature, etc.).</c:v>
                </c:pt>
                <c:pt idx="2">
                  <c:v>1. My Company is an environmentally responsible company.</c:v>
                </c:pt>
                <c:pt idx="3">
                  <c:v>15. Where I work, if I bring up a concern or an issue about safety I feel confident that it will be addressed.</c:v>
                </c:pt>
                <c:pt idx="4">
                  <c:v>33. Process safety is taken seriously at this site.</c:v>
                </c:pt>
              </c:strCache>
            </c:strRef>
          </c:cat>
          <c:val>
            <c:numRef>
              <c:f>Sheet1!$D$2:$D$6</c:f>
              <c:numCache>
                <c:formatCode>0</c:formatCode>
                <c:ptCount val="5"/>
                <c:pt idx="0">
                  <c:v>8</c:v>
                </c:pt>
                <c:pt idx="1">
                  <c:v>13</c:v>
                </c:pt>
                <c:pt idx="2">
                  <c:v>3</c:v>
                </c:pt>
                <c:pt idx="3">
                  <c:v>10</c:v>
                </c:pt>
                <c:pt idx="4">
                  <c:v>3</c:v>
                </c:pt>
              </c:numCache>
            </c:numRef>
          </c:val>
          <c:extLst>
            <c:ext xmlns:c16="http://schemas.microsoft.com/office/drawing/2014/chart" uri="{C3380CC4-5D6E-409C-BE32-E72D297353CC}">
              <c16:uniqueId val="{00000002-17D5-4380-A180-421430096160}"/>
            </c:ext>
          </c:extLst>
        </c:ser>
        <c:dLbls>
          <c:showLegendKey val="0"/>
          <c:showVal val="1"/>
          <c:showCatName val="0"/>
          <c:showSerName val="0"/>
          <c:showPercent val="0"/>
          <c:showBubbleSize val="0"/>
        </c:dLbls>
        <c:gapWidth val="150"/>
        <c:overlap val="100"/>
        <c:axId val="215123840"/>
        <c:axId val="215125376"/>
      </c:barChart>
      <c:catAx>
        <c:axId val="215123840"/>
        <c:scaling>
          <c:orientation val="minMax"/>
        </c:scaling>
        <c:delete val="0"/>
        <c:axPos val="l"/>
        <c:numFmt formatCode="General" sourceLinked="0"/>
        <c:majorTickMark val="out"/>
        <c:minorTickMark val="none"/>
        <c:tickLblPos val="nextTo"/>
        <c:txPr>
          <a:bodyPr/>
          <a:lstStyle/>
          <a:p>
            <a:pPr>
              <a:defRPr sz="1200">
                <a:latin typeface="+mn-lt"/>
              </a:defRPr>
            </a:pPr>
            <a:endParaRPr lang="en-US"/>
          </a:p>
        </c:txPr>
        <c:crossAx val="215125376"/>
        <c:crosses val="autoZero"/>
        <c:auto val="1"/>
        <c:lblAlgn val="ctr"/>
        <c:lblOffset val="100"/>
        <c:noMultiLvlLbl val="0"/>
      </c:catAx>
      <c:valAx>
        <c:axId val="215125376"/>
        <c:scaling>
          <c:orientation val="minMax"/>
          <c:max val="100"/>
        </c:scaling>
        <c:delete val="1"/>
        <c:axPos val="b"/>
        <c:numFmt formatCode="0" sourceLinked="1"/>
        <c:majorTickMark val="out"/>
        <c:minorTickMark val="none"/>
        <c:tickLblPos val="nextTo"/>
        <c:crossAx val="215123840"/>
        <c:crosses val="autoZero"/>
        <c:crossBetween val="between"/>
      </c:valAx>
    </c:plotArea>
    <c:plotVisOnly val="1"/>
    <c:dispBlanksAs val="gap"/>
    <c:showDLblsOverMax val="0"/>
  </c:chart>
  <c:txPr>
    <a:bodyPr/>
    <a:lstStyle/>
    <a:p>
      <a:pPr>
        <a:defRPr sz="1800">
          <a:latin typeface="Segoe UI Light" panose="020B0502040204020203" pitchFamily="34" charset="0"/>
        </a:defRPr>
      </a:pPr>
      <a:endParaRPr lang="en-US"/>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57536314374111464"/>
          <c:y val="2.6623616577232001E-2"/>
          <c:w val="0.40924415986332757"/>
          <c:h val="0.97337651647428258"/>
        </c:manualLayout>
      </c:layout>
      <c:barChart>
        <c:barDir val="bar"/>
        <c:grouping val="stacked"/>
        <c:varyColors val="0"/>
        <c:ser>
          <c:idx val="0"/>
          <c:order val="0"/>
          <c:tx>
            <c:strRef>
              <c:f>Sheet1!$B$1</c:f>
              <c:strCache>
                <c:ptCount val="1"/>
                <c:pt idx="0">
                  <c:v>Fav</c:v>
                </c:pt>
              </c:strCache>
            </c:strRef>
          </c:tx>
          <c:spPr>
            <a:solidFill>
              <a:srgbClr val="00968F"/>
            </a:solidFill>
          </c:spPr>
          <c:invertIfNegative val="0"/>
          <c:dLbls>
            <c:spPr>
              <a:noFill/>
              <a:ln>
                <a:noFill/>
              </a:ln>
              <a:effectLst/>
            </c:spPr>
            <c:txPr>
              <a:bodyPr/>
              <a:lstStyle/>
              <a:p>
                <a:pPr>
                  <a:defRPr sz="11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9. I am satisfied with my physical working environment (facilities, workspace, safety, lighting, air quality, temperature, etc.).</c:v>
                </c:pt>
                <c:pt idx="1">
                  <c:v>30. I understand my safety responsibilities.</c:v>
                </c:pt>
                <c:pt idx="2">
                  <c:v>6. Management responds as quickly as possible when safety problems are discovered where I work.</c:v>
                </c:pt>
                <c:pt idx="3">
                  <c:v>1. My Company is an environmentally responsible company.</c:v>
                </c:pt>
                <c:pt idx="4">
                  <c:v>15. Where I work, if I bring up a concern or an issue about safety I feel confident that it will be addressed.</c:v>
                </c:pt>
              </c:strCache>
            </c:strRef>
          </c:cat>
          <c:val>
            <c:numRef>
              <c:f>Sheet1!$B$2:$B$6</c:f>
              <c:numCache>
                <c:formatCode>0</c:formatCode>
                <c:ptCount val="5"/>
                <c:pt idx="0">
                  <c:v>74</c:v>
                </c:pt>
                <c:pt idx="1">
                  <c:v>96</c:v>
                </c:pt>
                <c:pt idx="2">
                  <c:v>74</c:v>
                </c:pt>
                <c:pt idx="3">
                  <c:v>92</c:v>
                </c:pt>
                <c:pt idx="4">
                  <c:v>72</c:v>
                </c:pt>
              </c:numCache>
            </c:numRef>
          </c:val>
          <c:extLst>
            <c:ext xmlns:c16="http://schemas.microsoft.com/office/drawing/2014/chart" uri="{C3380CC4-5D6E-409C-BE32-E72D297353CC}">
              <c16:uniqueId val="{00000000-17D5-4380-A180-421430096160}"/>
            </c:ext>
          </c:extLst>
        </c:ser>
        <c:ser>
          <c:idx val="1"/>
          <c:order val="1"/>
          <c:tx>
            <c:strRef>
              <c:f>Sheet1!$C$1</c:f>
              <c:strCache>
                <c:ptCount val="1"/>
                <c:pt idx="0">
                  <c:v>Neu</c:v>
                </c:pt>
              </c:strCache>
            </c:strRef>
          </c:tx>
          <c:spPr>
            <a:solidFill>
              <a:srgbClr val="FFBE00"/>
            </a:solidFill>
          </c:spPr>
          <c:invertIfNegative val="0"/>
          <c:dLbls>
            <c:spPr>
              <a:noFill/>
              <a:ln>
                <a:noFill/>
              </a:ln>
              <a:effectLst/>
            </c:spPr>
            <c:txPr>
              <a:bodyPr/>
              <a:lstStyle/>
              <a:p>
                <a:pPr>
                  <a:defRPr sz="11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9. I am satisfied with my physical working environment (facilities, workspace, safety, lighting, air quality, temperature, etc.).</c:v>
                </c:pt>
                <c:pt idx="1">
                  <c:v>30. I understand my safety responsibilities.</c:v>
                </c:pt>
                <c:pt idx="2">
                  <c:v>6. Management responds as quickly as possible when safety problems are discovered where I work.</c:v>
                </c:pt>
                <c:pt idx="3">
                  <c:v>1. My Company is an environmentally responsible company.</c:v>
                </c:pt>
                <c:pt idx="4">
                  <c:v>15. Where I work, if I bring up a concern or an issue about safety I feel confident that it will be addressed.</c:v>
                </c:pt>
              </c:strCache>
            </c:strRef>
          </c:cat>
          <c:val>
            <c:numRef>
              <c:f>Sheet1!$C$2:$C$6</c:f>
              <c:numCache>
                <c:formatCode>0</c:formatCode>
                <c:ptCount val="5"/>
                <c:pt idx="0">
                  <c:v>14</c:v>
                </c:pt>
                <c:pt idx="1">
                  <c:v>3</c:v>
                </c:pt>
                <c:pt idx="2">
                  <c:v>16</c:v>
                </c:pt>
                <c:pt idx="3">
                  <c:v>5</c:v>
                </c:pt>
                <c:pt idx="4">
                  <c:v>18</c:v>
                </c:pt>
              </c:numCache>
            </c:numRef>
          </c:val>
          <c:extLst>
            <c:ext xmlns:c16="http://schemas.microsoft.com/office/drawing/2014/chart" uri="{C3380CC4-5D6E-409C-BE32-E72D297353CC}">
              <c16:uniqueId val="{00000001-17D5-4380-A180-421430096160}"/>
            </c:ext>
          </c:extLst>
        </c:ser>
        <c:ser>
          <c:idx val="2"/>
          <c:order val="2"/>
          <c:tx>
            <c:strRef>
              <c:f>Sheet1!$D$1</c:f>
              <c:strCache>
                <c:ptCount val="1"/>
                <c:pt idx="0">
                  <c:v>Unfav</c:v>
                </c:pt>
              </c:strCache>
            </c:strRef>
          </c:tx>
          <c:spPr>
            <a:solidFill>
              <a:srgbClr val="FF5B5B"/>
            </a:solidFill>
          </c:spPr>
          <c:invertIfNegative val="0"/>
          <c:dLbls>
            <c:spPr>
              <a:noFill/>
              <a:ln>
                <a:noFill/>
              </a:ln>
              <a:effectLst/>
            </c:spPr>
            <c:txPr>
              <a:bodyPr/>
              <a:lstStyle/>
              <a:p>
                <a:pPr>
                  <a:defRPr sz="11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9. I am satisfied with my physical working environment (facilities, workspace, safety, lighting, air quality, temperature, etc.).</c:v>
                </c:pt>
                <c:pt idx="1">
                  <c:v>30. I understand my safety responsibilities.</c:v>
                </c:pt>
                <c:pt idx="2">
                  <c:v>6. Management responds as quickly as possible when safety problems are discovered where I work.</c:v>
                </c:pt>
                <c:pt idx="3">
                  <c:v>1. My Company is an environmentally responsible company.</c:v>
                </c:pt>
                <c:pt idx="4">
                  <c:v>15. Where I work, if I bring up a concern or an issue about safety I feel confident that it will be addressed.</c:v>
                </c:pt>
              </c:strCache>
            </c:strRef>
          </c:cat>
          <c:val>
            <c:numRef>
              <c:f>Sheet1!$D$2:$D$6</c:f>
              <c:numCache>
                <c:formatCode>0</c:formatCode>
                <c:ptCount val="5"/>
                <c:pt idx="0">
                  <c:v>13</c:v>
                </c:pt>
                <c:pt idx="1">
                  <c:v>1</c:v>
                </c:pt>
                <c:pt idx="2">
                  <c:v>10</c:v>
                </c:pt>
                <c:pt idx="3">
                  <c:v>3</c:v>
                </c:pt>
                <c:pt idx="4">
                  <c:v>10</c:v>
                </c:pt>
              </c:numCache>
            </c:numRef>
          </c:val>
          <c:extLst>
            <c:ext xmlns:c16="http://schemas.microsoft.com/office/drawing/2014/chart" uri="{C3380CC4-5D6E-409C-BE32-E72D297353CC}">
              <c16:uniqueId val="{00000002-17D5-4380-A180-421430096160}"/>
            </c:ext>
          </c:extLst>
        </c:ser>
        <c:dLbls>
          <c:showLegendKey val="0"/>
          <c:showVal val="1"/>
          <c:showCatName val="0"/>
          <c:showSerName val="0"/>
          <c:showPercent val="0"/>
          <c:showBubbleSize val="0"/>
        </c:dLbls>
        <c:gapWidth val="150"/>
        <c:overlap val="100"/>
        <c:axId val="215123840"/>
        <c:axId val="215125376"/>
      </c:barChart>
      <c:catAx>
        <c:axId val="215123840"/>
        <c:scaling>
          <c:orientation val="minMax"/>
        </c:scaling>
        <c:delete val="0"/>
        <c:axPos val="l"/>
        <c:numFmt formatCode="General" sourceLinked="0"/>
        <c:majorTickMark val="out"/>
        <c:minorTickMark val="none"/>
        <c:tickLblPos val="nextTo"/>
        <c:txPr>
          <a:bodyPr/>
          <a:lstStyle/>
          <a:p>
            <a:pPr>
              <a:defRPr sz="1200">
                <a:latin typeface="+mn-lt"/>
              </a:defRPr>
            </a:pPr>
            <a:endParaRPr lang="en-US"/>
          </a:p>
        </c:txPr>
        <c:crossAx val="215125376"/>
        <c:crosses val="autoZero"/>
        <c:auto val="1"/>
        <c:lblAlgn val="ctr"/>
        <c:lblOffset val="100"/>
        <c:noMultiLvlLbl val="0"/>
      </c:catAx>
      <c:valAx>
        <c:axId val="215125376"/>
        <c:scaling>
          <c:orientation val="minMax"/>
          <c:max val="100"/>
        </c:scaling>
        <c:delete val="1"/>
        <c:axPos val="b"/>
        <c:numFmt formatCode="0" sourceLinked="1"/>
        <c:majorTickMark val="out"/>
        <c:minorTickMark val="none"/>
        <c:tickLblPos val="nextTo"/>
        <c:crossAx val="215123840"/>
        <c:crosses val="autoZero"/>
        <c:crossBetween val="between"/>
      </c:valAx>
    </c:plotArea>
    <c:plotVisOnly val="1"/>
    <c:dispBlanksAs val="gap"/>
    <c:showDLblsOverMax val="0"/>
  </c:chart>
  <c:txPr>
    <a:bodyPr/>
    <a:lstStyle/>
    <a:p>
      <a:pPr>
        <a:defRPr sz="1800">
          <a:latin typeface="Segoe UI Light" panose="020B0502040204020203" pitchFamily="34" charset="0"/>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57536314374111464"/>
          <c:y val="2.6623616577232001E-2"/>
          <c:w val="0.40924415986332757"/>
          <c:h val="0.97337651647428258"/>
        </c:manualLayout>
      </c:layout>
      <c:barChart>
        <c:barDir val="bar"/>
        <c:grouping val="stacked"/>
        <c:varyColors val="0"/>
        <c:ser>
          <c:idx val="0"/>
          <c:order val="0"/>
          <c:tx>
            <c:strRef>
              <c:f>Sheet1!$B$1</c:f>
              <c:strCache>
                <c:ptCount val="1"/>
                <c:pt idx="0">
                  <c:v>Fav</c:v>
                </c:pt>
              </c:strCache>
            </c:strRef>
          </c:tx>
          <c:spPr>
            <a:solidFill>
              <a:srgbClr val="00968F"/>
            </a:solidFill>
          </c:spPr>
          <c:invertIfNegative val="0"/>
          <c:dLbls>
            <c:spPr>
              <a:noFill/>
              <a:ln>
                <a:noFill/>
              </a:ln>
              <a:effectLst/>
            </c:spPr>
            <c:txPr>
              <a:bodyPr/>
              <a:lstStyle/>
              <a:p>
                <a:pPr>
                  <a:defRPr sz="11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49. My unit has adequate emergency response plans in place.</c:v>
                </c:pt>
                <c:pt idx="1">
                  <c:v>37. At this site we have the right resources to focus on process safety.</c:v>
                </c:pt>
                <c:pt idx="2">
                  <c:v>40. At this site, we utilize Permit to Work when required.</c:v>
                </c:pt>
                <c:pt idx="3">
                  <c:v>33. Process safety is taken seriously at this site.</c:v>
                </c:pt>
              </c:strCache>
            </c:strRef>
          </c:cat>
          <c:val>
            <c:numRef>
              <c:f>Sheet1!$B$2:$B$5</c:f>
              <c:numCache>
                <c:formatCode>0</c:formatCode>
                <c:ptCount val="4"/>
                <c:pt idx="0">
                  <c:v>86</c:v>
                </c:pt>
                <c:pt idx="1">
                  <c:v>77</c:v>
                </c:pt>
                <c:pt idx="2">
                  <c:v>90</c:v>
                </c:pt>
                <c:pt idx="3">
                  <c:v>89</c:v>
                </c:pt>
              </c:numCache>
            </c:numRef>
          </c:val>
          <c:extLst>
            <c:ext xmlns:c16="http://schemas.microsoft.com/office/drawing/2014/chart" uri="{C3380CC4-5D6E-409C-BE32-E72D297353CC}">
              <c16:uniqueId val="{00000000-17D5-4380-A180-421430096160}"/>
            </c:ext>
          </c:extLst>
        </c:ser>
        <c:ser>
          <c:idx val="1"/>
          <c:order val="1"/>
          <c:tx>
            <c:strRef>
              <c:f>Sheet1!$C$1</c:f>
              <c:strCache>
                <c:ptCount val="1"/>
                <c:pt idx="0">
                  <c:v>Neu</c:v>
                </c:pt>
              </c:strCache>
            </c:strRef>
          </c:tx>
          <c:spPr>
            <a:solidFill>
              <a:srgbClr val="FFBE00"/>
            </a:solidFill>
          </c:spPr>
          <c:invertIfNegative val="0"/>
          <c:dLbls>
            <c:spPr>
              <a:noFill/>
              <a:ln>
                <a:noFill/>
              </a:ln>
              <a:effectLst/>
            </c:spPr>
            <c:txPr>
              <a:bodyPr/>
              <a:lstStyle/>
              <a:p>
                <a:pPr>
                  <a:defRPr sz="11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49. My unit has adequate emergency response plans in place.</c:v>
                </c:pt>
                <c:pt idx="1">
                  <c:v>37. At this site we have the right resources to focus on process safety.</c:v>
                </c:pt>
                <c:pt idx="2">
                  <c:v>40. At this site, we utilize Permit to Work when required.</c:v>
                </c:pt>
                <c:pt idx="3">
                  <c:v>33. Process safety is taken seriously at this site.</c:v>
                </c:pt>
              </c:strCache>
            </c:strRef>
          </c:cat>
          <c:val>
            <c:numRef>
              <c:f>Sheet1!$C$2:$C$5</c:f>
              <c:numCache>
                <c:formatCode>0</c:formatCode>
                <c:ptCount val="4"/>
                <c:pt idx="0">
                  <c:v>12</c:v>
                </c:pt>
                <c:pt idx="1">
                  <c:v>15</c:v>
                </c:pt>
                <c:pt idx="2">
                  <c:v>9</c:v>
                </c:pt>
                <c:pt idx="3">
                  <c:v>8</c:v>
                </c:pt>
              </c:numCache>
            </c:numRef>
          </c:val>
          <c:extLst>
            <c:ext xmlns:c16="http://schemas.microsoft.com/office/drawing/2014/chart" uri="{C3380CC4-5D6E-409C-BE32-E72D297353CC}">
              <c16:uniqueId val="{00000001-17D5-4380-A180-421430096160}"/>
            </c:ext>
          </c:extLst>
        </c:ser>
        <c:ser>
          <c:idx val="2"/>
          <c:order val="2"/>
          <c:tx>
            <c:strRef>
              <c:f>Sheet1!$D$1</c:f>
              <c:strCache>
                <c:ptCount val="1"/>
                <c:pt idx="0">
                  <c:v>Unfav</c:v>
                </c:pt>
              </c:strCache>
            </c:strRef>
          </c:tx>
          <c:spPr>
            <a:solidFill>
              <a:srgbClr val="FF5B5B"/>
            </a:solidFill>
          </c:spPr>
          <c:invertIfNegative val="0"/>
          <c:dLbls>
            <c:spPr>
              <a:noFill/>
              <a:ln>
                <a:noFill/>
              </a:ln>
              <a:effectLst/>
            </c:spPr>
            <c:txPr>
              <a:bodyPr/>
              <a:lstStyle/>
              <a:p>
                <a:pPr>
                  <a:defRPr sz="11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49. My unit has adequate emergency response plans in place.</c:v>
                </c:pt>
                <c:pt idx="1">
                  <c:v>37. At this site we have the right resources to focus on process safety.</c:v>
                </c:pt>
                <c:pt idx="2">
                  <c:v>40. At this site, we utilize Permit to Work when required.</c:v>
                </c:pt>
                <c:pt idx="3">
                  <c:v>33. Process safety is taken seriously at this site.</c:v>
                </c:pt>
              </c:strCache>
            </c:strRef>
          </c:cat>
          <c:val>
            <c:numRef>
              <c:f>Sheet1!$D$2:$D$5</c:f>
              <c:numCache>
                <c:formatCode>0</c:formatCode>
                <c:ptCount val="4"/>
                <c:pt idx="0">
                  <c:v>2</c:v>
                </c:pt>
                <c:pt idx="1">
                  <c:v>8</c:v>
                </c:pt>
                <c:pt idx="2">
                  <c:v>2</c:v>
                </c:pt>
                <c:pt idx="3">
                  <c:v>3</c:v>
                </c:pt>
              </c:numCache>
            </c:numRef>
          </c:val>
          <c:extLst>
            <c:ext xmlns:c16="http://schemas.microsoft.com/office/drawing/2014/chart" uri="{C3380CC4-5D6E-409C-BE32-E72D297353CC}">
              <c16:uniqueId val="{00000002-17D5-4380-A180-421430096160}"/>
            </c:ext>
          </c:extLst>
        </c:ser>
        <c:dLbls>
          <c:showLegendKey val="0"/>
          <c:showVal val="1"/>
          <c:showCatName val="0"/>
          <c:showSerName val="0"/>
          <c:showPercent val="0"/>
          <c:showBubbleSize val="0"/>
        </c:dLbls>
        <c:gapWidth val="150"/>
        <c:overlap val="100"/>
        <c:axId val="215123840"/>
        <c:axId val="215125376"/>
      </c:barChart>
      <c:catAx>
        <c:axId val="215123840"/>
        <c:scaling>
          <c:orientation val="minMax"/>
        </c:scaling>
        <c:delete val="0"/>
        <c:axPos val="l"/>
        <c:numFmt formatCode="General" sourceLinked="0"/>
        <c:majorTickMark val="out"/>
        <c:minorTickMark val="none"/>
        <c:tickLblPos val="nextTo"/>
        <c:txPr>
          <a:bodyPr/>
          <a:lstStyle/>
          <a:p>
            <a:pPr>
              <a:defRPr sz="1200">
                <a:latin typeface="+mn-lt"/>
              </a:defRPr>
            </a:pPr>
            <a:endParaRPr lang="en-US"/>
          </a:p>
        </c:txPr>
        <c:crossAx val="215125376"/>
        <c:crosses val="autoZero"/>
        <c:auto val="1"/>
        <c:lblAlgn val="ctr"/>
        <c:lblOffset val="100"/>
        <c:noMultiLvlLbl val="0"/>
      </c:catAx>
      <c:valAx>
        <c:axId val="215125376"/>
        <c:scaling>
          <c:orientation val="minMax"/>
          <c:max val="100"/>
        </c:scaling>
        <c:delete val="1"/>
        <c:axPos val="b"/>
        <c:numFmt formatCode="0" sourceLinked="1"/>
        <c:majorTickMark val="out"/>
        <c:minorTickMark val="none"/>
        <c:tickLblPos val="nextTo"/>
        <c:crossAx val="215123840"/>
        <c:crosses val="autoZero"/>
        <c:crossBetween val="between"/>
      </c:valAx>
    </c:plotArea>
    <c:plotVisOnly val="1"/>
    <c:dispBlanksAs val="gap"/>
    <c:showDLblsOverMax val="0"/>
  </c:chart>
  <c:txPr>
    <a:bodyPr/>
    <a:lstStyle/>
    <a:p>
      <a:pPr>
        <a:defRPr sz="1800">
          <a:latin typeface="Segoe UI Light" panose="020B0502040204020203" pitchFamily="34" charset="0"/>
        </a:defRPr>
      </a:pPr>
      <a:endParaRPr lang="en-US"/>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295215688209688E-2"/>
          <c:y val="0.12945749352355435"/>
          <c:w val="0.8786806467270265"/>
          <c:h val="0.78401762545475795"/>
        </c:manualLayout>
      </c:layout>
      <c:scatterChart>
        <c:scatterStyle val="lineMarker"/>
        <c:varyColors val="0"/>
        <c:ser>
          <c:idx val="0"/>
          <c:order val="0"/>
          <c:spPr>
            <a:ln w="19050" cap="rnd">
              <a:noFill/>
              <a:round/>
            </a:ln>
            <a:effectLst/>
          </c:spPr>
          <c:marker>
            <c:symbol val="circle"/>
            <c:size val="5"/>
            <c:spPr>
              <a:solidFill>
                <a:schemeClr val="accent4"/>
              </a:solidFill>
              <a:ln w="9525">
                <a:solidFill>
                  <a:schemeClr val="accent4"/>
                </a:solidFill>
              </a:ln>
              <a:effectLst/>
            </c:spPr>
          </c:marker>
          <c:xVal>
            <c:numLit>
              <c:formatCode>0.00</c:formatCode>
              <c:ptCount val="1053"/>
              <c:pt idx="0">
                <c:v>1.392857142857143</c:v>
              </c:pt>
              <c:pt idx="1">
                <c:v>1.75</c:v>
              </c:pt>
              <c:pt idx="2">
                <c:v>2</c:v>
              </c:pt>
              <c:pt idx="3">
                <c:v>2.0714285714285721</c:v>
              </c:pt>
              <c:pt idx="4">
                <c:v>2.08</c:v>
              </c:pt>
              <c:pt idx="5">
                <c:v>2.0869565217391299</c:v>
              </c:pt>
              <c:pt idx="6">
                <c:v>2.192307692307693</c:v>
              </c:pt>
              <c:pt idx="7">
                <c:v>2.214285714285714</c:v>
              </c:pt>
              <c:pt idx="8">
                <c:v>2.25</c:v>
              </c:pt>
              <c:pt idx="9">
                <c:v>2.285714285714286</c:v>
              </c:pt>
              <c:pt idx="10">
                <c:v>2.285714285714286</c:v>
              </c:pt>
              <c:pt idx="11">
                <c:v>2.2962962962962958</c:v>
              </c:pt>
              <c:pt idx="12">
                <c:v>2.4444444444444451</c:v>
              </c:pt>
              <c:pt idx="13">
                <c:v>2.4615384615384621</c:v>
              </c:pt>
              <c:pt idx="14">
                <c:v>2.5</c:v>
              </c:pt>
              <c:pt idx="15">
                <c:v>2.518518518518519</c:v>
              </c:pt>
              <c:pt idx="16">
                <c:v>2.6428571428571428</c:v>
              </c:pt>
              <c:pt idx="17">
                <c:v>2.6428571428571428</c:v>
              </c:pt>
              <c:pt idx="18">
                <c:v>2.6785714285714279</c:v>
              </c:pt>
              <c:pt idx="19">
                <c:v>2.6785714285714279</c:v>
              </c:pt>
              <c:pt idx="20">
                <c:v>2.692307692307693</c:v>
              </c:pt>
              <c:pt idx="21">
                <c:v>2.714285714285714</c:v>
              </c:pt>
              <c:pt idx="22">
                <c:v>2.714285714285714</c:v>
              </c:pt>
              <c:pt idx="23">
                <c:v>2.714285714285714</c:v>
              </c:pt>
              <c:pt idx="24">
                <c:v>2.7307692307692308</c:v>
              </c:pt>
              <c:pt idx="25">
                <c:v>2.75</c:v>
              </c:pt>
              <c:pt idx="26">
                <c:v>2.75</c:v>
              </c:pt>
              <c:pt idx="27">
                <c:v>2.7692307692307692</c:v>
              </c:pt>
              <c:pt idx="28">
                <c:v>2.785714285714286</c:v>
              </c:pt>
              <c:pt idx="29">
                <c:v>2.785714285714286</c:v>
              </c:pt>
              <c:pt idx="30">
                <c:v>2.8518518518518521</c:v>
              </c:pt>
              <c:pt idx="31">
                <c:v>2.8571428571428572</c:v>
              </c:pt>
              <c:pt idx="32">
                <c:v>2.8571428571428572</c:v>
              </c:pt>
              <c:pt idx="33">
                <c:v>2.8928571428571428</c:v>
              </c:pt>
              <c:pt idx="34">
                <c:v>2.8928571428571428</c:v>
              </c:pt>
              <c:pt idx="35">
                <c:v>2.8928571428571428</c:v>
              </c:pt>
              <c:pt idx="36">
                <c:v>2.8928571428571428</c:v>
              </c:pt>
              <c:pt idx="37">
                <c:v>2.8947368421052628</c:v>
              </c:pt>
              <c:pt idx="38">
                <c:v>2.9090909090909092</c:v>
              </c:pt>
              <c:pt idx="39">
                <c:v>2.92</c:v>
              </c:pt>
              <c:pt idx="40">
                <c:v>2.925925925925926</c:v>
              </c:pt>
              <c:pt idx="41">
                <c:v>2.9285714285714279</c:v>
              </c:pt>
              <c:pt idx="42">
                <c:v>2.9285714285714279</c:v>
              </c:pt>
              <c:pt idx="43">
                <c:v>2.9285714285714279</c:v>
              </c:pt>
              <c:pt idx="44">
                <c:v>2.9333333333333331</c:v>
              </c:pt>
              <c:pt idx="45">
                <c:v>2.964285714285714</c:v>
              </c:pt>
              <c:pt idx="46">
                <c:v>2.964285714285714</c:v>
              </c:pt>
              <c:pt idx="47">
                <c:v>2.964285714285714</c:v>
              </c:pt>
              <c:pt idx="48">
                <c:v>3</c:v>
              </c:pt>
              <c:pt idx="49">
                <c:v>3</c:v>
              </c:pt>
              <c:pt idx="50">
                <c:v>3</c:v>
              </c:pt>
              <c:pt idx="51">
                <c:v>3</c:v>
              </c:pt>
              <c:pt idx="52">
                <c:v>3</c:v>
              </c:pt>
              <c:pt idx="53">
                <c:v>3</c:v>
              </c:pt>
              <c:pt idx="54">
                <c:v>3</c:v>
              </c:pt>
              <c:pt idx="55">
                <c:v>3</c:v>
              </c:pt>
              <c:pt idx="56">
                <c:v>3</c:v>
              </c:pt>
              <c:pt idx="57">
                <c:v>3</c:v>
              </c:pt>
              <c:pt idx="58">
                <c:v>3</c:v>
              </c:pt>
              <c:pt idx="59">
                <c:v>3.035714285714286</c:v>
              </c:pt>
              <c:pt idx="60">
                <c:v>3.035714285714286</c:v>
              </c:pt>
              <c:pt idx="61">
                <c:v>3.035714285714286</c:v>
              </c:pt>
              <c:pt idx="62">
                <c:v>3.035714285714286</c:v>
              </c:pt>
              <c:pt idx="63">
                <c:v>3.0370370370370372</c:v>
              </c:pt>
              <c:pt idx="64">
                <c:v>3.0370370370370372</c:v>
              </c:pt>
              <c:pt idx="65">
                <c:v>3.0588235294117641</c:v>
              </c:pt>
              <c:pt idx="66">
                <c:v>3.0714285714285721</c:v>
              </c:pt>
              <c:pt idx="67">
                <c:v>3.0714285714285721</c:v>
              </c:pt>
              <c:pt idx="68">
                <c:v>3.0714285714285721</c:v>
              </c:pt>
              <c:pt idx="69">
                <c:v>3.0714285714285721</c:v>
              </c:pt>
              <c:pt idx="70">
                <c:v>3.0769230769230771</c:v>
              </c:pt>
              <c:pt idx="71">
                <c:v>3.1071428571428572</c:v>
              </c:pt>
              <c:pt idx="72">
                <c:v>3.1071428571428572</c:v>
              </c:pt>
              <c:pt idx="73">
                <c:v>3.1071428571428572</c:v>
              </c:pt>
              <c:pt idx="74">
                <c:v>3.1071428571428572</c:v>
              </c:pt>
              <c:pt idx="75">
                <c:v>3.1111111111111112</c:v>
              </c:pt>
              <c:pt idx="76">
                <c:v>3.1111111111111112</c:v>
              </c:pt>
              <c:pt idx="77">
                <c:v>3.1111111111111112</c:v>
              </c:pt>
              <c:pt idx="78">
                <c:v>3.1428571428571428</c:v>
              </c:pt>
              <c:pt idx="79">
                <c:v>3.1428571428571428</c:v>
              </c:pt>
              <c:pt idx="80">
                <c:v>3.1428571428571428</c:v>
              </c:pt>
              <c:pt idx="81">
                <c:v>3.1428571428571428</c:v>
              </c:pt>
              <c:pt idx="82">
                <c:v>3.1428571428571428</c:v>
              </c:pt>
              <c:pt idx="83">
                <c:v>3.1428571428571428</c:v>
              </c:pt>
              <c:pt idx="84">
                <c:v>3.1428571428571428</c:v>
              </c:pt>
              <c:pt idx="85">
                <c:v>3.1428571428571428</c:v>
              </c:pt>
              <c:pt idx="86">
                <c:v>3.1481481481481479</c:v>
              </c:pt>
              <c:pt idx="87">
                <c:v>3.1481481481481479</c:v>
              </c:pt>
              <c:pt idx="88">
                <c:v>3.1481481481481479</c:v>
              </c:pt>
              <c:pt idx="89">
                <c:v>3.1739130434782612</c:v>
              </c:pt>
              <c:pt idx="90">
                <c:v>3.1739130434782612</c:v>
              </c:pt>
              <c:pt idx="91">
                <c:v>3.1785714285714279</c:v>
              </c:pt>
              <c:pt idx="92">
                <c:v>3.1785714285714279</c:v>
              </c:pt>
              <c:pt idx="93">
                <c:v>3.1785714285714279</c:v>
              </c:pt>
              <c:pt idx="94">
                <c:v>3.1785714285714279</c:v>
              </c:pt>
              <c:pt idx="95">
                <c:v>3.1785714285714279</c:v>
              </c:pt>
              <c:pt idx="96">
                <c:v>3.1785714285714279</c:v>
              </c:pt>
              <c:pt idx="97">
                <c:v>3.1785714285714279</c:v>
              </c:pt>
              <c:pt idx="98">
                <c:v>3.1785714285714279</c:v>
              </c:pt>
              <c:pt idx="99">
                <c:v>3.1785714285714279</c:v>
              </c:pt>
              <c:pt idx="100">
                <c:v>3.1785714285714279</c:v>
              </c:pt>
              <c:pt idx="101">
                <c:v>3.1785714285714279</c:v>
              </c:pt>
              <c:pt idx="102">
                <c:v>3.1904761904761911</c:v>
              </c:pt>
              <c:pt idx="103">
                <c:v>3.192307692307693</c:v>
              </c:pt>
              <c:pt idx="104">
                <c:v>3.2</c:v>
              </c:pt>
              <c:pt idx="105">
                <c:v>3.2</c:v>
              </c:pt>
              <c:pt idx="106">
                <c:v>3.2</c:v>
              </c:pt>
              <c:pt idx="107">
                <c:v>3.214285714285714</c:v>
              </c:pt>
              <c:pt idx="108">
                <c:v>3.214285714285714</c:v>
              </c:pt>
              <c:pt idx="109">
                <c:v>3.214285714285714</c:v>
              </c:pt>
              <c:pt idx="110">
                <c:v>3.214285714285714</c:v>
              </c:pt>
              <c:pt idx="111">
                <c:v>3.2173913043478262</c:v>
              </c:pt>
              <c:pt idx="112">
                <c:v>3.2307692307692308</c:v>
              </c:pt>
              <c:pt idx="113">
                <c:v>3.2307692307692308</c:v>
              </c:pt>
              <c:pt idx="114">
                <c:v>3.25</c:v>
              </c:pt>
              <c:pt idx="115">
                <c:v>3.25</c:v>
              </c:pt>
              <c:pt idx="116">
                <c:v>3.25</c:v>
              </c:pt>
              <c:pt idx="117">
                <c:v>3.25</c:v>
              </c:pt>
              <c:pt idx="118">
                <c:v>3.2592592592592591</c:v>
              </c:pt>
              <c:pt idx="119">
                <c:v>3.2727272727272729</c:v>
              </c:pt>
              <c:pt idx="120">
                <c:v>3.285714285714286</c:v>
              </c:pt>
              <c:pt idx="121">
                <c:v>3.285714285714286</c:v>
              </c:pt>
              <c:pt idx="122">
                <c:v>3.285714285714286</c:v>
              </c:pt>
              <c:pt idx="123">
                <c:v>3.285714285714286</c:v>
              </c:pt>
              <c:pt idx="124">
                <c:v>3.291666666666667</c:v>
              </c:pt>
              <c:pt idx="125">
                <c:v>3.2962962962962958</c:v>
              </c:pt>
              <c:pt idx="126">
                <c:v>3.3</c:v>
              </c:pt>
              <c:pt idx="127">
                <c:v>3.3181818181818179</c:v>
              </c:pt>
              <c:pt idx="128">
                <c:v>3.3214285714285721</c:v>
              </c:pt>
              <c:pt idx="129">
                <c:v>3.3214285714285721</c:v>
              </c:pt>
              <c:pt idx="130">
                <c:v>3.3214285714285721</c:v>
              </c:pt>
              <c:pt idx="131">
                <c:v>3.3214285714285721</c:v>
              </c:pt>
              <c:pt idx="132">
                <c:v>3.3214285714285721</c:v>
              </c:pt>
              <c:pt idx="133">
                <c:v>3.3214285714285721</c:v>
              </c:pt>
              <c:pt idx="134">
                <c:v>3.333333333333333</c:v>
              </c:pt>
              <c:pt idx="135">
                <c:v>3.333333333333333</c:v>
              </c:pt>
              <c:pt idx="136">
                <c:v>3.3461538461538458</c:v>
              </c:pt>
              <c:pt idx="137">
                <c:v>3.347826086956522</c:v>
              </c:pt>
              <c:pt idx="138">
                <c:v>3.347826086956522</c:v>
              </c:pt>
              <c:pt idx="139">
                <c:v>3.3571428571428572</c:v>
              </c:pt>
              <c:pt idx="140">
                <c:v>3.3571428571428572</c:v>
              </c:pt>
              <c:pt idx="141">
                <c:v>3.3571428571428572</c:v>
              </c:pt>
              <c:pt idx="142">
                <c:v>3.3571428571428572</c:v>
              </c:pt>
              <c:pt idx="143">
                <c:v>3.3571428571428572</c:v>
              </c:pt>
              <c:pt idx="144">
                <c:v>3.3571428571428572</c:v>
              </c:pt>
              <c:pt idx="145">
                <c:v>3.3571428571428572</c:v>
              </c:pt>
              <c:pt idx="146">
                <c:v>3.3571428571428572</c:v>
              </c:pt>
              <c:pt idx="147">
                <c:v>3.375</c:v>
              </c:pt>
              <c:pt idx="148">
                <c:v>3.375</c:v>
              </c:pt>
              <c:pt idx="149">
                <c:v>3.375</c:v>
              </c:pt>
              <c:pt idx="150">
                <c:v>3.375</c:v>
              </c:pt>
              <c:pt idx="151">
                <c:v>3.384615384615385</c:v>
              </c:pt>
              <c:pt idx="152">
                <c:v>3.3928571428571428</c:v>
              </c:pt>
              <c:pt idx="153">
                <c:v>3.3928571428571428</c:v>
              </c:pt>
              <c:pt idx="154">
                <c:v>3.3928571428571428</c:v>
              </c:pt>
              <c:pt idx="155">
                <c:v>3.3928571428571428</c:v>
              </c:pt>
              <c:pt idx="156">
                <c:v>3.3928571428571428</c:v>
              </c:pt>
              <c:pt idx="157">
                <c:v>3.407407407407407</c:v>
              </c:pt>
              <c:pt idx="158">
                <c:v>3.416666666666667</c:v>
              </c:pt>
              <c:pt idx="159">
                <c:v>3.416666666666667</c:v>
              </c:pt>
              <c:pt idx="160">
                <c:v>3.4230769230769229</c:v>
              </c:pt>
              <c:pt idx="161">
                <c:v>3.4285714285714279</c:v>
              </c:pt>
              <c:pt idx="162">
                <c:v>3.4285714285714279</c:v>
              </c:pt>
              <c:pt idx="163">
                <c:v>3.4285714285714279</c:v>
              </c:pt>
              <c:pt idx="164">
                <c:v>3.4285714285714279</c:v>
              </c:pt>
              <c:pt idx="165">
                <c:v>3.4285714285714279</c:v>
              </c:pt>
              <c:pt idx="166">
                <c:v>3.4285714285714279</c:v>
              </c:pt>
              <c:pt idx="167">
                <c:v>3.4285714285714279</c:v>
              </c:pt>
              <c:pt idx="168">
                <c:v>3.44</c:v>
              </c:pt>
              <c:pt idx="169">
                <c:v>3.464285714285714</c:v>
              </c:pt>
              <c:pt idx="170">
                <c:v>3.464285714285714</c:v>
              </c:pt>
              <c:pt idx="171">
                <c:v>3.464285714285714</c:v>
              </c:pt>
              <c:pt idx="172">
                <c:v>3.464285714285714</c:v>
              </c:pt>
              <c:pt idx="173">
                <c:v>3.4782608695652169</c:v>
              </c:pt>
              <c:pt idx="174">
                <c:v>3.481481481481481</c:v>
              </c:pt>
              <c:pt idx="175">
                <c:v>3.481481481481481</c:v>
              </c:pt>
              <c:pt idx="176">
                <c:v>3.5</c:v>
              </c:pt>
              <c:pt idx="177">
                <c:v>3.5</c:v>
              </c:pt>
              <c:pt idx="178">
                <c:v>3.5</c:v>
              </c:pt>
              <c:pt idx="179">
                <c:v>3.5</c:v>
              </c:pt>
              <c:pt idx="180">
                <c:v>3.5</c:v>
              </c:pt>
              <c:pt idx="181">
                <c:v>3.5</c:v>
              </c:pt>
              <c:pt idx="182">
                <c:v>3.5</c:v>
              </c:pt>
              <c:pt idx="183">
                <c:v>3.5</c:v>
              </c:pt>
              <c:pt idx="184">
                <c:v>3.5</c:v>
              </c:pt>
              <c:pt idx="185">
                <c:v>3.5</c:v>
              </c:pt>
              <c:pt idx="186">
                <c:v>3.52</c:v>
              </c:pt>
              <c:pt idx="187">
                <c:v>3.52</c:v>
              </c:pt>
              <c:pt idx="188">
                <c:v>3.52</c:v>
              </c:pt>
              <c:pt idx="189">
                <c:v>3.5217391304347831</c:v>
              </c:pt>
              <c:pt idx="190">
                <c:v>3.5238095238095242</c:v>
              </c:pt>
              <c:pt idx="191">
                <c:v>3.535714285714286</c:v>
              </c:pt>
              <c:pt idx="192">
                <c:v>3.535714285714286</c:v>
              </c:pt>
              <c:pt idx="193">
                <c:v>3.535714285714286</c:v>
              </c:pt>
              <c:pt idx="194">
                <c:v>3.535714285714286</c:v>
              </c:pt>
              <c:pt idx="195">
                <c:v>3.535714285714286</c:v>
              </c:pt>
              <c:pt idx="196">
                <c:v>3.535714285714286</c:v>
              </c:pt>
              <c:pt idx="197">
                <c:v>3.535714285714286</c:v>
              </c:pt>
              <c:pt idx="198">
                <c:v>3.535714285714286</c:v>
              </c:pt>
              <c:pt idx="199">
                <c:v>3.535714285714286</c:v>
              </c:pt>
              <c:pt idx="200">
                <c:v>3.535714285714286</c:v>
              </c:pt>
              <c:pt idx="201">
                <c:v>3.5384615384615379</c:v>
              </c:pt>
              <c:pt idx="202">
                <c:v>3.541666666666667</c:v>
              </c:pt>
              <c:pt idx="203">
                <c:v>3.5555555555555549</c:v>
              </c:pt>
              <c:pt idx="204">
                <c:v>3.5555555555555549</c:v>
              </c:pt>
              <c:pt idx="205">
                <c:v>3.5555555555555549</c:v>
              </c:pt>
              <c:pt idx="206">
                <c:v>3.56</c:v>
              </c:pt>
              <c:pt idx="207">
                <c:v>3.5652173913043481</c:v>
              </c:pt>
              <c:pt idx="208">
                <c:v>3.5714285714285721</c:v>
              </c:pt>
              <c:pt idx="209">
                <c:v>3.5714285714285721</c:v>
              </c:pt>
              <c:pt idx="210">
                <c:v>3.5714285714285721</c:v>
              </c:pt>
              <c:pt idx="211">
                <c:v>3.5714285714285721</c:v>
              </c:pt>
              <c:pt idx="212">
                <c:v>3.5714285714285721</c:v>
              </c:pt>
              <c:pt idx="213">
                <c:v>3.5714285714285721</c:v>
              </c:pt>
              <c:pt idx="214">
                <c:v>3.5714285714285721</c:v>
              </c:pt>
              <c:pt idx="215">
                <c:v>3.5714285714285721</c:v>
              </c:pt>
              <c:pt idx="216">
                <c:v>3.5769230769230771</c:v>
              </c:pt>
              <c:pt idx="217">
                <c:v>3.583333333333333</c:v>
              </c:pt>
              <c:pt idx="218">
                <c:v>3.583333333333333</c:v>
              </c:pt>
              <c:pt idx="219">
                <c:v>3.5909090909090908</c:v>
              </c:pt>
              <c:pt idx="220">
                <c:v>3.5909090909090908</c:v>
              </c:pt>
              <c:pt idx="221">
                <c:v>3.6</c:v>
              </c:pt>
              <c:pt idx="222">
                <c:v>3.6</c:v>
              </c:pt>
              <c:pt idx="223">
                <c:v>3.6</c:v>
              </c:pt>
              <c:pt idx="224">
                <c:v>3.6</c:v>
              </c:pt>
              <c:pt idx="225">
                <c:v>3.6</c:v>
              </c:pt>
              <c:pt idx="226">
                <c:v>3.6</c:v>
              </c:pt>
              <c:pt idx="227">
                <c:v>3.6</c:v>
              </c:pt>
              <c:pt idx="228">
                <c:v>3.6071428571428572</c:v>
              </c:pt>
              <c:pt idx="229">
                <c:v>3.6071428571428572</c:v>
              </c:pt>
              <c:pt idx="230">
                <c:v>3.6071428571428572</c:v>
              </c:pt>
              <c:pt idx="231">
                <c:v>3.6071428571428572</c:v>
              </c:pt>
              <c:pt idx="232">
                <c:v>3.6071428571428572</c:v>
              </c:pt>
              <c:pt idx="233">
                <c:v>3.6071428571428572</c:v>
              </c:pt>
              <c:pt idx="234">
                <c:v>3.6071428571428572</c:v>
              </c:pt>
              <c:pt idx="235">
                <c:v>3.6111111111111112</c:v>
              </c:pt>
              <c:pt idx="236">
                <c:v>3.615384615384615</c:v>
              </c:pt>
              <c:pt idx="237">
                <c:v>3.615384615384615</c:v>
              </c:pt>
              <c:pt idx="238">
                <c:v>3.6296296296296302</c:v>
              </c:pt>
              <c:pt idx="239">
                <c:v>3.6315789473684208</c:v>
              </c:pt>
              <c:pt idx="240">
                <c:v>3.64</c:v>
              </c:pt>
              <c:pt idx="241">
                <c:v>3.6428571428571428</c:v>
              </c:pt>
              <c:pt idx="242">
                <c:v>3.6428571428571428</c:v>
              </c:pt>
              <c:pt idx="243">
                <c:v>3.6428571428571428</c:v>
              </c:pt>
              <c:pt idx="244">
                <c:v>3.6428571428571428</c:v>
              </c:pt>
              <c:pt idx="245">
                <c:v>3.6428571428571428</c:v>
              </c:pt>
              <c:pt idx="246">
                <c:v>3.6428571428571428</c:v>
              </c:pt>
              <c:pt idx="247">
                <c:v>3.6428571428571428</c:v>
              </c:pt>
              <c:pt idx="248">
                <c:v>3.6428571428571428</c:v>
              </c:pt>
              <c:pt idx="249">
                <c:v>3.65</c:v>
              </c:pt>
              <c:pt idx="250">
                <c:v>3.652173913043478</c:v>
              </c:pt>
              <c:pt idx="251">
                <c:v>3.6538461538461542</c:v>
              </c:pt>
              <c:pt idx="252">
                <c:v>3.666666666666667</c:v>
              </c:pt>
              <c:pt idx="253">
                <c:v>3.666666666666667</c:v>
              </c:pt>
              <c:pt idx="254">
                <c:v>3.666666666666667</c:v>
              </c:pt>
              <c:pt idx="255">
                <c:v>3.666666666666667</c:v>
              </c:pt>
              <c:pt idx="256">
                <c:v>3.666666666666667</c:v>
              </c:pt>
              <c:pt idx="257">
                <c:v>3.6785714285714279</c:v>
              </c:pt>
              <c:pt idx="258">
                <c:v>3.6785714285714279</c:v>
              </c:pt>
              <c:pt idx="259">
                <c:v>3.6785714285714279</c:v>
              </c:pt>
              <c:pt idx="260">
                <c:v>3.6785714285714279</c:v>
              </c:pt>
              <c:pt idx="261">
                <c:v>3.6785714285714279</c:v>
              </c:pt>
              <c:pt idx="262">
                <c:v>3.6785714285714279</c:v>
              </c:pt>
              <c:pt idx="263">
                <c:v>3.6785714285714279</c:v>
              </c:pt>
              <c:pt idx="264">
                <c:v>3.6785714285714279</c:v>
              </c:pt>
              <c:pt idx="265">
                <c:v>3.6785714285714279</c:v>
              </c:pt>
              <c:pt idx="266">
                <c:v>3.6785714285714279</c:v>
              </c:pt>
              <c:pt idx="267">
                <c:v>3.6785714285714279</c:v>
              </c:pt>
              <c:pt idx="268">
                <c:v>3.6785714285714279</c:v>
              </c:pt>
              <c:pt idx="269">
                <c:v>3.6785714285714279</c:v>
              </c:pt>
              <c:pt idx="270">
                <c:v>3.6785714285714279</c:v>
              </c:pt>
              <c:pt idx="271">
                <c:v>3.6785714285714279</c:v>
              </c:pt>
              <c:pt idx="272">
                <c:v>3.68</c:v>
              </c:pt>
              <c:pt idx="273">
                <c:v>3.68</c:v>
              </c:pt>
              <c:pt idx="274">
                <c:v>3.68</c:v>
              </c:pt>
              <c:pt idx="275">
                <c:v>3.68</c:v>
              </c:pt>
              <c:pt idx="276">
                <c:v>3.6842105263157889</c:v>
              </c:pt>
              <c:pt idx="277">
                <c:v>3.692307692307693</c:v>
              </c:pt>
              <c:pt idx="278">
                <c:v>3.692307692307693</c:v>
              </c:pt>
              <c:pt idx="279">
                <c:v>3.7037037037037042</c:v>
              </c:pt>
              <c:pt idx="280">
                <c:v>3.7037037037037042</c:v>
              </c:pt>
              <c:pt idx="281">
                <c:v>3.7037037037037042</c:v>
              </c:pt>
              <c:pt idx="282">
                <c:v>3.7037037037037042</c:v>
              </c:pt>
              <c:pt idx="283">
                <c:v>3.7037037037037042</c:v>
              </c:pt>
              <c:pt idx="284">
                <c:v>3.7037037037037042</c:v>
              </c:pt>
              <c:pt idx="285">
                <c:v>3.7037037037037042</c:v>
              </c:pt>
              <c:pt idx="286">
                <c:v>3.7037037037037042</c:v>
              </c:pt>
              <c:pt idx="287">
                <c:v>3.7058823529411771</c:v>
              </c:pt>
              <c:pt idx="288">
                <c:v>3.708333333333333</c:v>
              </c:pt>
              <c:pt idx="289">
                <c:v>3.708333333333333</c:v>
              </c:pt>
              <c:pt idx="290">
                <c:v>3.708333333333333</c:v>
              </c:pt>
              <c:pt idx="291">
                <c:v>3.714285714285714</c:v>
              </c:pt>
              <c:pt idx="292">
                <c:v>3.714285714285714</c:v>
              </c:pt>
              <c:pt idx="293">
                <c:v>3.714285714285714</c:v>
              </c:pt>
              <c:pt idx="294">
                <c:v>3.714285714285714</c:v>
              </c:pt>
              <c:pt idx="295">
                <c:v>3.714285714285714</c:v>
              </c:pt>
              <c:pt idx="296">
                <c:v>3.714285714285714</c:v>
              </c:pt>
              <c:pt idx="297">
                <c:v>3.714285714285714</c:v>
              </c:pt>
              <c:pt idx="298">
                <c:v>3.714285714285714</c:v>
              </c:pt>
              <c:pt idx="299">
                <c:v>3.714285714285714</c:v>
              </c:pt>
              <c:pt idx="300">
                <c:v>3.72</c:v>
              </c:pt>
              <c:pt idx="301">
                <c:v>3.7222222222222219</c:v>
              </c:pt>
              <c:pt idx="302">
                <c:v>3.7307692307692308</c:v>
              </c:pt>
              <c:pt idx="303">
                <c:v>3.7391304347826089</c:v>
              </c:pt>
              <c:pt idx="304">
                <c:v>3.7407407407407409</c:v>
              </c:pt>
              <c:pt idx="305">
                <c:v>3.7407407407407409</c:v>
              </c:pt>
              <c:pt idx="306">
                <c:v>3.75</c:v>
              </c:pt>
              <c:pt idx="307">
                <c:v>3.75</c:v>
              </c:pt>
              <c:pt idx="308">
                <c:v>3.75</c:v>
              </c:pt>
              <c:pt idx="309">
                <c:v>3.75</c:v>
              </c:pt>
              <c:pt idx="310">
                <c:v>3.75</c:v>
              </c:pt>
              <c:pt idx="311">
                <c:v>3.75</c:v>
              </c:pt>
              <c:pt idx="312">
                <c:v>3.75</c:v>
              </c:pt>
              <c:pt idx="313">
                <c:v>3.75</c:v>
              </c:pt>
              <c:pt idx="314">
                <c:v>3.75</c:v>
              </c:pt>
              <c:pt idx="315">
                <c:v>3.75</c:v>
              </c:pt>
              <c:pt idx="316">
                <c:v>3.75</c:v>
              </c:pt>
              <c:pt idx="317">
                <c:v>3.76</c:v>
              </c:pt>
              <c:pt idx="318">
                <c:v>3.7619047619047619</c:v>
              </c:pt>
              <c:pt idx="319">
                <c:v>3.7619047619047619</c:v>
              </c:pt>
              <c:pt idx="320">
                <c:v>3.7692307692307692</c:v>
              </c:pt>
              <c:pt idx="321">
                <c:v>3.7777777777777781</c:v>
              </c:pt>
              <c:pt idx="322">
                <c:v>3.7777777777777781</c:v>
              </c:pt>
              <c:pt idx="323">
                <c:v>3.7777777777777781</c:v>
              </c:pt>
              <c:pt idx="324">
                <c:v>3.7777777777777781</c:v>
              </c:pt>
              <c:pt idx="325">
                <c:v>3.785714285714286</c:v>
              </c:pt>
              <c:pt idx="326">
                <c:v>3.785714285714286</c:v>
              </c:pt>
              <c:pt idx="327">
                <c:v>3.785714285714286</c:v>
              </c:pt>
              <c:pt idx="328">
                <c:v>3.785714285714286</c:v>
              </c:pt>
              <c:pt idx="329">
                <c:v>3.785714285714286</c:v>
              </c:pt>
              <c:pt idx="330">
                <c:v>3.785714285714286</c:v>
              </c:pt>
              <c:pt idx="331">
                <c:v>3.785714285714286</c:v>
              </c:pt>
              <c:pt idx="332">
                <c:v>3.785714285714286</c:v>
              </c:pt>
              <c:pt idx="333">
                <c:v>3.785714285714286</c:v>
              </c:pt>
              <c:pt idx="334">
                <c:v>3.785714285714286</c:v>
              </c:pt>
              <c:pt idx="335">
                <c:v>3.785714285714286</c:v>
              </c:pt>
              <c:pt idx="336">
                <c:v>3.785714285714286</c:v>
              </c:pt>
              <c:pt idx="337">
                <c:v>3.785714285714286</c:v>
              </c:pt>
              <c:pt idx="338">
                <c:v>3.785714285714286</c:v>
              </c:pt>
              <c:pt idx="339">
                <c:v>3.785714285714286</c:v>
              </c:pt>
              <c:pt idx="340">
                <c:v>3.785714285714286</c:v>
              </c:pt>
              <c:pt idx="341">
                <c:v>3.8</c:v>
              </c:pt>
              <c:pt idx="342">
                <c:v>3.8</c:v>
              </c:pt>
              <c:pt idx="343">
                <c:v>3.8</c:v>
              </c:pt>
              <c:pt idx="344">
                <c:v>3.807692307692307</c:v>
              </c:pt>
              <c:pt idx="345">
                <c:v>3.8125</c:v>
              </c:pt>
              <c:pt idx="346">
                <c:v>3.8148148148148149</c:v>
              </c:pt>
              <c:pt idx="347">
                <c:v>3.8181818181818179</c:v>
              </c:pt>
              <c:pt idx="348">
                <c:v>3.8214285714285721</c:v>
              </c:pt>
              <c:pt idx="349">
                <c:v>3.8214285714285721</c:v>
              </c:pt>
              <c:pt idx="350">
                <c:v>3.8214285714285721</c:v>
              </c:pt>
              <c:pt idx="351">
                <c:v>3.8214285714285721</c:v>
              </c:pt>
              <c:pt idx="352">
                <c:v>3.8214285714285721</c:v>
              </c:pt>
              <c:pt idx="353">
                <c:v>3.8214285714285721</c:v>
              </c:pt>
              <c:pt idx="354">
                <c:v>3.8214285714285721</c:v>
              </c:pt>
              <c:pt idx="355">
                <c:v>3.8214285714285721</c:v>
              </c:pt>
              <c:pt idx="356">
                <c:v>3.8214285714285721</c:v>
              </c:pt>
              <c:pt idx="357">
                <c:v>3.8214285714285721</c:v>
              </c:pt>
              <c:pt idx="358">
                <c:v>3.8214285714285721</c:v>
              </c:pt>
              <c:pt idx="359">
                <c:v>3.833333333333333</c:v>
              </c:pt>
              <c:pt idx="360">
                <c:v>3.84</c:v>
              </c:pt>
              <c:pt idx="361">
                <c:v>3.84</c:v>
              </c:pt>
              <c:pt idx="362">
                <c:v>3.8421052631578951</c:v>
              </c:pt>
              <c:pt idx="363">
                <c:v>3.8461538461538458</c:v>
              </c:pt>
              <c:pt idx="364">
                <c:v>3.8461538461538458</c:v>
              </c:pt>
              <c:pt idx="365">
                <c:v>3.8461538461538458</c:v>
              </c:pt>
              <c:pt idx="366">
                <c:v>3.8461538461538458</c:v>
              </c:pt>
              <c:pt idx="367">
                <c:v>3.85</c:v>
              </c:pt>
              <c:pt idx="368">
                <c:v>3.8518518518518521</c:v>
              </c:pt>
              <c:pt idx="369">
                <c:v>3.8518518518518521</c:v>
              </c:pt>
              <c:pt idx="370">
                <c:v>3.8518518518518521</c:v>
              </c:pt>
              <c:pt idx="371">
                <c:v>3.8571428571428572</c:v>
              </c:pt>
              <c:pt idx="372">
                <c:v>3.8571428571428572</c:v>
              </c:pt>
              <c:pt idx="373">
                <c:v>3.8571428571428572</c:v>
              </c:pt>
              <c:pt idx="374">
                <c:v>3.8571428571428572</c:v>
              </c:pt>
              <c:pt idx="375">
                <c:v>3.8571428571428572</c:v>
              </c:pt>
              <c:pt idx="376">
                <c:v>3.8571428571428572</c:v>
              </c:pt>
              <c:pt idx="377">
                <c:v>3.8571428571428572</c:v>
              </c:pt>
              <c:pt idx="378">
                <c:v>3.8571428571428572</c:v>
              </c:pt>
              <c:pt idx="379">
                <c:v>3.8571428571428572</c:v>
              </c:pt>
              <c:pt idx="380">
                <c:v>3.8571428571428572</c:v>
              </c:pt>
              <c:pt idx="381">
                <c:v>3.8571428571428572</c:v>
              </c:pt>
              <c:pt idx="382">
                <c:v>3.8571428571428572</c:v>
              </c:pt>
              <c:pt idx="383">
                <c:v>3.8571428571428572</c:v>
              </c:pt>
              <c:pt idx="384">
                <c:v>3.8571428571428572</c:v>
              </c:pt>
              <c:pt idx="385">
                <c:v>3.8571428571428572</c:v>
              </c:pt>
              <c:pt idx="386">
                <c:v>3.8571428571428572</c:v>
              </c:pt>
              <c:pt idx="387">
                <c:v>3.8571428571428572</c:v>
              </c:pt>
              <c:pt idx="388">
                <c:v>3.8571428571428572</c:v>
              </c:pt>
              <c:pt idx="389">
                <c:v>3.8666666666666671</c:v>
              </c:pt>
              <c:pt idx="390">
                <c:v>3.8695652173913042</c:v>
              </c:pt>
              <c:pt idx="391">
                <c:v>3.8695652173913042</c:v>
              </c:pt>
              <c:pt idx="392">
                <c:v>3.875</c:v>
              </c:pt>
              <c:pt idx="393">
                <c:v>3.88</c:v>
              </c:pt>
              <c:pt idx="394">
                <c:v>3.882352941176471</c:v>
              </c:pt>
              <c:pt idx="395">
                <c:v>3.884615384615385</c:v>
              </c:pt>
              <c:pt idx="396">
                <c:v>3.8888888888888888</c:v>
              </c:pt>
              <c:pt idx="397">
                <c:v>3.8888888888888888</c:v>
              </c:pt>
              <c:pt idx="398">
                <c:v>3.8888888888888888</c:v>
              </c:pt>
              <c:pt idx="399">
                <c:v>3.8888888888888888</c:v>
              </c:pt>
              <c:pt idx="400">
                <c:v>3.8928571428571428</c:v>
              </c:pt>
              <c:pt idx="401">
                <c:v>3.8928571428571428</c:v>
              </c:pt>
              <c:pt idx="402">
                <c:v>3.8928571428571428</c:v>
              </c:pt>
              <c:pt idx="403">
                <c:v>3.8928571428571428</c:v>
              </c:pt>
              <c:pt idx="404">
                <c:v>3.8928571428571428</c:v>
              </c:pt>
              <c:pt idx="405">
                <c:v>3.8928571428571428</c:v>
              </c:pt>
              <c:pt idx="406">
                <c:v>3.8928571428571428</c:v>
              </c:pt>
              <c:pt idx="407">
                <c:v>3.8928571428571428</c:v>
              </c:pt>
              <c:pt idx="408">
                <c:v>3.8928571428571428</c:v>
              </c:pt>
              <c:pt idx="409">
                <c:v>3.8928571428571428</c:v>
              </c:pt>
              <c:pt idx="410">
                <c:v>3.8928571428571428</c:v>
              </c:pt>
              <c:pt idx="411">
                <c:v>3.8928571428571428</c:v>
              </c:pt>
              <c:pt idx="412">
                <c:v>3.8928571428571428</c:v>
              </c:pt>
              <c:pt idx="413">
                <c:v>3.8947368421052628</c:v>
              </c:pt>
              <c:pt idx="414">
                <c:v>3.9090909090909092</c:v>
              </c:pt>
              <c:pt idx="415">
                <c:v>3.9090909090909092</c:v>
              </c:pt>
              <c:pt idx="416">
                <c:v>3.916666666666667</c:v>
              </c:pt>
              <c:pt idx="417">
                <c:v>3.916666666666667</c:v>
              </c:pt>
              <c:pt idx="418">
                <c:v>3.92</c:v>
              </c:pt>
              <c:pt idx="419">
                <c:v>3.92</c:v>
              </c:pt>
              <c:pt idx="420">
                <c:v>3.9230769230769229</c:v>
              </c:pt>
              <c:pt idx="421">
                <c:v>3.9230769230769229</c:v>
              </c:pt>
              <c:pt idx="422">
                <c:v>3.9230769230769229</c:v>
              </c:pt>
              <c:pt idx="423">
                <c:v>3.925925925925926</c:v>
              </c:pt>
              <c:pt idx="424">
                <c:v>3.925925925925926</c:v>
              </c:pt>
              <c:pt idx="425">
                <c:v>3.925925925925926</c:v>
              </c:pt>
              <c:pt idx="426">
                <c:v>3.925925925925926</c:v>
              </c:pt>
              <c:pt idx="427">
                <c:v>3.925925925925926</c:v>
              </c:pt>
              <c:pt idx="428">
                <c:v>3.9285714285714279</c:v>
              </c:pt>
              <c:pt idx="429">
                <c:v>3.9285714285714279</c:v>
              </c:pt>
              <c:pt idx="430">
                <c:v>3.9285714285714279</c:v>
              </c:pt>
              <c:pt idx="431">
                <c:v>3.9285714285714279</c:v>
              </c:pt>
              <c:pt idx="432">
                <c:v>3.9285714285714279</c:v>
              </c:pt>
              <c:pt idx="433">
                <c:v>3.9285714285714279</c:v>
              </c:pt>
              <c:pt idx="434">
                <c:v>3.9285714285714279</c:v>
              </c:pt>
              <c:pt idx="435">
                <c:v>3.9285714285714279</c:v>
              </c:pt>
              <c:pt idx="436">
                <c:v>3.9285714285714279</c:v>
              </c:pt>
              <c:pt idx="437">
                <c:v>3.9285714285714279</c:v>
              </c:pt>
              <c:pt idx="438">
                <c:v>3.9285714285714279</c:v>
              </c:pt>
              <c:pt idx="439">
                <c:v>3.9285714285714279</c:v>
              </c:pt>
              <c:pt idx="440">
                <c:v>3.9285714285714279</c:v>
              </c:pt>
              <c:pt idx="441">
                <c:v>3.9285714285714279</c:v>
              </c:pt>
              <c:pt idx="442">
                <c:v>3.9411764705882359</c:v>
              </c:pt>
              <c:pt idx="443">
                <c:v>3.9411764705882359</c:v>
              </c:pt>
              <c:pt idx="444">
                <c:v>3.95</c:v>
              </c:pt>
              <c:pt idx="445">
                <c:v>3.95</c:v>
              </c:pt>
              <c:pt idx="446">
                <c:v>3.952380952380953</c:v>
              </c:pt>
              <c:pt idx="447">
                <c:v>3.952380952380953</c:v>
              </c:pt>
              <c:pt idx="448">
                <c:v>3.956521739130435</c:v>
              </c:pt>
              <c:pt idx="449">
                <c:v>3.956521739130435</c:v>
              </c:pt>
              <c:pt idx="450">
                <c:v>3.96</c:v>
              </c:pt>
              <c:pt idx="451">
                <c:v>3.96</c:v>
              </c:pt>
              <c:pt idx="452">
                <c:v>3.96</c:v>
              </c:pt>
              <c:pt idx="453">
                <c:v>3.9615384615384621</c:v>
              </c:pt>
              <c:pt idx="454">
                <c:v>3.9629629629629628</c:v>
              </c:pt>
              <c:pt idx="455">
                <c:v>3.9629629629629628</c:v>
              </c:pt>
              <c:pt idx="456">
                <c:v>3.964285714285714</c:v>
              </c:pt>
              <c:pt idx="457">
                <c:v>3.964285714285714</c:v>
              </c:pt>
              <c:pt idx="458">
                <c:v>3.964285714285714</c:v>
              </c:pt>
              <c:pt idx="459">
                <c:v>3.964285714285714</c:v>
              </c:pt>
              <c:pt idx="460">
                <c:v>3.964285714285714</c:v>
              </c:pt>
              <c:pt idx="461">
                <c:v>3.964285714285714</c:v>
              </c:pt>
              <c:pt idx="462">
                <c:v>3.964285714285714</c:v>
              </c:pt>
              <c:pt idx="463">
                <c:v>3.964285714285714</c:v>
              </c:pt>
              <c:pt idx="464">
                <c:v>3.964285714285714</c:v>
              </c:pt>
              <c:pt idx="465">
                <c:v>3.964285714285714</c:v>
              </c:pt>
              <c:pt idx="466">
                <c:v>3.964285714285714</c:v>
              </c:pt>
              <c:pt idx="467">
                <c:v>3.964285714285714</c:v>
              </c:pt>
              <c:pt idx="468">
                <c:v>3.964285714285714</c:v>
              </c:pt>
              <c:pt idx="469">
                <c:v>3.964285714285714</c:v>
              </c:pt>
              <c:pt idx="470">
                <c:v>3.964285714285714</c:v>
              </c:pt>
              <c:pt idx="471">
                <c:v>3.964285714285714</c:v>
              </c:pt>
              <c:pt idx="472">
                <c:v>3.964285714285714</c:v>
              </c:pt>
              <c:pt idx="473">
                <c:v>3.964285714285714</c:v>
              </c:pt>
              <c:pt idx="474">
                <c:v>3.964285714285714</c:v>
              </c:pt>
              <c:pt idx="475">
                <c:v>3.964285714285714</c:v>
              </c:pt>
              <c:pt idx="476">
                <c:v>3.964285714285714</c:v>
              </c:pt>
              <c:pt idx="477">
                <c:v>3.964285714285714</c:v>
              </c:pt>
              <c:pt idx="478">
                <c:v>4</c:v>
              </c:pt>
              <c:pt idx="479">
                <c:v>4</c:v>
              </c:pt>
              <c:pt idx="480">
                <c:v>4</c:v>
              </c:pt>
              <c:pt idx="481">
                <c:v>4</c:v>
              </c:pt>
              <c:pt idx="482">
                <c:v>4</c:v>
              </c:pt>
              <c:pt idx="483">
                <c:v>4</c:v>
              </c:pt>
              <c:pt idx="484">
                <c:v>4</c:v>
              </c:pt>
              <c:pt idx="485">
                <c:v>4</c:v>
              </c:pt>
              <c:pt idx="486">
                <c:v>4</c:v>
              </c:pt>
              <c:pt idx="487">
                <c:v>4</c:v>
              </c:pt>
              <c:pt idx="488">
                <c:v>4</c:v>
              </c:pt>
              <c:pt idx="489">
                <c:v>4</c:v>
              </c:pt>
              <c:pt idx="490">
                <c:v>4</c:v>
              </c:pt>
              <c:pt idx="491">
                <c:v>4</c:v>
              </c:pt>
              <c:pt idx="492">
                <c:v>4</c:v>
              </c:pt>
              <c:pt idx="493">
                <c:v>4</c:v>
              </c:pt>
              <c:pt idx="494">
                <c:v>4</c:v>
              </c:pt>
              <c:pt idx="495">
                <c:v>4</c:v>
              </c:pt>
              <c:pt idx="496">
                <c:v>4</c:v>
              </c:pt>
              <c:pt idx="497">
                <c:v>4</c:v>
              </c:pt>
              <c:pt idx="498">
                <c:v>4</c:v>
              </c:pt>
              <c:pt idx="499">
                <c:v>4</c:v>
              </c:pt>
              <c:pt idx="500">
                <c:v>4</c:v>
              </c:pt>
              <c:pt idx="501">
                <c:v>4</c:v>
              </c:pt>
              <c:pt idx="502">
                <c:v>4</c:v>
              </c:pt>
              <c:pt idx="503">
                <c:v>4</c:v>
              </c:pt>
              <c:pt idx="504">
                <c:v>4</c:v>
              </c:pt>
              <c:pt idx="505">
                <c:v>4</c:v>
              </c:pt>
              <c:pt idx="506">
                <c:v>4</c:v>
              </c:pt>
              <c:pt idx="507">
                <c:v>4</c:v>
              </c:pt>
              <c:pt idx="508">
                <c:v>4</c:v>
              </c:pt>
              <c:pt idx="509">
                <c:v>4</c:v>
              </c:pt>
              <c:pt idx="510">
                <c:v>4</c:v>
              </c:pt>
              <c:pt idx="511">
                <c:v>4</c:v>
              </c:pt>
              <c:pt idx="512">
                <c:v>4</c:v>
              </c:pt>
              <c:pt idx="513">
                <c:v>4</c:v>
              </c:pt>
              <c:pt idx="514">
                <c:v>4</c:v>
              </c:pt>
              <c:pt idx="515">
                <c:v>4</c:v>
              </c:pt>
              <c:pt idx="516">
                <c:v>4</c:v>
              </c:pt>
              <c:pt idx="517">
                <c:v>4</c:v>
              </c:pt>
              <c:pt idx="518">
                <c:v>4</c:v>
              </c:pt>
              <c:pt idx="519">
                <c:v>4</c:v>
              </c:pt>
              <c:pt idx="520">
                <c:v>4</c:v>
              </c:pt>
              <c:pt idx="521">
                <c:v>4</c:v>
              </c:pt>
              <c:pt idx="522">
                <c:v>4</c:v>
              </c:pt>
              <c:pt idx="523">
                <c:v>4</c:v>
              </c:pt>
              <c:pt idx="524">
                <c:v>4</c:v>
              </c:pt>
              <c:pt idx="525">
                <c:v>4</c:v>
              </c:pt>
              <c:pt idx="526">
                <c:v>4</c:v>
              </c:pt>
              <c:pt idx="527">
                <c:v>4</c:v>
              </c:pt>
              <c:pt idx="528">
                <c:v>4</c:v>
              </c:pt>
              <c:pt idx="529">
                <c:v>4</c:v>
              </c:pt>
              <c:pt idx="530">
                <c:v>4</c:v>
              </c:pt>
              <c:pt idx="531">
                <c:v>4</c:v>
              </c:pt>
              <c:pt idx="532">
                <c:v>4</c:v>
              </c:pt>
              <c:pt idx="533">
                <c:v>4</c:v>
              </c:pt>
              <c:pt idx="534">
                <c:v>4</c:v>
              </c:pt>
              <c:pt idx="535">
                <c:v>4</c:v>
              </c:pt>
              <c:pt idx="536">
                <c:v>4</c:v>
              </c:pt>
              <c:pt idx="537">
                <c:v>4</c:v>
              </c:pt>
              <c:pt idx="538">
                <c:v>4</c:v>
              </c:pt>
              <c:pt idx="539">
                <c:v>4</c:v>
              </c:pt>
              <c:pt idx="540">
                <c:v>4</c:v>
              </c:pt>
              <c:pt idx="541">
                <c:v>4</c:v>
              </c:pt>
              <c:pt idx="542">
                <c:v>4</c:v>
              </c:pt>
              <c:pt idx="543">
                <c:v>4</c:v>
              </c:pt>
              <c:pt idx="544">
                <c:v>4</c:v>
              </c:pt>
              <c:pt idx="545">
                <c:v>4</c:v>
              </c:pt>
              <c:pt idx="546">
                <c:v>4</c:v>
              </c:pt>
              <c:pt idx="547">
                <c:v>4</c:v>
              </c:pt>
              <c:pt idx="548">
                <c:v>4</c:v>
              </c:pt>
              <c:pt idx="549">
                <c:v>4</c:v>
              </c:pt>
              <c:pt idx="550">
                <c:v>4</c:v>
              </c:pt>
              <c:pt idx="551">
                <c:v>4</c:v>
              </c:pt>
              <c:pt idx="552">
                <c:v>4</c:v>
              </c:pt>
              <c:pt idx="553">
                <c:v>4</c:v>
              </c:pt>
              <c:pt idx="554">
                <c:v>4.0357142857142856</c:v>
              </c:pt>
              <c:pt idx="555">
                <c:v>4.0357142857142856</c:v>
              </c:pt>
              <c:pt idx="556">
                <c:v>4.0357142857142856</c:v>
              </c:pt>
              <c:pt idx="557">
                <c:v>4.0357142857142856</c:v>
              </c:pt>
              <c:pt idx="558">
                <c:v>4.0357142857142856</c:v>
              </c:pt>
              <c:pt idx="559">
                <c:v>4.0357142857142856</c:v>
              </c:pt>
              <c:pt idx="560">
                <c:v>4.0357142857142856</c:v>
              </c:pt>
              <c:pt idx="561">
                <c:v>4.0357142857142856</c:v>
              </c:pt>
              <c:pt idx="562">
                <c:v>4.0357142857142856</c:v>
              </c:pt>
              <c:pt idx="563">
                <c:v>4.0357142857142856</c:v>
              </c:pt>
              <c:pt idx="564">
                <c:v>4.0370370370370372</c:v>
              </c:pt>
              <c:pt idx="565">
                <c:v>4.04</c:v>
              </c:pt>
              <c:pt idx="566">
                <c:v>4.04</c:v>
              </c:pt>
              <c:pt idx="567">
                <c:v>4.041666666666667</c:v>
              </c:pt>
              <c:pt idx="568">
                <c:v>4.0434782608695654</c:v>
              </c:pt>
              <c:pt idx="569">
                <c:v>4.0434782608695654</c:v>
              </c:pt>
              <c:pt idx="570">
                <c:v>4.0454545454545459</c:v>
              </c:pt>
              <c:pt idx="571">
                <c:v>4.0476190476190466</c:v>
              </c:pt>
              <c:pt idx="572">
                <c:v>4.0625</c:v>
              </c:pt>
              <c:pt idx="573">
                <c:v>4.0666666666666664</c:v>
              </c:pt>
              <c:pt idx="574">
                <c:v>4.0714285714285712</c:v>
              </c:pt>
              <c:pt idx="575">
                <c:v>4.0714285714285712</c:v>
              </c:pt>
              <c:pt idx="576">
                <c:v>4.0714285714285712</c:v>
              </c:pt>
              <c:pt idx="577">
                <c:v>4.0714285714285712</c:v>
              </c:pt>
              <c:pt idx="578">
                <c:v>4.0714285714285712</c:v>
              </c:pt>
              <c:pt idx="579">
                <c:v>4.0714285714285712</c:v>
              </c:pt>
              <c:pt idx="580">
                <c:v>4.0714285714285712</c:v>
              </c:pt>
              <c:pt idx="581">
                <c:v>4.0714285714285712</c:v>
              </c:pt>
              <c:pt idx="582">
                <c:v>4.0714285714285712</c:v>
              </c:pt>
              <c:pt idx="583">
                <c:v>4.0714285714285712</c:v>
              </c:pt>
              <c:pt idx="584">
                <c:v>4.0740740740740744</c:v>
              </c:pt>
              <c:pt idx="585">
                <c:v>4.0740740740740744</c:v>
              </c:pt>
              <c:pt idx="586">
                <c:v>4.0740740740740744</c:v>
              </c:pt>
              <c:pt idx="587">
                <c:v>4.0740740740740744</c:v>
              </c:pt>
              <c:pt idx="588">
                <c:v>4.0769230769230766</c:v>
              </c:pt>
              <c:pt idx="589">
                <c:v>4.0909090909090908</c:v>
              </c:pt>
              <c:pt idx="590">
                <c:v>4.0952380952380949</c:v>
              </c:pt>
              <c:pt idx="591">
                <c:v>4.0952380952380949</c:v>
              </c:pt>
              <c:pt idx="592">
                <c:v>4.1071428571428568</c:v>
              </c:pt>
              <c:pt idx="593">
                <c:v>4.1071428571428568</c:v>
              </c:pt>
              <c:pt idx="594">
                <c:v>4.1071428571428568</c:v>
              </c:pt>
              <c:pt idx="595">
                <c:v>4.1071428571428568</c:v>
              </c:pt>
              <c:pt idx="596">
                <c:v>4.1071428571428568</c:v>
              </c:pt>
              <c:pt idx="597">
                <c:v>4.1071428571428568</c:v>
              </c:pt>
              <c:pt idx="598">
                <c:v>4.1071428571428568</c:v>
              </c:pt>
              <c:pt idx="599">
                <c:v>4.1071428571428568</c:v>
              </c:pt>
              <c:pt idx="600">
                <c:v>4.1071428571428568</c:v>
              </c:pt>
              <c:pt idx="601">
                <c:v>4.1071428571428568</c:v>
              </c:pt>
              <c:pt idx="602">
                <c:v>4.1071428571428568</c:v>
              </c:pt>
              <c:pt idx="603">
                <c:v>4.1071428571428568</c:v>
              </c:pt>
              <c:pt idx="604">
                <c:v>4.1071428571428568</c:v>
              </c:pt>
              <c:pt idx="605">
                <c:v>4.1071428571428568</c:v>
              </c:pt>
              <c:pt idx="606">
                <c:v>4.1111111111111107</c:v>
              </c:pt>
              <c:pt idx="607">
                <c:v>4.1111111111111107</c:v>
              </c:pt>
              <c:pt idx="608">
                <c:v>4.1111111111111107</c:v>
              </c:pt>
              <c:pt idx="609">
                <c:v>4.1111111111111107</c:v>
              </c:pt>
              <c:pt idx="610">
                <c:v>4.1111111111111107</c:v>
              </c:pt>
              <c:pt idx="611">
                <c:v>4.1111111111111107</c:v>
              </c:pt>
              <c:pt idx="612">
                <c:v>4.115384615384615</c:v>
              </c:pt>
              <c:pt idx="613">
                <c:v>4.1304347826086953</c:v>
              </c:pt>
              <c:pt idx="614">
                <c:v>4.1363636363636367</c:v>
              </c:pt>
              <c:pt idx="615">
                <c:v>4.1363636363636367</c:v>
              </c:pt>
              <c:pt idx="616">
                <c:v>4.1363636363636367</c:v>
              </c:pt>
              <c:pt idx="617">
                <c:v>4.1428571428571432</c:v>
              </c:pt>
              <c:pt idx="618">
                <c:v>4.1428571428571432</c:v>
              </c:pt>
              <c:pt idx="619">
                <c:v>4.1428571428571432</c:v>
              </c:pt>
              <c:pt idx="620">
                <c:v>4.1428571428571432</c:v>
              </c:pt>
              <c:pt idx="621">
                <c:v>4.1428571428571432</c:v>
              </c:pt>
              <c:pt idx="622">
                <c:v>4.1428571428571432</c:v>
              </c:pt>
              <c:pt idx="623">
                <c:v>4.1428571428571432</c:v>
              </c:pt>
              <c:pt idx="624">
                <c:v>4.1428571428571432</c:v>
              </c:pt>
              <c:pt idx="625">
                <c:v>4.166666666666667</c:v>
              </c:pt>
              <c:pt idx="626">
                <c:v>4.1785714285714288</c:v>
              </c:pt>
              <c:pt idx="627">
                <c:v>4.1785714285714288</c:v>
              </c:pt>
              <c:pt idx="628">
                <c:v>4.1785714285714288</c:v>
              </c:pt>
              <c:pt idx="629">
                <c:v>4.1785714285714288</c:v>
              </c:pt>
              <c:pt idx="630">
                <c:v>4.1785714285714288</c:v>
              </c:pt>
              <c:pt idx="631">
                <c:v>4.1785714285714288</c:v>
              </c:pt>
              <c:pt idx="632">
                <c:v>4.1785714285714288</c:v>
              </c:pt>
              <c:pt idx="633">
                <c:v>4.1785714285714288</c:v>
              </c:pt>
              <c:pt idx="634">
                <c:v>4.1785714285714288</c:v>
              </c:pt>
              <c:pt idx="635">
                <c:v>4.1785714285714288</c:v>
              </c:pt>
              <c:pt idx="636">
                <c:v>4.1785714285714288</c:v>
              </c:pt>
              <c:pt idx="637">
                <c:v>4.1851851851851851</c:v>
              </c:pt>
              <c:pt idx="638">
                <c:v>4.1851851851851851</c:v>
              </c:pt>
              <c:pt idx="639">
                <c:v>4.1923076923076934</c:v>
              </c:pt>
              <c:pt idx="640">
                <c:v>4.1923076923076934</c:v>
              </c:pt>
              <c:pt idx="641">
                <c:v>4.2</c:v>
              </c:pt>
              <c:pt idx="642">
                <c:v>4.2</c:v>
              </c:pt>
              <c:pt idx="643">
                <c:v>4.208333333333333</c:v>
              </c:pt>
              <c:pt idx="644">
                <c:v>4.2105263157894726</c:v>
              </c:pt>
              <c:pt idx="645">
                <c:v>4.2142857142857144</c:v>
              </c:pt>
              <c:pt idx="646">
                <c:v>4.2142857142857144</c:v>
              </c:pt>
              <c:pt idx="647">
                <c:v>4.2142857142857144</c:v>
              </c:pt>
              <c:pt idx="648">
                <c:v>4.2142857142857144</c:v>
              </c:pt>
              <c:pt idx="649">
                <c:v>4.2142857142857144</c:v>
              </c:pt>
              <c:pt idx="650">
                <c:v>4.2142857142857144</c:v>
              </c:pt>
              <c:pt idx="651">
                <c:v>4.2222222222222223</c:v>
              </c:pt>
              <c:pt idx="652">
                <c:v>4.2222222222222223</c:v>
              </c:pt>
              <c:pt idx="653">
                <c:v>4.2222222222222223</c:v>
              </c:pt>
              <c:pt idx="654">
                <c:v>4.2222222222222223</c:v>
              </c:pt>
              <c:pt idx="655">
                <c:v>4.2222222222222223</c:v>
              </c:pt>
              <c:pt idx="656">
                <c:v>4.2222222222222223</c:v>
              </c:pt>
              <c:pt idx="657">
                <c:v>4.2222222222222223</c:v>
              </c:pt>
              <c:pt idx="658">
                <c:v>4.2307692307692308</c:v>
              </c:pt>
              <c:pt idx="659">
                <c:v>4.2307692307692308</c:v>
              </c:pt>
              <c:pt idx="660">
                <c:v>4.25</c:v>
              </c:pt>
              <c:pt idx="661">
                <c:v>4.25</c:v>
              </c:pt>
              <c:pt idx="662">
                <c:v>4.25</c:v>
              </c:pt>
              <c:pt idx="663">
                <c:v>4.25</c:v>
              </c:pt>
              <c:pt idx="664">
                <c:v>4.25</c:v>
              </c:pt>
              <c:pt idx="665">
                <c:v>4.25</c:v>
              </c:pt>
              <c:pt idx="666">
                <c:v>4.25</c:v>
              </c:pt>
              <c:pt idx="667">
                <c:v>4.25</c:v>
              </c:pt>
              <c:pt idx="668">
                <c:v>4.25</c:v>
              </c:pt>
              <c:pt idx="669">
                <c:v>4.25</c:v>
              </c:pt>
              <c:pt idx="670">
                <c:v>4.25</c:v>
              </c:pt>
              <c:pt idx="671">
                <c:v>4.25</c:v>
              </c:pt>
              <c:pt idx="672">
                <c:v>4.25</c:v>
              </c:pt>
              <c:pt idx="673">
                <c:v>4.2592592592592604</c:v>
              </c:pt>
              <c:pt idx="674">
                <c:v>4.2592592592592604</c:v>
              </c:pt>
              <c:pt idx="675">
                <c:v>4.2592592592592604</c:v>
              </c:pt>
              <c:pt idx="676">
                <c:v>4.2592592592592604</c:v>
              </c:pt>
              <c:pt idx="677">
                <c:v>4.2608695652173916</c:v>
              </c:pt>
              <c:pt idx="678">
                <c:v>4.2608695652173916</c:v>
              </c:pt>
              <c:pt idx="679">
                <c:v>4.2631578947368416</c:v>
              </c:pt>
              <c:pt idx="680">
                <c:v>4.2692307692307692</c:v>
              </c:pt>
              <c:pt idx="681">
                <c:v>4.2727272727272716</c:v>
              </c:pt>
              <c:pt idx="682">
                <c:v>4.2857142857142856</c:v>
              </c:pt>
              <c:pt idx="683">
                <c:v>4.2857142857142856</c:v>
              </c:pt>
              <c:pt idx="684">
                <c:v>4.2857142857142856</c:v>
              </c:pt>
              <c:pt idx="685">
                <c:v>4.2857142857142856</c:v>
              </c:pt>
              <c:pt idx="686">
                <c:v>4.2857142857142856</c:v>
              </c:pt>
              <c:pt idx="687">
                <c:v>4.2857142857142856</c:v>
              </c:pt>
              <c:pt idx="688">
                <c:v>4.2857142857142856</c:v>
              </c:pt>
              <c:pt idx="689">
                <c:v>4.2857142857142856</c:v>
              </c:pt>
              <c:pt idx="690">
                <c:v>4.2857142857142856</c:v>
              </c:pt>
              <c:pt idx="691">
                <c:v>4.2857142857142856</c:v>
              </c:pt>
              <c:pt idx="692">
                <c:v>4.2962962962962967</c:v>
              </c:pt>
              <c:pt idx="693">
                <c:v>4.2962962962962967</c:v>
              </c:pt>
              <c:pt idx="694">
                <c:v>4.2962962962962967</c:v>
              </c:pt>
              <c:pt idx="695">
                <c:v>4.3125</c:v>
              </c:pt>
              <c:pt idx="696">
                <c:v>4.3181818181818183</c:v>
              </c:pt>
              <c:pt idx="697">
                <c:v>4.3214285714285712</c:v>
              </c:pt>
              <c:pt idx="698">
                <c:v>4.3214285714285712</c:v>
              </c:pt>
              <c:pt idx="699">
                <c:v>4.3214285714285712</c:v>
              </c:pt>
              <c:pt idx="700">
                <c:v>4.3214285714285712</c:v>
              </c:pt>
              <c:pt idx="701">
                <c:v>4.3214285714285712</c:v>
              </c:pt>
              <c:pt idx="702">
                <c:v>4.333333333333333</c:v>
              </c:pt>
              <c:pt idx="703">
                <c:v>4.333333333333333</c:v>
              </c:pt>
              <c:pt idx="704">
                <c:v>4.333333333333333</c:v>
              </c:pt>
              <c:pt idx="705">
                <c:v>4.333333333333333</c:v>
              </c:pt>
              <c:pt idx="706">
                <c:v>4.333333333333333</c:v>
              </c:pt>
              <c:pt idx="707">
                <c:v>4.3461538461538458</c:v>
              </c:pt>
              <c:pt idx="708">
                <c:v>4.3461538461538458</c:v>
              </c:pt>
              <c:pt idx="709">
                <c:v>4.3461538461538458</c:v>
              </c:pt>
              <c:pt idx="710">
                <c:v>4.3478260869565224</c:v>
              </c:pt>
              <c:pt idx="711">
                <c:v>4.3571428571428568</c:v>
              </c:pt>
              <c:pt idx="712">
                <c:v>4.3571428571428568</c:v>
              </c:pt>
              <c:pt idx="713">
                <c:v>4.3571428571428568</c:v>
              </c:pt>
              <c:pt idx="714">
                <c:v>4.3571428571428568</c:v>
              </c:pt>
              <c:pt idx="715">
                <c:v>4.3571428571428568</c:v>
              </c:pt>
              <c:pt idx="716">
                <c:v>4.3571428571428568</c:v>
              </c:pt>
              <c:pt idx="717">
                <c:v>4.3571428571428568</c:v>
              </c:pt>
              <c:pt idx="718">
                <c:v>4.3571428571428568</c:v>
              </c:pt>
              <c:pt idx="719">
                <c:v>4.3600000000000003</c:v>
              </c:pt>
              <c:pt idx="720">
                <c:v>4.3703703703703702</c:v>
              </c:pt>
              <c:pt idx="721">
                <c:v>4.3703703703703702</c:v>
              </c:pt>
              <c:pt idx="722">
                <c:v>4.3703703703703702</c:v>
              </c:pt>
              <c:pt idx="723">
                <c:v>4.3703703703703702</c:v>
              </c:pt>
              <c:pt idx="724">
                <c:v>4.384615384615385</c:v>
              </c:pt>
              <c:pt idx="725">
                <c:v>4.384615384615385</c:v>
              </c:pt>
              <c:pt idx="726">
                <c:v>4.384615384615385</c:v>
              </c:pt>
              <c:pt idx="727">
                <c:v>4.3928571428571432</c:v>
              </c:pt>
              <c:pt idx="728">
                <c:v>4.3928571428571432</c:v>
              </c:pt>
              <c:pt idx="729">
                <c:v>4.3928571428571432</c:v>
              </c:pt>
              <c:pt idx="730">
                <c:v>4.3928571428571432</c:v>
              </c:pt>
              <c:pt idx="731">
                <c:v>4.3928571428571432</c:v>
              </c:pt>
              <c:pt idx="732">
                <c:v>4.3928571428571432</c:v>
              </c:pt>
              <c:pt idx="733">
                <c:v>4.4000000000000004</c:v>
              </c:pt>
              <c:pt idx="734">
                <c:v>4.4074074074074074</c:v>
              </c:pt>
              <c:pt idx="735">
                <c:v>4.4074074074074074</c:v>
              </c:pt>
              <c:pt idx="736">
                <c:v>4.4074074074074074</c:v>
              </c:pt>
              <c:pt idx="737">
                <c:v>4.4074074074074074</c:v>
              </c:pt>
              <c:pt idx="738">
                <c:v>4.4074074074074074</c:v>
              </c:pt>
              <c:pt idx="739">
                <c:v>4.4090909090909092</c:v>
              </c:pt>
              <c:pt idx="740">
                <c:v>4.416666666666667</c:v>
              </c:pt>
              <c:pt idx="741">
                <c:v>4.416666666666667</c:v>
              </c:pt>
              <c:pt idx="742">
                <c:v>4.4230769230769234</c:v>
              </c:pt>
              <c:pt idx="743">
                <c:v>4.4285714285714288</c:v>
              </c:pt>
              <c:pt idx="744">
                <c:v>4.4285714285714288</c:v>
              </c:pt>
              <c:pt idx="745">
                <c:v>4.4285714285714288</c:v>
              </c:pt>
              <c:pt idx="746">
                <c:v>4.4285714285714288</c:v>
              </c:pt>
              <c:pt idx="747">
                <c:v>4.4285714285714288</c:v>
              </c:pt>
              <c:pt idx="748">
                <c:v>4.4444444444444446</c:v>
              </c:pt>
              <c:pt idx="749">
                <c:v>4.4444444444444446</c:v>
              </c:pt>
              <c:pt idx="750">
                <c:v>4.4545454545454541</c:v>
              </c:pt>
              <c:pt idx="751">
                <c:v>4.4615384615384617</c:v>
              </c:pt>
              <c:pt idx="752">
                <c:v>4.4642857142857144</c:v>
              </c:pt>
              <c:pt idx="753">
                <c:v>4.4642857142857144</c:v>
              </c:pt>
              <c:pt idx="754">
                <c:v>4.4642857142857144</c:v>
              </c:pt>
              <c:pt idx="755">
                <c:v>4.4642857142857144</c:v>
              </c:pt>
              <c:pt idx="756">
                <c:v>4.4642857142857144</c:v>
              </c:pt>
              <c:pt idx="757">
                <c:v>4.4642857142857144</c:v>
              </c:pt>
              <c:pt idx="758">
                <c:v>4.4642857142857144</c:v>
              </c:pt>
              <c:pt idx="759">
                <c:v>4.4642857142857144</c:v>
              </c:pt>
              <c:pt idx="760">
                <c:v>4.4642857142857144</c:v>
              </c:pt>
              <c:pt idx="761">
                <c:v>4.4642857142857144</c:v>
              </c:pt>
              <c:pt idx="762">
                <c:v>4.4642857142857144</c:v>
              </c:pt>
              <c:pt idx="763">
                <c:v>4.4642857142857144</c:v>
              </c:pt>
              <c:pt idx="764">
                <c:v>4.4642857142857144</c:v>
              </c:pt>
              <c:pt idx="765">
                <c:v>4.4642857142857144</c:v>
              </c:pt>
              <c:pt idx="766">
                <c:v>4.4705882352941178</c:v>
              </c:pt>
              <c:pt idx="767">
                <c:v>4.4736842105263159</c:v>
              </c:pt>
              <c:pt idx="768">
                <c:v>4.4782608695652177</c:v>
              </c:pt>
              <c:pt idx="769">
                <c:v>4.4800000000000004</c:v>
              </c:pt>
              <c:pt idx="770">
                <c:v>4.4814814814814818</c:v>
              </c:pt>
              <c:pt idx="771">
                <c:v>4.5</c:v>
              </c:pt>
              <c:pt idx="772">
                <c:v>4.5</c:v>
              </c:pt>
              <c:pt idx="773">
                <c:v>4.5</c:v>
              </c:pt>
              <c:pt idx="774">
                <c:v>4.5</c:v>
              </c:pt>
              <c:pt idx="775">
                <c:v>4.5</c:v>
              </c:pt>
              <c:pt idx="776">
                <c:v>4.5</c:v>
              </c:pt>
              <c:pt idx="777">
                <c:v>4.5</c:v>
              </c:pt>
              <c:pt idx="778">
                <c:v>4.5</c:v>
              </c:pt>
              <c:pt idx="779">
                <c:v>4.5</c:v>
              </c:pt>
              <c:pt idx="780">
                <c:v>4.5</c:v>
              </c:pt>
              <c:pt idx="781">
                <c:v>4.5</c:v>
              </c:pt>
              <c:pt idx="782">
                <c:v>4.5185185185185182</c:v>
              </c:pt>
              <c:pt idx="783">
                <c:v>4.5185185185185182</c:v>
              </c:pt>
              <c:pt idx="784">
                <c:v>4.5238095238095237</c:v>
              </c:pt>
              <c:pt idx="785">
                <c:v>4.5357142857142856</c:v>
              </c:pt>
              <c:pt idx="786">
                <c:v>4.5357142857142856</c:v>
              </c:pt>
              <c:pt idx="787">
                <c:v>4.5357142857142856</c:v>
              </c:pt>
              <c:pt idx="788">
                <c:v>4.5357142857142856</c:v>
              </c:pt>
              <c:pt idx="789">
                <c:v>4.5357142857142856</c:v>
              </c:pt>
              <c:pt idx="790">
                <c:v>4.5357142857142856</c:v>
              </c:pt>
              <c:pt idx="791">
                <c:v>4.5357142857142856</c:v>
              </c:pt>
              <c:pt idx="792">
                <c:v>4.5357142857142856</c:v>
              </c:pt>
              <c:pt idx="793">
                <c:v>4.5357142857142856</c:v>
              </c:pt>
              <c:pt idx="794">
                <c:v>4.5357142857142856</c:v>
              </c:pt>
              <c:pt idx="795">
                <c:v>4.5454545454545459</c:v>
              </c:pt>
              <c:pt idx="796">
                <c:v>4.5454545454545459</c:v>
              </c:pt>
              <c:pt idx="797">
                <c:v>4.5454545454545459</c:v>
              </c:pt>
              <c:pt idx="798">
                <c:v>4.55</c:v>
              </c:pt>
              <c:pt idx="799">
                <c:v>4.5555555555555554</c:v>
              </c:pt>
              <c:pt idx="800">
                <c:v>4.5555555555555554</c:v>
              </c:pt>
              <c:pt idx="801">
                <c:v>4.5555555555555554</c:v>
              </c:pt>
              <c:pt idx="802">
                <c:v>4.5652173913043477</c:v>
              </c:pt>
              <c:pt idx="803">
                <c:v>4.5714285714285712</c:v>
              </c:pt>
              <c:pt idx="804">
                <c:v>4.5714285714285712</c:v>
              </c:pt>
              <c:pt idx="805">
                <c:v>4.5714285714285712</c:v>
              </c:pt>
              <c:pt idx="806">
                <c:v>4.5714285714285712</c:v>
              </c:pt>
              <c:pt idx="807">
                <c:v>4.5714285714285712</c:v>
              </c:pt>
              <c:pt idx="808">
                <c:v>4.5714285714285712</c:v>
              </c:pt>
              <c:pt idx="809">
                <c:v>4.5714285714285712</c:v>
              </c:pt>
              <c:pt idx="810">
                <c:v>4.5714285714285712</c:v>
              </c:pt>
              <c:pt idx="811">
                <c:v>4.5714285714285712</c:v>
              </c:pt>
              <c:pt idx="812">
                <c:v>4.5714285714285712</c:v>
              </c:pt>
              <c:pt idx="813">
                <c:v>4.5769230769230766</c:v>
              </c:pt>
              <c:pt idx="814">
                <c:v>4.583333333333333</c:v>
              </c:pt>
              <c:pt idx="815">
                <c:v>4.583333333333333</c:v>
              </c:pt>
              <c:pt idx="816">
                <c:v>4.5999999999999996</c:v>
              </c:pt>
              <c:pt idx="817">
                <c:v>4.6071428571428568</c:v>
              </c:pt>
              <c:pt idx="818">
                <c:v>4.6071428571428568</c:v>
              </c:pt>
              <c:pt idx="819">
                <c:v>4.6071428571428568</c:v>
              </c:pt>
              <c:pt idx="820">
                <c:v>4.6071428571428568</c:v>
              </c:pt>
              <c:pt idx="821">
                <c:v>4.6071428571428568</c:v>
              </c:pt>
              <c:pt idx="822">
                <c:v>4.6071428571428568</c:v>
              </c:pt>
              <c:pt idx="823">
                <c:v>4.6086956521739131</c:v>
              </c:pt>
              <c:pt idx="824">
                <c:v>4.615384615384615</c:v>
              </c:pt>
              <c:pt idx="825">
                <c:v>4.615384615384615</c:v>
              </c:pt>
              <c:pt idx="826">
                <c:v>4.615384615384615</c:v>
              </c:pt>
              <c:pt idx="827">
                <c:v>4.6428571428571432</c:v>
              </c:pt>
              <c:pt idx="828">
                <c:v>4.6428571428571432</c:v>
              </c:pt>
              <c:pt idx="829">
                <c:v>4.6428571428571432</c:v>
              </c:pt>
              <c:pt idx="830">
                <c:v>4.6428571428571432</c:v>
              </c:pt>
              <c:pt idx="831">
                <c:v>4.6428571428571432</c:v>
              </c:pt>
              <c:pt idx="832">
                <c:v>4.6428571428571432</c:v>
              </c:pt>
              <c:pt idx="833">
                <c:v>4.6428571428571432</c:v>
              </c:pt>
              <c:pt idx="834">
                <c:v>4.6500000000000004</c:v>
              </c:pt>
              <c:pt idx="835">
                <c:v>4.6538461538461542</c:v>
              </c:pt>
              <c:pt idx="836">
                <c:v>4.666666666666667</c:v>
              </c:pt>
              <c:pt idx="837">
                <c:v>4.666666666666667</c:v>
              </c:pt>
              <c:pt idx="838">
                <c:v>4.666666666666667</c:v>
              </c:pt>
              <c:pt idx="839">
                <c:v>4.6785714285714288</c:v>
              </c:pt>
              <c:pt idx="840">
                <c:v>4.6785714285714288</c:v>
              </c:pt>
              <c:pt idx="841">
                <c:v>4.6785714285714288</c:v>
              </c:pt>
              <c:pt idx="842">
                <c:v>4.6785714285714288</c:v>
              </c:pt>
              <c:pt idx="843">
                <c:v>4.6785714285714288</c:v>
              </c:pt>
              <c:pt idx="844">
                <c:v>4.6785714285714288</c:v>
              </c:pt>
              <c:pt idx="845">
                <c:v>4.68</c:v>
              </c:pt>
              <c:pt idx="846">
                <c:v>4.6818181818181817</c:v>
              </c:pt>
              <c:pt idx="847">
                <c:v>4.6923076923076934</c:v>
              </c:pt>
              <c:pt idx="848">
                <c:v>4.6923076923076934</c:v>
              </c:pt>
              <c:pt idx="849">
                <c:v>4.7037037037037033</c:v>
              </c:pt>
              <c:pt idx="850">
                <c:v>4.7037037037037033</c:v>
              </c:pt>
              <c:pt idx="851">
                <c:v>4.708333333333333</c:v>
              </c:pt>
              <c:pt idx="852">
                <c:v>4.7142857142857144</c:v>
              </c:pt>
              <c:pt idx="853">
                <c:v>4.7142857142857144</c:v>
              </c:pt>
              <c:pt idx="854">
                <c:v>4.7142857142857144</c:v>
              </c:pt>
              <c:pt idx="855">
                <c:v>4.7142857142857144</c:v>
              </c:pt>
              <c:pt idx="856">
                <c:v>4.7142857142857144</c:v>
              </c:pt>
              <c:pt idx="857">
                <c:v>4.7142857142857144</c:v>
              </c:pt>
              <c:pt idx="858">
                <c:v>4.7142857142857144</c:v>
              </c:pt>
              <c:pt idx="859">
                <c:v>4.7142857142857144</c:v>
              </c:pt>
              <c:pt idx="860">
                <c:v>4.7142857142857144</c:v>
              </c:pt>
              <c:pt idx="861">
                <c:v>4.7142857142857144</c:v>
              </c:pt>
              <c:pt idx="862">
                <c:v>4.7142857142857144</c:v>
              </c:pt>
              <c:pt idx="863">
                <c:v>4.7142857142857144</c:v>
              </c:pt>
              <c:pt idx="864">
                <c:v>4.7142857142857144</c:v>
              </c:pt>
              <c:pt idx="865">
                <c:v>4.7142857142857144</c:v>
              </c:pt>
              <c:pt idx="866">
                <c:v>4.7142857142857144</c:v>
              </c:pt>
              <c:pt idx="867">
                <c:v>4.72</c:v>
              </c:pt>
              <c:pt idx="868">
                <c:v>4.72</c:v>
              </c:pt>
              <c:pt idx="869">
                <c:v>4.7307692307692308</c:v>
              </c:pt>
              <c:pt idx="870">
                <c:v>4.7333333333333334</c:v>
              </c:pt>
              <c:pt idx="871">
                <c:v>4.7407407407407396</c:v>
              </c:pt>
              <c:pt idx="872">
                <c:v>4.7407407407407396</c:v>
              </c:pt>
              <c:pt idx="873">
                <c:v>4.75</c:v>
              </c:pt>
              <c:pt idx="874">
                <c:v>4.75</c:v>
              </c:pt>
              <c:pt idx="875">
                <c:v>4.75</c:v>
              </c:pt>
              <c:pt idx="876">
                <c:v>4.75</c:v>
              </c:pt>
              <c:pt idx="877">
                <c:v>4.75</c:v>
              </c:pt>
              <c:pt idx="878">
                <c:v>4.75</c:v>
              </c:pt>
              <c:pt idx="879">
                <c:v>4.75</c:v>
              </c:pt>
              <c:pt idx="880">
                <c:v>4.75</c:v>
              </c:pt>
              <c:pt idx="881">
                <c:v>4.75</c:v>
              </c:pt>
              <c:pt idx="882">
                <c:v>4.75</c:v>
              </c:pt>
              <c:pt idx="883">
                <c:v>4.75</c:v>
              </c:pt>
              <c:pt idx="884">
                <c:v>4.75</c:v>
              </c:pt>
              <c:pt idx="885">
                <c:v>4.7619047619047619</c:v>
              </c:pt>
              <c:pt idx="886">
                <c:v>4.7619047619047619</c:v>
              </c:pt>
              <c:pt idx="887">
                <c:v>4.7727272727272716</c:v>
              </c:pt>
              <c:pt idx="888">
                <c:v>4.7777777777777777</c:v>
              </c:pt>
              <c:pt idx="889">
                <c:v>4.7777777777777777</c:v>
              </c:pt>
              <c:pt idx="890">
                <c:v>4.7777777777777777</c:v>
              </c:pt>
              <c:pt idx="891">
                <c:v>4.7777777777777777</c:v>
              </c:pt>
              <c:pt idx="892">
                <c:v>4.7826086956521738</c:v>
              </c:pt>
              <c:pt idx="893">
                <c:v>4.7857142857142856</c:v>
              </c:pt>
              <c:pt idx="894">
                <c:v>4.7857142857142856</c:v>
              </c:pt>
              <c:pt idx="895">
                <c:v>4.7857142857142856</c:v>
              </c:pt>
              <c:pt idx="896">
                <c:v>4.7857142857142856</c:v>
              </c:pt>
              <c:pt idx="897">
                <c:v>4.7857142857142856</c:v>
              </c:pt>
              <c:pt idx="898">
                <c:v>4.7857142857142856</c:v>
              </c:pt>
              <c:pt idx="899">
                <c:v>4.8</c:v>
              </c:pt>
              <c:pt idx="900">
                <c:v>4.8</c:v>
              </c:pt>
              <c:pt idx="901">
                <c:v>4.8</c:v>
              </c:pt>
              <c:pt idx="902">
                <c:v>4.8076923076923066</c:v>
              </c:pt>
              <c:pt idx="903">
                <c:v>4.8125</c:v>
              </c:pt>
              <c:pt idx="904">
                <c:v>4.8148148148148149</c:v>
              </c:pt>
              <c:pt idx="905">
                <c:v>4.8148148148148149</c:v>
              </c:pt>
              <c:pt idx="906">
                <c:v>4.8181818181818183</c:v>
              </c:pt>
              <c:pt idx="907">
                <c:v>4.8214285714285712</c:v>
              </c:pt>
              <c:pt idx="908">
                <c:v>4.8214285714285712</c:v>
              </c:pt>
              <c:pt idx="909">
                <c:v>4.8214285714285712</c:v>
              </c:pt>
              <c:pt idx="910">
                <c:v>4.8214285714285712</c:v>
              </c:pt>
              <c:pt idx="911">
                <c:v>4.8214285714285712</c:v>
              </c:pt>
              <c:pt idx="912">
                <c:v>4.8214285714285712</c:v>
              </c:pt>
              <c:pt idx="913">
                <c:v>4.8461538461538458</c:v>
              </c:pt>
              <c:pt idx="914">
                <c:v>4.8461538461538458</c:v>
              </c:pt>
              <c:pt idx="915">
                <c:v>4.8461538461538458</c:v>
              </c:pt>
              <c:pt idx="916">
                <c:v>4.8461538461538458</c:v>
              </c:pt>
              <c:pt idx="917">
                <c:v>4.8518518518518521</c:v>
              </c:pt>
              <c:pt idx="918">
                <c:v>4.8518518518518521</c:v>
              </c:pt>
              <c:pt idx="919">
                <c:v>4.8518518518518521</c:v>
              </c:pt>
              <c:pt idx="920">
                <c:v>4.8571428571428568</c:v>
              </c:pt>
              <c:pt idx="921">
                <c:v>4.8571428571428568</c:v>
              </c:pt>
              <c:pt idx="922">
                <c:v>4.8571428571428568</c:v>
              </c:pt>
              <c:pt idx="923">
                <c:v>4.8571428571428568</c:v>
              </c:pt>
              <c:pt idx="924">
                <c:v>4.8571428571428568</c:v>
              </c:pt>
              <c:pt idx="925">
                <c:v>4.8571428571428568</c:v>
              </c:pt>
              <c:pt idx="926">
                <c:v>4.8571428571428568</c:v>
              </c:pt>
              <c:pt idx="927">
                <c:v>4.8571428571428568</c:v>
              </c:pt>
              <c:pt idx="928">
                <c:v>4.8666666666666663</c:v>
              </c:pt>
              <c:pt idx="929">
                <c:v>4.88</c:v>
              </c:pt>
              <c:pt idx="930">
                <c:v>4.88</c:v>
              </c:pt>
              <c:pt idx="931">
                <c:v>4.8888888888888893</c:v>
              </c:pt>
              <c:pt idx="932">
                <c:v>4.8928571428571432</c:v>
              </c:pt>
              <c:pt idx="933">
                <c:v>4.8928571428571432</c:v>
              </c:pt>
              <c:pt idx="934">
                <c:v>4.8928571428571432</c:v>
              </c:pt>
              <c:pt idx="935">
                <c:v>4.8928571428571432</c:v>
              </c:pt>
              <c:pt idx="936">
                <c:v>4.9090909090909092</c:v>
              </c:pt>
              <c:pt idx="937">
                <c:v>4.9090909090909092</c:v>
              </c:pt>
              <c:pt idx="938">
                <c:v>4.92</c:v>
              </c:pt>
              <c:pt idx="939">
                <c:v>4.9230769230769234</c:v>
              </c:pt>
              <c:pt idx="940">
                <c:v>4.9230769230769234</c:v>
              </c:pt>
              <c:pt idx="941">
                <c:v>4.9259259259259256</c:v>
              </c:pt>
              <c:pt idx="942">
                <c:v>4.9259259259259256</c:v>
              </c:pt>
              <c:pt idx="943">
                <c:v>4.9285714285714288</c:v>
              </c:pt>
              <c:pt idx="944">
                <c:v>4.9285714285714288</c:v>
              </c:pt>
              <c:pt idx="945">
                <c:v>4.9285714285714288</c:v>
              </c:pt>
              <c:pt idx="946">
                <c:v>4.9285714285714288</c:v>
              </c:pt>
              <c:pt idx="947">
                <c:v>4.9285714285714288</c:v>
              </c:pt>
              <c:pt idx="948">
                <c:v>4.9285714285714288</c:v>
              </c:pt>
              <c:pt idx="949">
                <c:v>4.9285714285714288</c:v>
              </c:pt>
              <c:pt idx="950">
                <c:v>4.9285714285714288</c:v>
              </c:pt>
              <c:pt idx="951">
                <c:v>4.9375</c:v>
              </c:pt>
              <c:pt idx="952">
                <c:v>4.9523809523809534</c:v>
              </c:pt>
              <c:pt idx="953">
                <c:v>4.9565217391304346</c:v>
              </c:pt>
              <c:pt idx="954">
                <c:v>4.9565217391304346</c:v>
              </c:pt>
              <c:pt idx="955">
                <c:v>4.9615384615384617</c:v>
              </c:pt>
              <c:pt idx="956">
                <c:v>4.9615384615384617</c:v>
              </c:pt>
              <c:pt idx="957">
                <c:v>4.9629629629629628</c:v>
              </c:pt>
              <c:pt idx="958">
                <c:v>4.9629629629629628</c:v>
              </c:pt>
              <c:pt idx="959">
                <c:v>4.9629629629629628</c:v>
              </c:pt>
              <c:pt idx="960">
                <c:v>4.9629629629629628</c:v>
              </c:pt>
              <c:pt idx="961">
                <c:v>4.9629629629629628</c:v>
              </c:pt>
              <c:pt idx="962">
                <c:v>4.9642857142857144</c:v>
              </c:pt>
              <c:pt idx="963">
                <c:v>4.9642857142857144</c:v>
              </c:pt>
              <c:pt idx="964">
                <c:v>4.9642857142857144</c:v>
              </c:pt>
              <c:pt idx="965">
                <c:v>4.9642857142857144</c:v>
              </c:pt>
              <c:pt idx="966">
                <c:v>4.9642857142857144</c:v>
              </c:pt>
              <c:pt idx="967">
                <c:v>4.9642857142857144</c:v>
              </c:pt>
              <c:pt idx="968">
                <c:v>4.9642857142857144</c:v>
              </c:pt>
              <c:pt idx="969">
                <c:v>4.9642857142857144</c:v>
              </c:pt>
              <c:pt idx="970">
                <c:v>5</c:v>
              </c:pt>
              <c:pt idx="971">
                <c:v>5</c:v>
              </c:pt>
              <c:pt idx="972">
                <c:v>5</c:v>
              </c:pt>
              <c:pt idx="973">
                <c:v>5</c:v>
              </c:pt>
              <c:pt idx="974">
                <c:v>5</c:v>
              </c:pt>
              <c:pt idx="975">
                <c:v>5</c:v>
              </c:pt>
              <c:pt idx="976">
                <c:v>5</c:v>
              </c:pt>
              <c:pt idx="977">
                <c:v>5</c:v>
              </c:pt>
              <c:pt idx="978">
                <c:v>5</c:v>
              </c:pt>
              <c:pt idx="979">
                <c:v>5</c:v>
              </c:pt>
              <c:pt idx="980">
                <c:v>5</c:v>
              </c:pt>
              <c:pt idx="981">
                <c:v>5</c:v>
              </c:pt>
              <c:pt idx="982">
                <c:v>5</c:v>
              </c:pt>
              <c:pt idx="983">
                <c:v>5</c:v>
              </c:pt>
              <c:pt idx="984">
                <c:v>5</c:v>
              </c:pt>
              <c:pt idx="985">
                <c:v>5</c:v>
              </c:pt>
              <c:pt idx="986">
                <c:v>5</c:v>
              </c:pt>
              <c:pt idx="987">
                <c:v>5</c:v>
              </c:pt>
              <c:pt idx="988">
                <c:v>5</c:v>
              </c:pt>
              <c:pt idx="989">
                <c:v>5</c:v>
              </c:pt>
              <c:pt idx="990">
                <c:v>5</c:v>
              </c:pt>
              <c:pt idx="991">
                <c:v>5</c:v>
              </c:pt>
              <c:pt idx="992">
                <c:v>5</c:v>
              </c:pt>
              <c:pt idx="993">
                <c:v>5</c:v>
              </c:pt>
              <c:pt idx="994">
                <c:v>5</c:v>
              </c:pt>
              <c:pt idx="995">
                <c:v>5</c:v>
              </c:pt>
              <c:pt idx="996">
                <c:v>5</c:v>
              </c:pt>
              <c:pt idx="997">
                <c:v>5</c:v>
              </c:pt>
              <c:pt idx="998">
                <c:v>5</c:v>
              </c:pt>
              <c:pt idx="999">
                <c:v>5</c:v>
              </c:pt>
              <c:pt idx="1000">
                <c:v>5</c:v>
              </c:pt>
              <c:pt idx="1001">
                <c:v>5</c:v>
              </c:pt>
              <c:pt idx="1002">
                <c:v>5</c:v>
              </c:pt>
              <c:pt idx="1003">
                <c:v>5</c:v>
              </c:pt>
              <c:pt idx="1004">
                <c:v>5</c:v>
              </c:pt>
              <c:pt idx="1005">
                <c:v>5</c:v>
              </c:pt>
              <c:pt idx="1006">
                <c:v>5</c:v>
              </c:pt>
              <c:pt idx="1007">
                <c:v>5</c:v>
              </c:pt>
              <c:pt idx="1008">
                <c:v>5</c:v>
              </c:pt>
              <c:pt idx="1009">
                <c:v>5</c:v>
              </c:pt>
              <c:pt idx="1010">
                <c:v>5</c:v>
              </c:pt>
              <c:pt idx="1011">
                <c:v>5</c:v>
              </c:pt>
              <c:pt idx="1012">
                <c:v>5</c:v>
              </c:pt>
              <c:pt idx="1013">
                <c:v>5</c:v>
              </c:pt>
              <c:pt idx="1014">
                <c:v>5</c:v>
              </c:pt>
              <c:pt idx="1015">
                <c:v>5</c:v>
              </c:pt>
              <c:pt idx="1016">
                <c:v>5</c:v>
              </c:pt>
              <c:pt idx="1017">
                <c:v>5</c:v>
              </c:pt>
              <c:pt idx="1018">
                <c:v>5</c:v>
              </c:pt>
              <c:pt idx="1019">
                <c:v>5</c:v>
              </c:pt>
              <c:pt idx="1020">
                <c:v>5</c:v>
              </c:pt>
              <c:pt idx="1021">
                <c:v>5</c:v>
              </c:pt>
              <c:pt idx="1022">
                <c:v>5</c:v>
              </c:pt>
              <c:pt idx="1023">
                <c:v>5</c:v>
              </c:pt>
              <c:pt idx="1024">
                <c:v>5</c:v>
              </c:pt>
              <c:pt idx="1025">
                <c:v>5</c:v>
              </c:pt>
              <c:pt idx="1026">
                <c:v>5</c:v>
              </c:pt>
              <c:pt idx="1027">
                <c:v>5</c:v>
              </c:pt>
              <c:pt idx="1028">
                <c:v>5</c:v>
              </c:pt>
              <c:pt idx="1029">
                <c:v>5</c:v>
              </c:pt>
              <c:pt idx="1030">
                <c:v>5</c:v>
              </c:pt>
              <c:pt idx="1031">
                <c:v>5</c:v>
              </c:pt>
              <c:pt idx="1032">
                <c:v>5</c:v>
              </c:pt>
              <c:pt idx="1033">
                <c:v>5</c:v>
              </c:pt>
              <c:pt idx="1034">
                <c:v>5</c:v>
              </c:pt>
              <c:pt idx="1035">
                <c:v>5</c:v>
              </c:pt>
              <c:pt idx="1036">
                <c:v>5</c:v>
              </c:pt>
              <c:pt idx="1037">
                <c:v>5</c:v>
              </c:pt>
              <c:pt idx="1038">
                <c:v>5</c:v>
              </c:pt>
              <c:pt idx="1039">
                <c:v>5</c:v>
              </c:pt>
              <c:pt idx="1040">
                <c:v>5</c:v>
              </c:pt>
              <c:pt idx="1041">
                <c:v>5</c:v>
              </c:pt>
              <c:pt idx="1042">
                <c:v>5</c:v>
              </c:pt>
              <c:pt idx="1043">
                <c:v>5</c:v>
              </c:pt>
              <c:pt idx="1044">
                <c:v>5</c:v>
              </c:pt>
              <c:pt idx="1045">
                <c:v>5</c:v>
              </c:pt>
              <c:pt idx="1046">
                <c:v>5</c:v>
              </c:pt>
              <c:pt idx="1047">
                <c:v>5</c:v>
              </c:pt>
              <c:pt idx="1048">
                <c:v>5</c:v>
              </c:pt>
              <c:pt idx="1049">
                <c:v>5</c:v>
              </c:pt>
              <c:pt idx="1050">
                <c:v>5</c:v>
              </c:pt>
              <c:pt idx="1051">
                <c:v>5</c:v>
              </c:pt>
              <c:pt idx="1052">
                <c:v>5</c:v>
              </c:pt>
            </c:numLit>
          </c:xVal>
          <c:yVal>
            <c:numLit>
              <c:formatCode>0.00</c:formatCode>
              <c:ptCount val="1053"/>
              <c:pt idx="0">
                <c:v>1.4838709677419351</c:v>
              </c:pt>
              <c:pt idx="1">
                <c:v>1.774193548387097</c:v>
              </c:pt>
              <c:pt idx="2">
                <c:v>1.9333333333333329</c:v>
              </c:pt>
              <c:pt idx="3">
                <c:v>2.193548387096774</c:v>
              </c:pt>
              <c:pt idx="4">
                <c:v>2.8</c:v>
              </c:pt>
              <c:pt idx="5">
                <c:v>2.4838709677419351</c:v>
              </c:pt>
              <c:pt idx="6">
                <c:v>1.903225806451613</c:v>
              </c:pt>
              <c:pt idx="7">
                <c:v>2.064516129032258</c:v>
              </c:pt>
              <c:pt idx="8">
                <c:v>1.870967741935484</c:v>
              </c:pt>
              <c:pt idx="9">
                <c:v>2.1333333333333329</c:v>
              </c:pt>
              <c:pt idx="10">
                <c:v>1.903225806451613</c:v>
              </c:pt>
              <c:pt idx="11">
                <c:v>2.387096774193548</c:v>
              </c:pt>
              <c:pt idx="12">
                <c:v>2.354838709677419</c:v>
              </c:pt>
              <c:pt idx="13">
                <c:v>2.129032258064516</c:v>
              </c:pt>
              <c:pt idx="14">
                <c:v>1.774193548387097</c:v>
              </c:pt>
              <c:pt idx="15">
                <c:v>2.290322580645161</c:v>
              </c:pt>
              <c:pt idx="16">
                <c:v>2.612903225806452</c:v>
              </c:pt>
              <c:pt idx="17">
                <c:v>3.2068965517241379</c:v>
              </c:pt>
              <c:pt idx="18">
                <c:v>2.774193548387097</c:v>
              </c:pt>
              <c:pt idx="19">
                <c:v>2.064516129032258</c:v>
              </c:pt>
              <c:pt idx="20">
                <c:v>2</c:v>
              </c:pt>
              <c:pt idx="21">
                <c:v>2.612903225806452</c:v>
              </c:pt>
              <c:pt idx="22">
                <c:v>2.67741935483871</c:v>
              </c:pt>
              <c:pt idx="23">
                <c:v>1.806451612903226</c:v>
              </c:pt>
              <c:pt idx="24">
                <c:v>2.32258064516129</c:v>
              </c:pt>
              <c:pt idx="25">
                <c:v>3.193548387096774</c:v>
              </c:pt>
              <c:pt idx="26">
                <c:v>3.064516129032258</c:v>
              </c:pt>
              <c:pt idx="27">
                <c:v>2.193548387096774</c:v>
              </c:pt>
              <c:pt idx="28">
                <c:v>3.258064516129032</c:v>
              </c:pt>
              <c:pt idx="29">
                <c:v>3</c:v>
              </c:pt>
              <c:pt idx="30">
                <c:v>2.870967741935484</c:v>
              </c:pt>
              <c:pt idx="31">
                <c:v>2.419354838709677</c:v>
              </c:pt>
              <c:pt idx="32">
                <c:v>2.225806451612903</c:v>
              </c:pt>
              <c:pt idx="33">
                <c:v>2.2666666666666671</c:v>
              </c:pt>
              <c:pt idx="34">
                <c:v>3.0333333333333332</c:v>
              </c:pt>
              <c:pt idx="35">
                <c:v>2.838709677419355</c:v>
              </c:pt>
              <c:pt idx="36">
                <c:v>3</c:v>
              </c:pt>
              <c:pt idx="37">
                <c:v>2.645161290322581</c:v>
              </c:pt>
              <c:pt idx="38">
                <c:v>2.9</c:v>
              </c:pt>
              <c:pt idx="39">
                <c:v>4.1379310344827589</c:v>
              </c:pt>
              <c:pt idx="40">
                <c:v>3.129032258064516</c:v>
              </c:pt>
              <c:pt idx="41">
                <c:v>2.5483870967741939</c:v>
              </c:pt>
              <c:pt idx="42">
                <c:v>2.5483870967741939</c:v>
              </c:pt>
              <c:pt idx="43">
                <c:v>2.967741935483871</c:v>
              </c:pt>
              <c:pt idx="44">
                <c:v>2.741935483870968</c:v>
              </c:pt>
              <c:pt idx="45">
                <c:v>3.290322580645161</c:v>
              </c:pt>
              <c:pt idx="46">
                <c:v>3.193548387096774</c:v>
              </c:pt>
              <c:pt idx="47">
                <c:v>3.258064516129032</c:v>
              </c:pt>
              <c:pt idx="48">
                <c:v>3</c:v>
              </c:pt>
              <c:pt idx="49">
                <c:v>3.096774193548387</c:v>
              </c:pt>
              <c:pt idx="50">
                <c:v>3.161290322580645</c:v>
              </c:pt>
              <c:pt idx="51">
                <c:v>3</c:v>
              </c:pt>
              <c:pt idx="52">
                <c:v>3.193548387096774</c:v>
              </c:pt>
              <c:pt idx="53">
                <c:v>2.838709677419355</c:v>
              </c:pt>
              <c:pt idx="54">
                <c:v>3.741935483870968</c:v>
              </c:pt>
              <c:pt idx="55">
                <c:v>3</c:v>
              </c:pt>
              <c:pt idx="56">
                <c:v>3</c:v>
              </c:pt>
              <c:pt idx="57">
                <c:v>3.2962962962962958</c:v>
              </c:pt>
              <c:pt idx="58">
                <c:v>2.967741935483871</c:v>
              </c:pt>
              <c:pt idx="59">
                <c:v>3.5161290322580649</c:v>
              </c:pt>
              <c:pt idx="60">
                <c:v>3.193548387096774</c:v>
              </c:pt>
              <c:pt idx="61">
                <c:v>2.5483870967741939</c:v>
              </c:pt>
              <c:pt idx="62">
                <c:v>3.354838709677419</c:v>
              </c:pt>
              <c:pt idx="63">
                <c:v>3.870967741935484</c:v>
              </c:pt>
              <c:pt idx="64">
                <c:v>3.225806451612903</c:v>
              </c:pt>
              <c:pt idx="65">
                <c:v>2.870967741935484</c:v>
              </c:pt>
              <c:pt idx="66">
                <c:v>3.5483870967741939</c:v>
              </c:pt>
              <c:pt idx="67">
                <c:v>3.4838709677419351</c:v>
              </c:pt>
              <c:pt idx="68">
                <c:v>3.387096774193548</c:v>
              </c:pt>
              <c:pt idx="69">
                <c:v>2.774193548387097</c:v>
              </c:pt>
              <c:pt idx="70">
                <c:v>3.096774193548387</c:v>
              </c:pt>
              <c:pt idx="71">
                <c:v>3.354838709677419</c:v>
              </c:pt>
              <c:pt idx="72">
                <c:v>3.258064516129032</c:v>
              </c:pt>
              <c:pt idx="73">
                <c:v>2.741935483870968</c:v>
              </c:pt>
              <c:pt idx="74">
                <c:v>2.709677419354839</c:v>
              </c:pt>
              <c:pt idx="75">
                <c:v>3.612903225806452</c:v>
              </c:pt>
              <c:pt idx="76">
                <c:v>3.32258064516129</c:v>
              </c:pt>
              <c:pt idx="77">
                <c:v>3.354838709677419</c:v>
              </c:pt>
              <c:pt idx="78">
                <c:v>3.612903225806452</c:v>
              </c:pt>
              <c:pt idx="79">
                <c:v>3.387096774193548</c:v>
              </c:pt>
              <c:pt idx="80">
                <c:v>2.4516129032258061</c:v>
              </c:pt>
              <c:pt idx="81">
                <c:v>3.5161290322580649</c:v>
              </c:pt>
              <c:pt idx="82">
                <c:v>3.333333333333333</c:v>
              </c:pt>
              <c:pt idx="83">
                <c:v>2.903225806451613</c:v>
              </c:pt>
              <c:pt idx="84">
                <c:v>3.4</c:v>
              </c:pt>
              <c:pt idx="85">
                <c:v>2.32258064516129</c:v>
              </c:pt>
              <c:pt idx="86">
                <c:v>3.129032258064516</c:v>
              </c:pt>
              <c:pt idx="87">
                <c:v>3.935483870967742</c:v>
              </c:pt>
              <c:pt idx="88">
                <c:v>3.290322580645161</c:v>
              </c:pt>
              <c:pt idx="89">
                <c:v>3</c:v>
              </c:pt>
              <c:pt idx="90">
                <c:v>3.4838709677419351</c:v>
              </c:pt>
              <c:pt idx="91">
                <c:v>3.387096774193548</c:v>
              </c:pt>
              <c:pt idx="92">
                <c:v>3.387096774193548</c:v>
              </c:pt>
              <c:pt idx="93">
                <c:v>3.580645161290323</c:v>
              </c:pt>
              <c:pt idx="94">
                <c:v>3.161290322580645</c:v>
              </c:pt>
              <c:pt idx="95">
                <c:v>3</c:v>
              </c:pt>
              <c:pt idx="96">
                <c:v>3.5666666666666669</c:v>
              </c:pt>
              <c:pt idx="97">
                <c:v>2.967741935483871</c:v>
              </c:pt>
              <c:pt idx="98">
                <c:v>2.354838709677419</c:v>
              </c:pt>
              <c:pt idx="99">
                <c:v>2.741935483870968</c:v>
              </c:pt>
              <c:pt idx="100">
                <c:v>3.4838709677419351</c:v>
              </c:pt>
              <c:pt idx="101">
                <c:v>2.870967741935484</c:v>
              </c:pt>
              <c:pt idx="102">
                <c:v>2.903225806451613</c:v>
              </c:pt>
              <c:pt idx="103">
                <c:v>3.4838709677419351</c:v>
              </c:pt>
              <c:pt idx="104">
                <c:v>3.806451612903226</c:v>
              </c:pt>
              <c:pt idx="105">
                <c:v>3.935483870967742</c:v>
              </c:pt>
              <c:pt idx="106">
                <c:v>3.129032258064516</c:v>
              </c:pt>
              <c:pt idx="107">
                <c:v>3.4516129032258061</c:v>
              </c:pt>
              <c:pt idx="108">
                <c:v>3.8</c:v>
              </c:pt>
              <c:pt idx="109">
                <c:v>2.774193548387097</c:v>
              </c:pt>
              <c:pt idx="110">
                <c:v>3.32258064516129</c:v>
              </c:pt>
              <c:pt idx="111">
                <c:v>4</c:v>
              </c:pt>
              <c:pt idx="112">
                <c:v>3.161290322580645</c:v>
              </c:pt>
              <c:pt idx="113">
                <c:v>3.967741935483871</c:v>
              </c:pt>
              <c:pt idx="114">
                <c:v>3.8</c:v>
              </c:pt>
              <c:pt idx="115">
                <c:v>3.870967741935484</c:v>
              </c:pt>
              <c:pt idx="116">
                <c:v>3.193548387096774</c:v>
              </c:pt>
              <c:pt idx="117">
                <c:v>2.935483870967742</c:v>
              </c:pt>
              <c:pt idx="118">
                <c:v>3.4516129032258061</c:v>
              </c:pt>
              <c:pt idx="119">
                <c:v>3.5</c:v>
              </c:pt>
              <c:pt idx="120">
                <c:v>3.4516129032258061</c:v>
              </c:pt>
              <c:pt idx="121">
                <c:v>3.290322580645161</c:v>
              </c:pt>
              <c:pt idx="122">
                <c:v>3.129032258064516</c:v>
              </c:pt>
              <c:pt idx="123">
                <c:v>3.161290322580645</c:v>
              </c:pt>
              <c:pt idx="124">
                <c:v>3.9333333333333331</c:v>
              </c:pt>
              <c:pt idx="125">
                <c:v>3.612903225806452</c:v>
              </c:pt>
              <c:pt idx="126">
                <c:v>3.580645161290323</c:v>
              </c:pt>
              <c:pt idx="127">
                <c:v>3.225806451612903</c:v>
              </c:pt>
              <c:pt idx="128">
                <c:v>3.161290322580645</c:v>
              </c:pt>
              <c:pt idx="129">
                <c:v>3.5483870967741939</c:v>
              </c:pt>
              <c:pt idx="130">
                <c:v>3.5</c:v>
              </c:pt>
              <c:pt idx="131">
                <c:v>2.709677419354839</c:v>
              </c:pt>
              <c:pt idx="132">
                <c:v>3.290322580645161</c:v>
              </c:pt>
              <c:pt idx="133">
                <c:v>3.838709677419355</c:v>
              </c:pt>
              <c:pt idx="134">
                <c:v>3.4838709677419351</c:v>
              </c:pt>
              <c:pt idx="135">
                <c:v>3.032258064516129</c:v>
              </c:pt>
              <c:pt idx="136">
                <c:v>3.4516129032258061</c:v>
              </c:pt>
              <c:pt idx="137">
                <c:v>3.5161290322580649</c:v>
              </c:pt>
              <c:pt idx="138">
                <c:v>3.741935483870968</c:v>
              </c:pt>
              <c:pt idx="139">
                <c:v>3.67741935483871</c:v>
              </c:pt>
              <c:pt idx="140">
                <c:v>3.5161290322580649</c:v>
              </c:pt>
              <c:pt idx="141">
                <c:v>3.32258064516129</c:v>
              </c:pt>
              <c:pt idx="142">
                <c:v>3.806451612903226</c:v>
              </c:pt>
              <c:pt idx="143">
                <c:v>3.387096774193548</c:v>
              </c:pt>
              <c:pt idx="144">
                <c:v>3.612903225806452</c:v>
              </c:pt>
              <c:pt idx="145">
                <c:v>3.6333333333333329</c:v>
              </c:pt>
              <c:pt idx="146">
                <c:v>3.166666666666667</c:v>
              </c:pt>
              <c:pt idx="147">
                <c:v>4.064516129032258</c:v>
              </c:pt>
              <c:pt idx="148">
                <c:v>4.161290322580645</c:v>
              </c:pt>
              <c:pt idx="149">
                <c:v>3.645161290322581</c:v>
              </c:pt>
              <c:pt idx="150">
                <c:v>2.870967741935484</c:v>
              </c:pt>
              <c:pt idx="151">
                <c:v>3.5333333333333332</c:v>
              </c:pt>
              <c:pt idx="152">
                <c:v>2.9</c:v>
              </c:pt>
              <c:pt idx="153">
                <c:v>3.193548387096774</c:v>
              </c:pt>
              <c:pt idx="154">
                <c:v>2.774193548387097</c:v>
              </c:pt>
              <c:pt idx="155">
                <c:v>3.580645161290323</c:v>
              </c:pt>
              <c:pt idx="156">
                <c:v>3.709677419354839</c:v>
              </c:pt>
              <c:pt idx="157">
                <c:v>3.709677419354839</c:v>
              </c:pt>
              <c:pt idx="158">
                <c:v>3.064516129032258</c:v>
              </c:pt>
              <c:pt idx="159">
                <c:v>3.741935483870968</c:v>
              </c:pt>
              <c:pt idx="160">
                <c:v>3.67741935483871</c:v>
              </c:pt>
              <c:pt idx="161">
                <c:v>3.419354838709677</c:v>
              </c:pt>
              <c:pt idx="162">
                <c:v>3.258064516129032</c:v>
              </c:pt>
              <c:pt idx="163">
                <c:v>3.870967741935484</c:v>
              </c:pt>
              <c:pt idx="164">
                <c:v>4.419354838709677</c:v>
              </c:pt>
              <c:pt idx="165">
                <c:v>3.774193548387097</c:v>
              </c:pt>
              <c:pt idx="166">
                <c:v>3.419354838709677</c:v>
              </c:pt>
              <c:pt idx="167">
                <c:v>3.290322580645161</c:v>
              </c:pt>
              <c:pt idx="168">
                <c:v>3.258064516129032</c:v>
              </c:pt>
              <c:pt idx="169">
                <c:v>3.161290322580645</c:v>
              </c:pt>
              <c:pt idx="170">
                <c:v>3.645161290322581</c:v>
              </c:pt>
              <c:pt idx="171">
                <c:v>2.870967741935484</c:v>
              </c:pt>
              <c:pt idx="172">
                <c:v>3.096774193548387</c:v>
              </c:pt>
              <c:pt idx="173">
                <c:v>4</c:v>
              </c:pt>
              <c:pt idx="174">
                <c:v>4.161290322580645</c:v>
              </c:pt>
              <c:pt idx="175">
                <c:v>3.4516129032258061</c:v>
              </c:pt>
              <c:pt idx="176">
                <c:v>3</c:v>
              </c:pt>
              <c:pt idx="177">
                <c:v>4.4838709677419351</c:v>
              </c:pt>
              <c:pt idx="178">
                <c:v>3.225806451612903</c:v>
              </c:pt>
              <c:pt idx="179">
                <c:v>3.4838709677419351</c:v>
              </c:pt>
              <c:pt idx="180">
                <c:v>3.5483870967741939</c:v>
              </c:pt>
              <c:pt idx="181">
                <c:v>4.387096774193548</c:v>
              </c:pt>
              <c:pt idx="182">
                <c:v>2.741935483870968</c:v>
              </c:pt>
              <c:pt idx="183">
                <c:v>3</c:v>
              </c:pt>
              <c:pt idx="184">
                <c:v>3.161290322580645</c:v>
              </c:pt>
              <c:pt idx="185">
                <c:v>3.741935483870968</c:v>
              </c:pt>
              <c:pt idx="186">
                <c:v>3.419354838709677</c:v>
              </c:pt>
              <c:pt idx="187">
                <c:v>2.8214285714285721</c:v>
              </c:pt>
              <c:pt idx="188">
                <c:v>3.258064516129032</c:v>
              </c:pt>
              <c:pt idx="189">
                <c:v>3.193548387096774</c:v>
              </c:pt>
              <c:pt idx="190">
                <c:v>4.0999999999999996</c:v>
              </c:pt>
              <c:pt idx="191">
                <c:v>3.935483870967742</c:v>
              </c:pt>
              <c:pt idx="192">
                <c:v>4.354838709677419</c:v>
              </c:pt>
              <c:pt idx="193">
                <c:v>3.387096774193548</c:v>
              </c:pt>
              <c:pt idx="194">
                <c:v>3.258064516129032</c:v>
              </c:pt>
              <c:pt idx="195">
                <c:v>3.064516129032258</c:v>
              </c:pt>
              <c:pt idx="196">
                <c:v>3.5483870967741939</c:v>
              </c:pt>
              <c:pt idx="197">
                <c:v>3.193548387096774</c:v>
              </c:pt>
              <c:pt idx="198">
                <c:v>3.935483870967742</c:v>
              </c:pt>
              <c:pt idx="199">
                <c:v>3.806451612903226</c:v>
              </c:pt>
              <c:pt idx="200">
                <c:v>4.161290322580645</c:v>
              </c:pt>
              <c:pt idx="201">
                <c:v>3.806451612903226</c:v>
              </c:pt>
              <c:pt idx="202">
                <c:v>3.8</c:v>
              </c:pt>
              <c:pt idx="203">
                <c:v>3.4516129032258061</c:v>
              </c:pt>
              <c:pt idx="204">
                <c:v>4.032258064516129</c:v>
              </c:pt>
              <c:pt idx="205">
                <c:v>2.67741935483871</c:v>
              </c:pt>
              <c:pt idx="206">
                <c:v>3.161290322580645</c:v>
              </c:pt>
              <c:pt idx="207">
                <c:v>3.2333333333333329</c:v>
              </c:pt>
              <c:pt idx="208">
                <c:v>3.4516129032258061</c:v>
              </c:pt>
              <c:pt idx="209">
                <c:v>4.064516129032258</c:v>
              </c:pt>
              <c:pt idx="210">
                <c:v>3.5483870967741939</c:v>
              </c:pt>
              <c:pt idx="211">
                <c:v>3.838709677419355</c:v>
              </c:pt>
              <c:pt idx="212">
                <c:v>3.290322580645161</c:v>
              </c:pt>
              <c:pt idx="213">
                <c:v>3.290322580645161</c:v>
              </c:pt>
              <c:pt idx="214">
                <c:v>3.32258064516129</c:v>
              </c:pt>
              <c:pt idx="215">
                <c:v>3.064516129032258</c:v>
              </c:pt>
              <c:pt idx="216">
                <c:v>3.935483870967742</c:v>
              </c:pt>
              <c:pt idx="217">
                <c:v>3.25</c:v>
              </c:pt>
              <c:pt idx="218">
                <c:v>2.774193548387097</c:v>
              </c:pt>
              <c:pt idx="219">
                <c:v>3.967741935483871</c:v>
              </c:pt>
              <c:pt idx="220">
                <c:v>3.741935483870968</c:v>
              </c:pt>
              <c:pt idx="221">
                <c:v>4</c:v>
              </c:pt>
              <c:pt idx="222">
                <c:v>3.9333333333333331</c:v>
              </c:pt>
              <c:pt idx="223">
                <c:v>3.741935483870968</c:v>
              </c:pt>
              <c:pt idx="224">
                <c:v>3.838709677419355</c:v>
              </c:pt>
              <c:pt idx="225">
                <c:v>3.9</c:v>
              </c:pt>
              <c:pt idx="226">
                <c:v>3.5</c:v>
              </c:pt>
              <c:pt idx="227">
                <c:v>2.935483870967742</c:v>
              </c:pt>
              <c:pt idx="228">
                <c:v>3.354838709677419</c:v>
              </c:pt>
              <c:pt idx="229">
                <c:v>4.7</c:v>
              </c:pt>
              <c:pt idx="230">
                <c:v>3.387096774193548</c:v>
              </c:pt>
              <c:pt idx="231">
                <c:v>4.4516129032258061</c:v>
              </c:pt>
              <c:pt idx="232">
                <c:v>3.612903225806452</c:v>
              </c:pt>
              <c:pt idx="233">
                <c:v>3.935483870967742</c:v>
              </c:pt>
              <c:pt idx="234">
                <c:v>3.4516129032258061</c:v>
              </c:pt>
              <c:pt idx="235">
                <c:v>3.9666666666666668</c:v>
              </c:pt>
              <c:pt idx="236">
                <c:v>3.838709677419355</c:v>
              </c:pt>
              <c:pt idx="237">
                <c:v>4.225806451612903</c:v>
              </c:pt>
              <c:pt idx="238">
                <c:v>4.32258064516129</c:v>
              </c:pt>
              <c:pt idx="239">
                <c:v>3.580645161290323</c:v>
              </c:pt>
              <c:pt idx="240">
                <c:v>3.5483870967741939</c:v>
              </c:pt>
              <c:pt idx="241">
                <c:v>3.967741935483871</c:v>
              </c:pt>
              <c:pt idx="242">
                <c:v>3.903225806451613</c:v>
              </c:pt>
              <c:pt idx="243">
                <c:v>3.25</c:v>
              </c:pt>
              <c:pt idx="244">
                <c:v>3.645161290322581</c:v>
              </c:pt>
              <c:pt idx="245">
                <c:v>3.806451612903226</c:v>
              </c:pt>
              <c:pt idx="246">
                <c:v>3.709677419354839</c:v>
              </c:pt>
              <c:pt idx="247">
                <c:v>3.709677419354839</c:v>
              </c:pt>
              <c:pt idx="248">
                <c:v>3.5161290322580649</c:v>
              </c:pt>
              <c:pt idx="249">
                <c:v>3.806451612903226</c:v>
              </c:pt>
              <c:pt idx="250">
                <c:v>4.0740740740740744</c:v>
              </c:pt>
              <c:pt idx="251">
                <c:v>4.612903225806452</c:v>
              </c:pt>
              <c:pt idx="252">
                <c:v>3.129032258064516</c:v>
              </c:pt>
              <c:pt idx="253">
                <c:v>3.5666666666666669</c:v>
              </c:pt>
              <c:pt idx="254">
                <c:v>3.4516129032258061</c:v>
              </c:pt>
              <c:pt idx="255">
                <c:v>3.7333333333333329</c:v>
              </c:pt>
              <c:pt idx="256">
                <c:v>3.9</c:v>
              </c:pt>
              <c:pt idx="257">
                <c:v>3.741935483870968</c:v>
              </c:pt>
              <c:pt idx="258">
                <c:v>3.806451612903226</c:v>
              </c:pt>
              <c:pt idx="259">
                <c:v>3.2</c:v>
              </c:pt>
              <c:pt idx="260">
                <c:v>3.612903225806452</c:v>
              </c:pt>
              <c:pt idx="261">
                <c:v>3.741935483870968</c:v>
              </c:pt>
              <c:pt idx="262">
                <c:v>4.67741935483871</c:v>
              </c:pt>
              <c:pt idx="263">
                <c:v>3.6</c:v>
              </c:pt>
              <c:pt idx="264">
                <c:v>4.032258064516129</c:v>
              </c:pt>
              <c:pt idx="265">
                <c:v>3.8</c:v>
              </c:pt>
              <c:pt idx="266">
                <c:v>4.032258064516129</c:v>
              </c:pt>
              <c:pt idx="267">
                <c:v>3.6</c:v>
              </c:pt>
              <c:pt idx="268">
                <c:v>3.5483870967741939</c:v>
              </c:pt>
              <c:pt idx="269">
                <c:v>3.4516129032258061</c:v>
              </c:pt>
              <c:pt idx="270">
                <c:v>3.709677419354839</c:v>
              </c:pt>
              <c:pt idx="271">
                <c:v>4.193548387096774</c:v>
              </c:pt>
              <c:pt idx="272">
                <c:v>4</c:v>
              </c:pt>
              <c:pt idx="273">
                <c:v>2.838709677419355</c:v>
              </c:pt>
              <c:pt idx="274">
                <c:v>3.870967741935484</c:v>
              </c:pt>
              <c:pt idx="275">
                <c:v>3.645161290322581</c:v>
              </c:pt>
              <c:pt idx="276">
                <c:v>3.4482758620689649</c:v>
              </c:pt>
              <c:pt idx="277">
                <c:v>3.5161290322580649</c:v>
              </c:pt>
              <c:pt idx="278">
                <c:v>3</c:v>
              </c:pt>
              <c:pt idx="279">
                <c:v>3.612903225806452</c:v>
              </c:pt>
              <c:pt idx="280">
                <c:v>3.612903225806452</c:v>
              </c:pt>
              <c:pt idx="281">
                <c:v>3.645161290322581</c:v>
              </c:pt>
              <c:pt idx="282">
                <c:v>4.709677419354839</c:v>
              </c:pt>
              <c:pt idx="283">
                <c:v>4.032258064516129</c:v>
              </c:pt>
              <c:pt idx="284">
                <c:v>3.4516129032258061</c:v>
              </c:pt>
              <c:pt idx="285">
                <c:v>3.838709677419355</c:v>
              </c:pt>
              <c:pt idx="286">
                <c:v>3.4</c:v>
              </c:pt>
              <c:pt idx="287">
                <c:v>3.4137931034482758</c:v>
              </c:pt>
              <c:pt idx="288">
                <c:v>4.258064516129032</c:v>
              </c:pt>
              <c:pt idx="289">
                <c:v>3.838709677419355</c:v>
              </c:pt>
              <c:pt idx="290">
                <c:v>4.2</c:v>
              </c:pt>
              <c:pt idx="291">
                <c:v>3.838709677419355</c:v>
              </c:pt>
              <c:pt idx="292">
                <c:v>3.5161290322580649</c:v>
              </c:pt>
              <c:pt idx="293">
                <c:v>4.1538461538461542</c:v>
              </c:pt>
              <c:pt idx="294">
                <c:v>3.935483870967742</c:v>
              </c:pt>
              <c:pt idx="295">
                <c:v>3.870967741935484</c:v>
              </c:pt>
              <c:pt idx="296">
                <c:v>4.032258064516129</c:v>
              </c:pt>
              <c:pt idx="297">
                <c:v>3.612903225806452</c:v>
              </c:pt>
              <c:pt idx="298">
                <c:v>4.064516129032258</c:v>
              </c:pt>
              <c:pt idx="299">
                <c:v>3.4838709677419351</c:v>
              </c:pt>
              <c:pt idx="300">
                <c:v>4.32258064516129</c:v>
              </c:pt>
              <c:pt idx="301">
                <c:v>4.32258064516129</c:v>
              </c:pt>
              <c:pt idx="302">
                <c:v>3.9333333333333331</c:v>
              </c:pt>
              <c:pt idx="303">
                <c:v>3.870967741935484</c:v>
              </c:pt>
              <c:pt idx="304">
                <c:v>4.193548387096774</c:v>
              </c:pt>
              <c:pt idx="305">
                <c:v>3.3</c:v>
              </c:pt>
              <c:pt idx="306">
                <c:v>3.709677419354839</c:v>
              </c:pt>
              <c:pt idx="307">
                <c:v>4.612903225806452</c:v>
              </c:pt>
              <c:pt idx="308">
                <c:v>3.709677419354839</c:v>
              </c:pt>
              <c:pt idx="309">
                <c:v>4.32258064516129</c:v>
              </c:pt>
              <c:pt idx="310">
                <c:v>4.225806451612903</c:v>
              </c:pt>
              <c:pt idx="311">
                <c:v>3.935483870967742</c:v>
              </c:pt>
              <c:pt idx="312">
                <c:v>3.4838709677419351</c:v>
              </c:pt>
              <c:pt idx="313">
                <c:v>3.903225806451613</c:v>
              </c:pt>
              <c:pt idx="314">
                <c:v>3.806451612903226</c:v>
              </c:pt>
              <c:pt idx="315">
                <c:v>4.580645161290323</c:v>
              </c:pt>
              <c:pt idx="316">
                <c:v>3.3666666666666671</c:v>
              </c:pt>
              <c:pt idx="317">
                <c:v>4.161290322580645</c:v>
              </c:pt>
              <c:pt idx="318">
                <c:v>4.387096774193548</c:v>
              </c:pt>
              <c:pt idx="319">
                <c:v>4.709677419354839</c:v>
              </c:pt>
              <c:pt idx="320">
                <c:v>4.32258064516129</c:v>
              </c:pt>
              <c:pt idx="321">
                <c:v>3.580645161290323</c:v>
              </c:pt>
              <c:pt idx="322">
                <c:v>3.935483870967742</c:v>
              </c:pt>
              <c:pt idx="323">
                <c:v>3.9333333333333331</c:v>
              </c:pt>
              <c:pt idx="324">
                <c:v>3.580645161290323</c:v>
              </c:pt>
              <c:pt idx="325">
                <c:v>3.67741935483871</c:v>
              </c:pt>
              <c:pt idx="326">
                <c:v>3.612903225806452</c:v>
              </c:pt>
              <c:pt idx="327">
                <c:v>3.4838709677419351</c:v>
              </c:pt>
              <c:pt idx="328">
                <c:v>3.838709677419355</c:v>
              </c:pt>
              <c:pt idx="329">
                <c:v>3.612903225806452</c:v>
              </c:pt>
              <c:pt idx="330">
                <c:v>3.935483870967742</c:v>
              </c:pt>
              <c:pt idx="331">
                <c:v>3.967741935483871</c:v>
              </c:pt>
              <c:pt idx="332">
                <c:v>4.354838709677419</c:v>
              </c:pt>
              <c:pt idx="333">
                <c:v>3.935483870967742</c:v>
              </c:pt>
              <c:pt idx="334">
                <c:v>3.806451612903226</c:v>
              </c:pt>
              <c:pt idx="335">
                <c:v>4</c:v>
              </c:pt>
              <c:pt idx="336">
                <c:v>4.32258064516129</c:v>
              </c:pt>
              <c:pt idx="337">
                <c:v>3.838709677419355</c:v>
              </c:pt>
              <c:pt idx="338">
                <c:v>3.838709677419355</c:v>
              </c:pt>
              <c:pt idx="339">
                <c:v>4.290322580645161</c:v>
              </c:pt>
              <c:pt idx="340">
                <c:v>3.774193548387097</c:v>
              </c:pt>
              <c:pt idx="341">
                <c:v>3.666666666666667</c:v>
              </c:pt>
              <c:pt idx="342">
                <c:v>3.4838709677419351</c:v>
              </c:pt>
              <c:pt idx="343">
                <c:v>3.903225806451613</c:v>
              </c:pt>
              <c:pt idx="344">
                <c:v>3.903225806451613</c:v>
              </c:pt>
              <c:pt idx="345">
                <c:v>3.3</c:v>
              </c:pt>
              <c:pt idx="346">
                <c:v>3.4516129032258061</c:v>
              </c:pt>
              <c:pt idx="347">
                <c:v>3.9666666666666668</c:v>
              </c:pt>
              <c:pt idx="348">
                <c:v>4.096774193548387</c:v>
              </c:pt>
              <c:pt idx="349">
                <c:v>4.161290322580645</c:v>
              </c:pt>
              <c:pt idx="350">
                <c:v>4.258064516129032</c:v>
              </c:pt>
              <c:pt idx="351">
                <c:v>3.806451612903226</c:v>
              </c:pt>
              <c:pt idx="352">
                <c:v>3.612903225806452</c:v>
              </c:pt>
              <c:pt idx="353">
                <c:v>3.967741935483871</c:v>
              </c:pt>
              <c:pt idx="354">
                <c:v>3.064516129032258</c:v>
              </c:pt>
              <c:pt idx="355">
                <c:v>2.935483870967742</c:v>
              </c:pt>
              <c:pt idx="356">
                <c:v>3.903225806451613</c:v>
              </c:pt>
              <c:pt idx="357">
                <c:v>4.4838709677419351</c:v>
              </c:pt>
              <c:pt idx="358">
                <c:v>4.129032258064516</c:v>
              </c:pt>
              <c:pt idx="359">
                <c:v>4.2</c:v>
              </c:pt>
              <c:pt idx="360">
                <c:v>4.580645161290323</c:v>
              </c:pt>
              <c:pt idx="361">
                <c:v>3.967741935483871</c:v>
              </c:pt>
              <c:pt idx="362">
                <c:v>4.8620689655172411</c:v>
              </c:pt>
              <c:pt idx="363">
                <c:v>3.9333333333333331</c:v>
              </c:pt>
              <c:pt idx="364">
                <c:v>4</c:v>
              </c:pt>
              <c:pt idx="365">
                <c:v>3.419354838709677</c:v>
              </c:pt>
              <c:pt idx="366">
                <c:v>3.935483870967742</c:v>
              </c:pt>
              <c:pt idx="367">
                <c:v>3.161290322580645</c:v>
              </c:pt>
              <c:pt idx="368">
                <c:v>3.4137931034482758</c:v>
              </c:pt>
              <c:pt idx="369">
                <c:v>4.032258064516129</c:v>
              </c:pt>
              <c:pt idx="370">
                <c:v>3.806451612903226</c:v>
              </c:pt>
              <c:pt idx="371">
                <c:v>3.67741935483871</c:v>
              </c:pt>
              <c:pt idx="372">
                <c:v>4.3666666666666663</c:v>
              </c:pt>
              <c:pt idx="373">
                <c:v>3.806451612903226</c:v>
              </c:pt>
              <c:pt idx="374">
                <c:v>3.967741935483871</c:v>
              </c:pt>
              <c:pt idx="375">
                <c:v>3.774193548387097</c:v>
              </c:pt>
              <c:pt idx="376">
                <c:v>3.193548387096774</c:v>
              </c:pt>
              <c:pt idx="377">
                <c:v>4.161290322580645</c:v>
              </c:pt>
              <c:pt idx="378">
                <c:v>4.129032258064516</c:v>
              </c:pt>
              <c:pt idx="379">
                <c:v>3.967741935483871</c:v>
              </c:pt>
              <c:pt idx="380">
                <c:v>4.096774193548387</c:v>
              </c:pt>
              <c:pt idx="381">
                <c:v>3.935483870967742</c:v>
              </c:pt>
              <c:pt idx="382">
                <c:v>3.903225806451613</c:v>
              </c:pt>
              <c:pt idx="383">
                <c:v>4.161290322580645</c:v>
              </c:pt>
              <c:pt idx="384">
                <c:v>3.741935483870968</c:v>
              </c:pt>
              <c:pt idx="385">
                <c:v>4.4838709677419351</c:v>
              </c:pt>
              <c:pt idx="386">
                <c:v>4.064516129032258</c:v>
              </c:pt>
              <c:pt idx="387">
                <c:v>4.258064516129032</c:v>
              </c:pt>
              <c:pt idx="388">
                <c:v>3.774193548387097</c:v>
              </c:pt>
              <c:pt idx="389">
                <c:v>3.838709677419355</c:v>
              </c:pt>
              <c:pt idx="390">
                <c:v>3.8666666666666671</c:v>
              </c:pt>
              <c:pt idx="391">
                <c:v>4.290322580645161</c:v>
              </c:pt>
              <c:pt idx="392">
                <c:v>4.387096774193548</c:v>
              </c:pt>
              <c:pt idx="393">
                <c:v>3.967741935483871</c:v>
              </c:pt>
              <c:pt idx="394">
                <c:v>4.8</c:v>
              </c:pt>
              <c:pt idx="395">
                <c:v>3.967741935483871</c:v>
              </c:pt>
              <c:pt idx="396">
                <c:v>3.896551724137931</c:v>
              </c:pt>
              <c:pt idx="397">
                <c:v>4.4516129032258061</c:v>
              </c:pt>
              <c:pt idx="398">
                <c:v>4.032258064516129</c:v>
              </c:pt>
              <c:pt idx="399">
                <c:v>3.806451612903226</c:v>
              </c:pt>
              <c:pt idx="400">
                <c:v>3.967741935483871</c:v>
              </c:pt>
              <c:pt idx="401">
                <c:v>4.032258064516129</c:v>
              </c:pt>
              <c:pt idx="402">
                <c:v>3.838709677419355</c:v>
              </c:pt>
              <c:pt idx="403">
                <c:v>4.032258064516129</c:v>
              </c:pt>
              <c:pt idx="404">
                <c:v>4.129032258064516</c:v>
              </c:pt>
              <c:pt idx="405">
                <c:v>4</c:v>
              </c:pt>
              <c:pt idx="406">
                <c:v>3.9</c:v>
              </c:pt>
              <c:pt idx="407">
                <c:v>3.903225806451613</c:v>
              </c:pt>
              <c:pt idx="408">
                <c:v>4.225806451612903</c:v>
              </c:pt>
              <c:pt idx="409">
                <c:v>4.032258064516129</c:v>
              </c:pt>
              <c:pt idx="410">
                <c:v>3.838709677419355</c:v>
              </c:pt>
              <c:pt idx="411">
                <c:v>3.4516129032258061</c:v>
              </c:pt>
              <c:pt idx="412">
                <c:v>4.4516129032258061</c:v>
              </c:pt>
              <c:pt idx="413">
                <c:v>4.32258064516129</c:v>
              </c:pt>
              <c:pt idx="414">
                <c:v>4.2</c:v>
              </c:pt>
              <c:pt idx="415">
                <c:v>3.7</c:v>
              </c:pt>
              <c:pt idx="416">
                <c:v>3.967741935483871</c:v>
              </c:pt>
              <c:pt idx="417">
                <c:v>4</c:v>
              </c:pt>
              <c:pt idx="418">
                <c:v>4.193548387096774</c:v>
              </c:pt>
              <c:pt idx="419">
                <c:v>3.833333333333333</c:v>
              </c:pt>
              <c:pt idx="420">
                <c:v>4.064516129032258</c:v>
              </c:pt>
              <c:pt idx="421">
                <c:v>3.870967741935484</c:v>
              </c:pt>
              <c:pt idx="422">
                <c:v>3.5862068965517242</c:v>
              </c:pt>
              <c:pt idx="423">
                <c:v>3.967741935483871</c:v>
              </c:pt>
              <c:pt idx="424">
                <c:v>3.67741935483871</c:v>
              </c:pt>
              <c:pt idx="425">
                <c:v>4.4333333333333336</c:v>
              </c:pt>
              <c:pt idx="426">
                <c:v>4.5161290322580649</c:v>
              </c:pt>
              <c:pt idx="427">
                <c:v>4</c:v>
              </c:pt>
              <c:pt idx="428">
                <c:v>4.193548387096774</c:v>
              </c:pt>
              <c:pt idx="429">
                <c:v>4.064516129032258</c:v>
              </c:pt>
              <c:pt idx="430">
                <c:v>4.193548387096774</c:v>
              </c:pt>
              <c:pt idx="431">
                <c:v>3.903225806451613</c:v>
              </c:pt>
              <c:pt idx="432">
                <c:v>3.419354838709677</c:v>
              </c:pt>
              <c:pt idx="433">
                <c:v>4.032258064516129</c:v>
              </c:pt>
              <c:pt idx="434">
                <c:v>4.096774193548387</c:v>
              </c:pt>
              <c:pt idx="435">
                <c:v>4.225806451612903</c:v>
              </c:pt>
              <c:pt idx="436">
                <c:v>4.612903225806452</c:v>
              </c:pt>
              <c:pt idx="437">
                <c:v>3.709677419354839</c:v>
              </c:pt>
              <c:pt idx="438">
                <c:v>2.5161290322580649</c:v>
              </c:pt>
              <c:pt idx="439">
                <c:v>4.193548387096774</c:v>
              </c:pt>
              <c:pt idx="440">
                <c:v>3.806451612903226</c:v>
              </c:pt>
              <c:pt idx="441">
                <c:v>3.967741935483871</c:v>
              </c:pt>
              <c:pt idx="442">
                <c:v>4.096774193548387</c:v>
              </c:pt>
              <c:pt idx="443">
                <c:v>3.709677419354839</c:v>
              </c:pt>
              <c:pt idx="444">
                <c:v>3.774193548387097</c:v>
              </c:pt>
              <c:pt idx="445">
                <c:v>4.161290322580645</c:v>
              </c:pt>
              <c:pt idx="446">
                <c:v>3.709677419354839</c:v>
              </c:pt>
              <c:pt idx="447">
                <c:v>4.645161290322581</c:v>
              </c:pt>
              <c:pt idx="448">
                <c:v>4</c:v>
              </c:pt>
              <c:pt idx="449">
                <c:v>2.709677419354839</c:v>
              </c:pt>
              <c:pt idx="450">
                <c:v>4.096774193548387</c:v>
              </c:pt>
              <c:pt idx="451">
                <c:v>3.9666666666666668</c:v>
              </c:pt>
              <c:pt idx="452">
                <c:v>3.4333333333333331</c:v>
              </c:pt>
              <c:pt idx="453">
                <c:v>4.225806451612903</c:v>
              </c:pt>
              <c:pt idx="454">
                <c:v>3.903225806451613</c:v>
              </c:pt>
              <c:pt idx="455">
                <c:v>3.870967741935484</c:v>
              </c:pt>
              <c:pt idx="456">
                <c:v>3.645161290322581</c:v>
              </c:pt>
              <c:pt idx="457">
                <c:v>3.967741935483871</c:v>
              </c:pt>
              <c:pt idx="458">
                <c:v>4.161290322580645</c:v>
              </c:pt>
              <c:pt idx="459">
                <c:v>3.7333333333333329</c:v>
              </c:pt>
              <c:pt idx="460">
                <c:v>4</c:v>
              </c:pt>
              <c:pt idx="461">
                <c:v>4.741935483870968</c:v>
              </c:pt>
              <c:pt idx="462">
                <c:v>4.290322580645161</c:v>
              </c:pt>
              <c:pt idx="463">
                <c:v>4.129032258064516</c:v>
              </c:pt>
              <c:pt idx="464">
                <c:v>3.870967741935484</c:v>
              </c:pt>
              <c:pt idx="465">
                <c:v>3.870967741935484</c:v>
              </c:pt>
              <c:pt idx="466">
                <c:v>4.225806451612903</c:v>
              </c:pt>
              <c:pt idx="467">
                <c:v>3.903225806451613</c:v>
              </c:pt>
              <c:pt idx="468">
                <c:v>4.225806451612903</c:v>
              </c:pt>
              <c:pt idx="469">
                <c:v>3.838709677419355</c:v>
              </c:pt>
              <c:pt idx="470">
                <c:v>3.645161290322581</c:v>
              </c:pt>
              <c:pt idx="471">
                <c:v>4.2</c:v>
              </c:pt>
              <c:pt idx="472">
                <c:v>4.064516129032258</c:v>
              </c:pt>
              <c:pt idx="473">
                <c:v>3.9666666666666668</c:v>
              </c:pt>
              <c:pt idx="474">
                <c:v>4.064516129032258</c:v>
              </c:pt>
              <c:pt idx="475">
                <c:v>3.161290322580645</c:v>
              </c:pt>
              <c:pt idx="476">
                <c:v>4.161290322580645</c:v>
              </c:pt>
              <c:pt idx="477">
                <c:v>3.935483870967742</c:v>
              </c:pt>
              <c:pt idx="478">
                <c:v>3.9333333333333331</c:v>
              </c:pt>
              <c:pt idx="479">
                <c:v>3.833333333333333</c:v>
              </c:pt>
              <c:pt idx="480">
                <c:v>3.645161290322581</c:v>
              </c:pt>
              <c:pt idx="481">
                <c:v>4</c:v>
              </c:pt>
              <c:pt idx="482">
                <c:v>4.032258064516129</c:v>
              </c:pt>
              <c:pt idx="483">
                <c:v>4</c:v>
              </c:pt>
              <c:pt idx="484">
                <c:v>4.4516129032258061</c:v>
              </c:pt>
              <c:pt idx="485">
                <c:v>3.838709677419355</c:v>
              </c:pt>
              <c:pt idx="486">
                <c:v>3.967741935483871</c:v>
              </c:pt>
              <c:pt idx="487">
                <c:v>4.6785714285714288</c:v>
              </c:pt>
              <c:pt idx="488">
                <c:v>4</c:v>
              </c:pt>
              <c:pt idx="489">
                <c:v>4.5161290322580649</c:v>
              </c:pt>
              <c:pt idx="490">
                <c:v>3.903225806451613</c:v>
              </c:pt>
              <c:pt idx="491">
                <c:v>4.032258064516129</c:v>
              </c:pt>
              <c:pt idx="492">
                <c:v>3.838709677419355</c:v>
              </c:pt>
              <c:pt idx="493">
                <c:v>4.387096774193548</c:v>
              </c:pt>
              <c:pt idx="494">
                <c:v>2.935483870967742</c:v>
              </c:pt>
              <c:pt idx="495">
                <c:v>4</c:v>
              </c:pt>
              <c:pt idx="496">
                <c:v>4</c:v>
              </c:pt>
              <c:pt idx="497">
                <c:v>3.967741935483871</c:v>
              </c:pt>
              <c:pt idx="498">
                <c:v>4</c:v>
              </c:pt>
              <c:pt idx="499">
                <c:v>3.741935483870968</c:v>
              </c:pt>
              <c:pt idx="500">
                <c:v>3.903225806451613</c:v>
              </c:pt>
              <c:pt idx="501">
                <c:v>3.806451612903226</c:v>
              </c:pt>
              <c:pt idx="502">
                <c:v>4</c:v>
              </c:pt>
              <c:pt idx="503">
                <c:v>3.935483870967742</c:v>
              </c:pt>
              <c:pt idx="504">
                <c:v>3.709677419354839</c:v>
              </c:pt>
              <c:pt idx="505">
                <c:v>4.129032258064516</c:v>
              </c:pt>
              <c:pt idx="506">
                <c:v>4.291666666666667</c:v>
              </c:pt>
              <c:pt idx="507">
                <c:v>4</c:v>
              </c:pt>
              <c:pt idx="508">
                <c:v>3.838709677419355</c:v>
              </c:pt>
              <c:pt idx="509">
                <c:v>4.419354838709677</c:v>
              </c:pt>
              <c:pt idx="510">
                <c:v>3.161290322580645</c:v>
              </c:pt>
              <c:pt idx="511">
                <c:v>3.8</c:v>
              </c:pt>
              <c:pt idx="512">
                <c:v>4.5199999999999996</c:v>
              </c:pt>
              <c:pt idx="513">
                <c:v>4.4666666666666668</c:v>
              </c:pt>
              <c:pt idx="514">
                <c:v>4.258064516129032</c:v>
              </c:pt>
              <c:pt idx="515">
                <c:v>4.774193548387097</c:v>
              </c:pt>
              <c:pt idx="516">
                <c:v>4</c:v>
              </c:pt>
              <c:pt idx="517">
                <c:v>3.935483870967742</c:v>
              </c:pt>
              <c:pt idx="518">
                <c:v>4.064516129032258</c:v>
              </c:pt>
              <c:pt idx="519">
                <c:v>4.0666666666666664</c:v>
              </c:pt>
              <c:pt idx="520">
                <c:v>4</c:v>
              </c:pt>
              <c:pt idx="521">
                <c:v>3.4827586206896548</c:v>
              </c:pt>
              <c:pt idx="522">
                <c:v>4.333333333333333</c:v>
              </c:pt>
              <c:pt idx="523">
                <c:v>3.967741935483871</c:v>
              </c:pt>
              <c:pt idx="524">
                <c:v>4.225806451612903</c:v>
              </c:pt>
              <c:pt idx="525">
                <c:v>4</c:v>
              </c:pt>
              <c:pt idx="526">
                <c:v>4</c:v>
              </c:pt>
              <c:pt idx="527">
                <c:v>4.225806451612903</c:v>
              </c:pt>
              <c:pt idx="528">
                <c:v>4.032258064516129</c:v>
              </c:pt>
              <c:pt idx="529">
                <c:v>4.290322580645161</c:v>
              </c:pt>
              <c:pt idx="530">
                <c:v>4.32258064516129</c:v>
              </c:pt>
              <c:pt idx="531">
                <c:v>3.88</c:v>
              </c:pt>
              <c:pt idx="532">
                <c:v>3.903225806451613</c:v>
              </c:pt>
              <c:pt idx="533">
                <c:v>4</c:v>
              </c:pt>
              <c:pt idx="534">
                <c:v>4.258064516129032</c:v>
              </c:pt>
              <c:pt idx="535">
                <c:v>4.354838709677419</c:v>
              </c:pt>
              <c:pt idx="536">
                <c:v>3.8695652173913042</c:v>
              </c:pt>
              <c:pt idx="537">
                <c:v>4</c:v>
              </c:pt>
              <c:pt idx="538">
                <c:v>3.5483870967741939</c:v>
              </c:pt>
              <c:pt idx="539">
                <c:v>4.6086956521739131</c:v>
              </c:pt>
              <c:pt idx="540">
                <c:v>4.4516129032258061</c:v>
              </c:pt>
              <c:pt idx="541">
                <c:v>4.645161290322581</c:v>
              </c:pt>
              <c:pt idx="542">
                <c:v>3.967741935483871</c:v>
              </c:pt>
              <c:pt idx="543">
                <c:v>4</c:v>
              </c:pt>
              <c:pt idx="544">
                <c:v>3.774193548387097</c:v>
              </c:pt>
              <c:pt idx="545">
                <c:v>4.4838709677419351</c:v>
              </c:pt>
              <c:pt idx="546">
                <c:v>4</c:v>
              </c:pt>
              <c:pt idx="547">
                <c:v>4.161290322580645</c:v>
              </c:pt>
              <c:pt idx="548">
                <c:v>4.064516129032258</c:v>
              </c:pt>
              <c:pt idx="549">
                <c:v>4.064516129032258</c:v>
              </c:pt>
              <c:pt idx="550">
                <c:v>3.967741935483871</c:v>
              </c:pt>
              <c:pt idx="551">
                <c:v>4.580645161290323</c:v>
              </c:pt>
              <c:pt idx="552">
                <c:v>3.935483870967742</c:v>
              </c:pt>
              <c:pt idx="553">
                <c:v>4.0333333333333332</c:v>
              </c:pt>
              <c:pt idx="554">
                <c:v>4.129032258064516</c:v>
              </c:pt>
              <c:pt idx="555">
                <c:v>4.290322580645161</c:v>
              </c:pt>
              <c:pt idx="556">
                <c:v>4.0999999999999996</c:v>
              </c:pt>
              <c:pt idx="557">
                <c:v>4</c:v>
              </c:pt>
              <c:pt idx="558">
                <c:v>4.064516129032258</c:v>
              </c:pt>
              <c:pt idx="559">
                <c:v>4.258064516129032</c:v>
              </c:pt>
              <c:pt idx="560">
                <c:v>4.258064516129032</c:v>
              </c:pt>
              <c:pt idx="561">
                <c:v>4.387096774193548</c:v>
              </c:pt>
              <c:pt idx="562">
                <c:v>4.419354838709677</c:v>
              </c:pt>
              <c:pt idx="563">
                <c:v>4.096774193548387</c:v>
              </c:pt>
              <c:pt idx="564">
                <c:v>4.3</c:v>
              </c:pt>
              <c:pt idx="565">
                <c:v>4.4000000000000004</c:v>
              </c:pt>
              <c:pt idx="566">
                <c:v>4.161290322580645</c:v>
              </c:pt>
              <c:pt idx="567">
                <c:v>4.161290322580645</c:v>
              </c:pt>
              <c:pt idx="568">
                <c:v>4.161290322580645</c:v>
              </c:pt>
              <c:pt idx="569">
                <c:v>3.870967741935484</c:v>
              </c:pt>
              <c:pt idx="570">
                <c:v>4.4838709677419351</c:v>
              </c:pt>
              <c:pt idx="571">
                <c:v>4.225806451612903</c:v>
              </c:pt>
              <c:pt idx="572">
                <c:v>4.1333333333333337</c:v>
              </c:pt>
              <c:pt idx="573">
                <c:v>5</c:v>
              </c:pt>
              <c:pt idx="574">
                <c:v>4.290322580645161</c:v>
              </c:pt>
              <c:pt idx="575">
                <c:v>4.774193548387097</c:v>
              </c:pt>
              <c:pt idx="576">
                <c:v>4.333333333333333</c:v>
              </c:pt>
              <c:pt idx="577">
                <c:v>4.4516129032258061</c:v>
              </c:pt>
              <c:pt idx="578">
                <c:v>4.258064516129032</c:v>
              </c:pt>
              <c:pt idx="579">
                <c:v>4.225806451612903</c:v>
              </c:pt>
              <c:pt idx="580">
                <c:v>4.161290322580645</c:v>
              </c:pt>
              <c:pt idx="581">
                <c:v>4.612903225806452</c:v>
              </c:pt>
              <c:pt idx="582">
                <c:v>4.419354838709677</c:v>
              </c:pt>
              <c:pt idx="583">
                <c:v>4.193548387096774</c:v>
              </c:pt>
              <c:pt idx="584">
                <c:v>4.387096774193548</c:v>
              </c:pt>
              <c:pt idx="585">
                <c:v>4.258064516129032</c:v>
              </c:pt>
              <c:pt idx="586">
                <c:v>4.258064516129032</c:v>
              </c:pt>
              <c:pt idx="587">
                <c:v>4.129032258064516</c:v>
              </c:pt>
              <c:pt idx="588">
                <c:v>3.645161290322581</c:v>
              </c:pt>
              <c:pt idx="589">
                <c:v>4.354838709677419</c:v>
              </c:pt>
              <c:pt idx="590">
                <c:v>4.2592592592592604</c:v>
              </c:pt>
              <c:pt idx="591">
                <c:v>4.096774193548387</c:v>
              </c:pt>
              <c:pt idx="592">
                <c:v>4.67741935483871</c:v>
              </c:pt>
              <c:pt idx="593">
                <c:v>4.806451612903226</c:v>
              </c:pt>
              <c:pt idx="594">
                <c:v>3.612903225806452</c:v>
              </c:pt>
              <c:pt idx="595">
                <c:v>4.161290322580645</c:v>
              </c:pt>
              <c:pt idx="596">
                <c:v>4.3793103448275863</c:v>
              </c:pt>
              <c:pt idx="597">
                <c:v>3.354838709677419</c:v>
              </c:pt>
              <c:pt idx="598">
                <c:v>4.32258064516129</c:v>
              </c:pt>
              <c:pt idx="599">
                <c:v>4.290322580645161</c:v>
              </c:pt>
              <c:pt idx="600">
                <c:v>4.67741935483871</c:v>
              </c:pt>
              <c:pt idx="601">
                <c:v>4.387096774193548</c:v>
              </c:pt>
              <c:pt idx="602">
                <c:v>4.419354838709677</c:v>
              </c:pt>
              <c:pt idx="603">
                <c:v>4.290322580645161</c:v>
              </c:pt>
              <c:pt idx="604">
                <c:v>3.903225806451613</c:v>
              </c:pt>
              <c:pt idx="605">
                <c:v>4.354838709677419</c:v>
              </c:pt>
              <c:pt idx="606">
                <c:v>4.333333333333333</c:v>
              </c:pt>
              <c:pt idx="607">
                <c:v>4.5161290322580649</c:v>
              </c:pt>
              <c:pt idx="608">
                <c:v>4.333333333333333</c:v>
              </c:pt>
              <c:pt idx="609">
                <c:v>4.129032258064516</c:v>
              </c:pt>
              <c:pt idx="610">
                <c:v>4</c:v>
              </c:pt>
              <c:pt idx="611">
                <c:v>3.838709677419355</c:v>
              </c:pt>
              <c:pt idx="612">
                <c:v>4.225806451612903</c:v>
              </c:pt>
              <c:pt idx="613">
                <c:v>4.4838709677419351</c:v>
              </c:pt>
              <c:pt idx="614">
                <c:v>4.5</c:v>
              </c:pt>
              <c:pt idx="615">
                <c:v>4.3478260869565224</c:v>
              </c:pt>
              <c:pt idx="616">
                <c:v>4.096774193548387</c:v>
              </c:pt>
              <c:pt idx="617">
                <c:v>4.193548387096774</c:v>
              </c:pt>
              <c:pt idx="618">
                <c:v>4</c:v>
              </c:pt>
              <c:pt idx="619">
                <c:v>3.806451612903226</c:v>
              </c:pt>
              <c:pt idx="620">
                <c:v>3.645161290322581</c:v>
              </c:pt>
              <c:pt idx="621">
                <c:v>4.161290322580645</c:v>
              </c:pt>
              <c:pt idx="622">
                <c:v>4.129032258064516</c:v>
              </c:pt>
              <c:pt idx="623">
                <c:v>3.774193548387097</c:v>
              </c:pt>
              <c:pt idx="624">
                <c:v>4.225806451612903</c:v>
              </c:pt>
              <c:pt idx="625">
                <c:v>4.6333333333333337</c:v>
              </c:pt>
              <c:pt idx="626">
                <c:v>4.064516129032258</c:v>
              </c:pt>
              <c:pt idx="627">
                <c:v>4.741935483870968</c:v>
              </c:pt>
              <c:pt idx="628">
                <c:v>4.4838709677419351</c:v>
              </c:pt>
              <c:pt idx="629">
                <c:v>4.354838709677419</c:v>
              </c:pt>
              <c:pt idx="630">
                <c:v>3.870967741935484</c:v>
              </c:pt>
              <c:pt idx="631">
                <c:v>4.354838709677419</c:v>
              </c:pt>
              <c:pt idx="632">
                <c:v>4.064516129032258</c:v>
              </c:pt>
              <c:pt idx="633">
                <c:v>4.354838709677419</c:v>
              </c:pt>
              <c:pt idx="634">
                <c:v>4.258064516129032</c:v>
              </c:pt>
              <c:pt idx="635">
                <c:v>4.161290322580645</c:v>
              </c:pt>
              <c:pt idx="636">
                <c:v>4.290322580645161</c:v>
              </c:pt>
              <c:pt idx="637">
                <c:v>4.32258064516129</c:v>
              </c:pt>
              <c:pt idx="638">
                <c:v>4.032258064516129</c:v>
              </c:pt>
              <c:pt idx="639">
                <c:v>4</c:v>
              </c:pt>
              <c:pt idx="640">
                <c:v>4.806451612903226</c:v>
              </c:pt>
              <c:pt idx="641">
                <c:v>4.193548387096774</c:v>
              </c:pt>
              <c:pt idx="642">
                <c:v>4.67741935483871</c:v>
              </c:pt>
              <c:pt idx="643">
                <c:v>4.5161290322580649</c:v>
              </c:pt>
              <c:pt idx="644">
                <c:v>4.333333333333333</c:v>
              </c:pt>
              <c:pt idx="645">
                <c:v>4.032258064516129</c:v>
              </c:pt>
              <c:pt idx="646">
                <c:v>4.68</c:v>
              </c:pt>
              <c:pt idx="647">
                <c:v>4.129032258064516</c:v>
              </c:pt>
              <c:pt idx="648">
                <c:v>4.096774193548387</c:v>
              </c:pt>
              <c:pt idx="649">
                <c:v>4.67741935483871</c:v>
              </c:pt>
              <c:pt idx="650">
                <c:v>4.4838709677419351</c:v>
              </c:pt>
              <c:pt idx="651">
                <c:v>4.258064516129032</c:v>
              </c:pt>
              <c:pt idx="652">
                <c:v>4.1333333333333337</c:v>
              </c:pt>
              <c:pt idx="653">
                <c:v>4.5483870967741939</c:v>
              </c:pt>
              <c:pt idx="654">
                <c:v>4.935483870967742</c:v>
              </c:pt>
              <c:pt idx="655">
                <c:v>4.387096774193548</c:v>
              </c:pt>
              <c:pt idx="656">
                <c:v>3.838709677419355</c:v>
              </c:pt>
              <c:pt idx="657">
                <c:v>4.6399999999999997</c:v>
              </c:pt>
              <c:pt idx="658">
                <c:v>4.580645161290323</c:v>
              </c:pt>
              <c:pt idx="659">
                <c:v>3.774193548387097</c:v>
              </c:pt>
              <c:pt idx="660">
                <c:v>4.3793103448275863</c:v>
              </c:pt>
              <c:pt idx="661">
                <c:v>4.354838709677419</c:v>
              </c:pt>
              <c:pt idx="662">
                <c:v>4.5333333333333332</c:v>
              </c:pt>
              <c:pt idx="663">
                <c:v>4.4516129032258061</c:v>
              </c:pt>
              <c:pt idx="664">
                <c:v>4.5483870967741939</c:v>
              </c:pt>
              <c:pt idx="665">
                <c:v>3.806451612903226</c:v>
              </c:pt>
              <c:pt idx="666">
                <c:v>4.612903225806452</c:v>
              </c:pt>
              <c:pt idx="667">
                <c:v>4.387096774193548</c:v>
              </c:pt>
              <c:pt idx="668">
                <c:v>4</c:v>
              </c:pt>
              <c:pt idx="669">
                <c:v>4.4838709677419351</c:v>
              </c:pt>
              <c:pt idx="670">
                <c:v>4.612903225806452</c:v>
              </c:pt>
              <c:pt idx="671">
                <c:v>4.387096774193548</c:v>
              </c:pt>
              <c:pt idx="672">
                <c:v>4.645161290322581</c:v>
              </c:pt>
              <c:pt idx="673">
                <c:v>3.9</c:v>
              </c:pt>
              <c:pt idx="674">
                <c:v>4.5161290322580649</c:v>
              </c:pt>
              <c:pt idx="675">
                <c:v>4.225806451612903</c:v>
              </c:pt>
              <c:pt idx="676">
                <c:v>4.5161290322580649</c:v>
              </c:pt>
              <c:pt idx="677">
                <c:v>4.7</c:v>
              </c:pt>
              <c:pt idx="678">
                <c:v>4.258064516129032</c:v>
              </c:pt>
              <c:pt idx="679">
                <c:v>4.5862068965517242</c:v>
              </c:pt>
              <c:pt idx="680">
                <c:v>4.612903225806452</c:v>
              </c:pt>
              <c:pt idx="681">
                <c:v>4.903225806451613</c:v>
              </c:pt>
              <c:pt idx="682">
                <c:v>4.161290322580645</c:v>
              </c:pt>
              <c:pt idx="683">
                <c:v>4.4838709677419351</c:v>
              </c:pt>
              <c:pt idx="684">
                <c:v>4.67741935483871</c:v>
              </c:pt>
              <c:pt idx="685">
                <c:v>4.129032258064516</c:v>
              </c:pt>
              <c:pt idx="686">
                <c:v>3.806451612903226</c:v>
              </c:pt>
              <c:pt idx="687">
                <c:v>4.645161290322581</c:v>
              </c:pt>
              <c:pt idx="688">
                <c:v>4.32258064516129</c:v>
              </c:pt>
              <c:pt idx="689">
                <c:v>4.129032258064516</c:v>
              </c:pt>
              <c:pt idx="690">
                <c:v>4.096774193548387</c:v>
              </c:pt>
              <c:pt idx="691">
                <c:v>4.354838709677419</c:v>
              </c:pt>
              <c:pt idx="692">
                <c:v>4.32258064516129</c:v>
              </c:pt>
              <c:pt idx="693">
                <c:v>4.161290322580645</c:v>
              </c:pt>
              <c:pt idx="694">
                <c:v>4.5161290322580649</c:v>
              </c:pt>
              <c:pt idx="695">
                <c:v>4.419354838709677</c:v>
              </c:pt>
              <c:pt idx="696">
                <c:v>4.5161290322580649</c:v>
              </c:pt>
              <c:pt idx="697">
                <c:v>4.4516129032258061</c:v>
              </c:pt>
              <c:pt idx="698">
                <c:v>4.225806451612903</c:v>
              </c:pt>
              <c:pt idx="699">
                <c:v>4.387096774193548</c:v>
              </c:pt>
              <c:pt idx="700">
                <c:v>4.096774193548387</c:v>
              </c:pt>
              <c:pt idx="701">
                <c:v>4.193548387096774</c:v>
              </c:pt>
              <c:pt idx="702">
                <c:v>4.838709677419355</c:v>
              </c:pt>
              <c:pt idx="703">
                <c:v>4.290322580645161</c:v>
              </c:pt>
              <c:pt idx="704">
                <c:v>4.3666666666666663</c:v>
              </c:pt>
              <c:pt idx="705">
                <c:v>4.419354838709677</c:v>
              </c:pt>
              <c:pt idx="706">
                <c:v>4.193548387096774</c:v>
              </c:pt>
              <c:pt idx="707">
                <c:v>4.4333333333333336</c:v>
              </c:pt>
              <c:pt idx="708">
                <c:v>4.096774193548387</c:v>
              </c:pt>
              <c:pt idx="709">
                <c:v>4.0666666666666664</c:v>
              </c:pt>
              <c:pt idx="710">
                <c:v>4.580645161290323</c:v>
              </c:pt>
              <c:pt idx="711">
                <c:v>4.4516129032258061</c:v>
              </c:pt>
              <c:pt idx="712">
                <c:v>4.67741935483871</c:v>
              </c:pt>
              <c:pt idx="713">
                <c:v>4.870967741935484</c:v>
              </c:pt>
              <c:pt idx="714">
                <c:v>4.612903225806452</c:v>
              </c:pt>
              <c:pt idx="715">
                <c:v>4.5555555555555554</c:v>
              </c:pt>
              <c:pt idx="716">
                <c:v>3.967741935483871</c:v>
              </c:pt>
              <c:pt idx="717">
                <c:v>4.419354838709677</c:v>
              </c:pt>
              <c:pt idx="718">
                <c:v>4.290322580645161</c:v>
              </c:pt>
              <c:pt idx="719">
                <c:v>4.419354838709677</c:v>
              </c:pt>
              <c:pt idx="720">
                <c:v>4.193548387096774</c:v>
              </c:pt>
              <c:pt idx="721">
                <c:v>4.161290322580645</c:v>
              </c:pt>
              <c:pt idx="722">
                <c:v>4.4516129032258061</c:v>
              </c:pt>
              <c:pt idx="723">
                <c:v>4.4838709677419351</c:v>
              </c:pt>
              <c:pt idx="724">
                <c:v>4.5483870967741939</c:v>
              </c:pt>
              <c:pt idx="725">
                <c:v>4.4838709677419351</c:v>
              </c:pt>
              <c:pt idx="726">
                <c:v>4.419354838709677</c:v>
              </c:pt>
              <c:pt idx="727">
                <c:v>4.225806451612903</c:v>
              </c:pt>
              <c:pt idx="728">
                <c:v>4.4516129032258061</c:v>
              </c:pt>
              <c:pt idx="729">
                <c:v>4.5161290322580649</c:v>
              </c:pt>
              <c:pt idx="730">
                <c:v>4.419354838709677</c:v>
              </c:pt>
              <c:pt idx="731">
                <c:v>4.645161290322581</c:v>
              </c:pt>
              <c:pt idx="732">
                <c:v>4.666666666666667</c:v>
              </c:pt>
              <c:pt idx="733">
                <c:v>3.7333333333333329</c:v>
              </c:pt>
              <c:pt idx="734">
                <c:v>4.225806451612903</c:v>
              </c:pt>
              <c:pt idx="735">
                <c:v>4.838709677419355</c:v>
              </c:pt>
              <c:pt idx="736">
                <c:v>4.32258064516129</c:v>
              </c:pt>
              <c:pt idx="737">
                <c:v>4.833333333333333</c:v>
              </c:pt>
              <c:pt idx="738">
                <c:v>4.645161290322581</c:v>
              </c:pt>
              <c:pt idx="739">
                <c:v>4.741935483870968</c:v>
              </c:pt>
              <c:pt idx="740">
                <c:v>4.290322580645161</c:v>
              </c:pt>
              <c:pt idx="741">
                <c:v>4.645161290322581</c:v>
              </c:pt>
              <c:pt idx="742">
                <c:v>4.419354838709677</c:v>
              </c:pt>
              <c:pt idx="743">
                <c:v>4.580645161290323</c:v>
              </c:pt>
              <c:pt idx="744">
                <c:v>4.225806451612903</c:v>
              </c:pt>
              <c:pt idx="745">
                <c:v>4.7241379310344831</c:v>
              </c:pt>
              <c:pt idx="746">
                <c:v>4.741935483870968</c:v>
              </c:pt>
              <c:pt idx="747">
                <c:v>4.709677419354839</c:v>
              </c:pt>
              <c:pt idx="748">
                <c:v>4.7333333333333334</c:v>
              </c:pt>
              <c:pt idx="749">
                <c:v>4.838709677419355</c:v>
              </c:pt>
              <c:pt idx="750">
                <c:v>4.5517241379310347</c:v>
              </c:pt>
              <c:pt idx="751">
                <c:v>4.5483870967741939</c:v>
              </c:pt>
              <c:pt idx="752">
                <c:v>4.935483870967742</c:v>
              </c:pt>
              <c:pt idx="753">
                <c:v>4.806451612903226</c:v>
              </c:pt>
              <c:pt idx="754">
                <c:v>3.645161290322581</c:v>
              </c:pt>
              <c:pt idx="755">
                <c:v>4.9000000000000004</c:v>
              </c:pt>
              <c:pt idx="756">
                <c:v>4.32258064516129</c:v>
              </c:pt>
              <c:pt idx="757">
                <c:v>4.612903225806452</c:v>
              </c:pt>
              <c:pt idx="758">
                <c:v>4.580645161290323</c:v>
              </c:pt>
              <c:pt idx="759">
                <c:v>4.8666666666666663</c:v>
              </c:pt>
              <c:pt idx="760">
                <c:v>4.870967741935484</c:v>
              </c:pt>
              <c:pt idx="761">
                <c:v>4.709677419354839</c:v>
              </c:pt>
              <c:pt idx="762">
                <c:v>4.333333333333333</c:v>
              </c:pt>
              <c:pt idx="763">
                <c:v>4.709677419354839</c:v>
              </c:pt>
              <c:pt idx="764">
                <c:v>4.5483870967741939</c:v>
              </c:pt>
              <c:pt idx="765">
                <c:v>4.645161290322581</c:v>
              </c:pt>
              <c:pt idx="766">
                <c:v>3.6</c:v>
              </c:pt>
              <c:pt idx="767">
                <c:v>4.741935483870968</c:v>
              </c:pt>
              <c:pt idx="768">
                <c:v>4.5483870967741939</c:v>
              </c:pt>
              <c:pt idx="769">
                <c:v>4.354838709677419</c:v>
              </c:pt>
              <c:pt idx="770">
                <c:v>5</c:v>
              </c:pt>
              <c:pt idx="771">
                <c:v>4.4800000000000004</c:v>
              </c:pt>
              <c:pt idx="772">
                <c:v>4.129032258064516</c:v>
              </c:pt>
              <c:pt idx="773">
                <c:v>3.7</c:v>
              </c:pt>
              <c:pt idx="774">
                <c:v>4.5161290322580649</c:v>
              </c:pt>
              <c:pt idx="775">
                <c:v>4.806451612903226</c:v>
              </c:pt>
              <c:pt idx="776">
                <c:v>4.774193548387097</c:v>
              </c:pt>
              <c:pt idx="777">
                <c:v>4.4516129032258061</c:v>
              </c:pt>
              <c:pt idx="778">
                <c:v>4.838709677419355</c:v>
              </c:pt>
              <c:pt idx="779">
                <c:v>4.3103448275862073</c:v>
              </c:pt>
              <c:pt idx="780">
                <c:v>4.903225806451613</c:v>
              </c:pt>
              <c:pt idx="781">
                <c:v>4.333333333333333</c:v>
              </c:pt>
              <c:pt idx="782">
                <c:v>4.161290322580645</c:v>
              </c:pt>
              <c:pt idx="783">
                <c:v>4.741935483870968</c:v>
              </c:pt>
              <c:pt idx="784">
                <c:v>4.806451612903226</c:v>
              </c:pt>
              <c:pt idx="785">
                <c:v>4.741935483870968</c:v>
              </c:pt>
              <c:pt idx="786">
                <c:v>4.387096774193548</c:v>
              </c:pt>
              <c:pt idx="787">
                <c:v>4.612903225806452</c:v>
              </c:pt>
              <c:pt idx="788">
                <c:v>5</c:v>
              </c:pt>
              <c:pt idx="789">
                <c:v>4.580645161290323</c:v>
              </c:pt>
              <c:pt idx="790">
                <c:v>4.32258064516129</c:v>
              </c:pt>
              <c:pt idx="791">
                <c:v>4.580645161290323</c:v>
              </c:pt>
              <c:pt idx="792">
                <c:v>4.870967741935484</c:v>
              </c:pt>
              <c:pt idx="793">
                <c:v>4.612903225806452</c:v>
              </c:pt>
              <c:pt idx="794">
                <c:v>4.4838709677419351</c:v>
              </c:pt>
              <c:pt idx="795">
                <c:v>4.129032258064516</c:v>
              </c:pt>
              <c:pt idx="796">
                <c:v>4.4838709677419351</c:v>
              </c:pt>
              <c:pt idx="797">
                <c:v>4.4516129032258061</c:v>
              </c:pt>
              <c:pt idx="798">
                <c:v>4.5666666666666664</c:v>
              </c:pt>
              <c:pt idx="799">
                <c:v>4.806451612903226</c:v>
              </c:pt>
              <c:pt idx="800">
                <c:v>4.5333333333333332</c:v>
              </c:pt>
              <c:pt idx="801">
                <c:v>4.774193548387097</c:v>
              </c:pt>
              <c:pt idx="802">
                <c:v>4.774193548387097</c:v>
              </c:pt>
              <c:pt idx="803">
                <c:v>4.5161290322580649</c:v>
              </c:pt>
              <c:pt idx="804">
                <c:v>4.645161290322581</c:v>
              </c:pt>
              <c:pt idx="805">
                <c:v>4.612903225806452</c:v>
              </c:pt>
              <c:pt idx="806">
                <c:v>4.5483870967741939</c:v>
              </c:pt>
              <c:pt idx="807">
                <c:v>4.903225806451613</c:v>
              </c:pt>
              <c:pt idx="808">
                <c:v>4.2333333333333334</c:v>
              </c:pt>
              <c:pt idx="809">
                <c:v>4.5161290322580649</c:v>
              </c:pt>
              <c:pt idx="810">
                <c:v>4.612903225806452</c:v>
              </c:pt>
              <c:pt idx="811">
                <c:v>4.580645161290323</c:v>
              </c:pt>
              <c:pt idx="812">
                <c:v>4.333333333333333</c:v>
              </c:pt>
              <c:pt idx="813">
                <c:v>4.774193548387097</c:v>
              </c:pt>
              <c:pt idx="814">
                <c:v>4.612903225806452</c:v>
              </c:pt>
              <c:pt idx="815">
                <c:v>4.774193548387097</c:v>
              </c:pt>
              <c:pt idx="816">
                <c:v>4.258064516129032</c:v>
              </c:pt>
              <c:pt idx="817">
                <c:v>4.7333333333333334</c:v>
              </c:pt>
              <c:pt idx="818">
                <c:v>3.774193548387097</c:v>
              </c:pt>
              <c:pt idx="819">
                <c:v>4.580645161290323</c:v>
              </c:pt>
              <c:pt idx="820">
                <c:v>4.645161290322581</c:v>
              </c:pt>
              <c:pt idx="821">
                <c:v>4.806451612903226</c:v>
              </c:pt>
              <c:pt idx="822">
                <c:v>4.935483870967742</c:v>
              </c:pt>
              <c:pt idx="823">
                <c:v>4.774193548387097</c:v>
              </c:pt>
              <c:pt idx="824">
                <c:v>5</c:v>
              </c:pt>
              <c:pt idx="825">
                <c:v>4.7142857142857144</c:v>
              </c:pt>
              <c:pt idx="826">
                <c:v>4.645161290322581</c:v>
              </c:pt>
              <c:pt idx="827">
                <c:v>4.741935483870968</c:v>
              </c:pt>
              <c:pt idx="828">
                <c:v>4.4838709677419351</c:v>
              </c:pt>
              <c:pt idx="829">
                <c:v>4.709677419354839</c:v>
              </c:pt>
              <c:pt idx="830">
                <c:v>4.935483870967742</c:v>
              </c:pt>
              <c:pt idx="831">
                <c:v>4.870967741935484</c:v>
              </c:pt>
              <c:pt idx="832">
                <c:v>4.8666666666666663</c:v>
              </c:pt>
              <c:pt idx="833">
                <c:v>4.838709677419355</c:v>
              </c:pt>
              <c:pt idx="834">
                <c:v>4.580645161290323</c:v>
              </c:pt>
              <c:pt idx="835">
                <c:v>4.290322580645161</c:v>
              </c:pt>
              <c:pt idx="836">
                <c:v>4.4838709677419351</c:v>
              </c:pt>
              <c:pt idx="837">
                <c:v>4.612903225806452</c:v>
              </c:pt>
              <c:pt idx="838">
                <c:v>4.741935483870968</c:v>
              </c:pt>
              <c:pt idx="839">
                <c:v>4.4838709677419351</c:v>
              </c:pt>
              <c:pt idx="840">
                <c:v>4.2</c:v>
              </c:pt>
              <c:pt idx="841">
                <c:v>4.967741935483871</c:v>
              </c:pt>
              <c:pt idx="842">
                <c:v>4.193548387096774</c:v>
              </c:pt>
              <c:pt idx="843">
                <c:v>4.67741935483871</c:v>
              </c:pt>
              <c:pt idx="844">
                <c:v>4.741935483870968</c:v>
              </c:pt>
              <c:pt idx="845">
                <c:v>4.5483870967741939</c:v>
              </c:pt>
              <c:pt idx="846">
                <c:v>4.5161290322580649</c:v>
              </c:pt>
              <c:pt idx="847">
                <c:v>4.806451612903226</c:v>
              </c:pt>
              <c:pt idx="848">
                <c:v>4.741935483870968</c:v>
              </c:pt>
              <c:pt idx="849">
                <c:v>4.774193548387097</c:v>
              </c:pt>
              <c:pt idx="850">
                <c:v>4.354838709677419</c:v>
              </c:pt>
              <c:pt idx="851">
                <c:v>4.833333333333333</c:v>
              </c:pt>
              <c:pt idx="852">
                <c:v>4.8666666666666663</c:v>
              </c:pt>
              <c:pt idx="853">
                <c:v>4.935483870967742</c:v>
              </c:pt>
              <c:pt idx="854">
                <c:v>4.354838709677419</c:v>
              </c:pt>
              <c:pt idx="855">
                <c:v>4.806451612903226</c:v>
              </c:pt>
              <c:pt idx="856">
                <c:v>4.903225806451613</c:v>
              </c:pt>
              <c:pt idx="857">
                <c:v>4.833333333333333</c:v>
              </c:pt>
              <c:pt idx="858">
                <c:v>4.387096774193548</c:v>
              </c:pt>
              <c:pt idx="859">
                <c:v>4.870967741935484</c:v>
              </c:pt>
              <c:pt idx="860">
                <c:v>4.833333333333333</c:v>
              </c:pt>
              <c:pt idx="861">
                <c:v>4.068965517241379</c:v>
              </c:pt>
              <c:pt idx="862">
                <c:v>4.612903225806452</c:v>
              </c:pt>
              <c:pt idx="863">
                <c:v>4.354838709677419</c:v>
              </c:pt>
              <c:pt idx="864">
                <c:v>4.75</c:v>
              </c:pt>
              <c:pt idx="865">
                <c:v>4.645161290322581</c:v>
              </c:pt>
              <c:pt idx="866">
                <c:v>4.7</c:v>
              </c:pt>
              <c:pt idx="867">
                <c:v>4.2333333333333334</c:v>
              </c:pt>
              <c:pt idx="868">
                <c:v>4.741935483870968</c:v>
              </c:pt>
              <c:pt idx="869">
                <c:v>5</c:v>
              </c:pt>
              <c:pt idx="870">
                <c:v>4.774193548387097</c:v>
              </c:pt>
              <c:pt idx="871">
                <c:v>4.4000000000000004</c:v>
              </c:pt>
              <c:pt idx="872">
                <c:v>4.903225806451613</c:v>
              </c:pt>
              <c:pt idx="873">
                <c:v>4.806451612903226</c:v>
              </c:pt>
              <c:pt idx="874">
                <c:v>5</c:v>
              </c:pt>
              <c:pt idx="875">
                <c:v>4.774193548387097</c:v>
              </c:pt>
              <c:pt idx="876">
                <c:v>4.193548387096774</c:v>
              </c:pt>
              <c:pt idx="877">
                <c:v>4.32258064516129</c:v>
              </c:pt>
              <c:pt idx="878">
                <c:v>4.645161290322581</c:v>
              </c:pt>
              <c:pt idx="879">
                <c:v>4.967741935483871</c:v>
              </c:pt>
              <c:pt idx="880">
                <c:v>4.612903225806452</c:v>
              </c:pt>
              <c:pt idx="881">
                <c:v>4.870967741935484</c:v>
              </c:pt>
              <c:pt idx="882">
                <c:v>4.096774193548387</c:v>
              </c:pt>
              <c:pt idx="883">
                <c:v>4.5483870967741939</c:v>
              </c:pt>
              <c:pt idx="884">
                <c:v>4.9000000000000004</c:v>
              </c:pt>
              <c:pt idx="885">
                <c:v>4.354838709677419</c:v>
              </c:pt>
              <c:pt idx="886">
                <c:v>5</c:v>
              </c:pt>
              <c:pt idx="887">
                <c:v>4.7333333333333334</c:v>
              </c:pt>
              <c:pt idx="888">
                <c:v>4.645161290322581</c:v>
              </c:pt>
              <c:pt idx="889">
                <c:v>4.709677419354839</c:v>
              </c:pt>
              <c:pt idx="890">
                <c:v>4.741935483870968</c:v>
              </c:pt>
              <c:pt idx="891">
                <c:v>4.774193548387097</c:v>
              </c:pt>
              <c:pt idx="892">
                <c:v>4.612903225806452</c:v>
              </c:pt>
              <c:pt idx="893">
                <c:v>4.903225806451613</c:v>
              </c:pt>
              <c:pt idx="894">
                <c:v>4.967741935483871</c:v>
              </c:pt>
              <c:pt idx="895">
                <c:v>4.774193548387097</c:v>
              </c:pt>
              <c:pt idx="896">
                <c:v>4.935483870967742</c:v>
              </c:pt>
              <c:pt idx="897">
                <c:v>4.741935483870968</c:v>
              </c:pt>
              <c:pt idx="898">
                <c:v>4.903225806451613</c:v>
              </c:pt>
              <c:pt idx="899">
                <c:v>4.7333333333333334</c:v>
              </c:pt>
              <c:pt idx="900">
                <c:v>4.931034482758621</c:v>
              </c:pt>
              <c:pt idx="901">
                <c:v>4.903225806451613</c:v>
              </c:pt>
              <c:pt idx="902">
                <c:v>4.645161290322581</c:v>
              </c:pt>
              <c:pt idx="903">
                <c:v>4.838709677419355</c:v>
              </c:pt>
              <c:pt idx="904">
                <c:v>4.612903225806452</c:v>
              </c:pt>
              <c:pt idx="905">
                <c:v>5</c:v>
              </c:pt>
              <c:pt idx="906">
                <c:v>4.935483870967742</c:v>
              </c:pt>
              <c:pt idx="907">
                <c:v>4.6521739130434776</c:v>
              </c:pt>
              <c:pt idx="908">
                <c:v>4.7666666666666666</c:v>
              </c:pt>
              <c:pt idx="909">
                <c:v>4.870967741935484</c:v>
              </c:pt>
              <c:pt idx="910">
                <c:v>4.903225806451613</c:v>
              </c:pt>
              <c:pt idx="911">
                <c:v>4.935483870967742</c:v>
              </c:pt>
              <c:pt idx="912">
                <c:v>4.4333333333333336</c:v>
              </c:pt>
              <c:pt idx="913">
                <c:v>5</c:v>
              </c:pt>
              <c:pt idx="914">
                <c:v>5</c:v>
              </c:pt>
              <c:pt idx="915">
                <c:v>4.935483870967742</c:v>
              </c:pt>
              <c:pt idx="916">
                <c:v>5</c:v>
              </c:pt>
              <c:pt idx="917">
                <c:v>4.67741935483871</c:v>
              </c:pt>
              <c:pt idx="918">
                <c:v>5</c:v>
              </c:pt>
              <c:pt idx="919">
                <c:v>5</c:v>
              </c:pt>
              <c:pt idx="920">
                <c:v>4.838709677419355</c:v>
              </c:pt>
              <c:pt idx="921">
                <c:v>4.580645161290323</c:v>
              </c:pt>
              <c:pt idx="922">
                <c:v>5</c:v>
              </c:pt>
              <c:pt idx="923">
                <c:v>4.870967741935484</c:v>
              </c:pt>
              <c:pt idx="924">
                <c:v>4.838709677419355</c:v>
              </c:pt>
              <c:pt idx="925">
                <c:v>4.5161290322580649</c:v>
              </c:pt>
              <c:pt idx="926">
                <c:v>4.709677419354839</c:v>
              </c:pt>
              <c:pt idx="927">
                <c:v>4.709677419354839</c:v>
              </c:pt>
              <c:pt idx="928">
                <c:v>4.9666666666666668</c:v>
              </c:pt>
              <c:pt idx="929">
                <c:v>4.774193548387097</c:v>
              </c:pt>
              <c:pt idx="930">
                <c:v>4.7307692307692308</c:v>
              </c:pt>
              <c:pt idx="931">
                <c:v>4.967741935483871</c:v>
              </c:pt>
              <c:pt idx="932">
                <c:v>4.741935483870968</c:v>
              </c:pt>
              <c:pt idx="933">
                <c:v>4.806451612903226</c:v>
              </c:pt>
              <c:pt idx="934">
                <c:v>4.709677419354839</c:v>
              </c:pt>
              <c:pt idx="935">
                <c:v>5</c:v>
              </c:pt>
              <c:pt idx="936">
                <c:v>4.741935483870968</c:v>
              </c:pt>
              <c:pt idx="937">
                <c:v>4.9000000000000004</c:v>
              </c:pt>
              <c:pt idx="938">
                <c:v>4.903225806451613</c:v>
              </c:pt>
              <c:pt idx="939">
                <c:v>4.806451612903226</c:v>
              </c:pt>
              <c:pt idx="940">
                <c:v>4.258064516129032</c:v>
              </c:pt>
              <c:pt idx="941">
                <c:v>4.838709677419355</c:v>
              </c:pt>
              <c:pt idx="942">
                <c:v>4.903225806451613</c:v>
              </c:pt>
              <c:pt idx="943">
                <c:v>4.645161290322581</c:v>
              </c:pt>
              <c:pt idx="944">
                <c:v>4.806451612903226</c:v>
              </c:pt>
              <c:pt idx="945">
                <c:v>4.967741935483871</c:v>
              </c:pt>
              <c:pt idx="946">
                <c:v>4.741935483870968</c:v>
              </c:pt>
              <c:pt idx="947">
                <c:v>4.903225806451613</c:v>
              </c:pt>
              <c:pt idx="948">
                <c:v>4.935483870967742</c:v>
              </c:pt>
              <c:pt idx="949">
                <c:v>4.806451612903226</c:v>
              </c:pt>
              <c:pt idx="950">
                <c:v>4.903225806451613</c:v>
              </c:pt>
              <c:pt idx="951">
                <c:v>4.709677419354839</c:v>
              </c:pt>
              <c:pt idx="952">
                <c:v>5</c:v>
              </c:pt>
              <c:pt idx="953">
                <c:v>4.935483870967742</c:v>
              </c:pt>
              <c:pt idx="954">
                <c:v>4.419354838709677</c:v>
              </c:pt>
              <c:pt idx="955">
                <c:v>4.838709677419355</c:v>
              </c:pt>
              <c:pt idx="956">
                <c:v>5</c:v>
              </c:pt>
              <c:pt idx="957">
                <c:v>4.967741935483871</c:v>
              </c:pt>
              <c:pt idx="958">
                <c:v>4.935483870967742</c:v>
              </c:pt>
              <c:pt idx="959">
                <c:v>4.967741935483871</c:v>
              </c:pt>
              <c:pt idx="960">
                <c:v>5</c:v>
              </c:pt>
              <c:pt idx="961">
                <c:v>5</c:v>
              </c:pt>
              <c:pt idx="962">
                <c:v>4.9666666666666668</c:v>
              </c:pt>
              <c:pt idx="963">
                <c:v>4.870967741935484</c:v>
              </c:pt>
              <c:pt idx="964">
                <c:v>4.258064516129032</c:v>
              </c:pt>
              <c:pt idx="965">
                <c:v>4.806451612903226</c:v>
              </c:pt>
              <c:pt idx="966">
                <c:v>4.67741935483871</c:v>
              </c:pt>
              <c:pt idx="967">
                <c:v>4.838709677419355</c:v>
              </c:pt>
              <c:pt idx="968">
                <c:v>4.903225806451613</c:v>
              </c:pt>
              <c:pt idx="969">
                <c:v>4.806451612903226</c:v>
              </c:pt>
              <c:pt idx="970">
                <c:v>5</c:v>
              </c:pt>
              <c:pt idx="971">
                <c:v>4.580645161290323</c:v>
              </c:pt>
              <c:pt idx="972">
                <c:v>5</c:v>
              </c:pt>
              <c:pt idx="973">
                <c:v>5</c:v>
              </c:pt>
              <c:pt idx="974">
                <c:v>4.870967741935484</c:v>
              </c:pt>
              <c:pt idx="975">
                <c:v>5</c:v>
              </c:pt>
              <c:pt idx="976">
                <c:v>4.967741935483871</c:v>
              </c:pt>
              <c:pt idx="977">
                <c:v>5</c:v>
              </c:pt>
              <c:pt idx="978">
                <c:v>5</c:v>
              </c:pt>
              <c:pt idx="979">
                <c:v>5</c:v>
              </c:pt>
              <c:pt idx="980">
                <c:v>5</c:v>
              </c:pt>
              <c:pt idx="981">
                <c:v>5</c:v>
              </c:pt>
              <c:pt idx="982">
                <c:v>4.354838709677419</c:v>
              </c:pt>
              <c:pt idx="983">
                <c:v>4.709677419354839</c:v>
              </c:pt>
              <c:pt idx="984">
                <c:v>4.935483870967742</c:v>
              </c:pt>
              <c:pt idx="985">
                <c:v>5</c:v>
              </c:pt>
              <c:pt idx="986">
                <c:v>4.967741935483871</c:v>
              </c:pt>
              <c:pt idx="987">
                <c:v>5</c:v>
              </c:pt>
              <c:pt idx="988">
                <c:v>4.967741935483871</c:v>
              </c:pt>
              <c:pt idx="989">
                <c:v>4.903225806451613</c:v>
              </c:pt>
              <c:pt idx="990">
                <c:v>5</c:v>
              </c:pt>
              <c:pt idx="991">
                <c:v>5</c:v>
              </c:pt>
              <c:pt idx="992">
                <c:v>5</c:v>
              </c:pt>
              <c:pt idx="993">
                <c:v>5</c:v>
              </c:pt>
              <c:pt idx="994">
                <c:v>5</c:v>
              </c:pt>
              <c:pt idx="995">
                <c:v>4.967741935483871</c:v>
              </c:pt>
              <c:pt idx="996">
                <c:v>4.833333333333333</c:v>
              </c:pt>
              <c:pt idx="997">
                <c:v>4.903225806451613</c:v>
              </c:pt>
              <c:pt idx="998">
                <c:v>5</c:v>
              </c:pt>
              <c:pt idx="999">
                <c:v>5</c:v>
              </c:pt>
              <c:pt idx="1000">
                <c:v>5</c:v>
              </c:pt>
              <c:pt idx="1001">
                <c:v>4.903225806451613</c:v>
              </c:pt>
              <c:pt idx="1002">
                <c:v>4.935483870967742</c:v>
              </c:pt>
              <c:pt idx="1003">
                <c:v>4.3809523809523814</c:v>
              </c:pt>
              <c:pt idx="1004">
                <c:v>3.6896551724137931</c:v>
              </c:pt>
              <c:pt idx="1005">
                <c:v>4.419354838709677</c:v>
              </c:pt>
              <c:pt idx="1006">
                <c:v>4.967741935483871</c:v>
              </c:pt>
              <c:pt idx="1007">
                <c:v>5</c:v>
              </c:pt>
              <c:pt idx="1008">
                <c:v>4.903225806451613</c:v>
              </c:pt>
              <c:pt idx="1009">
                <c:v>4.967741935483871</c:v>
              </c:pt>
              <c:pt idx="1010">
                <c:v>4.741935483870968</c:v>
              </c:pt>
              <c:pt idx="1011">
                <c:v>4.935483870967742</c:v>
              </c:pt>
              <c:pt idx="1012">
                <c:v>4.967741935483871</c:v>
              </c:pt>
              <c:pt idx="1013">
                <c:v>5</c:v>
              </c:pt>
              <c:pt idx="1014">
                <c:v>5</c:v>
              </c:pt>
              <c:pt idx="1015">
                <c:v>5</c:v>
              </c:pt>
              <c:pt idx="1016">
                <c:v>5</c:v>
              </c:pt>
              <c:pt idx="1017">
                <c:v>5</c:v>
              </c:pt>
              <c:pt idx="1018">
                <c:v>4.903225806451613</c:v>
              </c:pt>
              <c:pt idx="1019">
                <c:v>4.870967741935484</c:v>
              </c:pt>
              <c:pt idx="1020">
                <c:v>4.774193548387097</c:v>
              </c:pt>
              <c:pt idx="1021">
                <c:v>5</c:v>
              </c:pt>
              <c:pt idx="1022">
                <c:v>5</c:v>
              </c:pt>
              <c:pt idx="1023">
                <c:v>5</c:v>
              </c:pt>
              <c:pt idx="1024">
                <c:v>4.870967741935484</c:v>
              </c:pt>
              <c:pt idx="1025">
                <c:v>4.7666666666666666</c:v>
              </c:pt>
              <c:pt idx="1026">
                <c:v>4.935483870967742</c:v>
              </c:pt>
              <c:pt idx="1027">
                <c:v>5</c:v>
              </c:pt>
              <c:pt idx="1028">
                <c:v>5</c:v>
              </c:pt>
              <c:pt idx="1029">
                <c:v>5</c:v>
              </c:pt>
              <c:pt idx="1030">
                <c:v>4.806451612903226</c:v>
              </c:pt>
              <c:pt idx="1031">
                <c:v>5</c:v>
              </c:pt>
              <c:pt idx="1032">
                <c:v>4.9000000000000004</c:v>
              </c:pt>
              <c:pt idx="1033">
                <c:v>5</c:v>
              </c:pt>
              <c:pt idx="1034">
                <c:v>4.838709677419355</c:v>
              </c:pt>
              <c:pt idx="1035">
                <c:v>5</c:v>
              </c:pt>
              <c:pt idx="1036">
                <c:v>5</c:v>
              </c:pt>
              <c:pt idx="1037">
                <c:v>5</c:v>
              </c:pt>
              <c:pt idx="1038">
                <c:v>5</c:v>
              </c:pt>
              <c:pt idx="1039">
                <c:v>5</c:v>
              </c:pt>
              <c:pt idx="1040">
                <c:v>4.967741935483871</c:v>
              </c:pt>
              <c:pt idx="1041">
                <c:v>4.7666666666666666</c:v>
              </c:pt>
              <c:pt idx="1042">
                <c:v>5</c:v>
              </c:pt>
              <c:pt idx="1043">
                <c:v>4.903225806451613</c:v>
              </c:pt>
              <c:pt idx="1044">
                <c:v>4.5666666666666664</c:v>
              </c:pt>
              <c:pt idx="1045">
                <c:v>4.838709677419355</c:v>
              </c:pt>
              <c:pt idx="1046">
                <c:v>4.741935483870968</c:v>
              </c:pt>
              <c:pt idx="1047">
                <c:v>5</c:v>
              </c:pt>
              <c:pt idx="1048">
                <c:v>4.9545454545454541</c:v>
              </c:pt>
              <c:pt idx="1049">
                <c:v>5</c:v>
              </c:pt>
              <c:pt idx="1050">
                <c:v>4.9666666666666668</c:v>
              </c:pt>
              <c:pt idx="1051">
                <c:v>4.967741935483871</c:v>
              </c:pt>
              <c:pt idx="1052">
                <c:v>4.666666666666667</c:v>
              </c:pt>
            </c:numLit>
          </c:yVal>
          <c:smooth val="0"/>
          <c:extLst>
            <c:ext xmlns:c16="http://schemas.microsoft.com/office/drawing/2014/chart" uri="{C3380CC4-5D6E-409C-BE32-E72D297353CC}">
              <c16:uniqueId val="{00000000-3994-414F-B741-C71073E7AA6A}"/>
            </c:ext>
          </c:extLst>
        </c:ser>
        <c:dLbls>
          <c:showLegendKey val="0"/>
          <c:showVal val="0"/>
          <c:showCatName val="0"/>
          <c:showSerName val="0"/>
          <c:showPercent val="0"/>
          <c:showBubbleSize val="0"/>
        </c:dLbls>
        <c:axId val="552652384"/>
        <c:axId val="552625488"/>
      </c:scatterChart>
      <c:valAx>
        <c:axId val="552652384"/>
        <c:scaling>
          <c:orientation val="minMax"/>
        </c:scaling>
        <c:delete val="0"/>
        <c:axPos val="b"/>
        <c:majorGridlines>
          <c:spPr>
            <a:ln w="9525" cap="flat" cmpd="sng" algn="ctr">
              <a:solidFill>
                <a:schemeClr val="bg1">
                  <a:lumMod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bg1">
                <a:lumMod val="85000"/>
              </a:schemeClr>
            </a:solidFill>
            <a:round/>
          </a:ln>
          <a:effectLst/>
        </c:spPr>
        <c:txPr>
          <a:bodyPr rot="-60000000" spcFirstLastPara="1" vertOverflow="ellipsis" vert="horz" wrap="square" anchor="ctr" anchorCtr="1"/>
          <a:lstStyle/>
          <a:p>
            <a:pPr>
              <a:defRPr sz="900" b="0" i="0" u="none" strike="noStrike" kern="1200" baseline="0">
                <a:solidFill>
                  <a:schemeClr val="bg1">
                    <a:lumMod val="50000"/>
                  </a:schemeClr>
                </a:solidFill>
                <a:latin typeface="+mn-lt"/>
                <a:ea typeface="+mn-ea"/>
                <a:cs typeface="+mn-cs"/>
              </a:defRPr>
            </a:pPr>
            <a:endParaRPr lang="en-US"/>
          </a:p>
        </c:txPr>
        <c:crossAx val="552625488"/>
        <c:crosses val="autoZero"/>
        <c:crossBetween val="midCat"/>
      </c:valAx>
      <c:valAx>
        <c:axId val="552625488"/>
        <c:scaling>
          <c:orientation val="minMax"/>
        </c:scaling>
        <c:delete val="0"/>
        <c:axPos val="l"/>
        <c:majorGridlines>
          <c:spPr>
            <a:ln w="9525" cap="flat" cmpd="sng" algn="ctr">
              <a:solidFill>
                <a:schemeClr val="bg1">
                  <a:lumMod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bg1">
                <a:lumMod val="85000"/>
              </a:schemeClr>
            </a:solidFill>
            <a:round/>
          </a:ln>
          <a:effectLst/>
        </c:spPr>
        <c:txPr>
          <a:bodyPr rot="-60000000" spcFirstLastPara="1" vertOverflow="ellipsis" vert="horz" wrap="square" anchor="ctr" anchorCtr="1"/>
          <a:lstStyle/>
          <a:p>
            <a:pPr>
              <a:defRPr sz="900" b="0" i="0" u="none" strike="noStrike" kern="1200" baseline="0">
                <a:solidFill>
                  <a:schemeClr val="bg1">
                    <a:lumMod val="50000"/>
                  </a:schemeClr>
                </a:solidFill>
                <a:latin typeface="+mn-lt"/>
                <a:ea typeface="+mn-ea"/>
                <a:cs typeface="+mn-cs"/>
              </a:defRPr>
            </a:pPr>
            <a:endParaRPr lang="en-US"/>
          </a:p>
        </c:txPr>
        <c:crossAx val="552652384"/>
        <c:crosses val="autoZero"/>
        <c:crossBetween val="midCat"/>
      </c:valAx>
      <c:spPr>
        <a:noFill/>
        <a:ln>
          <a:solidFill>
            <a:schemeClr val="bg1">
              <a:lumMod val="85000"/>
            </a:schemeClr>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drawings/drawing1.xml><?xml version="1.0" encoding="utf-8"?>
<c:userShapes xmlns:c="http://schemas.openxmlformats.org/drawingml/2006/chart">
  <cdr:relSizeAnchor xmlns:cdr="http://schemas.openxmlformats.org/drawingml/2006/chartDrawing">
    <cdr:from>
      <cdr:x>0.20655</cdr:x>
      <cdr:y>0.82314</cdr:y>
    </cdr:from>
    <cdr:to>
      <cdr:x>0.84142</cdr:x>
      <cdr:y>0.88429</cdr:y>
    </cdr:to>
    <cdr:sp macro="" textlink="">
      <cdr:nvSpPr>
        <cdr:cNvPr id="2" name="TextBox 1"/>
        <cdr:cNvSpPr txBox="1"/>
      </cdr:nvSpPr>
      <cdr:spPr>
        <a:xfrm xmlns:a="http://schemas.openxmlformats.org/drawingml/2006/main">
          <a:off x="1888732" y="3728609"/>
          <a:ext cx="5805182" cy="276999"/>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pPr algn="ctr"/>
          <a:r>
            <a:rPr lang="en-US" sz="1800" dirty="0">
              <a:solidFill>
                <a:srgbClr val="4A4A4A"/>
              </a:solidFill>
            </a:rPr>
            <a:t>8. My Company is a safe place to work.</a:t>
          </a:r>
          <a:endParaRPr lang="en-US" sz="1100" dirty="0">
            <a:solidFill>
              <a:srgbClr val="4A4A4A"/>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0.53759</cdr:x>
      <cdr:y>0.9743</cdr:y>
    </cdr:from>
    <cdr:to>
      <cdr:x>0.62782</cdr:x>
      <cdr:y>1</cdr:y>
    </cdr:to>
    <cdr:sp macro="" textlink="">
      <cdr:nvSpPr>
        <cdr:cNvPr id="2" name="TextBox 1"/>
        <cdr:cNvSpPr txBox="1"/>
      </cdr:nvSpPr>
      <cdr:spPr>
        <a:xfrm xmlns:a="http://schemas.openxmlformats.org/drawingml/2006/main">
          <a:off x="4407614" y="4312399"/>
          <a:ext cx="739739" cy="113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nl-NL" sz="1100" dirty="0"/>
        </a:p>
      </cdr:txBody>
    </cdr:sp>
  </cdr:relSizeAnchor>
  <cdr:relSizeAnchor xmlns:cdr="http://schemas.openxmlformats.org/drawingml/2006/chartDrawing">
    <cdr:from>
      <cdr:x>0.54379</cdr:x>
      <cdr:y>0.9743</cdr:y>
    </cdr:from>
    <cdr:to>
      <cdr:x>0.63402</cdr:x>
      <cdr:y>1</cdr:y>
    </cdr:to>
    <cdr:sp macro="" textlink="">
      <cdr:nvSpPr>
        <cdr:cNvPr id="3" name="TextBox 1"/>
        <cdr:cNvSpPr txBox="1"/>
      </cdr:nvSpPr>
      <cdr:spPr>
        <a:xfrm xmlns:a="http://schemas.openxmlformats.org/drawingml/2006/main">
          <a:off x="4458414" y="4335794"/>
          <a:ext cx="739739" cy="1130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nl-NL"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0.53759</cdr:x>
      <cdr:y>0.9743</cdr:y>
    </cdr:from>
    <cdr:to>
      <cdr:x>0.62782</cdr:x>
      <cdr:y>1</cdr:y>
    </cdr:to>
    <cdr:sp macro="" textlink="">
      <cdr:nvSpPr>
        <cdr:cNvPr id="2" name="TextBox 1"/>
        <cdr:cNvSpPr txBox="1"/>
      </cdr:nvSpPr>
      <cdr:spPr>
        <a:xfrm xmlns:a="http://schemas.openxmlformats.org/drawingml/2006/main">
          <a:off x="4407614" y="4312399"/>
          <a:ext cx="739739" cy="113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nl-NL" sz="1100" dirty="0"/>
        </a:p>
      </cdr:txBody>
    </cdr:sp>
  </cdr:relSizeAnchor>
  <cdr:relSizeAnchor xmlns:cdr="http://schemas.openxmlformats.org/drawingml/2006/chartDrawing">
    <cdr:from>
      <cdr:x>0.54379</cdr:x>
      <cdr:y>0.9743</cdr:y>
    </cdr:from>
    <cdr:to>
      <cdr:x>0.63402</cdr:x>
      <cdr:y>1</cdr:y>
    </cdr:to>
    <cdr:sp macro="" textlink="">
      <cdr:nvSpPr>
        <cdr:cNvPr id="3" name="TextBox 1"/>
        <cdr:cNvSpPr txBox="1"/>
      </cdr:nvSpPr>
      <cdr:spPr>
        <a:xfrm xmlns:a="http://schemas.openxmlformats.org/drawingml/2006/main">
          <a:off x="4458414" y="4335794"/>
          <a:ext cx="739739" cy="1130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nl-NL"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0.53759</cdr:x>
      <cdr:y>0.9743</cdr:y>
    </cdr:from>
    <cdr:to>
      <cdr:x>0.62782</cdr:x>
      <cdr:y>1</cdr:y>
    </cdr:to>
    <cdr:sp macro="" textlink="">
      <cdr:nvSpPr>
        <cdr:cNvPr id="2" name="TextBox 1"/>
        <cdr:cNvSpPr txBox="1"/>
      </cdr:nvSpPr>
      <cdr:spPr>
        <a:xfrm xmlns:a="http://schemas.openxmlformats.org/drawingml/2006/main">
          <a:off x="4407614" y="4312399"/>
          <a:ext cx="739739" cy="113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nl-NL" sz="1100" dirty="0"/>
        </a:p>
      </cdr:txBody>
    </cdr:sp>
  </cdr:relSizeAnchor>
  <cdr:relSizeAnchor xmlns:cdr="http://schemas.openxmlformats.org/drawingml/2006/chartDrawing">
    <cdr:from>
      <cdr:x>0.54379</cdr:x>
      <cdr:y>0.9743</cdr:y>
    </cdr:from>
    <cdr:to>
      <cdr:x>0.63402</cdr:x>
      <cdr:y>1</cdr:y>
    </cdr:to>
    <cdr:sp macro="" textlink="">
      <cdr:nvSpPr>
        <cdr:cNvPr id="3" name="TextBox 1"/>
        <cdr:cNvSpPr txBox="1"/>
      </cdr:nvSpPr>
      <cdr:spPr>
        <a:xfrm xmlns:a="http://schemas.openxmlformats.org/drawingml/2006/main">
          <a:off x="4458414" y="4335794"/>
          <a:ext cx="739739" cy="1130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nl-NL"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D4C70C6-87E9-BC42-B371-929C77B72D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767FFED-7486-4848-A427-7FAAAC65065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E9D273-C17F-144C-9C13-E365762DD79B}" type="datetimeFigureOut">
              <a:rPr lang="en-GB" smtClean="0"/>
              <a:t>08/12/2021</a:t>
            </a:fld>
            <a:endParaRPr lang="en-GB"/>
          </a:p>
        </p:txBody>
      </p:sp>
      <p:sp>
        <p:nvSpPr>
          <p:cNvPr id="4" name="Footer Placeholder 3">
            <a:extLst>
              <a:ext uri="{FF2B5EF4-FFF2-40B4-BE49-F238E27FC236}">
                <a16:creationId xmlns:a16="http://schemas.microsoft.com/office/drawing/2014/main" id="{D5A27765-63BC-A54C-A741-3E43D81DC37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680BB550-5806-6245-BFED-BC3F97BD75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5A3036-A3D1-1D40-85ED-227DB44E2BD2}" type="slidenum">
              <a:rPr lang="en-GB" smtClean="0"/>
              <a:t>‹#›</a:t>
            </a:fld>
            <a:endParaRPr lang="en-GB"/>
          </a:p>
        </p:txBody>
      </p:sp>
    </p:spTree>
    <p:extLst>
      <p:ext uri="{BB962C8B-B14F-4D97-AF65-F5344CB8AC3E}">
        <p14:creationId xmlns:p14="http://schemas.microsoft.com/office/powerpoint/2010/main" val="1219783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58C79A-4752-7040-A133-91C74992C31D}" type="datetimeFigureOut">
              <a:rPr lang="en-GB" smtClean="0"/>
              <a:t>08/12/2021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BF5AC0-C4B3-464D-8E9B-9D86370B7879}" type="slidenum">
              <a:rPr lang="en-GB" smtClean="0"/>
              <a:t>‹#›</a:t>
            </a:fld>
            <a:endParaRPr lang="en-GB" dirty="0"/>
          </a:p>
        </p:txBody>
      </p:sp>
    </p:spTree>
    <p:extLst>
      <p:ext uri="{BB962C8B-B14F-4D97-AF65-F5344CB8AC3E}">
        <p14:creationId xmlns:p14="http://schemas.microsoft.com/office/powerpoint/2010/main" val="1168623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BF5AC0-C4B3-464D-8E9B-9D86370B7879}" type="slidenum">
              <a:rPr lang="en-GB" smtClean="0"/>
              <a:t>3</a:t>
            </a:fld>
            <a:endParaRPr lang="en-GB" dirty="0"/>
          </a:p>
        </p:txBody>
      </p:sp>
    </p:spTree>
    <p:extLst>
      <p:ext uri="{BB962C8B-B14F-4D97-AF65-F5344CB8AC3E}">
        <p14:creationId xmlns:p14="http://schemas.microsoft.com/office/powerpoint/2010/main" val="87413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 Safety</a:t>
            </a:r>
            <a:r>
              <a:rPr lang="en-US" baseline="0" dirty="0"/>
              <a:t> is defined as </a:t>
            </a:r>
            <a:r>
              <a:rPr lang="en-US" dirty="0"/>
              <a:t>8. My Company is a safe place to work.</a:t>
            </a:r>
            <a:endParaRPr lang="en-GB" dirty="0"/>
          </a:p>
          <a:p>
            <a:endParaRPr lang="en-GB" dirty="0"/>
          </a:p>
          <a:p>
            <a:endParaRPr lang="en-GB" dirty="0"/>
          </a:p>
          <a:p>
            <a:pPr algn="l">
              <a:lnSpc>
                <a:spcPts val="1800"/>
              </a:lnSpc>
              <a:spcBef>
                <a:spcPts val="600"/>
              </a:spcBef>
              <a:spcAft>
                <a:spcPts val="600"/>
              </a:spcAft>
            </a:pPr>
            <a:r>
              <a:rPr lang="en-GB" sz="1200" i="1" dirty="0">
                <a:solidFill>
                  <a:srgbClr val="CEDBE6">
                    <a:lumMod val="25000"/>
                  </a:srgbClr>
                </a:solidFill>
                <a:latin typeface="Arial"/>
              </a:rPr>
              <a:t>A key driver analysis tells you the relative importance of predictor (survey questions) variables on your outcome (safety) variable. </a:t>
            </a: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A stepwise linear regression is the method used which does multiple regression a number of times, each time removing the weakest correlated variable. </a:t>
            </a: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The significant model is indicated above.</a:t>
            </a: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The variance explained reflects the relationship between safety and the model/items above.</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261C6A-B723-4626-8E07-ACAE984FA5F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2747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 Safety</a:t>
            </a:r>
            <a:r>
              <a:rPr lang="en-US" baseline="0" dirty="0"/>
              <a:t> is defined as </a:t>
            </a:r>
            <a:r>
              <a:rPr lang="en-US" dirty="0"/>
              <a:t>8. My Company is </a:t>
            </a:r>
          </a:p>
          <a:p>
            <a:endParaRPr lang="en-US" dirty="0"/>
          </a:p>
          <a:p>
            <a:pPr algn="l">
              <a:lnSpc>
                <a:spcPts val="1800"/>
              </a:lnSpc>
              <a:spcBef>
                <a:spcPts val="600"/>
              </a:spcBef>
              <a:spcAft>
                <a:spcPts val="600"/>
              </a:spcAft>
            </a:pPr>
            <a:r>
              <a:rPr lang="en-GB" sz="1200" i="1" dirty="0">
                <a:solidFill>
                  <a:srgbClr val="CEDBE6">
                    <a:lumMod val="25000"/>
                  </a:srgbClr>
                </a:solidFill>
                <a:latin typeface="Arial"/>
              </a:rPr>
              <a:t>A key driver analysis tells you the relative importance of predictor (survey questions) variables on your outcome (safety) variable. </a:t>
            </a: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A stepwise linear regression is the method used which does multiple regression a number of times, each time removing the weakest correlated variable. </a:t>
            </a: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The significant model is indicated above.</a:t>
            </a: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The variance explained reflects the relationship between safety and the model/items above.</a:t>
            </a:r>
          </a:p>
          <a:p>
            <a:r>
              <a:rPr lang="en-US" dirty="0"/>
              <a:t>a safe place to work.</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261C6A-B723-4626-8E07-ACAE984FA5F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20954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BF5AC0-C4B3-464D-8E9B-9D86370B7879}" type="slidenum">
              <a:rPr lang="en-GB" smtClean="0"/>
              <a:t>19</a:t>
            </a:fld>
            <a:endParaRPr lang="en-GB" dirty="0"/>
          </a:p>
        </p:txBody>
      </p:sp>
    </p:spTree>
    <p:extLst>
      <p:ext uri="{BB962C8B-B14F-4D97-AF65-F5344CB8AC3E}">
        <p14:creationId xmlns:p14="http://schemas.microsoft.com/office/powerpoint/2010/main" val="510348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BF5AC0-C4B3-464D-8E9B-9D86370B7879}" type="slidenum">
              <a:rPr lang="en-GB" smtClean="0"/>
              <a:t>20</a:t>
            </a:fld>
            <a:endParaRPr lang="en-GB" dirty="0"/>
          </a:p>
        </p:txBody>
      </p:sp>
    </p:spTree>
    <p:extLst>
      <p:ext uri="{BB962C8B-B14F-4D97-AF65-F5344CB8AC3E}">
        <p14:creationId xmlns:p14="http://schemas.microsoft.com/office/powerpoint/2010/main" val="3414975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261C6A-B723-4626-8E07-ACAE984FA5F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48975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solidFill>
                  <a:srgbClr val="CEDBE6">
                    <a:lumMod val="25000"/>
                  </a:srgbClr>
                </a:solidFill>
                <a:latin typeface="Georgia" panose="02040502050405020303" pitchFamily="18" charset="0"/>
              </a:rPr>
              <a:t>Due to the limited number of data points, we are only able to speak to high level findings and not statistical significance. However, the following trend toward predicting safety outcome data.*  TRIR and Tier 2 did not correlate meaningfully with any questions. More research is required to have a more definitive conclusion.</a:t>
            </a:r>
            <a:endParaRPr lang="en-GB" sz="1200" i="1" dirty="0">
              <a:solidFill>
                <a:srgbClr val="CEDBE6">
                  <a:lumMod val="25000"/>
                </a:srgbClr>
              </a:solidFill>
              <a:latin typeface="Georgia" panose="02040502050405020303" pitchFamily="18" charset="0"/>
            </a:endParaRPr>
          </a:p>
          <a:p>
            <a:endParaRPr lang="en-GB" dirty="0"/>
          </a:p>
          <a:p>
            <a:endParaRPr lang="en-GB" dirty="0"/>
          </a:p>
          <a:p>
            <a:r>
              <a:rPr lang="en-GB" dirty="0"/>
              <a:t>NOTE:</a:t>
            </a:r>
            <a:r>
              <a:rPr lang="en-GB" baseline="0" dirty="0"/>
              <a:t> Is TRIR above supposed to read Tier 1?</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261C6A-B723-4626-8E07-ACAE984FA5F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68785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BF5AC0-C4B3-464D-8E9B-9D86370B7879}" type="slidenum">
              <a:rPr lang="en-GB" smtClean="0"/>
              <a:t>4</a:t>
            </a:fld>
            <a:endParaRPr lang="en-GB" dirty="0"/>
          </a:p>
        </p:txBody>
      </p:sp>
    </p:spTree>
    <p:extLst>
      <p:ext uri="{BB962C8B-B14F-4D97-AF65-F5344CB8AC3E}">
        <p14:creationId xmlns:p14="http://schemas.microsoft.com/office/powerpoint/2010/main" val="2871835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Hess’ approach to process safety includes 3 main areas of focus along with the overarching requirement for process safety leadership.</a:t>
            </a:r>
          </a:p>
          <a:p>
            <a:pPr marL="171450" indent="-171450">
              <a:buFont typeface="Arial" pitchFamily="34" charset="0"/>
              <a:buChar char="•"/>
            </a:pPr>
            <a:r>
              <a:rPr lang="en-US" b="1" baseline="0" dirty="0"/>
              <a:t>Design Integrity</a:t>
            </a:r>
            <a:r>
              <a:rPr lang="en-US" b="0" baseline="0" dirty="0"/>
              <a:t> is about ensuring that risks are as low as reasonably practical</a:t>
            </a:r>
          </a:p>
          <a:p>
            <a:pPr marL="171450" indent="-171450">
              <a:buFont typeface="Arial" pitchFamily="34" charset="0"/>
              <a:buChar char="•"/>
            </a:pPr>
            <a:r>
              <a:rPr lang="en-US" b="1" baseline="0" dirty="0"/>
              <a:t>Technical Integrity </a:t>
            </a:r>
            <a:r>
              <a:rPr lang="en-US" b="0" baseline="0" dirty="0"/>
              <a:t>is about maintaining our equipment, software, processes and organization to perform their tasks</a:t>
            </a:r>
          </a:p>
          <a:p>
            <a:pPr marL="171450" indent="-171450">
              <a:buFont typeface="Arial" pitchFamily="34" charset="0"/>
              <a:buChar char="•"/>
            </a:pPr>
            <a:r>
              <a:rPr lang="en-US" b="1" baseline="0" dirty="0"/>
              <a:t>Operational Integrity </a:t>
            </a:r>
            <a:r>
              <a:rPr lang="en-US" b="0" baseline="0" dirty="0"/>
              <a:t>is about running the equipment and system within original and current design parameters and otherwise in a sensible manner which reasonably minimizes risk</a:t>
            </a:r>
          </a:p>
          <a:p>
            <a:pPr marL="171450" indent="-171450">
              <a:buFont typeface="Arial" pitchFamily="34" charset="0"/>
              <a:buChar char="•"/>
            </a:pPr>
            <a:endParaRPr lang="en-US" b="1" baseline="0" dirty="0"/>
          </a:p>
          <a:p>
            <a:pPr marL="0" indent="0">
              <a:buFont typeface="Arial" pitchFamily="34" charset="0"/>
              <a:buNone/>
            </a:pPr>
            <a:r>
              <a:rPr lang="en-US" b="1" baseline="0" dirty="0"/>
              <a:t>Trainer – </a:t>
            </a:r>
            <a:r>
              <a:rPr lang="en-US" b="0" baseline="0" dirty="0"/>
              <a:t>if anyone points out that they don’t feel we are doing what is on this slide (e.g. ‘we say we do ALARP, but often get overruled by budget decision makers)… </a:t>
            </a:r>
            <a:r>
              <a:rPr lang="en-US" b="1" baseline="0" dirty="0"/>
              <a:t>Answer:</a:t>
            </a:r>
            <a:r>
              <a:rPr lang="en-US" b="0" baseline="0" dirty="0"/>
              <a:t>  this is our goal and vision of an end state, we are on a journey to achieve that goal.  Serious concerns should be raised to someone on the process safety contact sheet in the handouts.</a:t>
            </a:r>
          </a:p>
        </p:txBody>
      </p:sp>
      <p:sp>
        <p:nvSpPr>
          <p:cNvPr id="4" name="Slide Number Placeholder 3"/>
          <p:cNvSpPr>
            <a:spLocks noGrp="1"/>
          </p:cNvSpPr>
          <p:nvPr>
            <p:ph type="sldNum" sz="quarter" idx="10"/>
          </p:nvPr>
        </p:nvSpPr>
        <p:spPr/>
        <p:txBody>
          <a:bodyPr/>
          <a:lstStyle/>
          <a:p>
            <a:fld id="{D8076C3A-6269-F045-AFC0-08413D15E98F}" type="slidenum">
              <a:rPr lang="en-US" smtClean="0"/>
              <a:t>6</a:t>
            </a:fld>
            <a:endParaRPr lang="en-US" dirty="0"/>
          </a:p>
        </p:txBody>
      </p:sp>
    </p:spTree>
    <p:extLst>
      <p:ext uri="{BB962C8B-B14F-4D97-AF65-F5344CB8AC3E}">
        <p14:creationId xmlns:p14="http://schemas.microsoft.com/office/powerpoint/2010/main" val="57635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BF5AC0-C4B3-464D-8E9B-9D86370B7879}" type="slidenum">
              <a:rPr lang="en-GB" smtClean="0"/>
              <a:t>8</a:t>
            </a:fld>
            <a:endParaRPr lang="en-GB" dirty="0"/>
          </a:p>
        </p:txBody>
      </p:sp>
    </p:spTree>
    <p:extLst>
      <p:ext uri="{BB962C8B-B14F-4D97-AF65-F5344CB8AC3E}">
        <p14:creationId xmlns:p14="http://schemas.microsoft.com/office/powerpoint/2010/main" val="818573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BF5AC0-C4B3-464D-8E9B-9D86370B7879}" type="slidenum">
              <a:rPr lang="en-GB" smtClean="0"/>
              <a:t>9</a:t>
            </a:fld>
            <a:endParaRPr lang="en-GB" dirty="0"/>
          </a:p>
        </p:txBody>
      </p:sp>
    </p:spTree>
    <p:extLst>
      <p:ext uri="{BB962C8B-B14F-4D97-AF65-F5344CB8AC3E}">
        <p14:creationId xmlns:p14="http://schemas.microsoft.com/office/powerpoint/2010/main" val="1482412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BF5AC0-C4B3-464D-8E9B-9D86370B7879}" type="slidenum">
              <a:rPr lang="en-GB" smtClean="0"/>
              <a:t>10</a:t>
            </a:fld>
            <a:endParaRPr lang="en-GB" dirty="0"/>
          </a:p>
        </p:txBody>
      </p:sp>
    </p:spTree>
    <p:extLst>
      <p:ext uri="{BB962C8B-B14F-4D97-AF65-F5344CB8AC3E}">
        <p14:creationId xmlns:p14="http://schemas.microsoft.com/office/powerpoint/2010/main" val="2856232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2430463" y="393700"/>
            <a:ext cx="11880851" cy="6683375"/>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2B2AEC-3ACC-4FCF-AA5A-54E14986E421}" type="slidenum">
              <a:rPr lang="en-GB" smtClean="0">
                <a:solidFill>
                  <a:prstClr val="black"/>
                </a:solidFill>
              </a:rPr>
              <a:pPr fontAlgn="base">
                <a:spcBef>
                  <a:spcPct val="0"/>
                </a:spcBef>
                <a:spcAft>
                  <a:spcPct val="0"/>
                </a:spcAft>
                <a:defRPr/>
              </a:pPr>
              <a:t>11</a:t>
            </a:fld>
            <a:endParaRPr lang="en-GB" dirty="0">
              <a:solidFill>
                <a:prstClr val="black"/>
              </a:solidFill>
            </a:endParaRPr>
          </a:p>
        </p:txBody>
      </p:sp>
    </p:spTree>
    <p:extLst>
      <p:ext uri="{BB962C8B-B14F-4D97-AF65-F5344CB8AC3E}">
        <p14:creationId xmlns:p14="http://schemas.microsoft.com/office/powerpoint/2010/main" val="3753699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2430463" y="393700"/>
            <a:ext cx="11880851" cy="6683375"/>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dirty="0"/>
              <a:t>*while 70% is favorable, what are the consequences of the neutral and </a:t>
            </a:r>
            <a:r>
              <a:rPr lang="en-GB" dirty="0" err="1"/>
              <a:t>unfavorable</a:t>
            </a:r>
            <a:r>
              <a:rPr lang="en-GB" dirty="0"/>
              <a:t>?</a:t>
            </a:r>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2B2AEC-3ACC-4FCF-AA5A-54E14986E421}" type="slidenum">
              <a:rPr lang="en-GB" smtClean="0">
                <a:solidFill>
                  <a:prstClr val="black"/>
                </a:solidFill>
              </a:rPr>
              <a:pPr fontAlgn="base">
                <a:spcBef>
                  <a:spcPct val="0"/>
                </a:spcBef>
                <a:spcAft>
                  <a:spcPct val="0"/>
                </a:spcAft>
                <a:defRPr/>
              </a:pPr>
              <a:t>13</a:t>
            </a:fld>
            <a:endParaRPr lang="en-GB" dirty="0">
              <a:solidFill>
                <a:prstClr val="black"/>
              </a:solidFill>
            </a:endParaRPr>
          </a:p>
        </p:txBody>
      </p:sp>
    </p:spTree>
    <p:extLst>
      <p:ext uri="{BB962C8B-B14F-4D97-AF65-F5344CB8AC3E}">
        <p14:creationId xmlns:p14="http://schemas.microsoft.com/office/powerpoint/2010/main" val="2051380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*Q1 not surprising given leaks are a critical part of</a:t>
            </a:r>
            <a:r>
              <a:rPr lang="en-US" baseline="0" dirty="0"/>
              <a:t> safety</a:t>
            </a:r>
            <a:endParaRPr lang="en-US" dirty="0"/>
          </a:p>
          <a:p>
            <a:r>
              <a:rPr lang="en-US" dirty="0"/>
              <a:t>Overall Safety</a:t>
            </a:r>
            <a:r>
              <a:rPr lang="en-US" baseline="0" dirty="0"/>
              <a:t> is defined as </a:t>
            </a:r>
            <a:r>
              <a:rPr lang="en-US" dirty="0"/>
              <a:t>8. My Company is a safe place to work.</a:t>
            </a:r>
            <a:endParaRPr lang="en-GB" sz="1200" i="1" dirty="0">
              <a:solidFill>
                <a:srgbClr val="CEDBE6">
                  <a:lumMod val="25000"/>
                </a:srgbClr>
              </a:solidFill>
              <a:latin typeface="Arial"/>
            </a:endParaRP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A key driver analysis tells you the relative importance of predictor (survey questions) variables on your outcome (safety) variable. </a:t>
            </a: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A stepwise linear regression is the method used which does multiple regression a number of times, each time removing the weakest correlated variable. </a:t>
            </a: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The significant model is indicated above.</a:t>
            </a:r>
          </a:p>
          <a:p>
            <a:pPr algn="l">
              <a:lnSpc>
                <a:spcPts val="1800"/>
              </a:lnSpc>
              <a:spcBef>
                <a:spcPts val="600"/>
              </a:spcBef>
              <a:spcAft>
                <a:spcPts val="600"/>
              </a:spcAft>
            </a:pPr>
            <a:endParaRPr lang="en-GB" sz="1200" i="1" dirty="0">
              <a:solidFill>
                <a:srgbClr val="CEDBE6">
                  <a:lumMod val="25000"/>
                </a:srgbClr>
              </a:solidFill>
              <a:latin typeface="Arial"/>
            </a:endParaRPr>
          </a:p>
          <a:p>
            <a:pPr algn="l">
              <a:lnSpc>
                <a:spcPts val="1800"/>
              </a:lnSpc>
              <a:spcBef>
                <a:spcPts val="600"/>
              </a:spcBef>
              <a:spcAft>
                <a:spcPts val="600"/>
              </a:spcAft>
            </a:pPr>
            <a:r>
              <a:rPr lang="en-GB" sz="1200" i="1" dirty="0">
                <a:solidFill>
                  <a:srgbClr val="CEDBE6">
                    <a:lumMod val="25000"/>
                  </a:srgbClr>
                </a:solidFill>
                <a:latin typeface="Arial"/>
              </a:rPr>
              <a:t>The variance explained reflects the relationship between safety and the model/items above.</a:t>
            </a:r>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261C6A-B723-4626-8E07-ACAE984FA5F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2596599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customXml" Target="../../customXml/item50.xml"/><Relationship Id="rId7" Type="http://schemas.openxmlformats.org/officeDocument/2006/relationships/customXml" Target="../../customXml/item30.xml"/><Relationship Id="rId2" Type="http://schemas.openxmlformats.org/officeDocument/2006/relationships/customXml" Target="../../customXml/item2.xml"/><Relationship Id="rId1" Type="http://schemas.openxmlformats.org/officeDocument/2006/relationships/customXml" Target="../../customXml/item52.xml"/><Relationship Id="rId6" Type="http://schemas.openxmlformats.org/officeDocument/2006/relationships/customXml" Target="../../customXml/item21.xml"/><Relationship Id="rId5" Type="http://schemas.openxmlformats.org/officeDocument/2006/relationships/customXml" Target="../../customXml/item45.xml"/><Relationship Id="rId10" Type="http://schemas.openxmlformats.org/officeDocument/2006/relationships/image" Target="../media/image4.png"/><Relationship Id="rId4" Type="http://schemas.openxmlformats.org/officeDocument/2006/relationships/customXml" Target="../../customXml/item57.xml"/><Relationship Id="rId9"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ustomXml" Target="../../customXml/item15.xml"/><Relationship Id="rId7" Type="http://schemas.openxmlformats.org/officeDocument/2006/relationships/slideMaster" Target="../slideMasters/slideMaster1.xml"/><Relationship Id="rId2" Type="http://schemas.openxmlformats.org/officeDocument/2006/relationships/customXml" Target="../../customXml/item25.xml"/><Relationship Id="rId1" Type="http://schemas.openxmlformats.org/officeDocument/2006/relationships/customXml" Target="../../customXml/item46.xml"/><Relationship Id="rId6" Type="http://schemas.openxmlformats.org/officeDocument/2006/relationships/customXml" Target="../../customXml/item13.xml"/><Relationship Id="rId5" Type="http://schemas.openxmlformats.org/officeDocument/2006/relationships/customXml" Target="../../customXml/item35.xml"/><Relationship Id="rId4" Type="http://schemas.openxmlformats.org/officeDocument/2006/relationships/customXml" Target="../../customXml/item33.xml"/><Relationship Id="rId9"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9.sv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embeddings/oleObject2.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1.svg"/><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10.png"/><Relationship Id="rId5" Type="http://schemas.openxmlformats.org/officeDocument/2006/relationships/image" Target="../media/image7.emf"/><Relationship Id="rId4" Type="http://schemas.openxmlformats.org/officeDocument/2006/relationships/oleObject" Target="../embeddings/oleObject3.bin"/></Relationships>
</file>

<file path=ppt/slideLayouts/_rels/slideLayout2.xml.rels><?xml version="1.0" encoding="UTF-8" standalone="yes"?>
<Relationships xmlns="http://schemas.openxmlformats.org/package/2006/relationships"><Relationship Id="rId3" Type="http://schemas.openxmlformats.org/officeDocument/2006/relationships/customXml" Target="../../customXml/item5.xml"/><Relationship Id="rId2" Type="http://schemas.openxmlformats.org/officeDocument/2006/relationships/customXml" Target="../../customXml/item27.xml"/><Relationship Id="rId1" Type="http://schemas.openxmlformats.org/officeDocument/2006/relationships/customXml" Target="../../customXml/item12.xml"/><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65.xml"/><Relationship Id="rId1" Type="http://schemas.openxmlformats.org/officeDocument/2006/relationships/customXml" Target="../../customXml/item6.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customXml" Target="../../customXml/item26.xml"/></Relationships>
</file>

<file path=ppt/slideLayouts/_rels/slideLayout5.xml.rels><?xml version="1.0" encoding="UTF-8" standalone="yes"?>
<Relationships xmlns="http://schemas.openxmlformats.org/package/2006/relationships"><Relationship Id="rId3" Type="http://schemas.openxmlformats.org/officeDocument/2006/relationships/customXml" Target="../../customXml/item58.xml"/><Relationship Id="rId2" Type="http://schemas.openxmlformats.org/officeDocument/2006/relationships/customXml" Target="../../customXml/item64.xml"/><Relationship Id="rId1" Type="http://schemas.openxmlformats.org/officeDocument/2006/relationships/customXml" Target="../../customXml/item61.xml"/><Relationship Id="rId5" Type="http://schemas.openxmlformats.org/officeDocument/2006/relationships/slideMaster" Target="../slideMasters/slideMaster1.xml"/><Relationship Id="rId4" Type="http://schemas.openxmlformats.org/officeDocument/2006/relationships/customXml" Target="../../customXml/item36.xml"/></Relationships>
</file>

<file path=ppt/slideLayouts/_rels/slideLayout6.xml.rels><?xml version="1.0" encoding="UTF-8" standalone="yes"?>
<Relationships xmlns="http://schemas.openxmlformats.org/package/2006/relationships"><Relationship Id="rId3" Type="http://schemas.openxmlformats.org/officeDocument/2006/relationships/customXml" Target="../../customXml/item43.xml"/><Relationship Id="rId2" Type="http://schemas.openxmlformats.org/officeDocument/2006/relationships/customXml" Target="../../customXml/item3.xml"/><Relationship Id="rId1" Type="http://schemas.openxmlformats.org/officeDocument/2006/relationships/customXml" Target="../../customXml/item63.xml"/><Relationship Id="rId6" Type="http://schemas.openxmlformats.org/officeDocument/2006/relationships/slideMaster" Target="../slideMasters/slideMaster1.xml"/><Relationship Id="rId5" Type="http://schemas.openxmlformats.org/officeDocument/2006/relationships/customXml" Target="../../customXml/item20.xml"/><Relationship Id="rId4" Type="http://schemas.openxmlformats.org/officeDocument/2006/relationships/customXml" Target="../../customXml/item29.xml"/></Relationships>
</file>

<file path=ppt/slideLayouts/_rels/slideLayout7.xml.rels><?xml version="1.0" encoding="UTF-8" standalone="yes"?>
<Relationships xmlns="http://schemas.openxmlformats.org/package/2006/relationships"><Relationship Id="rId3" Type="http://schemas.openxmlformats.org/officeDocument/2006/relationships/customXml" Target="../../customXml/item59.xml"/><Relationship Id="rId7" Type="http://schemas.openxmlformats.org/officeDocument/2006/relationships/slideMaster" Target="../slideMasters/slideMaster1.xml"/><Relationship Id="rId2" Type="http://schemas.openxmlformats.org/officeDocument/2006/relationships/customXml" Target="../../customXml/item8.xml"/><Relationship Id="rId1" Type="http://schemas.openxmlformats.org/officeDocument/2006/relationships/customXml" Target="../../customXml/item4.xml"/><Relationship Id="rId6" Type="http://schemas.openxmlformats.org/officeDocument/2006/relationships/customXml" Target="../../customXml/item24.xml"/><Relationship Id="rId5" Type="http://schemas.openxmlformats.org/officeDocument/2006/relationships/customXml" Target="../../customXml/item38.xml"/><Relationship Id="rId4" Type="http://schemas.openxmlformats.org/officeDocument/2006/relationships/customXml" Target="../../customXml/item56.xml"/></Relationships>
</file>

<file path=ppt/slideLayouts/_rels/slideLayout8.xml.rels><?xml version="1.0" encoding="UTF-8" standalone="yes"?>
<Relationships xmlns="http://schemas.openxmlformats.org/package/2006/relationships"><Relationship Id="rId3" Type="http://schemas.openxmlformats.org/officeDocument/2006/relationships/customXml" Target="../../customXml/item34.xml"/><Relationship Id="rId2" Type="http://schemas.openxmlformats.org/officeDocument/2006/relationships/customXml" Target="../../customXml/item31.xml"/><Relationship Id="rId1" Type="http://schemas.openxmlformats.org/officeDocument/2006/relationships/customXml" Target="../../customXml/item42.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customXml" Target="../../customXml/item1.xml"/><Relationship Id="rId2" Type="http://schemas.openxmlformats.org/officeDocument/2006/relationships/customXml" Target="../../customXml/item11.xml"/><Relationship Id="rId1" Type="http://schemas.openxmlformats.org/officeDocument/2006/relationships/customXml" Target="../../customXml/item62.xml"/><Relationship Id="rId5" Type="http://schemas.openxmlformats.org/officeDocument/2006/relationships/image" Target="../media/image5.png"/><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custDataLst>
              <p:custData r:id="rId2"/>
            </p:custDataLst>
          </p:nvPr>
        </p:nvSpPr>
        <p:spPr>
          <a:xfrm>
            <a:off x="449961" y="1907921"/>
            <a:ext cx="9359900" cy="1601978"/>
          </a:xfrm>
        </p:spPr>
        <p:txBody>
          <a:bodyPr vert="horz"/>
          <a:lstStyle>
            <a:lvl1pPr>
              <a:lnSpc>
                <a:spcPct val="90000"/>
              </a:lnSpc>
              <a:defRPr sz="6000" b="1" i="0" cap="none" baseline="0">
                <a:solidFill>
                  <a:schemeClr val="lt1"/>
                </a:solidFill>
                <a:latin typeface="Arial" panose="020B0604020202020204" pitchFamily="34" charset="0"/>
                <a:cs typeface="Arial Narrow" panose="020B0604020202020204" pitchFamily="34" charset="0"/>
              </a:defRPr>
            </a:lvl1pPr>
          </a:lstStyle>
          <a:p>
            <a:r>
              <a:rPr lang="en-US" dirty="0"/>
              <a:t>Main Title</a:t>
            </a:r>
          </a:p>
        </p:txBody>
      </p:sp>
      <p:sp>
        <p:nvSpPr>
          <p:cNvPr id="3" name="Subtitle 2"/>
          <p:cNvSpPr>
            <a:spLocks noGrp="1"/>
          </p:cNvSpPr>
          <p:nvPr>
            <p:ph type="subTitle" idx="1" hasCustomPrompt="1"/>
            <p:custDataLst>
              <p:custData r:id="rId3"/>
            </p:custDataLst>
          </p:nvPr>
        </p:nvSpPr>
        <p:spPr>
          <a:xfrm>
            <a:off x="467995" y="3708019"/>
            <a:ext cx="9323959" cy="791972"/>
          </a:xfrm>
        </p:spPr>
        <p:txBody>
          <a:bodyPr anchor="t"/>
          <a:lstStyle>
            <a:lvl1pPr marL="0" indent="0" algn="l">
              <a:buNone/>
              <a:defRPr sz="2400" cap="none">
                <a:solidFill>
                  <a:schemeClr val="lt1"/>
                </a:solidFill>
                <a:latin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p:txBody>
      </p:sp>
      <p:sp>
        <p:nvSpPr>
          <p:cNvPr id="8" name="Text Placeholder 3">
            <a:extLst>
              <a:ext uri="{FF2B5EF4-FFF2-40B4-BE49-F238E27FC236}">
                <a16:creationId xmlns:a16="http://schemas.microsoft.com/office/drawing/2014/main" id="{DC5380E5-0D04-B449-9282-B817A683373F}"/>
              </a:ext>
            </a:extLst>
          </p:cNvPr>
          <p:cNvSpPr>
            <a:spLocks noGrp="1"/>
          </p:cNvSpPr>
          <p:nvPr>
            <p:ph type="body" sz="half" idx="2" hasCustomPrompt="1"/>
            <p:custDataLst>
              <p:custData r:id="rId4"/>
            </p:custDataLst>
          </p:nvPr>
        </p:nvSpPr>
        <p:spPr>
          <a:xfrm>
            <a:off x="485775" y="4870800"/>
            <a:ext cx="7400925" cy="1038525"/>
          </a:xfrm>
        </p:spPr>
        <p:txBody>
          <a:bodyPr anchor="b" anchorCtr="0"/>
          <a:lstStyle>
            <a:lvl1pPr marL="0" marR="0" indent="0" algn="l" defTabSz="457200" rtl="0" eaLnBrk="1" fontAlgn="auto" latinLnBrk="0" hangingPunct="1">
              <a:lnSpc>
                <a:spcPct val="100000"/>
              </a:lnSpc>
              <a:spcBef>
                <a:spcPts val="0"/>
              </a:spcBef>
              <a:spcAft>
                <a:spcPts val="0"/>
              </a:spcAft>
              <a:buClrTx/>
              <a:buSzTx/>
              <a:buFont typeface="Arial"/>
              <a:buNone/>
              <a:tabLst/>
              <a:defRPr lang="en-GB" sz="1400">
                <a:solidFill>
                  <a:schemeClr val="lt1"/>
                </a:solidFill>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lang="en-US" dirty="0">
                <a:effectLst/>
                <a:latin typeface="Arial" panose="020B0604020202020204" pitchFamily="34" charset="0"/>
              </a:rPr>
              <a:t>Client name (optional)</a:t>
            </a:r>
            <a:br>
              <a:rPr lang="en-US" dirty="0">
                <a:effectLst/>
                <a:latin typeface="Arial" panose="020B0604020202020204" pitchFamily="34" charset="0"/>
              </a:rPr>
            </a:br>
            <a:r>
              <a:rPr lang="en-US" dirty="0">
                <a:effectLst/>
                <a:latin typeface="Arial" panose="020B0604020202020204" pitchFamily="34" charset="0"/>
              </a:rPr>
              <a:t>Month 00, 20XX</a:t>
            </a:r>
            <a:br>
              <a:rPr lang="en-US" dirty="0">
                <a:effectLst/>
                <a:latin typeface="Arial" panose="020B0604020202020204" pitchFamily="34" charset="0"/>
              </a:rPr>
            </a:br>
            <a:r>
              <a:rPr lang="en-US" dirty="0">
                <a:effectLst/>
                <a:latin typeface="Arial" panose="020B0604020202020204" pitchFamily="34" charset="0"/>
              </a:rPr>
              <a:t>Presenter1, Job Title, location  |  Presenter2, Job Title, location</a:t>
            </a:r>
            <a:br>
              <a:rPr lang="en-US" dirty="0">
                <a:effectLst/>
                <a:latin typeface="Arial" panose="020B0604020202020204" pitchFamily="34" charset="0"/>
              </a:rPr>
            </a:br>
            <a:br>
              <a:rPr lang="en-US" dirty="0">
                <a:effectLst/>
                <a:latin typeface="Arial" panose="020B0604020202020204" pitchFamily="34" charset="0"/>
              </a:rPr>
            </a:br>
            <a:r>
              <a:rPr lang="en-US" dirty="0">
                <a:effectLst/>
                <a:latin typeface="Arial" panose="020B0604020202020204" pitchFamily="34" charset="0"/>
              </a:rPr>
              <a:t>Tagline (optional)</a:t>
            </a:r>
          </a:p>
        </p:txBody>
      </p:sp>
      <p:sp>
        <p:nvSpPr>
          <p:cNvPr id="6" name="Rectangle 5">
            <a:extLst>
              <a:ext uri="{FF2B5EF4-FFF2-40B4-BE49-F238E27FC236}">
                <a16:creationId xmlns:a16="http://schemas.microsoft.com/office/drawing/2014/main" id="{8A000828-AFAC-3B45-BED9-82169A449934}"/>
              </a:ext>
            </a:extLst>
          </p:cNvPr>
          <p:cNvSpPr/>
          <p:nvPr userDrawn="1">
            <p:custDataLst>
              <p:custData r:id="rId5"/>
            </p:custDataLst>
          </p:nvPr>
        </p:nvSpPr>
        <p:spPr>
          <a:xfrm>
            <a:off x="485775" y="6257135"/>
            <a:ext cx="1785745" cy="153888"/>
          </a:xfrm>
          <a:prstGeom prst="rect">
            <a:avLst/>
          </a:prstGeom>
        </p:spPr>
        <p:txBody>
          <a:bodyPr wrap="none" lIns="0" tIns="0" rIns="0" bIns="0">
            <a:spAutoFit/>
          </a:bodyPr>
          <a:lstStyle/>
          <a:p>
            <a:r>
              <a:rPr lang="en-US" sz="1000" dirty="0">
                <a:solidFill>
                  <a:schemeClr val="lt1"/>
                </a:solidFill>
                <a:effectLst/>
                <a:latin typeface="Arial" panose="020B0604020202020204" pitchFamily="34" charset="0"/>
              </a:rPr>
              <a:t>A business of Marsh McLennan</a:t>
            </a:r>
            <a:endParaRPr lang="en-US" sz="1000" dirty="0">
              <a:solidFill>
                <a:schemeClr val="lt1"/>
              </a:solidFill>
            </a:endParaRPr>
          </a:p>
        </p:txBody>
      </p:sp>
      <p:sp>
        <p:nvSpPr>
          <p:cNvPr id="9" name="Text Placeholder 1">
            <a:extLst>
              <a:ext uri="{FF2B5EF4-FFF2-40B4-BE49-F238E27FC236}">
                <a16:creationId xmlns:a16="http://schemas.microsoft.com/office/drawing/2014/main" id="{F5DB60D4-C4BB-8C4C-A2A4-B0EC5B5139BB}"/>
              </a:ext>
            </a:extLst>
          </p:cNvPr>
          <p:cNvSpPr txBox="1">
            <a:spLocks/>
          </p:cNvSpPr>
          <p:nvPr userDrawn="1">
            <p:custDataLst>
              <p:custData r:id="rId6"/>
            </p:custDataLst>
          </p:nvPr>
        </p:nvSpPr>
        <p:spPr>
          <a:xfrm>
            <a:off x="6210300" y="5909325"/>
            <a:ext cx="5499100" cy="469900"/>
          </a:xfrm>
          <a:prstGeom prst="rect">
            <a:avLst/>
          </a:prstGeom>
        </p:spPr>
        <p:txBody>
          <a:bodyPr vert="horz" lIns="0" tIns="0" rIns="0" bIns="0" rtlCol="0" anchor="b">
            <a:noAutofit/>
          </a:bodyPr>
          <a:lstStyle>
            <a:lvl1pPr marL="0" indent="0" algn="r" defTabSz="457200" rtl="0" eaLnBrk="1" latinLnBrk="0" hangingPunct="1">
              <a:spcBef>
                <a:spcPts val="900"/>
              </a:spcBef>
              <a:buFont typeface="Arial"/>
              <a:buNone/>
              <a:defRPr sz="800" b="0" kern="1200">
                <a:solidFill>
                  <a:schemeClr val="tx1"/>
                </a:solidFill>
                <a:latin typeface="+mn-lt"/>
                <a:ea typeface="+mn-ea"/>
                <a:cs typeface="+mn-cs"/>
              </a:defRPr>
            </a:lvl1pPr>
            <a:lvl2pPr marL="457200" indent="0" algn="l" defTabSz="457200" rtl="0" eaLnBrk="1" latinLnBrk="0" hangingPunct="1">
              <a:spcBef>
                <a:spcPts val="750"/>
              </a:spcBef>
              <a:buFont typeface="Arial" panose="020B0604020202020204" pitchFamily="34" charset="0"/>
              <a:buNone/>
              <a:tabLst/>
              <a:defRPr sz="1200" kern="1200">
                <a:solidFill>
                  <a:schemeClr val="tx1"/>
                </a:solidFill>
                <a:latin typeface="+mn-lt"/>
                <a:ea typeface="+mn-ea"/>
                <a:cs typeface="+mn-cs"/>
              </a:defRPr>
            </a:lvl2pPr>
            <a:lvl3pPr marL="914400" indent="0" algn="l" defTabSz="457200" rtl="0" eaLnBrk="1" latinLnBrk="0" hangingPunct="1">
              <a:spcBef>
                <a:spcPts val="600"/>
              </a:spcBef>
              <a:buFont typeface="Arial" panose="020B0604020202020204" pitchFamily="34" charset="0"/>
              <a:buNone/>
              <a:tabLst/>
              <a:defRPr sz="1000" kern="1200">
                <a:solidFill>
                  <a:schemeClr val="tx1"/>
                </a:solidFill>
                <a:latin typeface="+mn-lt"/>
                <a:ea typeface="+mn-ea"/>
                <a:cs typeface="+mn-cs"/>
              </a:defRPr>
            </a:lvl3pPr>
            <a:lvl4pPr marL="13716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4pPr>
            <a:lvl5pPr marL="18288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5pPr>
            <a:lvl6pPr marL="2286000" indent="0" algn="l" defTabSz="457200" rtl="0" eaLnBrk="1" latinLnBrk="0" hangingPunct="1">
              <a:spcBef>
                <a:spcPts val="600"/>
              </a:spcBef>
              <a:buFont typeface="Arial"/>
              <a:buNone/>
              <a:tabLst/>
              <a:defRPr sz="900" kern="1200">
                <a:solidFill>
                  <a:schemeClr val="tx1"/>
                </a:solidFill>
                <a:latin typeface="+mn-lt"/>
                <a:ea typeface="+mn-ea"/>
                <a:cs typeface="+mn-cs"/>
              </a:defRPr>
            </a:lvl6pPr>
            <a:lvl7pPr marL="27432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7pPr>
            <a:lvl8pPr marL="3200400" indent="0" algn="l" defTabSz="457200" rtl="0" eaLnBrk="1" latinLnBrk="0" hangingPunct="1">
              <a:spcBef>
                <a:spcPts val="600"/>
              </a:spcBef>
              <a:buFont typeface="Arial"/>
              <a:buNone/>
              <a:tabLst/>
              <a:defRPr sz="900" kern="1200">
                <a:solidFill>
                  <a:schemeClr val="tx1"/>
                </a:solidFill>
                <a:latin typeface="+mn-lt"/>
                <a:ea typeface="+mn-ea"/>
                <a:cs typeface="+mn-cs"/>
              </a:defRPr>
            </a:lvl8pPr>
            <a:lvl9pPr marL="36576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9pPr>
          </a:lstStyle>
          <a:p>
            <a:pPr>
              <a:spcBef>
                <a:spcPts val="0"/>
              </a:spcBef>
            </a:pPr>
            <a:endParaRPr lang="en-US" dirty="0">
              <a:solidFill>
                <a:schemeClr val="lt1"/>
              </a:solidFill>
            </a:endParaRPr>
          </a:p>
        </p:txBody>
      </p:sp>
      <p:sp>
        <p:nvSpPr>
          <p:cNvPr id="4" name="Tagline" hidden="1"/>
          <p:cNvSpPr txBox="1"/>
          <p:nvPr userDrawn="1">
            <p:custDataLst>
              <p:custData r:id="rId7"/>
            </p:custDataLst>
          </p:nvPr>
        </p:nvSpPr>
        <p:spPr>
          <a:xfrm>
            <a:off x="8128000" y="363600"/>
            <a:ext cx="3581400" cy="246221"/>
          </a:xfrm>
          <a:prstGeom prst="rect">
            <a:avLst/>
          </a:prstGeom>
          <a:noFill/>
        </p:spPr>
        <p:txBody>
          <a:bodyPr wrap="square" lIns="0" tIns="0" rIns="0" bIns="0" rtlCol="0">
            <a:spAutoFit/>
          </a:bodyPr>
          <a:lstStyle/>
          <a:p>
            <a:pPr algn="r"/>
            <a:endParaRPr lang="en-US" sz="1600" dirty="0">
              <a:solidFill>
                <a:schemeClr val="lt1"/>
              </a:solidFill>
            </a:endParaRPr>
          </a:p>
        </p:txBody>
      </p:sp>
      <p:pic>
        <p:nvPicPr>
          <p:cNvPr id="5" name="CoverMainLogo_WHITE"/>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bwMode="invGray">
          <a:xfrm>
            <a:off x="486029" y="345567"/>
            <a:ext cx="1606299" cy="277369"/>
          </a:xfrm>
          <a:prstGeom prst="rect">
            <a:avLst/>
          </a:prstGeom>
        </p:spPr>
      </p:pic>
      <p:pic>
        <p:nvPicPr>
          <p:cNvPr id="7" name="CoverMainLogo_COLOUR" hidden="1"/>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bwMode="invGray">
          <a:xfrm>
            <a:off x="486029" y="345567"/>
            <a:ext cx="1606299" cy="277369"/>
          </a:xfrm>
          <a:prstGeom prst="rect">
            <a:avLst/>
          </a:prstGeom>
        </p:spPr>
      </p:pic>
    </p:spTree>
    <p:custDataLst>
      <p:custData r:id="rId1"/>
    </p:custDataLst>
    <p:extLst>
      <p:ext uri="{BB962C8B-B14F-4D97-AF65-F5344CB8AC3E}">
        <p14:creationId xmlns:p14="http://schemas.microsoft.com/office/powerpoint/2010/main" val="1583194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ack Cover">
    <p:bg>
      <p:bgPr>
        <a:solidFill>
          <a:schemeClr val="accent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FC753E0-B94D-2E44-B2BB-5A42BBF574D5}"/>
              </a:ext>
            </a:extLst>
          </p:cNvPr>
          <p:cNvSpPr txBox="1"/>
          <p:nvPr>
            <p:custDataLst>
              <p:custData r:id="rId2"/>
            </p:custDataLst>
          </p:nvPr>
        </p:nvSpPr>
        <p:spPr>
          <a:xfrm>
            <a:off x="474201" y="5360804"/>
            <a:ext cx="5936537" cy="535794"/>
          </a:xfrm>
          <a:prstGeom prst="rect">
            <a:avLst/>
          </a:prstGeom>
          <a:noFill/>
        </p:spPr>
        <p:txBody>
          <a:bodyPr wrap="square" lIns="0" tIns="0" rIns="0" bIns="0" rtlCol="0" anchor="b"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lt1"/>
              </a:solidFill>
              <a:effectLst/>
              <a:latin typeface="+mn-lt"/>
              <a:ea typeface="+mn-ea"/>
              <a:cs typeface="+mn-cs"/>
            </a:endParaRPr>
          </a:p>
        </p:txBody>
      </p:sp>
      <p:sp>
        <p:nvSpPr>
          <p:cNvPr id="4" name="Text Placeholder 11">
            <a:extLst>
              <a:ext uri="{FF2B5EF4-FFF2-40B4-BE49-F238E27FC236}">
                <a16:creationId xmlns:a16="http://schemas.microsoft.com/office/drawing/2014/main" id="{DB97647A-7060-6441-95B5-4F3CABC16890}"/>
              </a:ext>
            </a:extLst>
          </p:cNvPr>
          <p:cNvSpPr>
            <a:spLocks noGrp="1"/>
          </p:cNvSpPr>
          <p:nvPr>
            <p:ph type="body" sz="quarter" idx="10" hasCustomPrompt="1"/>
            <p:custDataLst>
              <p:custData r:id="rId3"/>
            </p:custDataLst>
          </p:nvPr>
        </p:nvSpPr>
        <p:spPr>
          <a:xfrm>
            <a:off x="485775" y="1609200"/>
            <a:ext cx="11223625" cy="3200400"/>
          </a:xfrm>
        </p:spPr>
        <p:txBody>
          <a:bodyPr anchor="t" anchorCtr="0">
            <a:normAutofit/>
          </a:bodyPr>
          <a:lstStyle>
            <a:lvl1pPr marL="0" indent="0">
              <a:spcBef>
                <a:spcPts val="400"/>
              </a:spcBef>
              <a:buNone/>
              <a:defRPr sz="800">
                <a:solidFill>
                  <a:schemeClr val="lt1"/>
                </a:solidFill>
              </a:defRPr>
            </a:lvl1pPr>
          </a:lstStyle>
          <a:p>
            <a:pPr lvl="0"/>
            <a:r>
              <a:rPr lang="en-US" dirty="0"/>
              <a:t>Click to add optional disclaimer</a:t>
            </a:r>
          </a:p>
        </p:txBody>
      </p:sp>
      <p:sp>
        <p:nvSpPr>
          <p:cNvPr id="5" name="Copyright">
            <a:extLst>
              <a:ext uri="{FF2B5EF4-FFF2-40B4-BE49-F238E27FC236}">
                <a16:creationId xmlns:a16="http://schemas.microsoft.com/office/drawing/2014/main" id="{09BA50B2-6484-EC4D-AF6E-8573FB70C5FE}"/>
              </a:ext>
            </a:extLst>
          </p:cNvPr>
          <p:cNvSpPr txBox="1"/>
          <p:nvPr userDrawn="1">
            <p:custDataLst>
              <p:custData r:id="rId4"/>
            </p:custDataLst>
          </p:nvPr>
        </p:nvSpPr>
        <p:spPr>
          <a:xfrm>
            <a:off x="7174800" y="6094800"/>
            <a:ext cx="4532400" cy="309600"/>
          </a:xfrm>
          <a:prstGeom prst="rect">
            <a:avLst/>
          </a:prstGeom>
          <a:noFill/>
        </p:spPr>
        <p:txBody>
          <a:bodyPr wrap="none" lIns="0" tIns="0" rIns="0" bIns="0" rtlCol="0" anchor="b" anchorCtr="0">
            <a:noAutofit/>
          </a:bodyPr>
          <a:lstStyle/>
          <a:p>
            <a:pPr indent="-457200" algn="r">
              <a:spcBef>
                <a:spcPts val="1800"/>
              </a:spcBef>
            </a:pPr>
            <a:r>
              <a:rPr lang="en-US" sz="800" dirty="0">
                <a:solidFill>
                  <a:schemeClr val="lt1"/>
                </a:solidFill>
              </a:rPr>
              <a:t>Copyright © 2021 Marsh USA Inc. All rights reserved.</a:t>
            </a:r>
          </a:p>
        </p:txBody>
      </p:sp>
      <p:sp>
        <p:nvSpPr>
          <p:cNvPr id="6" name="FileRef" hidden="1">
            <a:extLst>
              <a:ext uri="{FF2B5EF4-FFF2-40B4-BE49-F238E27FC236}">
                <a16:creationId xmlns:a16="http://schemas.microsoft.com/office/drawing/2014/main" id="{09BA50B2-6484-EC4D-AF6E-8573FB70C5FE}"/>
              </a:ext>
            </a:extLst>
          </p:cNvPr>
          <p:cNvSpPr txBox="1"/>
          <p:nvPr userDrawn="1">
            <p:custDataLst>
              <p:custData r:id="rId5"/>
            </p:custDataLst>
          </p:nvPr>
        </p:nvSpPr>
        <p:spPr>
          <a:xfrm>
            <a:off x="7174800" y="5727600"/>
            <a:ext cx="4532400" cy="396000"/>
          </a:xfrm>
          <a:prstGeom prst="rect">
            <a:avLst/>
          </a:prstGeom>
          <a:noFill/>
        </p:spPr>
        <p:txBody>
          <a:bodyPr wrap="none" lIns="0" tIns="0" rIns="0" bIns="0" rtlCol="0" anchor="b" anchorCtr="0">
            <a:noAutofit/>
          </a:bodyPr>
          <a:lstStyle/>
          <a:p>
            <a:pPr indent="-457200" algn="r">
              <a:spcBef>
                <a:spcPts val="1800"/>
              </a:spcBef>
            </a:pPr>
            <a:r>
              <a:rPr lang="en-US" sz="800" dirty="0">
                <a:solidFill>
                  <a:schemeClr val="lt1"/>
                </a:solidFill>
              </a:rPr>
              <a:t>{</a:t>
            </a:r>
            <a:r>
              <a:rPr lang="en-US" sz="800" dirty="0" err="1">
                <a:solidFill>
                  <a:schemeClr val="lt1"/>
                </a:solidFill>
              </a:rPr>
              <a:t>FileRef</a:t>
            </a:r>
            <a:r>
              <a:rPr lang="en-US" sz="800" dirty="0">
                <a:solidFill>
                  <a:schemeClr val="lt1"/>
                </a:solidFill>
              </a:rPr>
              <a:t>}</a:t>
            </a:r>
          </a:p>
        </p:txBody>
      </p:sp>
      <p:sp>
        <p:nvSpPr>
          <p:cNvPr id="7" name="TextBox 6">
            <a:extLst>
              <a:ext uri="{FF2B5EF4-FFF2-40B4-BE49-F238E27FC236}">
                <a16:creationId xmlns:a16="http://schemas.microsoft.com/office/drawing/2014/main" id="{AFC753E0-B94D-2E44-B2BB-5A42BBF574D5}"/>
              </a:ext>
            </a:extLst>
          </p:cNvPr>
          <p:cNvSpPr txBox="1"/>
          <p:nvPr userDrawn="1">
            <p:custDataLst>
              <p:custData r:id="rId6"/>
            </p:custDataLst>
          </p:nvPr>
        </p:nvSpPr>
        <p:spPr>
          <a:xfrm>
            <a:off x="475200" y="6206400"/>
            <a:ext cx="5936537" cy="216000"/>
          </a:xfrm>
          <a:prstGeom prst="rect">
            <a:avLst/>
          </a:prstGeom>
          <a:noFill/>
        </p:spPr>
        <p:txBody>
          <a:bodyPr wrap="square" lIns="0" tIns="0" rIns="0" bIns="0" rtlCol="0" anchor="b"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kern="1200" dirty="0">
                <a:solidFill>
                  <a:schemeClr val="lt1"/>
                </a:solidFill>
                <a:effectLst/>
                <a:latin typeface="+mn-lt"/>
                <a:ea typeface="+mn-ea"/>
                <a:cs typeface="+mn-cs"/>
              </a:rPr>
              <a:t>A business of Marsh McLennan</a:t>
            </a:r>
          </a:p>
        </p:txBody>
      </p:sp>
      <p:pic>
        <p:nvPicPr>
          <p:cNvPr id="2" name="MainBackLogo_WHITE"/>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bwMode="invGray">
          <a:xfrm>
            <a:off x="486029" y="345567"/>
            <a:ext cx="1606299" cy="277369"/>
          </a:xfrm>
          <a:prstGeom prst="rect">
            <a:avLst/>
          </a:prstGeom>
        </p:spPr>
      </p:pic>
      <p:pic>
        <p:nvPicPr>
          <p:cNvPr id="3" name="MainBackLogo_COLOUR" hidden="1"/>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bwMode="invGray">
          <a:xfrm>
            <a:off x="486029" y="345567"/>
            <a:ext cx="1606299" cy="277369"/>
          </a:xfrm>
          <a:prstGeom prst="rect">
            <a:avLst/>
          </a:prstGeom>
        </p:spPr>
      </p:pic>
    </p:spTree>
    <p:custDataLst>
      <p:custData r:id="rId1"/>
    </p:custDataLst>
    <p:extLst>
      <p:ext uri="{BB962C8B-B14F-4D97-AF65-F5344CB8AC3E}">
        <p14:creationId xmlns:p14="http://schemas.microsoft.com/office/powerpoint/2010/main" val="4133995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187DC2B8-0C50-4FC6-AF7A-5357B38140D9}" type="slidenum">
              <a:rPr lang="en-US" altLang="en-US"/>
              <a:pPr/>
              <a:t>‹#›</a:t>
            </a:fld>
            <a:endParaRPr lang="en-US" altLang="en-US" dirty="0"/>
          </a:p>
        </p:txBody>
      </p:sp>
      <p:sp>
        <p:nvSpPr>
          <p:cNvPr id="4" name="Date Placeholder 3"/>
          <p:cNvSpPr>
            <a:spLocks noGrp="1"/>
          </p:cNvSpPr>
          <p:nvPr>
            <p:ph type="dt" sz="half" idx="11"/>
          </p:nvPr>
        </p:nvSpPr>
        <p:spPr/>
        <p:txBody>
          <a:bodyPr/>
          <a:lstStyle>
            <a:lvl1pPr>
              <a:defRPr/>
            </a:lvl1pPr>
          </a:lstStyle>
          <a:p>
            <a:fld id="{EB5C2B6E-5C8F-49B8-98E8-F124BB23EED7}" type="datetime4">
              <a:rPr lang="en-US" altLang="en-US"/>
              <a:pPr/>
              <a:t>December 8, 2021</a:t>
            </a:fld>
            <a:endParaRPr lang="en-US" altLang="en-US" dirty="0"/>
          </a:p>
        </p:txBody>
      </p:sp>
    </p:spTree>
    <p:extLst>
      <p:ext uri="{BB962C8B-B14F-4D97-AF65-F5344CB8AC3E}">
        <p14:creationId xmlns:p14="http://schemas.microsoft.com/office/powerpoint/2010/main" val="66983073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381CE854-A14D-423B-83A5-E4F19FB24738}" type="slidenum">
              <a:rPr lang="en-US" altLang="en-US"/>
              <a:pPr/>
              <a:t>‹#›</a:t>
            </a:fld>
            <a:endParaRPr lang="en-US" altLang="en-US"/>
          </a:p>
        </p:txBody>
      </p:sp>
      <p:sp>
        <p:nvSpPr>
          <p:cNvPr id="5" name="Date Placeholder 4"/>
          <p:cNvSpPr>
            <a:spLocks noGrp="1"/>
          </p:cNvSpPr>
          <p:nvPr>
            <p:ph type="dt" sz="half" idx="11"/>
          </p:nvPr>
        </p:nvSpPr>
        <p:spPr/>
        <p:txBody>
          <a:bodyPr/>
          <a:lstStyle>
            <a:lvl1pPr>
              <a:defRPr/>
            </a:lvl1pPr>
          </a:lstStyle>
          <a:p>
            <a:fld id="{8D214803-C5D2-468A-8449-4C931BCB17E9}" type="datetime4">
              <a:rPr lang="en-US" altLang="en-US"/>
              <a:pPr/>
              <a:t>December 8, 2021</a:t>
            </a:fld>
            <a:endParaRPr lang="en-US" altLang="en-US"/>
          </a:p>
        </p:txBody>
      </p:sp>
    </p:spTree>
    <p:extLst>
      <p:ext uri="{BB962C8B-B14F-4D97-AF65-F5344CB8AC3E}">
        <p14:creationId xmlns:p14="http://schemas.microsoft.com/office/powerpoint/2010/main" val="250700963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68C1-6045-E043-A6CE-8505A7D4CFC9}"/>
              </a:ext>
            </a:extLst>
          </p:cNvPr>
          <p:cNvSpPr>
            <a:spLocks noGrp="1"/>
          </p:cNvSpPr>
          <p:nvPr>
            <p:ph type="title"/>
          </p:nvPr>
        </p:nvSpPr>
        <p:spPr/>
        <p:txBody>
          <a:bodyPr/>
          <a:lstStyle>
            <a:lvl1pPr>
              <a:defRPr sz="2800"/>
            </a:lvl1pPr>
          </a:lstStyle>
          <a:p>
            <a:r>
              <a:rPr lang="en-GB" dirty="0"/>
              <a:t>Click to edit Master title style</a:t>
            </a:r>
            <a:endParaRPr lang="en-US" dirty="0"/>
          </a:p>
        </p:txBody>
      </p:sp>
    </p:spTree>
    <p:extLst>
      <p:ext uri="{BB962C8B-B14F-4D97-AF65-F5344CB8AC3E}">
        <p14:creationId xmlns:p14="http://schemas.microsoft.com/office/powerpoint/2010/main" val="1433620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wo Conten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A3D11D75-CA7C-CA42-9D40-643D7C5D612B}"/>
              </a:ext>
            </a:extLst>
          </p:cNvPr>
          <p:cNvGraphicFramePr>
            <a:graphicFrameLocks noChangeAspect="1"/>
          </p:cNvGraphicFramePr>
          <p:nvPr>
            <p:custDataLst>
              <p:tags r:id="rId2"/>
            </p:custDataLs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spid="_x0000_s63542" name="think-cell Slide" r:id="rId4" imgW="7772400" imgH="10058400" progId="TCLayout.ActiveDocument.1">
                  <p:embed/>
                </p:oleObj>
              </mc:Choice>
              <mc:Fallback>
                <p:oleObj name="think-cell Slide" r:id="rId4" imgW="7772400" imgH="10058400" progId="TCLayout.ActiveDocument.1">
                  <p:embed/>
                  <p:pic>
                    <p:nvPicPr>
                      <p:cNvPr id="7" name="Object 6" hidden="1">
                        <a:extLst>
                          <a:ext uri="{FF2B5EF4-FFF2-40B4-BE49-F238E27FC236}">
                            <a16:creationId xmlns:a16="http://schemas.microsoft.com/office/drawing/2014/main" id="{A3D11D75-CA7C-CA42-9D40-643D7C5D612B}"/>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sp>
        <p:nvSpPr>
          <p:cNvPr id="3" name="Content Placeholder 2"/>
          <p:cNvSpPr>
            <a:spLocks noGrp="1"/>
          </p:cNvSpPr>
          <p:nvPr>
            <p:ph sz="half" idx="1"/>
          </p:nvPr>
        </p:nvSpPr>
        <p:spPr>
          <a:xfrm>
            <a:off x="485775" y="1609726"/>
            <a:ext cx="5495925" cy="4511674"/>
          </a:xfrm>
        </p:spPr>
        <p:txBody>
          <a:bodyPr/>
          <a:lstStyle>
            <a:lvl1pPr>
              <a:defRPr sz="1800"/>
            </a:lvl1pPr>
            <a:lvl2pPr>
              <a:defRPr sz="15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0303" y="1609725"/>
            <a:ext cx="5499098" cy="4511675"/>
          </a:xfrm>
        </p:spPr>
        <p:txBody>
          <a:bodyPr/>
          <a:lstStyle>
            <a:lvl1pPr>
              <a:defRPr sz="1800"/>
            </a:lvl1pPr>
            <a:lvl2pPr>
              <a:defRPr sz="15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3">
            <a:extLst>
              <a:ext uri="{FF2B5EF4-FFF2-40B4-BE49-F238E27FC236}">
                <a16:creationId xmlns:a16="http://schemas.microsoft.com/office/drawing/2014/main" id="{25820687-C0F4-2440-8B1E-0B8E11D80213}"/>
              </a:ext>
            </a:extLst>
          </p:cNvPr>
          <p:cNvSpPr>
            <a:spLocks noGrp="1"/>
          </p:cNvSpPr>
          <p:nvPr>
            <p:ph type="body" sz="half" idx="11" hasCustomPrompt="1"/>
          </p:nvPr>
        </p:nvSpPr>
        <p:spPr>
          <a:xfrm>
            <a:off x="6210304" y="6388100"/>
            <a:ext cx="4546596" cy="247650"/>
          </a:xfrm>
        </p:spPr>
        <p:txBody>
          <a:bodyPr anchor="b"/>
          <a:lstStyle>
            <a:lvl1pPr marL="0" indent="0" algn="r">
              <a:spcBef>
                <a:spcPts val="0"/>
              </a:spcBef>
              <a:spcAft>
                <a:spcPts val="0"/>
              </a:spcAft>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a footnote</a:t>
            </a:r>
          </a:p>
        </p:txBody>
      </p:sp>
      <p:sp>
        <p:nvSpPr>
          <p:cNvPr id="10" name="Title 1">
            <a:extLst>
              <a:ext uri="{FF2B5EF4-FFF2-40B4-BE49-F238E27FC236}">
                <a16:creationId xmlns:a16="http://schemas.microsoft.com/office/drawing/2014/main" id="{F39CC0C0-5779-B349-BDDB-E539A51CC8CA}"/>
              </a:ext>
            </a:extLst>
          </p:cNvPr>
          <p:cNvSpPr>
            <a:spLocks noGrp="1"/>
          </p:cNvSpPr>
          <p:nvPr>
            <p:ph type="title" hasCustomPrompt="1"/>
          </p:nvPr>
        </p:nvSpPr>
        <p:spPr>
          <a:xfrm>
            <a:off x="457200" y="355601"/>
            <a:ext cx="11252199" cy="495299"/>
          </a:xfrm>
        </p:spPr>
        <p:txBody>
          <a:bodyPr vert="horz"/>
          <a:lstStyle/>
          <a:p>
            <a:r>
              <a:rPr lang="en-US" dirty="0"/>
              <a:t>Click to add title</a:t>
            </a:r>
          </a:p>
        </p:txBody>
      </p:sp>
      <p:sp>
        <p:nvSpPr>
          <p:cNvPr id="11" name="Text Placeholder 3">
            <a:extLst>
              <a:ext uri="{FF2B5EF4-FFF2-40B4-BE49-F238E27FC236}">
                <a16:creationId xmlns:a16="http://schemas.microsoft.com/office/drawing/2014/main" id="{AF3391C4-98D7-4747-8880-F82E7546E92C}"/>
              </a:ext>
            </a:extLst>
          </p:cNvPr>
          <p:cNvSpPr>
            <a:spLocks noGrp="1"/>
          </p:cNvSpPr>
          <p:nvPr>
            <p:ph type="body" sz="half" idx="12" hasCustomPrompt="1"/>
          </p:nvPr>
        </p:nvSpPr>
        <p:spPr>
          <a:xfrm>
            <a:off x="485776" y="806807"/>
            <a:ext cx="11223624" cy="318476"/>
          </a:xfrm>
        </p:spPr>
        <p:txBody>
          <a:bodyPr/>
          <a:lstStyle>
            <a:lvl1pPr marL="0" indent="0">
              <a:buNone/>
              <a:defRPr sz="1800" b="1">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subtitle</a:t>
            </a:r>
          </a:p>
        </p:txBody>
      </p:sp>
    </p:spTree>
    <p:extLst>
      <p:ext uri="{BB962C8B-B14F-4D97-AF65-F5344CB8AC3E}">
        <p14:creationId xmlns:p14="http://schemas.microsoft.com/office/powerpoint/2010/main" val="201502380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524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lgn="ctr">
              <a:defRPr/>
            </a:pPr>
            <a:fld id="{C67F0828-15A0-446C-96BD-BA629BCB6914}" type="datetime1">
              <a:rPr lang="en-US" altLang="en-US" sz="1000" smtClean="0"/>
              <a:pPr algn="ctr">
                <a:defRPr/>
              </a:pPr>
              <a:t>12/8/2021</a:t>
            </a:fld>
            <a:endParaRPr lang="en-US" altLang="en-US" sz="1000" dirty="0"/>
          </a:p>
        </p:txBody>
      </p:sp>
      <p:sp>
        <p:nvSpPr>
          <p:cNvPr id="6" name="Footer Placeholder 5"/>
          <p:cNvSpPr>
            <a:spLocks noGrp="1"/>
          </p:cNvSpPr>
          <p:nvPr>
            <p:ph type="ftr" sz="quarter" idx="11"/>
          </p:nvPr>
        </p:nvSpPr>
        <p:spPr/>
        <p:txBody>
          <a:bodyPr/>
          <a:lstStyle>
            <a:lvl1pPr>
              <a:defRPr/>
            </a:lvl1pPr>
          </a:lstStyle>
          <a:p>
            <a:pPr>
              <a:defRPr/>
            </a:pPr>
            <a:r>
              <a:rPr lang="en-US" altLang="en-US" sz="1000" dirty="0"/>
              <a:t>Personal Safety Executive Steering Team</a:t>
            </a:r>
          </a:p>
        </p:txBody>
      </p:sp>
      <p:sp>
        <p:nvSpPr>
          <p:cNvPr id="7" name="Slide Number Placeholder 6"/>
          <p:cNvSpPr>
            <a:spLocks noGrp="1"/>
          </p:cNvSpPr>
          <p:nvPr>
            <p:ph type="sldNum" sz="quarter" idx="12"/>
          </p:nvPr>
        </p:nvSpPr>
        <p:spPr/>
        <p:txBody>
          <a:bodyPr/>
          <a:lstStyle>
            <a:lvl1pPr>
              <a:defRPr/>
            </a:lvl1pPr>
          </a:lstStyle>
          <a:p>
            <a:fld id="{B78F82E6-01B2-4750-9F69-3BF7240552CD}" type="slidenum">
              <a:rPr lang="en-US" smtClean="0"/>
              <a:pPr/>
              <a:t>‹#›</a:t>
            </a:fld>
            <a:endParaRPr lang="en-US" dirty="0"/>
          </a:p>
        </p:txBody>
      </p:sp>
    </p:spTree>
    <p:extLst>
      <p:ext uri="{BB962C8B-B14F-4D97-AF65-F5344CB8AC3E}">
        <p14:creationId xmlns:p14="http://schemas.microsoft.com/office/powerpoint/2010/main" val="411363178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Slide">
    <p:spTree>
      <p:nvGrpSpPr>
        <p:cNvPr id="1" name=""/>
        <p:cNvGrpSpPr/>
        <p:nvPr/>
      </p:nvGrpSpPr>
      <p:grpSpPr>
        <a:xfrm>
          <a:off x="0" y="0"/>
          <a:ext cx="0" cy="0"/>
          <a:chOff x="0" y="0"/>
          <a:chExt cx="0" cy="0"/>
        </a:xfrm>
      </p:grpSpPr>
      <p:sp>
        <p:nvSpPr>
          <p:cNvPr id="13" name="Title 1"/>
          <p:cNvSpPr>
            <a:spLocks noGrp="1"/>
          </p:cNvSpPr>
          <p:nvPr>
            <p:ph type="title"/>
          </p:nvPr>
        </p:nvSpPr>
        <p:spPr>
          <a:xfrm>
            <a:off x="107651" y="20153"/>
            <a:ext cx="9470109" cy="357918"/>
          </a:xfrm>
          <a:prstGeom prst="rect">
            <a:avLst/>
          </a:prstGeom>
        </p:spPr>
        <p:txBody>
          <a:bodyPr>
            <a:noAutofit/>
          </a:bodyPr>
          <a:lstStyle>
            <a:lvl1pPr algn="l">
              <a:defRPr sz="2000" b="1">
                <a:solidFill>
                  <a:schemeClr val="tx1"/>
                </a:solidFill>
                <a:latin typeface="+mj-lt"/>
                <a:cs typeface="Calibri" pitchFamily="34" charset="0"/>
              </a:defRPr>
            </a:lvl1pPr>
          </a:lstStyle>
          <a:p>
            <a:r>
              <a:rPr lang="en-US" dirty="0"/>
              <a:t>Click to edit Master title style</a:t>
            </a:r>
          </a:p>
        </p:txBody>
      </p:sp>
    </p:spTree>
    <p:extLst>
      <p:ext uri="{BB962C8B-B14F-4D97-AF65-F5344CB8AC3E}">
        <p14:creationId xmlns:p14="http://schemas.microsoft.com/office/powerpoint/2010/main" val="3670553469"/>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Back page blue">
    <p:bg>
      <p:bgPr>
        <a:solidFill>
          <a:schemeClr val="tx2"/>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53E8E67B-1A95-A146-9973-BA03AD7ADB7D}"/>
              </a:ext>
            </a:extLst>
          </p:cNvPr>
          <p:cNvGraphicFramePr>
            <a:graphicFrameLocks noChangeAspect="1"/>
          </p:cNvGraphicFramePr>
          <p:nvPr>
            <p:custDataLst>
              <p:tags r:id="rId2"/>
            </p:custDataLs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spid="_x0000_s64536" name="think-cell Slide" r:id="rId4" imgW="7772400" imgH="10058400" progId="TCLayout.ActiveDocument.1">
                  <p:embed/>
                </p:oleObj>
              </mc:Choice>
              <mc:Fallback>
                <p:oleObj name="think-cell Slide" r:id="rId4" imgW="7772400" imgH="10058400" progId="TCLayout.ActiveDocument.1">
                  <p:embed/>
                  <p:pic>
                    <p:nvPicPr>
                      <p:cNvPr id="6" name="Object 5" hidden="1">
                        <a:extLst>
                          <a:ext uri="{FF2B5EF4-FFF2-40B4-BE49-F238E27FC236}">
                            <a16:creationId xmlns:a16="http://schemas.microsoft.com/office/drawing/2014/main" id="{53E8E67B-1A95-A146-9973-BA03AD7ADB7D}"/>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pic>
        <p:nvPicPr>
          <p:cNvPr id="10" name="Graphic 9">
            <a:extLst>
              <a:ext uri="{FF2B5EF4-FFF2-40B4-BE49-F238E27FC236}">
                <a16:creationId xmlns:a16="http://schemas.microsoft.com/office/drawing/2014/main" id="{1C5E338E-16D3-0A44-9BC7-F9FCD3106CF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86802" y="2984402"/>
            <a:ext cx="2615184" cy="544830"/>
          </a:xfrm>
          <a:prstGeom prst="rect">
            <a:avLst/>
          </a:prstGeom>
        </p:spPr>
      </p:pic>
      <p:sp>
        <p:nvSpPr>
          <p:cNvPr id="5" name="Rectangle 4">
            <a:extLst>
              <a:ext uri="{FF2B5EF4-FFF2-40B4-BE49-F238E27FC236}">
                <a16:creationId xmlns:a16="http://schemas.microsoft.com/office/drawing/2014/main" id="{9EBBD039-CADC-3842-8CB7-3BA3EBE03DB2}"/>
              </a:ext>
            </a:extLst>
          </p:cNvPr>
          <p:cNvSpPr/>
          <p:nvPr/>
        </p:nvSpPr>
        <p:spPr>
          <a:xfrm>
            <a:off x="485775" y="6207380"/>
            <a:ext cx="2497222" cy="215444"/>
          </a:xfrm>
          <a:prstGeom prst="rect">
            <a:avLst/>
          </a:prstGeom>
        </p:spPr>
        <p:txBody>
          <a:bodyPr wrap="none" lIns="0" tIns="0" rIns="0" bIns="0">
            <a:spAutoFit/>
          </a:bodyPr>
          <a:lstStyle/>
          <a:p>
            <a:r>
              <a:rPr lang="en-US" sz="1400" dirty="0">
                <a:solidFill>
                  <a:schemeClr val="bg1"/>
                </a:solidFill>
                <a:effectLst/>
                <a:latin typeface="Arial" panose="020B0604020202020204" pitchFamily="34" charset="0"/>
              </a:rPr>
              <a:t>A business of Marsh McLennan</a:t>
            </a:r>
            <a:endParaRPr lang="en-US" sz="1400" dirty="0">
              <a:solidFill>
                <a:schemeClr val="bg1"/>
              </a:solidFill>
            </a:endParaRPr>
          </a:p>
        </p:txBody>
      </p:sp>
    </p:spTree>
    <p:extLst>
      <p:ext uri="{BB962C8B-B14F-4D97-AF65-F5344CB8AC3E}">
        <p14:creationId xmlns:p14="http://schemas.microsoft.com/office/powerpoint/2010/main" val="2806006599"/>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Back page + disclaimer">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53E8E67B-1A95-A146-9973-BA03AD7ADB7D}"/>
              </a:ext>
            </a:extLst>
          </p:cNvPr>
          <p:cNvGraphicFramePr>
            <a:graphicFrameLocks noChangeAspect="1"/>
          </p:cNvGraphicFramePr>
          <p:nvPr>
            <p:custDataLst>
              <p:tags r:id="rId2"/>
            </p:custDataLs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spid="_x0000_s65560" name="think-cell Slide" r:id="rId4" imgW="7772400" imgH="10058400" progId="TCLayout.ActiveDocument.1">
                  <p:embed/>
                </p:oleObj>
              </mc:Choice>
              <mc:Fallback>
                <p:oleObj name="think-cell Slide" r:id="rId4" imgW="7772400" imgH="10058400" progId="TCLayout.ActiveDocument.1">
                  <p:embed/>
                  <p:pic>
                    <p:nvPicPr>
                      <p:cNvPr id="6" name="Object 5" hidden="1">
                        <a:extLst>
                          <a:ext uri="{FF2B5EF4-FFF2-40B4-BE49-F238E27FC236}">
                            <a16:creationId xmlns:a16="http://schemas.microsoft.com/office/drawing/2014/main" id="{53E8E67B-1A95-A146-9973-BA03AD7ADB7D}"/>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sp>
        <p:nvSpPr>
          <p:cNvPr id="12" name="Text Placeholder 11">
            <a:extLst>
              <a:ext uri="{FF2B5EF4-FFF2-40B4-BE49-F238E27FC236}">
                <a16:creationId xmlns:a16="http://schemas.microsoft.com/office/drawing/2014/main" id="{DB97647A-7060-6441-95B5-4F3CABC16890}"/>
              </a:ext>
            </a:extLst>
          </p:cNvPr>
          <p:cNvSpPr>
            <a:spLocks noGrp="1"/>
          </p:cNvSpPr>
          <p:nvPr>
            <p:ph type="body" sz="quarter" idx="10" hasCustomPrompt="1"/>
          </p:nvPr>
        </p:nvSpPr>
        <p:spPr>
          <a:xfrm>
            <a:off x="485775" y="1609725"/>
            <a:ext cx="11223625" cy="3703320"/>
          </a:xfrm>
        </p:spPr>
        <p:txBody>
          <a:bodyPr anchor="t" anchorCtr="0">
            <a:normAutofit/>
          </a:bodyPr>
          <a:lstStyle>
            <a:lvl1pPr>
              <a:spcBef>
                <a:spcPts val="0"/>
              </a:spcBef>
              <a:defRPr sz="800">
                <a:solidFill>
                  <a:schemeClr val="tx2"/>
                </a:solidFill>
              </a:defRPr>
            </a:lvl1pPr>
          </a:lstStyle>
          <a:p>
            <a:pPr lvl="0"/>
            <a:r>
              <a:rPr lang="en-US" dirty="0"/>
              <a:t>Click to add disclaimer</a:t>
            </a:r>
          </a:p>
        </p:txBody>
      </p:sp>
      <p:pic>
        <p:nvPicPr>
          <p:cNvPr id="11" name="Graphic 10">
            <a:extLst>
              <a:ext uri="{FF2B5EF4-FFF2-40B4-BE49-F238E27FC236}">
                <a16:creationId xmlns:a16="http://schemas.microsoft.com/office/drawing/2014/main" id="{7A1D7202-DC3D-C64A-8448-4612A72608D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86802" y="554729"/>
            <a:ext cx="1857071" cy="386890"/>
          </a:xfrm>
          <a:prstGeom prst="rect">
            <a:avLst/>
          </a:prstGeom>
        </p:spPr>
      </p:pic>
      <p:sp>
        <p:nvSpPr>
          <p:cNvPr id="7" name="Rectangle 6">
            <a:extLst>
              <a:ext uri="{FF2B5EF4-FFF2-40B4-BE49-F238E27FC236}">
                <a16:creationId xmlns:a16="http://schemas.microsoft.com/office/drawing/2014/main" id="{42F49B1B-455D-374F-B8F9-2EFFBC395C19}"/>
              </a:ext>
            </a:extLst>
          </p:cNvPr>
          <p:cNvSpPr/>
          <p:nvPr/>
        </p:nvSpPr>
        <p:spPr>
          <a:xfrm>
            <a:off x="485775" y="6207380"/>
            <a:ext cx="2497222" cy="215444"/>
          </a:xfrm>
          <a:prstGeom prst="rect">
            <a:avLst/>
          </a:prstGeom>
        </p:spPr>
        <p:txBody>
          <a:bodyPr wrap="none" lIns="0" tIns="0" rIns="0" bIns="0">
            <a:spAutoFit/>
          </a:bodyPr>
          <a:lstStyle/>
          <a:p>
            <a:r>
              <a:rPr lang="en-US" sz="1400" dirty="0">
                <a:solidFill>
                  <a:schemeClr val="tx2"/>
                </a:solidFill>
                <a:effectLst/>
                <a:latin typeface="Arial" panose="020B0604020202020204" pitchFamily="34" charset="0"/>
              </a:rPr>
              <a:t>A business of Marsh McLennan</a:t>
            </a:r>
            <a:endParaRPr lang="en-US" sz="1400" dirty="0">
              <a:solidFill>
                <a:schemeClr val="tx2"/>
              </a:solidFill>
            </a:endParaRPr>
          </a:p>
        </p:txBody>
      </p:sp>
    </p:spTree>
    <p:extLst>
      <p:ext uri="{BB962C8B-B14F-4D97-AF65-F5344CB8AC3E}">
        <p14:creationId xmlns:p14="http://schemas.microsoft.com/office/powerpoint/2010/main" val="335304922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custDataLst>
              <p:custData r:id="rId1"/>
            </p:custDataLst>
          </p:nvPr>
        </p:nvSpPr>
        <p:spPr/>
        <p:txBody>
          <a:bodyPr/>
          <a:lstStyle/>
          <a:p>
            <a:r>
              <a:rPr lang="en-US" dirty="0"/>
              <a:t>Click to add title</a:t>
            </a:r>
          </a:p>
        </p:txBody>
      </p:sp>
      <p:sp>
        <p:nvSpPr>
          <p:cNvPr id="3" name="Content Placeholder 2"/>
          <p:cNvSpPr>
            <a:spLocks noGrp="1"/>
          </p:cNvSpPr>
          <p:nvPr>
            <p:ph idx="1" hasCustomPrompt="1"/>
            <p:custDataLst>
              <p:custData r:id="rId2"/>
            </p:custDataLst>
          </p:nvPr>
        </p:nvSpPr>
        <p:spPr/>
        <p:txBody>
          <a:bodyPr/>
          <a:lstStyle/>
          <a:p>
            <a:pPr lvl="0"/>
            <a:r>
              <a:rPr lang="en-US" dirty="0"/>
              <a:t>Click to add text</a:t>
            </a:r>
          </a:p>
        </p:txBody>
      </p:sp>
      <p:sp>
        <p:nvSpPr>
          <p:cNvPr id="4" name="Slide Number Placeholder 3"/>
          <p:cNvSpPr>
            <a:spLocks noGrp="1"/>
          </p:cNvSpPr>
          <p:nvPr>
            <p:ph type="sldNum" sz="quarter" idx="10"/>
          </p:nvPr>
        </p:nvSpPr>
        <p:spPr/>
        <p:txBody>
          <a:bodyPr/>
          <a:lstStyle/>
          <a:p>
            <a:pPr algn="r"/>
            <a:fld id="{DF66040D-6F20-4F4B-8995-856BEECD84BE}" type="slidenum">
              <a:rPr lang="en-US" smtClean="0"/>
              <a:pPr algn="r"/>
              <a:t>‹#›</a:t>
            </a:fld>
            <a:endParaRPr lang="en-US" dirty="0"/>
          </a:p>
        </p:txBody>
      </p:sp>
      <p:sp>
        <p:nvSpPr>
          <p:cNvPr id="5" name="Footer Placeholder 4"/>
          <p:cNvSpPr>
            <a:spLocks noGrp="1"/>
          </p:cNvSpPr>
          <p:nvPr>
            <p:ph type="ftr" sz="quarter" idx="11"/>
          </p:nvPr>
        </p:nvSpPr>
        <p:spPr/>
        <p:txBody>
          <a:bodyPr/>
          <a:lstStyle/>
          <a:p>
            <a:pPr algn="r">
              <a:spcAft>
                <a:spcPts val="600"/>
              </a:spcAft>
              <a:buFont typeface="Arial" panose="020B0604020202020204" pitchFamily="34" charset="0"/>
              <a:buNone/>
            </a:pPr>
            <a:endParaRPr lang="en-US" dirty="0"/>
          </a:p>
        </p:txBody>
      </p:sp>
      <p:sp>
        <p:nvSpPr>
          <p:cNvPr id="7" name="Text Placeholder 6"/>
          <p:cNvSpPr>
            <a:spLocks noGrp="1"/>
          </p:cNvSpPr>
          <p:nvPr>
            <p:ph type="body" sz="quarter" idx="12" hasCustomPrompt="1"/>
            <p:custDataLst>
              <p:custData r:id="rId3"/>
            </p:custDataLst>
          </p:nvPr>
        </p:nvSpPr>
        <p:spPr>
          <a:xfrm>
            <a:off x="485776" y="806400"/>
            <a:ext cx="11226800" cy="320400"/>
          </a:xfrm>
        </p:spPr>
        <p:txBody>
          <a:bodyPr/>
          <a:lstStyle>
            <a:lvl1pPr marL="0" indent="0">
              <a:buNone/>
              <a:defRPr b="1">
                <a:solidFill>
                  <a:schemeClr val="accent1"/>
                </a:solidFill>
              </a:defRPr>
            </a:lvl1pPr>
          </a:lstStyle>
          <a:p>
            <a:pPr lvl="0"/>
            <a:r>
              <a:rPr lang="en-US" dirty="0"/>
              <a:t>Click to add subtitle</a:t>
            </a:r>
          </a:p>
        </p:txBody>
      </p:sp>
    </p:spTree>
    <p:extLst>
      <p:ext uri="{BB962C8B-B14F-4D97-AF65-F5344CB8AC3E}">
        <p14:creationId xmlns:p14="http://schemas.microsoft.com/office/powerpoint/2010/main" val="760007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custDataLst>
              <p:custData r:id="rId1"/>
            </p:custDataLst>
          </p:nvPr>
        </p:nvSpPr>
        <p:spPr/>
        <p:txBody>
          <a:bodyPr/>
          <a:lstStyle/>
          <a:p>
            <a:r>
              <a:rPr lang="en-US" dirty="0"/>
              <a:t>Click to add title</a:t>
            </a:r>
          </a:p>
        </p:txBody>
      </p:sp>
      <p:sp>
        <p:nvSpPr>
          <p:cNvPr id="3" name="Slide Number Placeholder 2"/>
          <p:cNvSpPr>
            <a:spLocks noGrp="1"/>
          </p:cNvSpPr>
          <p:nvPr>
            <p:ph type="sldNum" sz="quarter" idx="10"/>
          </p:nvPr>
        </p:nvSpPr>
        <p:spPr/>
        <p:txBody>
          <a:bodyPr/>
          <a:lstStyle/>
          <a:p>
            <a:pPr algn="r"/>
            <a:fld id="{DF66040D-6F20-4F4B-8995-856BEECD84BE}" type="slidenum">
              <a:rPr lang="en-US" smtClean="0"/>
              <a:pPr algn="r"/>
              <a:t>‹#›</a:t>
            </a:fld>
            <a:endParaRPr lang="en-US" dirty="0"/>
          </a:p>
        </p:txBody>
      </p:sp>
      <p:sp>
        <p:nvSpPr>
          <p:cNvPr id="4" name="Footer Placeholder 3"/>
          <p:cNvSpPr>
            <a:spLocks noGrp="1"/>
          </p:cNvSpPr>
          <p:nvPr>
            <p:ph type="ftr" sz="quarter" idx="11"/>
          </p:nvPr>
        </p:nvSpPr>
        <p:spPr/>
        <p:txBody>
          <a:bodyPr/>
          <a:lstStyle/>
          <a:p>
            <a:pPr algn="r">
              <a:spcAft>
                <a:spcPts val="600"/>
              </a:spcAft>
              <a:buFont typeface="Arial" panose="020B0604020202020204" pitchFamily="34" charset="0"/>
              <a:buNone/>
            </a:pPr>
            <a:endParaRPr lang="en-US" dirty="0"/>
          </a:p>
        </p:txBody>
      </p:sp>
      <p:sp>
        <p:nvSpPr>
          <p:cNvPr id="6" name="Text Placeholder 5"/>
          <p:cNvSpPr>
            <a:spLocks noGrp="1"/>
          </p:cNvSpPr>
          <p:nvPr>
            <p:ph type="body" sz="quarter" idx="12" hasCustomPrompt="1"/>
            <p:custDataLst>
              <p:custData r:id="rId2"/>
            </p:custDataLst>
          </p:nvPr>
        </p:nvSpPr>
        <p:spPr>
          <a:xfrm>
            <a:off x="485775" y="806400"/>
            <a:ext cx="11225025" cy="320400"/>
          </a:xfrm>
        </p:spPr>
        <p:txBody>
          <a:bodyPr/>
          <a:lstStyle>
            <a:lvl1pPr marL="0" indent="0">
              <a:buNone/>
              <a:defRPr b="1">
                <a:solidFill>
                  <a:schemeClr val="accent1"/>
                </a:solidFill>
              </a:defRPr>
            </a:lvl1pPr>
          </a:lstStyle>
          <a:p>
            <a:pPr lvl="0"/>
            <a:r>
              <a:rPr lang="en-US" dirty="0"/>
              <a:t>Click to add subtitle</a:t>
            </a:r>
          </a:p>
        </p:txBody>
      </p:sp>
    </p:spTree>
    <p:extLst>
      <p:ext uri="{BB962C8B-B14F-4D97-AF65-F5344CB8AC3E}">
        <p14:creationId xmlns:p14="http://schemas.microsoft.com/office/powerpoint/2010/main" val="1934686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ustDataLst>
      <p:custData r:id="rId1"/>
    </p:custDataLst>
    <p:extLst>
      <p:ext uri="{BB962C8B-B14F-4D97-AF65-F5344CB8AC3E}">
        <p14:creationId xmlns:p14="http://schemas.microsoft.com/office/powerpoint/2010/main" val="751342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custDataLst>
              <p:custData r:id="rId1"/>
            </p:custDataLst>
          </p:nvPr>
        </p:nvSpPr>
        <p:spPr/>
        <p:txBody>
          <a:bodyPr/>
          <a:lstStyle/>
          <a:p>
            <a:r>
              <a:rPr lang="en-US" dirty="0"/>
              <a:t>Click to add title</a:t>
            </a:r>
          </a:p>
        </p:txBody>
      </p:sp>
      <p:sp>
        <p:nvSpPr>
          <p:cNvPr id="3" name="Content Placeholder 2"/>
          <p:cNvSpPr>
            <a:spLocks noGrp="1"/>
          </p:cNvSpPr>
          <p:nvPr>
            <p:ph sz="half" idx="1" hasCustomPrompt="1"/>
            <p:custDataLst>
              <p:custData r:id="rId2"/>
            </p:custDataLst>
          </p:nvPr>
        </p:nvSpPr>
        <p:spPr>
          <a:xfrm>
            <a:off x="485775" y="1609725"/>
            <a:ext cx="5495925" cy="4514850"/>
          </a:xfrm>
        </p:spPr>
        <p:txBody>
          <a:bodyPr/>
          <a:lstStyle/>
          <a:p>
            <a:pPr lvl="0"/>
            <a:r>
              <a:rPr lang="en-US" dirty="0"/>
              <a:t>Click to add text</a:t>
            </a:r>
          </a:p>
        </p:txBody>
      </p:sp>
      <p:sp>
        <p:nvSpPr>
          <p:cNvPr id="4" name="Content Placeholder 3"/>
          <p:cNvSpPr>
            <a:spLocks noGrp="1"/>
          </p:cNvSpPr>
          <p:nvPr>
            <p:ph sz="half" idx="2" hasCustomPrompt="1"/>
            <p:custDataLst>
              <p:custData r:id="rId3"/>
            </p:custDataLst>
          </p:nvPr>
        </p:nvSpPr>
        <p:spPr>
          <a:xfrm>
            <a:off x="6210300" y="1609725"/>
            <a:ext cx="5499100" cy="4514850"/>
          </a:xfrm>
        </p:spPr>
        <p:txBody>
          <a:bodyPr/>
          <a:lstStyle/>
          <a:p>
            <a:pPr lvl="0"/>
            <a:r>
              <a:rPr lang="en-US" dirty="0"/>
              <a:t>Click to add text</a:t>
            </a:r>
          </a:p>
        </p:txBody>
      </p:sp>
      <p:sp>
        <p:nvSpPr>
          <p:cNvPr id="5" name="Slide Number Placeholder 4"/>
          <p:cNvSpPr>
            <a:spLocks noGrp="1"/>
          </p:cNvSpPr>
          <p:nvPr>
            <p:ph type="sldNum" sz="quarter" idx="10"/>
          </p:nvPr>
        </p:nvSpPr>
        <p:spPr/>
        <p:txBody>
          <a:bodyPr/>
          <a:lstStyle/>
          <a:p>
            <a:pPr algn="r"/>
            <a:fld id="{DF66040D-6F20-4F4B-8995-856BEECD84BE}" type="slidenum">
              <a:rPr lang="en-US" smtClean="0"/>
              <a:pPr algn="r"/>
              <a:t>‹#›</a:t>
            </a:fld>
            <a:endParaRPr lang="en-US" dirty="0"/>
          </a:p>
        </p:txBody>
      </p:sp>
      <p:sp>
        <p:nvSpPr>
          <p:cNvPr id="6" name="Footer Placeholder 5"/>
          <p:cNvSpPr>
            <a:spLocks noGrp="1"/>
          </p:cNvSpPr>
          <p:nvPr>
            <p:ph type="ftr" sz="quarter" idx="11"/>
          </p:nvPr>
        </p:nvSpPr>
        <p:spPr/>
        <p:txBody>
          <a:bodyPr/>
          <a:lstStyle/>
          <a:p>
            <a:pPr algn="r">
              <a:spcAft>
                <a:spcPts val="600"/>
              </a:spcAft>
              <a:buFont typeface="Arial" panose="020B0604020202020204" pitchFamily="34" charset="0"/>
              <a:buNone/>
            </a:pPr>
            <a:endParaRPr lang="en-US" dirty="0"/>
          </a:p>
        </p:txBody>
      </p:sp>
      <p:sp>
        <p:nvSpPr>
          <p:cNvPr id="8" name="Text Placeholder 7"/>
          <p:cNvSpPr>
            <a:spLocks noGrp="1"/>
          </p:cNvSpPr>
          <p:nvPr>
            <p:ph type="body" sz="quarter" idx="12" hasCustomPrompt="1"/>
            <p:custDataLst>
              <p:custData r:id="rId4"/>
            </p:custDataLst>
          </p:nvPr>
        </p:nvSpPr>
        <p:spPr>
          <a:xfrm>
            <a:off x="485776" y="806400"/>
            <a:ext cx="11225023" cy="320400"/>
          </a:xfrm>
        </p:spPr>
        <p:txBody>
          <a:bodyPr/>
          <a:lstStyle>
            <a:lvl1pPr marL="0" indent="0">
              <a:buNone/>
              <a:defRPr b="1">
                <a:solidFill>
                  <a:schemeClr val="accent1"/>
                </a:solidFill>
              </a:defRPr>
            </a:lvl1pPr>
          </a:lstStyle>
          <a:p>
            <a:pPr lvl="0"/>
            <a:r>
              <a:rPr lang="en-US" dirty="0"/>
              <a:t>Click to add subtitle</a:t>
            </a:r>
          </a:p>
        </p:txBody>
      </p:sp>
    </p:spTree>
    <p:extLst>
      <p:ext uri="{BB962C8B-B14F-4D97-AF65-F5344CB8AC3E}">
        <p14:creationId xmlns:p14="http://schemas.microsoft.com/office/powerpoint/2010/main" val="2370606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2 Content and Content">
    <p:spTree>
      <p:nvGrpSpPr>
        <p:cNvPr id="1" name=""/>
        <p:cNvGrpSpPr/>
        <p:nvPr/>
      </p:nvGrpSpPr>
      <p:grpSpPr>
        <a:xfrm>
          <a:off x="0" y="0"/>
          <a:ext cx="0" cy="0"/>
          <a:chOff x="0" y="0"/>
          <a:chExt cx="0" cy="0"/>
        </a:xfrm>
      </p:grpSpPr>
      <p:sp>
        <p:nvSpPr>
          <p:cNvPr id="2" name="Title 1"/>
          <p:cNvSpPr>
            <a:spLocks noGrp="1"/>
          </p:cNvSpPr>
          <p:nvPr>
            <p:ph type="title" hasCustomPrompt="1"/>
            <p:custDataLst>
              <p:custData r:id="rId1"/>
            </p:custDataLst>
          </p:nvPr>
        </p:nvSpPr>
        <p:spPr/>
        <p:txBody>
          <a:bodyPr/>
          <a:lstStyle/>
          <a:p>
            <a:r>
              <a:rPr lang="en-US" dirty="0"/>
              <a:t>Click to add title</a:t>
            </a:r>
          </a:p>
        </p:txBody>
      </p:sp>
      <p:sp>
        <p:nvSpPr>
          <p:cNvPr id="3" name="Content Placeholder 2"/>
          <p:cNvSpPr>
            <a:spLocks noGrp="1"/>
          </p:cNvSpPr>
          <p:nvPr>
            <p:ph sz="quarter" idx="1" hasCustomPrompt="1"/>
            <p:custDataLst>
              <p:custData r:id="rId2"/>
            </p:custDataLst>
          </p:nvPr>
        </p:nvSpPr>
        <p:spPr>
          <a:xfrm>
            <a:off x="482601" y="1609725"/>
            <a:ext cx="3581400" cy="4514850"/>
          </a:xfrm>
        </p:spPr>
        <p:txBody>
          <a:bodyPr/>
          <a:lstStyle/>
          <a:p>
            <a:pPr lvl="0"/>
            <a:r>
              <a:rPr lang="en-US" dirty="0"/>
              <a:t>Click to add text</a:t>
            </a:r>
          </a:p>
        </p:txBody>
      </p:sp>
      <p:sp>
        <p:nvSpPr>
          <p:cNvPr id="4" name="Content Placeholder 3"/>
          <p:cNvSpPr>
            <a:spLocks noGrp="1"/>
          </p:cNvSpPr>
          <p:nvPr>
            <p:ph sz="quarter" idx="2" hasCustomPrompt="1"/>
            <p:custDataLst>
              <p:custData r:id="rId3"/>
            </p:custDataLst>
          </p:nvPr>
        </p:nvSpPr>
        <p:spPr>
          <a:xfrm>
            <a:off x="4305300" y="1609726"/>
            <a:ext cx="3581400" cy="4514850"/>
          </a:xfrm>
        </p:spPr>
        <p:txBody>
          <a:bodyPr/>
          <a:lstStyle/>
          <a:p>
            <a:pPr lvl="0"/>
            <a:r>
              <a:rPr lang="en-US" dirty="0"/>
              <a:t>Click to add text</a:t>
            </a:r>
          </a:p>
        </p:txBody>
      </p:sp>
      <p:sp>
        <p:nvSpPr>
          <p:cNvPr id="5" name="Content Placeholder 4"/>
          <p:cNvSpPr>
            <a:spLocks noGrp="1"/>
          </p:cNvSpPr>
          <p:nvPr>
            <p:ph sz="half" idx="3" hasCustomPrompt="1"/>
            <p:custDataLst>
              <p:custData r:id="rId4"/>
            </p:custDataLst>
          </p:nvPr>
        </p:nvSpPr>
        <p:spPr>
          <a:xfrm>
            <a:off x="8128000" y="1609725"/>
            <a:ext cx="3581400" cy="4514850"/>
          </a:xfrm>
        </p:spPr>
        <p:txBody>
          <a:bodyPr/>
          <a:lstStyle/>
          <a:p>
            <a:pPr lvl="0"/>
            <a:r>
              <a:rPr lang="en-US" dirty="0"/>
              <a:t>Click to add text</a:t>
            </a:r>
          </a:p>
        </p:txBody>
      </p:sp>
      <p:sp>
        <p:nvSpPr>
          <p:cNvPr id="6" name="Slide Number Placeholder 5"/>
          <p:cNvSpPr>
            <a:spLocks noGrp="1"/>
          </p:cNvSpPr>
          <p:nvPr>
            <p:ph type="sldNum" sz="quarter" idx="10"/>
          </p:nvPr>
        </p:nvSpPr>
        <p:spPr/>
        <p:txBody>
          <a:bodyPr/>
          <a:lstStyle/>
          <a:p>
            <a:pPr algn="r"/>
            <a:fld id="{DF66040D-6F20-4F4B-8995-856BEECD84BE}" type="slidenum">
              <a:rPr lang="en-US" smtClean="0"/>
              <a:pPr algn="r"/>
              <a:t>‹#›</a:t>
            </a:fld>
            <a:endParaRPr lang="en-US" dirty="0"/>
          </a:p>
        </p:txBody>
      </p:sp>
      <p:sp>
        <p:nvSpPr>
          <p:cNvPr id="7" name="Footer Placeholder 6"/>
          <p:cNvSpPr>
            <a:spLocks noGrp="1"/>
          </p:cNvSpPr>
          <p:nvPr>
            <p:ph type="ftr" sz="quarter" idx="11"/>
          </p:nvPr>
        </p:nvSpPr>
        <p:spPr/>
        <p:txBody>
          <a:bodyPr/>
          <a:lstStyle/>
          <a:p>
            <a:pPr algn="r">
              <a:spcAft>
                <a:spcPts val="600"/>
              </a:spcAft>
              <a:buFont typeface="Arial" panose="020B0604020202020204" pitchFamily="34" charset="0"/>
              <a:buNone/>
            </a:pPr>
            <a:endParaRPr lang="en-US" dirty="0"/>
          </a:p>
        </p:txBody>
      </p:sp>
      <p:sp>
        <p:nvSpPr>
          <p:cNvPr id="9" name="Text Placeholder 8"/>
          <p:cNvSpPr>
            <a:spLocks noGrp="1"/>
          </p:cNvSpPr>
          <p:nvPr>
            <p:ph type="body" sz="quarter" idx="12" hasCustomPrompt="1"/>
            <p:custDataLst>
              <p:custData r:id="rId5"/>
            </p:custDataLst>
          </p:nvPr>
        </p:nvSpPr>
        <p:spPr>
          <a:xfrm>
            <a:off x="485775" y="806400"/>
            <a:ext cx="11223623" cy="320400"/>
          </a:xfrm>
        </p:spPr>
        <p:txBody>
          <a:bodyPr/>
          <a:lstStyle>
            <a:lvl1pPr marL="0" indent="0">
              <a:buNone/>
              <a:defRPr b="1">
                <a:solidFill>
                  <a:schemeClr val="accent1"/>
                </a:solidFill>
              </a:defRPr>
            </a:lvl1pPr>
          </a:lstStyle>
          <a:p>
            <a:pPr lvl="0"/>
            <a:r>
              <a:rPr lang="en-US" dirty="0"/>
              <a:t>Click to add subtitle</a:t>
            </a:r>
          </a:p>
        </p:txBody>
      </p:sp>
    </p:spTree>
    <p:extLst>
      <p:ext uri="{BB962C8B-B14F-4D97-AF65-F5344CB8AC3E}">
        <p14:creationId xmlns:p14="http://schemas.microsoft.com/office/powerpoint/2010/main" val="375632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2" name="Title 1"/>
          <p:cNvSpPr>
            <a:spLocks noGrp="1"/>
          </p:cNvSpPr>
          <p:nvPr>
            <p:ph type="title" sz="quarter" hasCustomPrompt="1"/>
            <p:custDataLst>
              <p:custData r:id="rId1"/>
            </p:custDataLst>
          </p:nvPr>
        </p:nvSpPr>
        <p:spPr/>
        <p:txBody>
          <a:bodyPr/>
          <a:lstStyle/>
          <a:p>
            <a:r>
              <a:rPr lang="en-US" dirty="0"/>
              <a:t>Click to add title</a:t>
            </a:r>
          </a:p>
        </p:txBody>
      </p:sp>
      <p:sp>
        <p:nvSpPr>
          <p:cNvPr id="3" name="Content Placeholder 2"/>
          <p:cNvSpPr>
            <a:spLocks noGrp="1"/>
          </p:cNvSpPr>
          <p:nvPr>
            <p:ph sz="quarter" idx="1" hasCustomPrompt="1"/>
            <p:custDataLst>
              <p:custData r:id="rId2"/>
            </p:custDataLst>
          </p:nvPr>
        </p:nvSpPr>
        <p:spPr>
          <a:xfrm>
            <a:off x="485775" y="1609725"/>
            <a:ext cx="2625725" cy="4511675"/>
          </a:xfrm>
        </p:spPr>
        <p:txBody>
          <a:bodyPr/>
          <a:lstStyle/>
          <a:p>
            <a:pPr lvl="0"/>
            <a:r>
              <a:rPr lang="en-US" dirty="0"/>
              <a:t>Click to add text</a:t>
            </a:r>
          </a:p>
        </p:txBody>
      </p:sp>
      <p:sp>
        <p:nvSpPr>
          <p:cNvPr id="4" name="Content Placeholder 3"/>
          <p:cNvSpPr>
            <a:spLocks noGrp="1"/>
          </p:cNvSpPr>
          <p:nvPr>
            <p:ph sz="quarter" idx="2" hasCustomPrompt="1"/>
            <p:custDataLst>
              <p:custData r:id="rId3"/>
            </p:custDataLst>
          </p:nvPr>
        </p:nvSpPr>
        <p:spPr>
          <a:xfrm>
            <a:off x="3352800" y="1609725"/>
            <a:ext cx="2628900" cy="4511675"/>
          </a:xfrm>
        </p:spPr>
        <p:txBody>
          <a:bodyPr/>
          <a:lstStyle/>
          <a:p>
            <a:pPr lvl="0"/>
            <a:r>
              <a:rPr lang="en-US" dirty="0"/>
              <a:t>Click to add text</a:t>
            </a:r>
          </a:p>
        </p:txBody>
      </p:sp>
      <p:sp>
        <p:nvSpPr>
          <p:cNvPr id="5" name="Content Placeholder 4"/>
          <p:cNvSpPr>
            <a:spLocks noGrp="1"/>
          </p:cNvSpPr>
          <p:nvPr>
            <p:ph sz="quarter" idx="3" hasCustomPrompt="1"/>
            <p:custDataLst>
              <p:custData r:id="rId4"/>
            </p:custDataLst>
          </p:nvPr>
        </p:nvSpPr>
        <p:spPr>
          <a:xfrm>
            <a:off x="6210300" y="1609726"/>
            <a:ext cx="2628900" cy="4514850"/>
          </a:xfrm>
        </p:spPr>
        <p:txBody>
          <a:bodyPr/>
          <a:lstStyle/>
          <a:p>
            <a:pPr lvl="0"/>
            <a:r>
              <a:rPr lang="en-US" dirty="0"/>
              <a:t>Click to add text</a:t>
            </a:r>
          </a:p>
        </p:txBody>
      </p:sp>
      <p:sp>
        <p:nvSpPr>
          <p:cNvPr id="6" name="Content Placeholder 5"/>
          <p:cNvSpPr>
            <a:spLocks noGrp="1"/>
          </p:cNvSpPr>
          <p:nvPr>
            <p:ph sz="quarter" idx="4" hasCustomPrompt="1"/>
            <p:custDataLst>
              <p:custData r:id="rId5"/>
            </p:custDataLst>
          </p:nvPr>
        </p:nvSpPr>
        <p:spPr>
          <a:xfrm>
            <a:off x="9080500" y="1609726"/>
            <a:ext cx="2628900" cy="4514850"/>
          </a:xfrm>
        </p:spPr>
        <p:txBody>
          <a:bodyPr/>
          <a:lstStyle/>
          <a:p>
            <a:pPr lvl="0"/>
            <a:r>
              <a:rPr lang="en-US" dirty="0"/>
              <a:t>Click to add text</a:t>
            </a:r>
          </a:p>
        </p:txBody>
      </p:sp>
      <p:sp>
        <p:nvSpPr>
          <p:cNvPr id="7" name="Slide Number Placeholder 6"/>
          <p:cNvSpPr>
            <a:spLocks noGrp="1"/>
          </p:cNvSpPr>
          <p:nvPr>
            <p:ph type="sldNum" sz="quarter" idx="10"/>
          </p:nvPr>
        </p:nvSpPr>
        <p:spPr/>
        <p:txBody>
          <a:bodyPr/>
          <a:lstStyle/>
          <a:p>
            <a:pPr algn="r"/>
            <a:fld id="{DF66040D-6F20-4F4B-8995-856BEECD84BE}" type="slidenum">
              <a:rPr lang="en-US" smtClean="0"/>
              <a:pPr algn="r"/>
              <a:t>‹#›</a:t>
            </a:fld>
            <a:endParaRPr lang="en-US" dirty="0"/>
          </a:p>
        </p:txBody>
      </p:sp>
      <p:sp>
        <p:nvSpPr>
          <p:cNvPr id="8" name="Footer Placeholder 7"/>
          <p:cNvSpPr>
            <a:spLocks noGrp="1"/>
          </p:cNvSpPr>
          <p:nvPr>
            <p:ph type="ftr" sz="quarter" idx="11"/>
          </p:nvPr>
        </p:nvSpPr>
        <p:spPr/>
        <p:txBody>
          <a:bodyPr/>
          <a:lstStyle/>
          <a:p>
            <a:pPr algn="r">
              <a:spcAft>
                <a:spcPts val="600"/>
              </a:spcAft>
              <a:buFont typeface="Arial" panose="020B0604020202020204" pitchFamily="34" charset="0"/>
              <a:buNone/>
            </a:pPr>
            <a:endParaRPr lang="en-US" dirty="0"/>
          </a:p>
        </p:txBody>
      </p:sp>
      <p:sp>
        <p:nvSpPr>
          <p:cNvPr id="10" name="Text Placeholder 9"/>
          <p:cNvSpPr>
            <a:spLocks noGrp="1"/>
          </p:cNvSpPr>
          <p:nvPr>
            <p:ph type="body" sz="quarter" idx="12" hasCustomPrompt="1"/>
            <p:custDataLst>
              <p:custData r:id="rId6"/>
            </p:custDataLst>
          </p:nvPr>
        </p:nvSpPr>
        <p:spPr>
          <a:xfrm>
            <a:off x="485777" y="806400"/>
            <a:ext cx="11223622" cy="320400"/>
          </a:xfrm>
        </p:spPr>
        <p:txBody>
          <a:bodyPr/>
          <a:lstStyle>
            <a:lvl1pPr marL="0" indent="0">
              <a:buNone/>
              <a:defRPr b="1">
                <a:solidFill>
                  <a:schemeClr val="accent1"/>
                </a:solidFill>
              </a:defRPr>
            </a:lvl1pPr>
          </a:lstStyle>
          <a:p>
            <a:pPr lvl="0"/>
            <a:r>
              <a:rPr lang="en-US" dirty="0"/>
              <a:t>Click to add subtitle</a:t>
            </a:r>
          </a:p>
        </p:txBody>
      </p:sp>
    </p:spTree>
    <p:extLst>
      <p:ext uri="{BB962C8B-B14F-4D97-AF65-F5344CB8AC3E}">
        <p14:creationId xmlns:p14="http://schemas.microsoft.com/office/powerpoint/2010/main" val="2717505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chemeClr val="accent1"/>
        </a:solidFill>
        <a:effectLst/>
      </p:bgPr>
    </p:bg>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BBFED26F-A95B-E44E-8707-E9C9C09E6F92}"/>
              </a:ext>
            </a:extLst>
          </p:cNvPr>
          <p:cNvSpPr>
            <a:spLocks noGrp="1"/>
          </p:cNvSpPr>
          <p:nvPr>
            <p:ph type="body" sz="quarter" idx="12" hasCustomPrompt="1"/>
            <p:custDataLst>
              <p:custData r:id="rId2"/>
            </p:custDataLst>
          </p:nvPr>
        </p:nvSpPr>
        <p:spPr>
          <a:xfrm>
            <a:off x="485775" y="362464"/>
            <a:ext cx="5495925" cy="5758935"/>
          </a:xfrm>
        </p:spPr>
        <p:txBody>
          <a:bodyPr/>
          <a:lstStyle>
            <a:lvl1pPr marL="233363" indent="-233363">
              <a:lnSpc>
                <a:spcPct val="90000"/>
              </a:lnSpc>
              <a:spcBef>
                <a:spcPts val="900"/>
              </a:spcBef>
              <a:buFont typeface="+mj-lt"/>
              <a:buAutoNum type="arabicPeriod"/>
              <a:tabLst/>
              <a:defRPr>
                <a:solidFill>
                  <a:schemeClr val="lt1"/>
                </a:solidFill>
              </a:defRPr>
            </a:lvl1pPr>
            <a:lvl2pPr>
              <a:buNone/>
              <a:defRPr/>
            </a:lvl2pPr>
          </a:lstStyle>
          <a:p>
            <a:pPr lvl="0"/>
            <a:r>
              <a:rPr lang="en-US" dirty="0"/>
              <a:t>Click to add topic</a:t>
            </a:r>
          </a:p>
        </p:txBody>
      </p:sp>
      <p:sp>
        <p:nvSpPr>
          <p:cNvPr id="4" name="Text Placeholder 3"/>
          <p:cNvSpPr>
            <a:spLocks noGrp="1"/>
          </p:cNvSpPr>
          <p:nvPr>
            <p:ph type="body" sz="quarter" idx="13" hasCustomPrompt="1"/>
            <p:custDataLst>
              <p:custData r:id="rId3"/>
            </p:custDataLst>
          </p:nvPr>
        </p:nvSpPr>
        <p:spPr>
          <a:xfrm>
            <a:off x="486000" y="4896000"/>
            <a:ext cx="11224800" cy="1846800"/>
          </a:xfrm>
        </p:spPr>
        <p:txBody>
          <a:bodyPr/>
          <a:lstStyle>
            <a:lvl1pPr marL="0" indent="0" algn="r">
              <a:buNone/>
              <a:defRPr sz="12000" b="1">
                <a:solidFill>
                  <a:schemeClr val="lt1"/>
                </a:solidFill>
              </a:defRPr>
            </a:lvl1pPr>
          </a:lstStyle>
          <a:p>
            <a:pPr lvl="0"/>
            <a:r>
              <a:rPr lang="en-US" dirty="0"/>
              <a:t>Agenda</a:t>
            </a:r>
          </a:p>
        </p:txBody>
      </p:sp>
    </p:spTree>
    <p:custDataLst>
      <p:custData r:id="rId1"/>
    </p:custDataLst>
    <p:extLst>
      <p:ext uri="{BB962C8B-B14F-4D97-AF65-F5344CB8AC3E}">
        <p14:creationId xmlns:p14="http://schemas.microsoft.com/office/powerpoint/2010/main" val="391493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Divider Slide">
    <p:bg>
      <p:bgPr>
        <a:blipFill>
          <a:blip r:embed="rId5"/>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custDataLst>
              <p:custData r:id="rId2"/>
            </p:custDataLst>
          </p:nvPr>
        </p:nvSpPr>
        <p:spPr>
          <a:xfrm>
            <a:off x="482600" y="358774"/>
            <a:ext cx="8308600" cy="5762626"/>
          </a:xfrm>
        </p:spPr>
        <p:txBody>
          <a:bodyPr anchor="t" anchorCtr="0"/>
          <a:lstStyle>
            <a:lvl1pPr>
              <a:defRPr sz="5400" b="1">
                <a:solidFill>
                  <a:schemeClr val="lt1"/>
                </a:solidFill>
                <a:latin typeface="+mj-lt"/>
              </a:defRPr>
            </a:lvl1pPr>
          </a:lstStyle>
          <a:p>
            <a:r>
              <a:rPr lang="en-US" dirty="0"/>
              <a:t>Click to add title</a:t>
            </a:r>
          </a:p>
        </p:txBody>
      </p:sp>
      <p:sp>
        <p:nvSpPr>
          <p:cNvPr id="3" name="Text Placeholder 2"/>
          <p:cNvSpPr>
            <a:spLocks noGrp="1"/>
          </p:cNvSpPr>
          <p:nvPr>
            <p:ph type="body" idx="1" hasCustomPrompt="1"/>
            <p:custDataLst>
              <p:custData r:id="rId3"/>
            </p:custDataLst>
          </p:nvPr>
        </p:nvSpPr>
        <p:spPr>
          <a:xfrm>
            <a:off x="7869600" y="630000"/>
            <a:ext cx="4320000" cy="6228000"/>
          </a:xfrm>
        </p:spPr>
        <p:txBody>
          <a:bodyPr wrap="none" lIns="0" tIns="46800" rIns="216000" bIns="0"/>
          <a:lstStyle>
            <a:lvl1pPr marL="0" indent="0" algn="r">
              <a:buNone/>
              <a:defRPr sz="50000" b="1">
                <a:solidFill>
                  <a:schemeClr val="l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a:t>
            </a:r>
          </a:p>
        </p:txBody>
      </p:sp>
    </p:spTree>
    <p:custDataLst>
      <p:custData r:id="rId1"/>
    </p:custDataLst>
    <p:extLst>
      <p:ext uri="{BB962C8B-B14F-4D97-AF65-F5344CB8AC3E}">
        <p14:creationId xmlns:p14="http://schemas.microsoft.com/office/powerpoint/2010/main" val="3090486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customXml" Target="../../customXml/item9.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customXml" Target="../../customXml/item17.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customXml" Target="../../customXml/item1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customXml" Target="../../customXml/item10.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customXml" Target="../../customXml/item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custData r:id="rId21"/>
            </p:custDataLst>
          </p:nvPr>
        </p:nvSpPr>
        <p:spPr>
          <a:xfrm>
            <a:off x="485776" y="355601"/>
            <a:ext cx="11223623" cy="495299"/>
          </a:xfrm>
          <a:prstGeom prst="rect">
            <a:avLst/>
          </a:prstGeom>
        </p:spPr>
        <p:txBody>
          <a:bodyPr vert="horz" lIns="0" tIns="0" rIns="0" bIns="0" rtlCol="0" anchor="t">
            <a:noAutofit/>
          </a:bodyPr>
          <a:lstStyle/>
          <a:p>
            <a:r>
              <a:rPr lang="en-US"/>
              <a:t>Click to add title</a:t>
            </a:r>
            <a:endParaRPr lang="en-GB" dirty="0"/>
          </a:p>
        </p:txBody>
      </p:sp>
      <p:sp>
        <p:nvSpPr>
          <p:cNvPr id="3" name="Text Placeholder 2"/>
          <p:cNvSpPr>
            <a:spLocks noGrp="1"/>
          </p:cNvSpPr>
          <p:nvPr>
            <p:ph type="body" idx="1"/>
            <p:custDataLst>
              <p:custData r:id="rId22"/>
            </p:custDataLst>
          </p:nvPr>
        </p:nvSpPr>
        <p:spPr>
          <a:xfrm>
            <a:off x="485776" y="1609725"/>
            <a:ext cx="11223624" cy="4514302"/>
          </a:xfrm>
          <a:prstGeom prst="rect">
            <a:avLst/>
          </a:prstGeom>
        </p:spPr>
        <p:txBody>
          <a:bodyPr vert="horz" lIns="0" tIns="0" rIns="0" bIns="0" rtlCol="0" anchor="t">
            <a:noAutofit/>
          </a:bodyPr>
          <a:lstStyle/>
          <a:p>
            <a:pPr lvl="0"/>
            <a:r>
              <a:rPr lang="en-GB"/>
              <a:t>Click to add text</a:t>
            </a:r>
            <a:endParaRPr lang="en-GB" dirty="0"/>
          </a:p>
        </p:txBody>
      </p:sp>
      <p:sp>
        <p:nvSpPr>
          <p:cNvPr id="4" name="Slide Number Placeholder 3"/>
          <p:cNvSpPr>
            <a:spLocks noGrp="1"/>
          </p:cNvSpPr>
          <p:nvPr>
            <p:ph type="sldNum" sz="quarter" idx="4"/>
            <p:custDataLst>
              <p:custData r:id="rId23"/>
            </p:custDataLst>
          </p:nvPr>
        </p:nvSpPr>
        <p:spPr>
          <a:xfrm>
            <a:off x="11430000" y="6516000"/>
            <a:ext cx="280800" cy="123111"/>
          </a:xfrm>
          <a:prstGeom prst="rect">
            <a:avLst/>
          </a:prstGeom>
          <a:noFill/>
        </p:spPr>
        <p:txBody>
          <a:bodyPr wrap="square" lIns="0" tIns="0" rIns="0" bIns="0" rtlCol="0">
            <a:spAutoFit/>
          </a:bodyPr>
          <a:lstStyle>
            <a:lvl1pPr algn="r">
              <a:defRPr lang="en-GB" sz="800" smtClean="0">
                <a:effectLst/>
              </a:defRPr>
            </a:lvl1pPr>
          </a:lstStyle>
          <a:p>
            <a:pPr algn="r"/>
            <a:fld id="{DF66040D-6F20-4F4B-8995-856BEECD84BE}" type="slidenum">
              <a:rPr lang="en-GB" smtClean="0"/>
              <a:pPr algn="r"/>
              <a:t>‹#›</a:t>
            </a:fld>
            <a:endParaRPr lang="en-GB" dirty="0"/>
          </a:p>
        </p:txBody>
      </p:sp>
      <p:sp>
        <p:nvSpPr>
          <p:cNvPr id="5" name="Footer Placeholder 4"/>
          <p:cNvSpPr>
            <a:spLocks noGrp="1"/>
          </p:cNvSpPr>
          <p:nvPr>
            <p:ph type="ftr" sz="quarter" idx="3"/>
            <p:custDataLst>
              <p:custData r:id="rId24"/>
            </p:custDataLst>
          </p:nvPr>
        </p:nvSpPr>
        <p:spPr>
          <a:xfrm>
            <a:off x="6210000" y="6390000"/>
            <a:ext cx="4546800" cy="248400"/>
          </a:xfrm>
          <a:prstGeom prst="rect">
            <a:avLst/>
          </a:prstGeom>
        </p:spPr>
        <p:txBody>
          <a:bodyPr vert="horz" lIns="0" tIns="0" rIns="0" bIns="0" rtlCol="0" anchor="b">
            <a:noAutofit/>
          </a:bodyPr>
          <a:lstStyle>
            <a:lvl1pPr algn="r">
              <a:defRPr lang="en-GB" sz="800" b="0"/>
            </a:lvl1pPr>
          </a:lstStyle>
          <a:p>
            <a:pPr algn="r">
              <a:spcAft>
                <a:spcPts val="600"/>
              </a:spcAft>
              <a:buFont typeface="Arial" panose="020B0604020202020204" pitchFamily="34" charset="0"/>
              <a:buNone/>
            </a:pPr>
            <a:endParaRPr lang="en-GB" dirty="0"/>
          </a:p>
        </p:txBody>
      </p:sp>
      <p:pic>
        <p:nvPicPr>
          <p:cNvPr id="6" name="ContentLogo_WHITE" hidden="1"/>
          <p:cNvPicPr>
            <a:picLocks noChangeAspect="1"/>
          </p:cNvPicPr>
          <p:nvPr userDrawn="1"/>
        </p:nvPicPr>
        <p:blipFill>
          <a:blip r:embed="rId25">
            <a:extLst>
              <a:ext uri="{28A0092B-C50C-407E-A947-70E740481C1C}">
                <a14:useLocalDpi xmlns:a14="http://schemas.microsoft.com/office/drawing/2010/main" val="0"/>
              </a:ext>
            </a:extLst>
          </a:blip>
          <a:stretch>
            <a:fillRect/>
          </a:stretch>
        </p:blipFill>
        <p:spPr bwMode="invGray">
          <a:xfrm>
            <a:off x="486029" y="6515989"/>
            <a:ext cx="658369" cy="115824"/>
          </a:xfrm>
          <a:prstGeom prst="rect">
            <a:avLst/>
          </a:prstGeom>
        </p:spPr>
      </p:pic>
      <p:pic>
        <p:nvPicPr>
          <p:cNvPr id="7" name="ContentLogo_COLOUR"/>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bwMode="invGray">
          <a:xfrm>
            <a:off x="486029" y="6515989"/>
            <a:ext cx="658369" cy="115824"/>
          </a:xfrm>
          <a:prstGeom prst="rect">
            <a:avLst/>
          </a:prstGeom>
        </p:spPr>
      </p:pic>
    </p:spTree>
    <p:custDataLst>
      <p:custData r:id="rId20"/>
    </p:custDataLst>
    <p:extLst>
      <p:ext uri="{BB962C8B-B14F-4D97-AF65-F5344CB8AC3E}">
        <p14:creationId xmlns:p14="http://schemas.microsoft.com/office/powerpoint/2010/main" val="577282148"/>
      </p:ext>
    </p:extLst>
  </p:cSld>
  <p:clrMap bg1="lt1" tx1="dk1" bg2="lt2" tx2="dk2" accent1="accent1" accent2="accent2" accent3="accent3" accent4="accent4" accent5="accent5" accent6="accent6" hlink="hlink" folHlink="folHlink"/>
  <p:sldLayoutIdLst>
    <p:sldLayoutId id="2147483661" r:id="rId1"/>
    <p:sldLayoutId id="2147483715" r:id="rId2"/>
    <p:sldLayoutId id="2147483719" r:id="rId3"/>
    <p:sldLayoutId id="2147483672" r:id="rId4"/>
    <p:sldLayoutId id="2147483716" r:id="rId5"/>
    <p:sldLayoutId id="2147483717" r:id="rId6"/>
    <p:sldLayoutId id="2147483718" r:id="rId7"/>
    <p:sldLayoutId id="2147483688" r:id="rId8"/>
    <p:sldLayoutId id="2147483713" r:id="rId9"/>
    <p:sldLayoutId id="2147483710" r:id="rId10"/>
    <p:sldLayoutId id="2147483724" r:id="rId11"/>
    <p:sldLayoutId id="2147483725" r:id="rId12"/>
    <p:sldLayoutId id="2147483727" r:id="rId13"/>
    <p:sldLayoutId id="2147483728" r:id="rId14"/>
    <p:sldLayoutId id="2147483729" r:id="rId15"/>
    <p:sldLayoutId id="2147483730" r:id="rId16"/>
    <p:sldLayoutId id="2147483731" r:id="rId17"/>
    <p:sldLayoutId id="2147483732" r:id="rId18"/>
  </p:sldLayoutIdLst>
  <p:hf hdr="0" dt="0"/>
  <p:txStyles>
    <p:titleStyle>
      <a:lvl1pPr algn="l" defTabSz="457200" rtl="0" eaLnBrk="1" latinLnBrk="0" hangingPunct="1">
        <a:lnSpc>
          <a:spcPct val="80000"/>
        </a:lnSpc>
        <a:spcBef>
          <a:spcPct val="0"/>
        </a:spcBef>
        <a:buNone/>
        <a:defRPr sz="3000" b="1" kern="1200">
          <a:solidFill>
            <a:schemeClr val="accent1"/>
          </a:solidFill>
          <a:latin typeface="+mj-lt"/>
          <a:ea typeface="+mj-ea"/>
          <a:cs typeface="+mj-cs"/>
        </a:defRPr>
      </a:lvl1pPr>
    </p:titleStyle>
    <p:bodyStyle>
      <a:lvl1pPr marL="228600" indent="-228600" algn="l" defTabSz="457200" rtl="0" eaLnBrk="1" latinLnBrk="0" hangingPunct="1">
        <a:spcBef>
          <a:spcPts val="0"/>
        </a:spcBef>
        <a:spcAft>
          <a:spcPts val="600"/>
        </a:spcAft>
        <a:buFont typeface="Arial" panose="020B0604020202020204" pitchFamily="34" charset="0"/>
        <a:buChar char="•"/>
        <a:defRPr sz="1800" b="0" kern="1200">
          <a:solidFill>
            <a:schemeClr val="tx1"/>
          </a:solidFill>
          <a:latin typeface="+mn-lt"/>
          <a:ea typeface="+mn-ea"/>
          <a:cs typeface="+mn-cs"/>
        </a:defRPr>
      </a:lvl1pPr>
      <a:lvl2pPr marL="457200" indent="-223838" algn="l" defTabSz="457200" rtl="0" eaLnBrk="1" latinLnBrk="0" hangingPunct="1">
        <a:spcBef>
          <a:spcPts val="0"/>
        </a:spcBef>
        <a:spcAft>
          <a:spcPts val="600"/>
        </a:spcAft>
        <a:buFont typeface="Arial" panose="020B0604020202020204" pitchFamily="34" charset="0"/>
        <a:buChar char="–"/>
        <a:tabLst/>
        <a:defRPr sz="1500" kern="1200">
          <a:solidFill>
            <a:schemeClr val="tx1"/>
          </a:solidFill>
          <a:latin typeface="+mn-lt"/>
          <a:ea typeface="+mn-ea"/>
          <a:cs typeface="+mn-cs"/>
        </a:defRPr>
      </a:lvl2pPr>
      <a:lvl3pPr marL="685800" indent="-228600" algn="l" defTabSz="457200" rtl="0" eaLnBrk="1" latinLnBrk="0" hangingPunct="1">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3pPr>
      <a:lvl4pPr marL="914400" indent="-223838" algn="l" defTabSz="457200" rtl="0" eaLnBrk="1" latinLnBrk="0" hangingPunct="1">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4pPr>
      <a:lvl5pPr marL="1143000" indent="-228600" algn="l" defTabSz="457200" rtl="0" eaLnBrk="1" latinLnBrk="0" hangingPunct="1">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5pPr>
      <a:lvl6pPr marL="1371600" indent="-223838" algn="l" defTabSz="457200" rtl="0" eaLnBrk="1" latinLnBrk="0" hangingPunct="1">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6pPr>
      <a:lvl7pPr marL="1600200" indent="-228600" algn="l" defTabSz="457200" rtl="0" eaLnBrk="1" latinLnBrk="0" hangingPunct="1">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7pPr>
      <a:lvl8pPr marL="1828800" indent="-223838" algn="l" defTabSz="457200" rtl="0" eaLnBrk="1" latinLnBrk="0" hangingPunct="1">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8pPr>
      <a:lvl9pPr marL="2057400" indent="-228600" algn="l" defTabSz="457200" rtl="0" eaLnBrk="1" latinLnBrk="0" hangingPunct="1">
        <a:spcBef>
          <a:spcPts val="0"/>
        </a:spcBef>
        <a:spcAft>
          <a:spcPts val="600"/>
        </a:spcAft>
        <a:buFont typeface="Arial" panose="020B0604020202020204" pitchFamily="34" charset="0"/>
        <a:buChar char="•"/>
        <a:tabLst/>
        <a:defRPr sz="1200" kern="1200">
          <a:solidFill>
            <a:schemeClr val="tx1"/>
          </a:solidFill>
          <a:latin typeface="+mn-lt"/>
          <a:ea typeface="+mn-ea"/>
          <a:cs typeface="+mn-cs"/>
        </a:defRPr>
      </a:lvl9pPr>
    </p:bodyStyle>
    <p:other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376">
          <p15:clr>
            <a:srgbClr val="F26B43"/>
          </p15:clr>
        </p15:guide>
        <p15:guide id="7" pos="3912">
          <p15:clr>
            <a:srgbClr val="F26B43"/>
          </p15:clr>
        </p15:guide>
        <p15:guide id="13" pos="304">
          <p15:clr>
            <a:srgbClr val="F26B43"/>
          </p15:clr>
        </p15:guide>
        <p15:guide id="19" pos="3768">
          <p15:clr>
            <a:srgbClr val="F26B43"/>
          </p15:clr>
        </p15:guide>
        <p15:guide id="27" orient="horz" pos="4168">
          <p15:clr>
            <a:srgbClr val="F26B43"/>
          </p15:clr>
        </p15:guide>
        <p15:guide id="29" orient="horz" pos="4016">
          <p15:clr>
            <a:srgbClr val="F26B43"/>
          </p15:clr>
        </p15:guide>
        <p15:guide id="30" orient="horz" pos="226">
          <p15:clr>
            <a:srgbClr val="F26B43"/>
          </p15:clr>
        </p15:guide>
        <p15:guide id="31" orient="horz" pos="540">
          <p15:clr>
            <a:srgbClr val="F26B43"/>
          </p15:clr>
        </p15:guide>
        <p15:guide id="32" orient="horz" pos="698">
          <p15:clr>
            <a:srgbClr val="F26B43"/>
          </p15:clr>
        </p15:guide>
        <p15:guide id="35" orient="horz" pos="1014">
          <p15:clr>
            <a:srgbClr val="F26B43"/>
          </p15:clr>
        </p15:guide>
        <p15:guide id="38" orient="horz" pos="3856">
          <p15:clr>
            <a:srgbClr val="F26B43"/>
          </p15:clr>
        </p15:guide>
        <p15:guide id="39"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ustomXml" Target="../../customXml/item55.xml"/><Relationship Id="rId2" Type="http://schemas.openxmlformats.org/officeDocument/2006/relationships/customXml" Target="../../customXml/item16.xml"/><Relationship Id="rId1" Type="http://schemas.openxmlformats.org/officeDocument/2006/relationships/customXml" Target="../../customXml/item53.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6.xml"/><Relationship Id="rId1" Type="http://schemas.openxmlformats.org/officeDocument/2006/relationships/tags" Target="../tags/tag10.xml"/><Relationship Id="rId5" Type="http://schemas.openxmlformats.org/officeDocument/2006/relationships/chart" Target="../charts/chart2.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6.xml"/><Relationship Id="rId1" Type="http://schemas.openxmlformats.org/officeDocument/2006/relationships/tags" Target="../tags/tag11.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chart" Target="../charts/char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chart" Target="../charts/chart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chart" Target="../charts/char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chart" Target="../charts/char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customXml" Target="../../customXml/item6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6.xml"/><Relationship Id="rId4" Type="http://schemas.openxmlformats.org/officeDocument/2006/relationships/chart" Target="../charts/chart8.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11.xml"/><Relationship Id="rId1" Type="http://schemas.openxmlformats.org/officeDocument/2006/relationships/tags" Target="../tags/tag18.xml"/><Relationship Id="rId5" Type="http://schemas.openxmlformats.org/officeDocument/2006/relationships/image" Target="../media/image24.png"/><Relationship Id="rId4" Type="http://schemas.openxmlformats.org/officeDocument/2006/relationships/image" Target="../media/image23.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tags" Target="../tags/tag5.xml"/><Relationship Id="rId7" Type="http://schemas.openxmlformats.org/officeDocument/2006/relationships/image" Target="../media/image12.emf"/><Relationship Id="rId2" Type="http://schemas.openxmlformats.org/officeDocument/2006/relationships/customXml" Target="../../customXml/item2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1.xml"/><Relationship Id="rId4" Type="http://schemas.openxmlformats.org/officeDocument/2006/relationships/slideLayout" Target="../slideLayouts/slideLayout3.xml"/><Relationship Id="rId9" Type="http://schemas.openxmlformats.org/officeDocument/2006/relationships/image" Target="../media/image14.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xml"/><Relationship Id="rId1" Type="http://schemas.openxmlformats.org/officeDocument/2006/relationships/customXml" Target="../../customXml/item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customXml" Target="../../customXml/item19.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notesSlide" Target="../notesSlides/notesSlide3.xml"/><Relationship Id="rId7" Type="http://schemas.openxmlformats.org/officeDocument/2006/relationships/image" Target="../media/image18.png"/><Relationship Id="rId2" Type="http://schemas.openxmlformats.org/officeDocument/2006/relationships/slideLayout" Target="../slideLayouts/slideLayout12.xml"/><Relationship Id="rId1" Type="http://schemas.openxmlformats.org/officeDocument/2006/relationships/tags" Target="../tags/tag7.xml"/><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png"/><Relationship Id="rId9"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5.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custData r:id="rId1"/>
            </p:custDataLst>
          </p:nvPr>
        </p:nvSpPr>
        <p:spPr>
          <a:xfrm>
            <a:off x="432054" y="2090083"/>
            <a:ext cx="9359900" cy="1601978"/>
          </a:xfrm>
        </p:spPr>
        <p:txBody>
          <a:bodyPr/>
          <a:lstStyle/>
          <a:p>
            <a:r>
              <a:rPr lang="en-US" sz="4000" dirty="0"/>
              <a:t>Using elements of safety culture as a predictor of process safety outcomes</a:t>
            </a:r>
          </a:p>
        </p:txBody>
      </p:sp>
      <p:sp>
        <p:nvSpPr>
          <p:cNvPr id="3" name="Subtitle 2"/>
          <p:cNvSpPr>
            <a:spLocks noGrp="1"/>
          </p:cNvSpPr>
          <p:nvPr>
            <p:ph type="subTitle" idx="1"/>
            <p:custDataLst>
              <p:custData r:id="rId2"/>
            </p:custDataLst>
          </p:nvPr>
        </p:nvSpPr>
        <p:spPr/>
        <p:txBody>
          <a:bodyPr/>
          <a:lstStyle/>
          <a:p>
            <a:r>
              <a:rPr lang="en-US" dirty="0"/>
              <a:t>Purdue Process Safety And Assurance Center</a:t>
            </a:r>
          </a:p>
          <a:p>
            <a:r>
              <a:rPr lang="en-US" dirty="0"/>
              <a:t>December 7, 2021</a:t>
            </a:r>
          </a:p>
        </p:txBody>
      </p:sp>
      <p:sp>
        <p:nvSpPr>
          <p:cNvPr id="5" name="ClientLogo" hidden="1"/>
          <p:cNvSpPr/>
          <p:nvPr>
            <p:custDataLst>
              <p:custData r:id="rId3"/>
            </p:custDataLst>
          </p:nvPr>
        </p:nvSpPr>
        <p:spPr>
          <a:xfrm>
            <a:off x="8132400" y="363600"/>
            <a:ext cx="3574800" cy="496800"/>
          </a:xfrm>
          <a:prstGeom prst="rect">
            <a:avLst/>
          </a:prstGeom>
          <a:solidFill>
            <a:srgbClr val="1485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chemeClr val="bg1"/>
                </a:solidFill>
              </a:rPr>
              <a:t>Placeholder for optional client logo</a:t>
            </a:r>
          </a:p>
        </p:txBody>
      </p:sp>
      <p:sp>
        <p:nvSpPr>
          <p:cNvPr id="7" name="Subtitle 2">
            <a:extLst>
              <a:ext uri="{FF2B5EF4-FFF2-40B4-BE49-F238E27FC236}">
                <a16:creationId xmlns:a16="http://schemas.microsoft.com/office/drawing/2014/main" id="{E8ECEB84-FF80-2C44-85D7-818917A7A946}"/>
              </a:ext>
            </a:extLst>
          </p:cNvPr>
          <p:cNvSpPr txBox="1">
            <a:spLocks/>
          </p:cNvSpPr>
          <p:nvPr/>
        </p:nvSpPr>
        <p:spPr>
          <a:xfrm>
            <a:off x="481330" y="1198657"/>
            <a:ext cx="9310624" cy="384048"/>
          </a:xfrm>
          <a:prstGeom prst="rect">
            <a:avLst/>
          </a:prstGeom>
        </p:spPr>
        <p:txBody>
          <a:bodyPr vert="horz" lIns="0" tIns="0" rIns="0" bIns="0" rtlCol="0" anchor="t">
            <a:noAutofit/>
          </a:bodyPr>
          <a:lstStyle>
            <a:lvl1pPr marL="0" indent="0" algn="l" defTabSz="457200" rtl="0" eaLnBrk="1" latinLnBrk="0" hangingPunct="1">
              <a:spcBef>
                <a:spcPts val="1200"/>
              </a:spcBef>
              <a:spcAft>
                <a:spcPts val="600"/>
              </a:spcAft>
              <a:buFont typeface="Arial"/>
              <a:buNone/>
              <a:defRPr sz="2400" b="0" kern="1200">
                <a:solidFill>
                  <a:schemeClr val="tx2"/>
                </a:solidFill>
                <a:latin typeface="+mn-lt"/>
                <a:ea typeface="+mn-ea"/>
                <a:cs typeface="+mn-cs"/>
              </a:defRPr>
            </a:lvl1pPr>
            <a:lvl2pPr marL="457200" indent="0" algn="ctr" defTabSz="457200" rtl="0" eaLnBrk="1" latinLnBrk="0" hangingPunct="1">
              <a:spcBef>
                <a:spcPts val="0"/>
              </a:spcBef>
              <a:spcAft>
                <a:spcPts val="600"/>
              </a:spcAft>
              <a:buFont typeface="Arial" panose="020B0604020202020204" pitchFamily="34" charset="0"/>
              <a:buNone/>
              <a:tabLst/>
              <a:defRPr sz="1500" kern="1200">
                <a:solidFill>
                  <a:schemeClr val="tx1">
                    <a:tint val="75000"/>
                  </a:schemeClr>
                </a:solidFill>
                <a:latin typeface="+mn-lt"/>
                <a:ea typeface="+mn-ea"/>
                <a:cs typeface="+mn-cs"/>
              </a:defRPr>
            </a:lvl2pPr>
            <a:lvl3pPr marL="914400" indent="0" algn="ctr" defTabSz="457200" rtl="0" eaLnBrk="1" latinLnBrk="0" hangingPunct="1">
              <a:spcBef>
                <a:spcPts val="0"/>
              </a:spcBef>
              <a:spcAft>
                <a:spcPts val="600"/>
              </a:spcAft>
              <a:buFont typeface="Arial" panose="020B0604020202020204" pitchFamily="34" charset="0"/>
              <a:buNone/>
              <a:tabLst/>
              <a:defRPr sz="1200" kern="1200">
                <a:solidFill>
                  <a:schemeClr val="tx1">
                    <a:tint val="75000"/>
                  </a:schemeClr>
                </a:solidFill>
                <a:latin typeface="+mn-lt"/>
                <a:ea typeface="+mn-ea"/>
                <a:cs typeface="+mn-cs"/>
              </a:defRPr>
            </a:lvl3pPr>
            <a:lvl4pPr marL="1371600" indent="0" algn="ctr" defTabSz="457200" rtl="0" eaLnBrk="1" latinLnBrk="0" hangingPunct="1">
              <a:spcBef>
                <a:spcPts val="0"/>
              </a:spcBef>
              <a:spcAft>
                <a:spcPts val="600"/>
              </a:spcAft>
              <a:buFont typeface="Arial" panose="020B0604020202020204" pitchFamily="34" charset="0"/>
              <a:buNone/>
              <a:tabLst/>
              <a:defRPr sz="1200" kern="1200">
                <a:solidFill>
                  <a:schemeClr val="tx1">
                    <a:tint val="75000"/>
                  </a:schemeClr>
                </a:solidFill>
                <a:latin typeface="+mn-lt"/>
                <a:ea typeface="+mn-ea"/>
                <a:cs typeface="+mn-cs"/>
              </a:defRPr>
            </a:lvl4pPr>
            <a:lvl5pPr marL="1828800" indent="0" algn="ctr" defTabSz="457200" rtl="0" eaLnBrk="1" latinLnBrk="0" hangingPunct="1">
              <a:spcBef>
                <a:spcPts val="0"/>
              </a:spcBef>
              <a:spcAft>
                <a:spcPts val="600"/>
              </a:spcAft>
              <a:buFont typeface="Arial" panose="020B0604020202020204" pitchFamily="34" charset="0"/>
              <a:buNone/>
              <a:tabLst/>
              <a:defRPr sz="1200" kern="1200">
                <a:solidFill>
                  <a:schemeClr val="tx1">
                    <a:tint val="75000"/>
                  </a:schemeClr>
                </a:solidFill>
                <a:latin typeface="+mn-lt"/>
                <a:ea typeface="+mn-ea"/>
                <a:cs typeface="+mn-cs"/>
              </a:defRPr>
            </a:lvl5pPr>
            <a:lvl6pPr marL="2286000" indent="0" algn="ctr" defTabSz="457200" rtl="0" eaLnBrk="1" latinLnBrk="0" hangingPunct="1">
              <a:spcBef>
                <a:spcPts val="0"/>
              </a:spcBef>
              <a:spcAft>
                <a:spcPts val="600"/>
              </a:spcAft>
              <a:buFont typeface="Arial"/>
              <a:buNone/>
              <a:tabLst/>
              <a:defRPr sz="1200" kern="1200">
                <a:solidFill>
                  <a:schemeClr val="tx1">
                    <a:tint val="75000"/>
                  </a:schemeClr>
                </a:solidFill>
                <a:latin typeface="+mn-lt"/>
                <a:ea typeface="+mn-ea"/>
                <a:cs typeface="+mn-cs"/>
              </a:defRPr>
            </a:lvl6pPr>
            <a:lvl7pPr marL="2743200" indent="0" algn="ctr" defTabSz="457200" rtl="0" eaLnBrk="1" latinLnBrk="0" hangingPunct="1">
              <a:spcBef>
                <a:spcPts val="0"/>
              </a:spcBef>
              <a:spcAft>
                <a:spcPts val="600"/>
              </a:spcAft>
              <a:buFont typeface="System Font Regular"/>
              <a:buNone/>
              <a:tabLst/>
              <a:defRPr sz="1200" kern="1200">
                <a:solidFill>
                  <a:schemeClr val="tx1">
                    <a:tint val="75000"/>
                  </a:schemeClr>
                </a:solidFill>
                <a:latin typeface="+mn-lt"/>
                <a:ea typeface="+mn-ea"/>
                <a:cs typeface="+mn-cs"/>
              </a:defRPr>
            </a:lvl7pPr>
            <a:lvl8pPr marL="3200400" indent="0" algn="ctr" defTabSz="457200" rtl="0" eaLnBrk="1" latinLnBrk="0" hangingPunct="1">
              <a:spcBef>
                <a:spcPts val="0"/>
              </a:spcBef>
              <a:spcAft>
                <a:spcPts val="600"/>
              </a:spcAft>
              <a:buFont typeface="Arial"/>
              <a:buNone/>
              <a:tabLst/>
              <a:defRPr sz="1200" kern="1200">
                <a:solidFill>
                  <a:schemeClr val="tx1">
                    <a:tint val="75000"/>
                  </a:schemeClr>
                </a:solidFill>
                <a:latin typeface="+mn-lt"/>
                <a:ea typeface="+mn-ea"/>
                <a:cs typeface="+mn-cs"/>
              </a:defRPr>
            </a:lvl8pPr>
            <a:lvl9pPr marL="3657600" indent="0" algn="ctr" defTabSz="457200" rtl="0" eaLnBrk="1" latinLnBrk="0" hangingPunct="1">
              <a:spcBef>
                <a:spcPts val="0"/>
              </a:spcBef>
              <a:spcAft>
                <a:spcPts val="600"/>
              </a:spcAft>
              <a:buFont typeface="System Font Regular"/>
              <a:buNone/>
              <a:tabLst/>
              <a:defRPr sz="1200" kern="1200">
                <a:solidFill>
                  <a:schemeClr val="tx1">
                    <a:tint val="75000"/>
                  </a:schemeClr>
                </a:solidFill>
                <a:latin typeface="+mn-lt"/>
                <a:ea typeface="+mn-ea"/>
                <a:cs typeface="+mn-cs"/>
              </a:defRPr>
            </a:lvl9pPr>
          </a:lstStyle>
          <a:p>
            <a:r>
              <a:rPr lang="en-US" sz="2800" b="1" dirty="0">
                <a:solidFill>
                  <a:schemeClr val="bg1">
                    <a:lumMod val="95000"/>
                  </a:schemeClr>
                </a:solidFill>
              </a:rPr>
              <a:t>Marsh Advisory</a:t>
            </a:r>
          </a:p>
        </p:txBody>
      </p:sp>
    </p:spTree>
    <p:extLst>
      <p:ext uri="{BB962C8B-B14F-4D97-AF65-F5344CB8AC3E}">
        <p14:creationId xmlns:p14="http://schemas.microsoft.com/office/powerpoint/2010/main" val="1644816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124 Rectángulo"/>
          <p:cNvSpPr/>
          <p:nvPr/>
        </p:nvSpPr>
        <p:spPr>
          <a:xfrm>
            <a:off x="6242845" y="1281591"/>
            <a:ext cx="2544763" cy="48810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79004" tIns="39502" rIns="79004" bIns="39502" rtlCol="0" anchor="ctr"/>
          <a:lstStyle/>
          <a:p>
            <a:pPr algn="ctr"/>
            <a:endParaRPr lang="es-ES_tradnl">
              <a:solidFill>
                <a:prstClr val="white"/>
              </a:solidFill>
              <a:latin typeface="Arial"/>
            </a:endParaRPr>
          </a:p>
        </p:txBody>
      </p:sp>
      <p:sp>
        <p:nvSpPr>
          <p:cNvPr id="123" name="122 Rectángulo"/>
          <p:cNvSpPr/>
          <p:nvPr/>
        </p:nvSpPr>
        <p:spPr>
          <a:xfrm>
            <a:off x="9044782" y="1281593"/>
            <a:ext cx="2574925" cy="4881083"/>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lIns="79004" tIns="39502" rIns="79004" bIns="39502" rtlCol="0" anchor="ctr"/>
          <a:lstStyle/>
          <a:p>
            <a:pPr algn="ctr"/>
            <a:endParaRPr lang="es-ES_tradnl">
              <a:solidFill>
                <a:prstClr val="white"/>
              </a:solidFill>
              <a:latin typeface="Arial"/>
            </a:endParaRPr>
          </a:p>
        </p:txBody>
      </p:sp>
      <p:sp>
        <p:nvSpPr>
          <p:cNvPr id="43" name="42 Rectángulo"/>
          <p:cNvSpPr/>
          <p:nvPr/>
        </p:nvSpPr>
        <p:spPr>
          <a:xfrm>
            <a:off x="580233" y="1281592"/>
            <a:ext cx="2579687" cy="48810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79004" tIns="39502" rIns="79004" bIns="39502" rtlCol="0" anchor="ctr"/>
          <a:lstStyle/>
          <a:p>
            <a:pPr algn="ctr"/>
            <a:endParaRPr lang="es-ES_tradnl">
              <a:solidFill>
                <a:prstClr val="white"/>
              </a:solidFill>
              <a:latin typeface="Arial"/>
            </a:endParaRPr>
          </a:p>
        </p:txBody>
      </p:sp>
      <p:sp>
        <p:nvSpPr>
          <p:cNvPr id="2" name="Title 1"/>
          <p:cNvSpPr>
            <a:spLocks noGrp="1"/>
          </p:cNvSpPr>
          <p:nvPr>
            <p:ph type="title"/>
          </p:nvPr>
        </p:nvSpPr>
        <p:spPr>
          <a:xfrm>
            <a:off x="233208" y="366831"/>
            <a:ext cx="12187053" cy="300044"/>
          </a:xfrm>
        </p:spPr>
        <p:txBody>
          <a:bodyPr/>
          <a:lstStyle/>
          <a:p>
            <a:r>
              <a:rPr lang="en-GB" sz="3000" dirty="0">
                <a:solidFill>
                  <a:srgbClr val="002C77"/>
                </a:solidFill>
              </a:rPr>
              <a:t>We worked with the American Chemistry Council to launch the process safety culture survey</a:t>
            </a:r>
          </a:p>
        </p:txBody>
      </p:sp>
      <p:sp>
        <p:nvSpPr>
          <p:cNvPr id="8" name="Text Box 495"/>
          <p:cNvSpPr txBox="1">
            <a:spLocks noChangeArrowheads="1"/>
          </p:cNvSpPr>
          <p:nvPr/>
        </p:nvSpPr>
        <p:spPr bwMode="auto">
          <a:xfrm>
            <a:off x="1074819" y="2340723"/>
            <a:ext cx="1628651"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9pPr>
          </a:lstStyle>
          <a:p>
            <a:pPr defTabSz="514120"/>
            <a:r>
              <a:rPr lang="en-US" b="1" dirty="0">
                <a:solidFill>
                  <a:prstClr val="white"/>
                </a:solidFill>
                <a:latin typeface="Arial" panose="020B0604020202020204" pitchFamily="34" charset="0"/>
                <a:cs typeface="Arial" panose="020B0604020202020204" pitchFamily="34" charset="0"/>
              </a:rPr>
              <a:t>Administration</a:t>
            </a:r>
          </a:p>
        </p:txBody>
      </p:sp>
      <p:sp>
        <p:nvSpPr>
          <p:cNvPr id="9" name="Text Box 495"/>
          <p:cNvSpPr txBox="1">
            <a:spLocks noChangeArrowheads="1"/>
          </p:cNvSpPr>
          <p:nvPr/>
        </p:nvSpPr>
        <p:spPr bwMode="auto">
          <a:xfrm>
            <a:off x="1329083" y="4376330"/>
            <a:ext cx="1671292"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9pPr>
          </a:lstStyle>
          <a:p>
            <a:pPr defTabSz="514081"/>
            <a:r>
              <a:rPr lang="en-US" sz="1600" dirty="0">
                <a:solidFill>
                  <a:prstClr val="white"/>
                </a:solidFill>
                <a:latin typeface="Arial" panose="020B0604020202020204" pitchFamily="34" charset="0"/>
                <a:cs typeface="Arial" panose="020B0604020202020204" pitchFamily="34" charset="0"/>
              </a:rPr>
              <a:t>July 31, 2021</a:t>
            </a:r>
          </a:p>
        </p:txBody>
      </p:sp>
      <p:grpSp>
        <p:nvGrpSpPr>
          <p:cNvPr id="10" name="Group 9"/>
          <p:cNvGrpSpPr/>
          <p:nvPr/>
        </p:nvGrpSpPr>
        <p:grpSpPr>
          <a:xfrm>
            <a:off x="1530946" y="1560924"/>
            <a:ext cx="755053" cy="605805"/>
            <a:chOff x="0" y="2706688"/>
            <a:chExt cx="357188" cy="360363"/>
          </a:xfrm>
          <a:solidFill>
            <a:schemeClr val="bg1"/>
          </a:solidFill>
        </p:grpSpPr>
        <p:sp>
          <p:nvSpPr>
            <p:cNvPr id="11" name="Freeform 107"/>
            <p:cNvSpPr>
              <a:spLocks noEditPoints="1"/>
            </p:cNvSpPr>
            <p:nvPr/>
          </p:nvSpPr>
          <p:spPr bwMode="auto">
            <a:xfrm>
              <a:off x="0" y="2706688"/>
              <a:ext cx="357188" cy="360363"/>
            </a:xfrm>
            <a:custGeom>
              <a:avLst/>
              <a:gdLst/>
              <a:ahLst/>
              <a:cxnLst>
                <a:cxn ang="0">
                  <a:pos x="112" y="12"/>
                </a:cxn>
                <a:cxn ang="0">
                  <a:pos x="96" y="12"/>
                </a:cxn>
                <a:cxn ang="0">
                  <a:pos x="96" y="4"/>
                </a:cxn>
                <a:cxn ang="0">
                  <a:pos x="92" y="0"/>
                </a:cxn>
                <a:cxn ang="0">
                  <a:pos x="88" y="4"/>
                </a:cxn>
                <a:cxn ang="0">
                  <a:pos x="88" y="12"/>
                </a:cxn>
                <a:cxn ang="0">
                  <a:pos x="65" y="12"/>
                </a:cxn>
                <a:cxn ang="0">
                  <a:pos x="65" y="4"/>
                </a:cxn>
                <a:cxn ang="0">
                  <a:pos x="61" y="0"/>
                </a:cxn>
                <a:cxn ang="0">
                  <a:pos x="57" y="4"/>
                </a:cxn>
                <a:cxn ang="0">
                  <a:pos x="57" y="12"/>
                </a:cxn>
                <a:cxn ang="0">
                  <a:pos x="34" y="12"/>
                </a:cxn>
                <a:cxn ang="0">
                  <a:pos x="34" y="4"/>
                </a:cxn>
                <a:cxn ang="0">
                  <a:pos x="30" y="0"/>
                </a:cxn>
                <a:cxn ang="0">
                  <a:pos x="27" y="4"/>
                </a:cxn>
                <a:cxn ang="0">
                  <a:pos x="27" y="12"/>
                </a:cxn>
                <a:cxn ang="0">
                  <a:pos x="10" y="12"/>
                </a:cxn>
                <a:cxn ang="0">
                  <a:pos x="0" y="22"/>
                </a:cxn>
                <a:cxn ang="0">
                  <a:pos x="0" y="113"/>
                </a:cxn>
                <a:cxn ang="0">
                  <a:pos x="10" y="123"/>
                </a:cxn>
                <a:cxn ang="0">
                  <a:pos x="112" y="123"/>
                </a:cxn>
                <a:cxn ang="0">
                  <a:pos x="122" y="113"/>
                </a:cxn>
                <a:cxn ang="0">
                  <a:pos x="122" y="22"/>
                </a:cxn>
                <a:cxn ang="0">
                  <a:pos x="112" y="12"/>
                </a:cxn>
                <a:cxn ang="0">
                  <a:pos x="115" y="113"/>
                </a:cxn>
                <a:cxn ang="0">
                  <a:pos x="112" y="115"/>
                </a:cxn>
                <a:cxn ang="0">
                  <a:pos x="10" y="115"/>
                </a:cxn>
                <a:cxn ang="0">
                  <a:pos x="7" y="113"/>
                </a:cxn>
                <a:cxn ang="0">
                  <a:pos x="7" y="22"/>
                </a:cxn>
                <a:cxn ang="0">
                  <a:pos x="10" y="19"/>
                </a:cxn>
                <a:cxn ang="0">
                  <a:pos x="27" y="19"/>
                </a:cxn>
                <a:cxn ang="0">
                  <a:pos x="27" y="27"/>
                </a:cxn>
                <a:cxn ang="0">
                  <a:pos x="30" y="31"/>
                </a:cxn>
                <a:cxn ang="0">
                  <a:pos x="34" y="27"/>
                </a:cxn>
                <a:cxn ang="0">
                  <a:pos x="34" y="19"/>
                </a:cxn>
                <a:cxn ang="0">
                  <a:pos x="57" y="19"/>
                </a:cxn>
                <a:cxn ang="0">
                  <a:pos x="57" y="27"/>
                </a:cxn>
                <a:cxn ang="0">
                  <a:pos x="61" y="31"/>
                </a:cxn>
                <a:cxn ang="0">
                  <a:pos x="65" y="27"/>
                </a:cxn>
                <a:cxn ang="0">
                  <a:pos x="65" y="19"/>
                </a:cxn>
                <a:cxn ang="0">
                  <a:pos x="88" y="19"/>
                </a:cxn>
                <a:cxn ang="0">
                  <a:pos x="88" y="27"/>
                </a:cxn>
                <a:cxn ang="0">
                  <a:pos x="92" y="31"/>
                </a:cxn>
                <a:cxn ang="0">
                  <a:pos x="96" y="27"/>
                </a:cxn>
                <a:cxn ang="0">
                  <a:pos x="96" y="19"/>
                </a:cxn>
                <a:cxn ang="0">
                  <a:pos x="112" y="19"/>
                </a:cxn>
                <a:cxn ang="0">
                  <a:pos x="115" y="22"/>
                </a:cxn>
                <a:cxn ang="0">
                  <a:pos x="115" y="113"/>
                </a:cxn>
                <a:cxn ang="0">
                  <a:pos x="115" y="113"/>
                </a:cxn>
                <a:cxn ang="0">
                  <a:pos x="115" y="113"/>
                </a:cxn>
              </a:cxnLst>
              <a:rect l="0" t="0" r="r" b="b"/>
              <a:pathLst>
                <a:path w="122" h="123">
                  <a:moveTo>
                    <a:pt x="112" y="12"/>
                  </a:moveTo>
                  <a:cubicBezTo>
                    <a:pt x="96" y="12"/>
                    <a:pt x="96" y="12"/>
                    <a:pt x="96" y="12"/>
                  </a:cubicBezTo>
                  <a:cubicBezTo>
                    <a:pt x="96" y="4"/>
                    <a:pt x="96" y="4"/>
                    <a:pt x="96" y="4"/>
                  </a:cubicBezTo>
                  <a:cubicBezTo>
                    <a:pt x="96" y="2"/>
                    <a:pt x="94" y="0"/>
                    <a:pt x="92" y="0"/>
                  </a:cubicBezTo>
                  <a:cubicBezTo>
                    <a:pt x="90" y="0"/>
                    <a:pt x="88" y="2"/>
                    <a:pt x="88" y="4"/>
                  </a:cubicBezTo>
                  <a:cubicBezTo>
                    <a:pt x="88" y="12"/>
                    <a:pt x="88" y="12"/>
                    <a:pt x="88" y="12"/>
                  </a:cubicBezTo>
                  <a:cubicBezTo>
                    <a:pt x="65" y="12"/>
                    <a:pt x="65" y="12"/>
                    <a:pt x="65" y="12"/>
                  </a:cubicBezTo>
                  <a:cubicBezTo>
                    <a:pt x="65" y="4"/>
                    <a:pt x="65" y="4"/>
                    <a:pt x="65" y="4"/>
                  </a:cubicBezTo>
                  <a:cubicBezTo>
                    <a:pt x="65" y="2"/>
                    <a:pt x="63" y="0"/>
                    <a:pt x="61" y="0"/>
                  </a:cubicBezTo>
                  <a:cubicBezTo>
                    <a:pt x="59" y="0"/>
                    <a:pt x="57" y="2"/>
                    <a:pt x="57" y="4"/>
                  </a:cubicBezTo>
                  <a:cubicBezTo>
                    <a:pt x="57" y="12"/>
                    <a:pt x="57" y="12"/>
                    <a:pt x="57" y="12"/>
                  </a:cubicBezTo>
                  <a:cubicBezTo>
                    <a:pt x="34" y="12"/>
                    <a:pt x="34" y="12"/>
                    <a:pt x="34" y="12"/>
                  </a:cubicBezTo>
                  <a:cubicBezTo>
                    <a:pt x="34" y="4"/>
                    <a:pt x="34" y="4"/>
                    <a:pt x="34" y="4"/>
                  </a:cubicBezTo>
                  <a:cubicBezTo>
                    <a:pt x="34" y="2"/>
                    <a:pt x="32" y="0"/>
                    <a:pt x="30" y="0"/>
                  </a:cubicBezTo>
                  <a:cubicBezTo>
                    <a:pt x="28" y="0"/>
                    <a:pt x="27" y="2"/>
                    <a:pt x="27" y="4"/>
                  </a:cubicBezTo>
                  <a:cubicBezTo>
                    <a:pt x="27" y="12"/>
                    <a:pt x="27" y="12"/>
                    <a:pt x="27" y="12"/>
                  </a:cubicBezTo>
                  <a:cubicBezTo>
                    <a:pt x="10" y="12"/>
                    <a:pt x="10" y="12"/>
                    <a:pt x="10" y="12"/>
                  </a:cubicBezTo>
                  <a:cubicBezTo>
                    <a:pt x="4" y="12"/>
                    <a:pt x="0" y="16"/>
                    <a:pt x="0" y="22"/>
                  </a:cubicBezTo>
                  <a:cubicBezTo>
                    <a:pt x="0" y="113"/>
                    <a:pt x="0" y="113"/>
                    <a:pt x="0" y="113"/>
                  </a:cubicBezTo>
                  <a:cubicBezTo>
                    <a:pt x="0" y="118"/>
                    <a:pt x="4" y="123"/>
                    <a:pt x="10" y="123"/>
                  </a:cubicBezTo>
                  <a:cubicBezTo>
                    <a:pt x="112" y="123"/>
                    <a:pt x="112" y="123"/>
                    <a:pt x="112" y="123"/>
                  </a:cubicBezTo>
                  <a:cubicBezTo>
                    <a:pt x="118" y="123"/>
                    <a:pt x="122" y="118"/>
                    <a:pt x="122" y="113"/>
                  </a:cubicBezTo>
                  <a:cubicBezTo>
                    <a:pt x="122" y="22"/>
                    <a:pt x="122" y="22"/>
                    <a:pt x="122" y="22"/>
                  </a:cubicBezTo>
                  <a:cubicBezTo>
                    <a:pt x="122" y="16"/>
                    <a:pt x="118" y="12"/>
                    <a:pt x="112" y="12"/>
                  </a:cubicBezTo>
                  <a:close/>
                  <a:moveTo>
                    <a:pt x="115" y="113"/>
                  </a:moveTo>
                  <a:cubicBezTo>
                    <a:pt x="115" y="114"/>
                    <a:pt x="114" y="115"/>
                    <a:pt x="112" y="115"/>
                  </a:cubicBezTo>
                  <a:cubicBezTo>
                    <a:pt x="10" y="115"/>
                    <a:pt x="10" y="115"/>
                    <a:pt x="10" y="115"/>
                  </a:cubicBezTo>
                  <a:cubicBezTo>
                    <a:pt x="9" y="115"/>
                    <a:pt x="7" y="114"/>
                    <a:pt x="7" y="113"/>
                  </a:cubicBezTo>
                  <a:cubicBezTo>
                    <a:pt x="7" y="22"/>
                    <a:pt x="7" y="22"/>
                    <a:pt x="7" y="22"/>
                  </a:cubicBezTo>
                  <a:cubicBezTo>
                    <a:pt x="7" y="20"/>
                    <a:pt x="9" y="19"/>
                    <a:pt x="10" y="19"/>
                  </a:cubicBezTo>
                  <a:cubicBezTo>
                    <a:pt x="27" y="19"/>
                    <a:pt x="27" y="19"/>
                    <a:pt x="27" y="19"/>
                  </a:cubicBezTo>
                  <a:cubicBezTo>
                    <a:pt x="27" y="27"/>
                    <a:pt x="27" y="27"/>
                    <a:pt x="27" y="27"/>
                  </a:cubicBezTo>
                  <a:cubicBezTo>
                    <a:pt x="27" y="29"/>
                    <a:pt x="28" y="31"/>
                    <a:pt x="30" y="31"/>
                  </a:cubicBezTo>
                  <a:cubicBezTo>
                    <a:pt x="32" y="31"/>
                    <a:pt x="34" y="29"/>
                    <a:pt x="34" y="27"/>
                  </a:cubicBezTo>
                  <a:cubicBezTo>
                    <a:pt x="34" y="19"/>
                    <a:pt x="34" y="19"/>
                    <a:pt x="34" y="19"/>
                  </a:cubicBezTo>
                  <a:cubicBezTo>
                    <a:pt x="57" y="19"/>
                    <a:pt x="57" y="19"/>
                    <a:pt x="57" y="19"/>
                  </a:cubicBezTo>
                  <a:cubicBezTo>
                    <a:pt x="57" y="27"/>
                    <a:pt x="57" y="27"/>
                    <a:pt x="57" y="27"/>
                  </a:cubicBezTo>
                  <a:cubicBezTo>
                    <a:pt x="57" y="29"/>
                    <a:pt x="59" y="31"/>
                    <a:pt x="61" y="31"/>
                  </a:cubicBezTo>
                  <a:cubicBezTo>
                    <a:pt x="63" y="31"/>
                    <a:pt x="65" y="29"/>
                    <a:pt x="65" y="27"/>
                  </a:cubicBezTo>
                  <a:cubicBezTo>
                    <a:pt x="65" y="19"/>
                    <a:pt x="65" y="19"/>
                    <a:pt x="65" y="19"/>
                  </a:cubicBezTo>
                  <a:cubicBezTo>
                    <a:pt x="88" y="19"/>
                    <a:pt x="88" y="19"/>
                    <a:pt x="88" y="19"/>
                  </a:cubicBezTo>
                  <a:cubicBezTo>
                    <a:pt x="88" y="27"/>
                    <a:pt x="88" y="27"/>
                    <a:pt x="88" y="27"/>
                  </a:cubicBezTo>
                  <a:cubicBezTo>
                    <a:pt x="88" y="29"/>
                    <a:pt x="90" y="31"/>
                    <a:pt x="92" y="31"/>
                  </a:cubicBezTo>
                  <a:cubicBezTo>
                    <a:pt x="94" y="31"/>
                    <a:pt x="96" y="29"/>
                    <a:pt x="96" y="27"/>
                  </a:cubicBezTo>
                  <a:cubicBezTo>
                    <a:pt x="96" y="19"/>
                    <a:pt x="96" y="19"/>
                    <a:pt x="96" y="19"/>
                  </a:cubicBezTo>
                  <a:cubicBezTo>
                    <a:pt x="112" y="19"/>
                    <a:pt x="112" y="19"/>
                    <a:pt x="112" y="19"/>
                  </a:cubicBezTo>
                  <a:cubicBezTo>
                    <a:pt x="114" y="19"/>
                    <a:pt x="115" y="20"/>
                    <a:pt x="115" y="22"/>
                  </a:cubicBezTo>
                  <a:lnTo>
                    <a:pt x="115" y="113"/>
                  </a:lnTo>
                  <a:close/>
                  <a:moveTo>
                    <a:pt x="115" y="113"/>
                  </a:moveTo>
                  <a:cubicBezTo>
                    <a:pt x="115" y="113"/>
                    <a:pt x="115" y="113"/>
                    <a:pt x="115" y="113"/>
                  </a:cubicBezTo>
                </a:path>
              </a:pathLst>
            </a:custGeom>
            <a:grpFill/>
            <a:ln w="9525">
              <a:noFill/>
              <a:round/>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sp>
          <p:nvSpPr>
            <p:cNvPr id="12" name="Rectangle 108"/>
            <p:cNvSpPr>
              <a:spLocks noChangeArrowheads="1"/>
            </p:cNvSpPr>
            <p:nvPr/>
          </p:nvSpPr>
          <p:spPr bwMode="auto">
            <a:xfrm>
              <a:off x="79375" y="2841626"/>
              <a:ext cx="42863" cy="34925"/>
            </a:xfrm>
            <a:prstGeom prst="rect">
              <a:avLst/>
            </a:prstGeom>
            <a:grpFill/>
            <a:ln w="9525">
              <a:noFill/>
              <a:miter lim="800000"/>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sp>
          <p:nvSpPr>
            <p:cNvPr id="13" name="Rectangle 109"/>
            <p:cNvSpPr>
              <a:spLocks noChangeArrowheads="1"/>
            </p:cNvSpPr>
            <p:nvPr/>
          </p:nvSpPr>
          <p:spPr bwMode="auto">
            <a:xfrm>
              <a:off x="79375" y="2897188"/>
              <a:ext cx="42863" cy="34925"/>
            </a:xfrm>
            <a:prstGeom prst="rect">
              <a:avLst/>
            </a:prstGeom>
            <a:grpFill/>
            <a:ln w="9525">
              <a:noFill/>
              <a:miter lim="800000"/>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sp>
          <p:nvSpPr>
            <p:cNvPr id="14" name="Rectangle 110"/>
            <p:cNvSpPr>
              <a:spLocks noChangeArrowheads="1"/>
            </p:cNvSpPr>
            <p:nvPr/>
          </p:nvSpPr>
          <p:spPr bwMode="auto">
            <a:xfrm>
              <a:off x="79375" y="2955926"/>
              <a:ext cx="42863" cy="31750"/>
            </a:xfrm>
            <a:prstGeom prst="rect">
              <a:avLst/>
            </a:prstGeom>
            <a:grpFill/>
            <a:ln w="9525">
              <a:noFill/>
              <a:miter lim="800000"/>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sp>
          <p:nvSpPr>
            <p:cNvPr id="15" name="Rectangle 111"/>
            <p:cNvSpPr>
              <a:spLocks noChangeArrowheads="1"/>
            </p:cNvSpPr>
            <p:nvPr/>
          </p:nvSpPr>
          <p:spPr bwMode="auto">
            <a:xfrm>
              <a:off x="155575" y="2955926"/>
              <a:ext cx="46038" cy="31750"/>
            </a:xfrm>
            <a:prstGeom prst="rect">
              <a:avLst/>
            </a:prstGeom>
            <a:grpFill/>
            <a:ln w="9525">
              <a:noFill/>
              <a:miter lim="800000"/>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sp>
          <p:nvSpPr>
            <p:cNvPr id="16" name="Rectangle 112"/>
            <p:cNvSpPr>
              <a:spLocks noChangeArrowheads="1"/>
            </p:cNvSpPr>
            <p:nvPr/>
          </p:nvSpPr>
          <p:spPr bwMode="auto">
            <a:xfrm>
              <a:off x="155575" y="2897188"/>
              <a:ext cx="46038" cy="34925"/>
            </a:xfrm>
            <a:prstGeom prst="rect">
              <a:avLst/>
            </a:prstGeom>
            <a:grpFill/>
            <a:ln w="9525">
              <a:noFill/>
              <a:miter lim="800000"/>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sp>
          <p:nvSpPr>
            <p:cNvPr id="17" name="Rectangle 113"/>
            <p:cNvSpPr>
              <a:spLocks noChangeArrowheads="1"/>
            </p:cNvSpPr>
            <p:nvPr/>
          </p:nvSpPr>
          <p:spPr bwMode="auto">
            <a:xfrm>
              <a:off x="155575" y="2841626"/>
              <a:ext cx="46038" cy="34925"/>
            </a:xfrm>
            <a:prstGeom prst="rect">
              <a:avLst/>
            </a:prstGeom>
            <a:grpFill/>
            <a:ln w="9525">
              <a:noFill/>
              <a:miter lim="800000"/>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sp>
          <p:nvSpPr>
            <p:cNvPr id="18" name="Rectangle 114"/>
            <p:cNvSpPr>
              <a:spLocks noChangeArrowheads="1"/>
            </p:cNvSpPr>
            <p:nvPr/>
          </p:nvSpPr>
          <p:spPr bwMode="auto">
            <a:xfrm>
              <a:off x="233363" y="2955926"/>
              <a:ext cx="47625" cy="31750"/>
            </a:xfrm>
            <a:prstGeom prst="rect">
              <a:avLst/>
            </a:prstGeom>
            <a:grpFill/>
            <a:ln w="9525">
              <a:noFill/>
              <a:miter lim="800000"/>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sp>
          <p:nvSpPr>
            <p:cNvPr id="19" name="Rectangle 115"/>
            <p:cNvSpPr>
              <a:spLocks noChangeArrowheads="1"/>
            </p:cNvSpPr>
            <p:nvPr/>
          </p:nvSpPr>
          <p:spPr bwMode="auto">
            <a:xfrm>
              <a:off x="233363" y="2897188"/>
              <a:ext cx="47625" cy="34925"/>
            </a:xfrm>
            <a:prstGeom prst="rect">
              <a:avLst/>
            </a:prstGeom>
            <a:grpFill/>
            <a:ln w="9525">
              <a:noFill/>
              <a:miter lim="800000"/>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sp>
          <p:nvSpPr>
            <p:cNvPr id="20" name="Rectangle 116"/>
            <p:cNvSpPr>
              <a:spLocks noChangeArrowheads="1"/>
            </p:cNvSpPr>
            <p:nvPr/>
          </p:nvSpPr>
          <p:spPr bwMode="auto">
            <a:xfrm>
              <a:off x="233363" y="2841626"/>
              <a:ext cx="47625" cy="34925"/>
            </a:xfrm>
            <a:prstGeom prst="rect">
              <a:avLst/>
            </a:prstGeom>
            <a:grpFill/>
            <a:ln w="9525">
              <a:noFill/>
              <a:miter lim="800000"/>
              <a:headEnd/>
              <a:tailEnd/>
            </a:ln>
          </p:spPr>
          <p:txBody>
            <a:bodyPr/>
            <a:lstStyle/>
            <a:p>
              <a:pPr defTabSz="257111">
                <a:defRPr/>
              </a:pPr>
              <a:endParaRPr lang="en-US" sz="1100" dirty="0">
                <a:solidFill>
                  <a:prstClr val="white"/>
                </a:solidFill>
                <a:latin typeface="Arial"/>
                <a:ea typeface="MS PGothic" panose="020B0600070205080204" pitchFamily="34" charset="-128"/>
              </a:endParaRPr>
            </a:p>
          </p:txBody>
        </p:sp>
      </p:grpSp>
      <p:sp>
        <p:nvSpPr>
          <p:cNvPr id="122" name="121 Rectángulo"/>
          <p:cNvSpPr/>
          <p:nvPr/>
        </p:nvSpPr>
        <p:spPr>
          <a:xfrm>
            <a:off x="3530739" y="1281590"/>
            <a:ext cx="2555699" cy="4876799"/>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lIns="79004" tIns="39502" rIns="79004" bIns="39502" rtlCol="0" anchor="ctr"/>
          <a:lstStyle/>
          <a:p>
            <a:pPr algn="ctr"/>
            <a:endParaRPr lang="es-ES_tradnl">
              <a:solidFill>
                <a:prstClr val="white"/>
              </a:solidFill>
              <a:latin typeface="Arial"/>
            </a:endParaRPr>
          </a:p>
        </p:txBody>
      </p:sp>
      <p:sp>
        <p:nvSpPr>
          <p:cNvPr id="36" name="Text Box 495"/>
          <p:cNvSpPr txBox="1">
            <a:spLocks noChangeArrowheads="1"/>
          </p:cNvSpPr>
          <p:nvPr/>
        </p:nvSpPr>
        <p:spPr bwMode="auto">
          <a:xfrm>
            <a:off x="3959822" y="2341451"/>
            <a:ext cx="1551707"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9pPr>
          </a:lstStyle>
          <a:p>
            <a:pPr defTabSz="514120"/>
            <a:r>
              <a:rPr lang="en-US" b="1" dirty="0">
                <a:solidFill>
                  <a:prstClr val="black">
                    <a:lumMod val="75000"/>
                    <a:lumOff val="25000"/>
                  </a:prstClr>
                </a:solidFill>
                <a:latin typeface="Arial" panose="020B0604020202020204" pitchFamily="34" charset="0"/>
                <a:cs typeface="Arial" panose="020B0604020202020204" pitchFamily="34" charset="0"/>
              </a:rPr>
              <a:t>Questionnaire</a:t>
            </a:r>
          </a:p>
        </p:txBody>
      </p:sp>
      <p:sp>
        <p:nvSpPr>
          <p:cNvPr id="37" name="Text Box 495"/>
          <p:cNvSpPr txBox="1">
            <a:spLocks noChangeArrowheads="1"/>
          </p:cNvSpPr>
          <p:nvPr/>
        </p:nvSpPr>
        <p:spPr bwMode="auto">
          <a:xfrm>
            <a:off x="3595159" y="2948564"/>
            <a:ext cx="2491279" cy="26776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9pPr>
          </a:lstStyle>
          <a:p>
            <a:pPr defTabSz="514081"/>
            <a:endParaRPr lang="en-US" sz="1400" dirty="0">
              <a:solidFill>
                <a:prstClr val="black">
                  <a:lumMod val="75000"/>
                  <a:lumOff val="25000"/>
                </a:prstClr>
              </a:solidFill>
              <a:latin typeface="Arial"/>
              <a:ea typeface="Segoe UI" panose="020B0502040204020203" pitchFamily="34" charset="0"/>
              <a:cs typeface="Segoe UI" panose="020B0502040204020203" pitchFamily="34" charset="0"/>
            </a:endParaRPr>
          </a:p>
          <a:p>
            <a:pPr defTabSz="514081"/>
            <a:r>
              <a:rPr lang="en-US" sz="1600" dirty="0">
                <a:solidFill>
                  <a:prstClr val="black">
                    <a:lumMod val="75000"/>
                    <a:lumOff val="25000"/>
                  </a:prstClr>
                </a:solidFill>
                <a:latin typeface="Arial"/>
                <a:ea typeface="Segoe UI" panose="020B0502040204020203" pitchFamily="34" charset="0"/>
                <a:cs typeface="Segoe UI" panose="020B0502040204020203" pitchFamily="34" charset="0"/>
              </a:rPr>
              <a:t>Safety culture assessment</a:t>
            </a:r>
          </a:p>
          <a:p>
            <a:pPr marL="285750" indent="-285750" defTabSz="514081">
              <a:buFont typeface="Arial" panose="020B0604020202020204" pitchFamily="34" charset="0"/>
              <a:buChar char="•"/>
            </a:pPr>
            <a:r>
              <a:rPr lang="en-US" sz="1600" dirty="0">
                <a:solidFill>
                  <a:prstClr val="black">
                    <a:lumMod val="75000"/>
                    <a:lumOff val="25000"/>
                  </a:prstClr>
                </a:solidFill>
                <a:latin typeface="Arial"/>
                <a:ea typeface="Segoe UI" panose="020B0502040204020203" pitchFamily="34" charset="0"/>
                <a:cs typeface="Segoe UI" panose="020B0502040204020203" pitchFamily="34" charset="0"/>
              </a:rPr>
              <a:t>6 dimensions</a:t>
            </a:r>
          </a:p>
          <a:p>
            <a:pPr marL="285750" indent="-285750" defTabSz="514081">
              <a:buFont typeface="Arial" panose="020B0604020202020204" pitchFamily="34" charset="0"/>
              <a:buChar char="•"/>
            </a:pPr>
            <a:r>
              <a:rPr lang="en-US" sz="1600" dirty="0">
                <a:solidFill>
                  <a:prstClr val="black">
                    <a:lumMod val="75000"/>
                    <a:lumOff val="25000"/>
                  </a:prstClr>
                </a:solidFill>
                <a:latin typeface="Arial"/>
                <a:ea typeface="Segoe UI" panose="020B0502040204020203" pitchFamily="34" charset="0"/>
                <a:cs typeface="Segoe UI" panose="020B0502040204020203" pitchFamily="34" charset="0"/>
              </a:rPr>
              <a:t>31 multiple choice items</a:t>
            </a:r>
          </a:p>
          <a:p>
            <a:pPr marL="285750" indent="-285750" defTabSz="514081">
              <a:buFont typeface="Arial" panose="020B0604020202020204" pitchFamily="34" charset="0"/>
              <a:buChar char="•"/>
            </a:pPr>
            <a:r>
              <a:rPr lang="en-US" sz="1600" dirty="0">
                <a:solidFill>
                  <a:prstClr val="black">
                    <a:lumMod val="75000"/>
                    <a:lumOff val="25000"/>
                  </a:prstClr>
                </a:solidFill>
                <a:latin typeface="Arial"/>
                <a:ea typeface="Segoe UI" panose="020B0502040204020203" pitchFamily="34" charset="0"/>
                <a:cs typeface="Segoe UI" panose="020B0502040204020203" pitchFamily="34" charset="0"/>
              </a:rPr>
              <a:t>1 open-ended question</a:t>
            </a:r>
          </a:p>
          <a:p>
            <a:pPr marL="285750" indent="-285750" defTabSz="514081">
              <a:buFont typeface="Arial" panose="020B0604020202020204" pitchFamily="34" charset="0"/>
              <a:buChar char="•"/>
            </a:pPr>
            <a:endParaRPr lang="en-US" sz="1600" dirty="0">
              <a:solidFill>
                <a:prstClr val="black">
                  <a:lumMod val="75000"/>
                  <a:lumOff val="25000"/>
                </a:prstClr>
              </a:solidFill>
              <a:latin typeface="Arial"/>
              <a:ea typeface="Segoe UI" panose="020B0502040204020203" pitchFamily="34" charset="0"/>
              <a:cs typeface="Segoe UI" panose="020B0502040204020203" pitchFamily="34" charset="0"/>
            </a:endParaRPr>
          </a:p>
          <a:p>
            <a:pPr defTabSz="514081"/>
            <a:r>
              <a:rPr lang="en-US" sz="1600" dirty="0">
                <a:solidFill>
                  <a:prstClr val="black">
                    <a:lumMod val="75000"/>
                    <a:lumOff val="25000"/>
                  </a:prstClr>
                </a:solidFill>
                <a:latin typeface="Arial"/>
                <a:ea typeface="Segoe UI" panose="020B0502040204020203" pitchFamily="34" charset="0"/>
                <a:cs typeface="Segoe UI" panose="020B0502040204020203" pitchFamily="34" charset="0"/>
              </a:rPr>
              <a:t>Process safety assessment</a:t>
            </a:r>
          </a:p>
          <a:p>
            <a:pPr marL="285750" indent="-285750" defTabSz="514081">
              <a:buFont typeface="Arial" panose="020B0604020202020204" pitchFamily="34" charset="0"/>
              <a:buChar char="•"/>
            </a:pPr>
            <a:r>
              <a:rPr lang="en-US" sz="1600" dirty="0">
                <a:solidFill>
                  <a:prstClr val="black">
                    <a:lumMod val="75000"/>
                    <a:lumOff val="25000"/>
                  </a:prstClr>
                </a:solidFill>
                <a:latin typeface="Arial"/>
                <a:ea typeface="Segoe UI" panose="020B0502040204020203" pitchFamily="34" charset="0"/>
                <a:cs typeface="Segoe UI" panose="020B0502040204020203" pitchFamily="34" charset="0"/>
              </a:rPr>
              <a:t>4 dimensions</a:t>
            </a:r>
          </a:p>
          <a:p>
            <a:pPr marL="285750" indent="-285750" defTabSz="514081">
              <a:buFont typeface="Arial" panose="020B0604020202020204" pitchFamily="34" charset="0"/>
              <a:buChar char="•"/>
            </a:pPr>
            <a:r>
              <a:rPr lang="en-US" sz="1600" dirty="0">
                <a:solidFill>
                  <a:prstClr val="black">
                    <a:lumMod val="75000"/>
                    <a:lumOff val="25000"/>
                  </a:prstClr>
                </a:solidFill>
                <a:latin typeface="Arial"/>
                <a:ea typeface="Segoe UI" panose="020B0502040204020203" pitchFamily="34" charset="0"/>
                <a:cs typeface="Segoe UI" panose="020B0502040204020203" pitchFamily="34" charset="0"/>
              </a:rPr>
              <a:t>28 multiple choice items</a:t>
            </a:r>
          </a:p>
          <a:p>
            <a:pPr marL="285750" indent="-285750" defTabSz="514081">
              <a:buFont typeface="Arial" panose="020B0604020202020204" pitchFamily="34" charset="0"/>
              <a:buChar char="•"/>
            </a:pPr>
            <a:r>
              <a:rPr lang="en-US" sz="1600" dirty="0">
                <a:solidFill>
                  <a:prstClr val="black">
                    <a:lumMod val="75000"/>
                    <a:lumOff val="25000"/>
                  </a:prstClr>
                </a:solidFill>
                <a:latin typeface="Arial"/>
                <a:ea typeface="Segoe UI" panose="020B0502040204020203" pitchFamily="34" charset="0"/>
                <a:cs typeface="Segoe UI" panose="020B0502040204020203" pitchFamily="34" charset="0"/>
              </a:rPr>
              <a:t>1 open-ended question</a:t>
            </a:r>
          </a:p>
          <a:p>
            <a:pPr defTabSz="514081"/>
            <a:endParaRPr lang="en-US" sz="1600" dirty="0">
              <a:solidFill>
                <a:prstClr val="black">
                  <a:lumMod val="75000"/>
                  <a:lumOff val="25000"/>
                </a:prstClr>
              </a:solidFill>
              <a:latin typeface="Arial"/>
              <a:ea typeface="Segoe UI" panose="020B0502040204020203" pitchFamily="34" charset="0"/>
              <a:cs typeface="Segoe UI" panose="020B0502040204020203" pitchFamily="34" charset="0"/>
            </a:endParaRPr>
          </a:p>
        </p:txBody>
      </p:sp>
      <p:sp>
        <p:nvSpPr>
          <p:cNvPr id="124" name="Text Box 495"/>
          <p:cNvSpPr txBox="1">
            <a:spLocks noChangeArrowheads="1"/>
          </p:cNvSpPr>
          <p:nvPr/>
        </p:nvSpPr>
        <p:spPr bwMode="auto">
          <a:xfrm>
            <a:off x="9450320" y="2336648"/>
            <a:ext cx="1667123"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9pPr>
          </a:lstStyle>
          <a:p>
            <a:pPr defTabSz="514120"/>
            <a:r>
              <a:rPr lang="en-US" b="1" dirty="0">
                <a:solidFill>
                  <a:prstClr val="black">
                    <a:lumMod val="75000"/>
                    <a:lumOff val="25000"/>
                  </a:prstClr>
                </a:solidFill>
                <a:latin typeface="Arial" panose="020B0604020202020204" pitchFamily="34" charset="0"/>
                <a:cs typeface="Arial" panose="020B0604020202020204" pitchFamily="34" charset="0"/>
              </a:rPr>
              <a:t>Response Rate</a:t>
            </a:r>
          </a:p>
        </p:txBody>
      </p:sp>
      <p:sp>
        <p:nvSpPr>
          <p:cNvPr id="39" name="Text Box 495"/>
          <p:cNvSpPr txBox="1">
            <a:spLocks noChangeArrowheads="1"/>
          </p:cNvSpPr>
          <p:nvPr/>
        </p:nvSpPr>
        <p:spPr bwMode="auto">
          <a:xfrm>
            <a:off x="6414979" y="2336648"/>
            <a:ext cx="2231380"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defPPr>
              <a:defRPr lang="en-US"/>
            </a:defPPr>
            <a:lvl1pPr defTabSz="51412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1">
                <a:solidFill>
                  <a:schemeClr val="bg1"/>
                </a:solidFill>
                <a:latin typeface="Arial" panose="020B0604020202020204" pitchFamily="34" charset="0"/>
                <a:ea typeface="ＭＳ Ｐゴシック"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9pPr>
          </a:lstStyle>
          <a:p>
            <a:r>
              <a:rPr lang="en-US" dirty="0">
                <a:solidFill>
                  <a:prstClr val="white"/>
                </a:solidFill>
              </a:rPr>
              <a:t>External Benchmark</a:t>
            </a:r>
          </a:p>
        </p:txBody>
      </p:sp>
      <p:sp>
        <p:nvSpPr>
          <p:cNvPr id="40" name="Text Box 495"/>
          <p:cNvSpPr txBox="1">
            <a:spLocks noChangeArrowheads="1"/>
          </p:cNvSpPr>
          <p:nvPr/>
        </p:nvSpPr>
        <p:spPr bwMode="auto">
          <a:xfrm>
            <a:off x="6262396" y="3159815"/>
            <a:ext cx="2445899"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9pPr>
          </a:lstStyle>
          <a:p>
            <a:pPr algn="ctr" defTabSz="514120"/>
            <a:r>
              <a:rPr lang="en-US" dirty="0">
                <a:solidFill>
                  <a:prstClr val="white"/>
                </a:solidFill>
                <a:latin typeface="Arial" panose="020B0604020202020204" pitchFamily="34" charset="0"/>
                <a:cs typeface="Arial" panose="020B0604020202020204" pitchFamily="34" charset="0"/>
              </a:rPr>
              <a:t>Global Average</a:t>
            </a:r>
          </a:p>
        </p:txBody>
      </p:sp>
      <p:sp>
        <p:nvSpPr>
          <p:cNvPr id="41" name="Freeform 33"/>
          <p:cNvSpPr>
            <a:spLocks noChangeArrowheads="1"/>
          </p:cNvSpPr>
          <p:nvPr/>
        </p:nvSpPr>
        <p:spPr bwMode="auto">
          <a:xfrm>
            <a:off x="7280882" y="1548845"/>
            <a:ext cx="499575" cy="435038"/>
          </a:xfrm>
          <a:custGeom>
            <a:avLst/>
            <a:gdLst>
              <a:gd name="T0" fmla="*/ 155704 w 602"/>
              <a:gd name="T1" fmla="*/ 145462 h 475"/>
              <a:gd name="T2" fmla="*/ 155704 w 602"/>
              <a:gd name="T3" fmla="*/ 145462 h 475"/>
              <a:gd name="T4" fmla="*/ 155704 w 602"/>
              <a:gd name="T5" fmla="*/ 145462 h 475"/>
              <a:gd name="T6" fmla="*/ 92122 w 602"/>
              <a:gd name="T7" fmla="*/ 145462 h 475"/>
              <a:gd name="T8" fmla="*/ 92122 w 602"/>
              <a:gd name="T9" fmla="*/ 145462 h 475"/>
              <a:gd name="T10" fmla="*/ 84174 w 602"/>
              <a:gd name="T11" fmla="*/ 145462 h 475"/>
              <a:gd name="T12" fmla="*/ 71530 w 602"/>
              <a:gd name="T13" fmla="*/ 145462 h 475"/>
              <a:gd name="T14" fmla="*/ 79116 w 602"/>
              <a:gd name="T15" fmla="*/ 153042 h 475"/>
              <a:gd name="T16" fmla="*/ 81645 w 602"/>
              <a:gd name="T17" fmla="*/ 160983 h 475"/>
              <a:gd name="T18" fmla="*/ 71530 w 602"/>
              <a:gd name="T19" fmla="*/ 171089 h 475"/>
              <a:gd name="T20" fmla="*/ 63943 w 602"/>
              <a:gd name="T21" fmla="*/ 166036 h 475"/>
              <a:gd name="T22" fmla="*/ 40823 w 602"/>
              <a:gd name="T23" fmla="*/ 142935 h 475"/>
              <a:gd name="T24" fmla="*/ 38294 w 602"/>
              <a:gd name="T25" fmla="*/ 135355 h 475"/>
              <a:gd name="T26" fmla="*/ 40823 w 602"/>
              <a:gd name="T27" fmla="*/ 130302 h 475"/>
              <a:gd name="T28" fmla="*/ 63943 w 602"/>
              <a:gd name="T29" fmla="*/ 104675 h 475"/>
              <a:gd name="T30" fmla="*/ 71530 w 602"/>
              <a:gd name="T31" fmla="*/ 102148 h 475"/>
              <a:gd name="T32" fmla="*/ 81645 w 602"/>
              <a:gd name="T33" fmla="*/ 112255 h 475"/>
              <a:gd name="T34" fmla="*/ 79116 w 602"/>
              <a:gd name="T35" fmla="*/ 119835 h 475"/>
              <a:gd name="T36" fmla="*/ 71530 w 602"/>
              <a:gd name="T37" fmla="*/ 124888 h 475"/>
              <a:gd name="T38" fmla="*/ 79116 w 602"/>
              <a:gd name="T39" fmla="*/ 124888 h 475"/>
              <a:gd name="T40" fmla="*/ 79116 w 602"/>
              <a:gd name="T41" fmla="*/ 124888 h 475"/>
              <a:gd name="T42" fmla="*/ 89593 w 602"/>
              <a:gd name="T43" fmla="*/ 124888 h 475"/>
              <a:gd name="T44" fmla="*/ 89593 w 602"/>
              <a:gd name="T45" fmla="*/ 124888 h 475"/>
              <a:gd name="T46" fmla="*/ 155704 w 602"/>
              <a:gd name="T47" fmla="*/ 124888 h 475"/>
              <a:gd name="T48" fmla="*/ 196527 w 602"/>
              <a:gd name="T49" fmla="*/ 84101 h 475"/>
              <a:gd name="T50" fmla="*/ 196527 w 602"/>
              <a:gd name="T51" fmla="*/ 61361 h 475"/>
              <a:gd name="T52" fmla="*/ 207003 w 602"/>
              <a:gd name="T53" fmla="*/ 51255 h 475"/>
              <a:gd name="T54" fmla="*/ 217119 w 602"/>
              <a:gd name="T55" fmla="*/ 61361 h 475"/>
              <a:gd name="T56" fmla="*/ 217119 w 602"/>
              <a:gd name="T57" fmla="*/ 84101 h 475"/>
              <a:gd name="T58" fmla="*/ 155704 w 602"/>
              <a:gd name="T59" fmla="*/ 145462 h 475"/>
              <a:gd name="T60" fmla="*/ 153175 w 602"/>
              <a:gd name="T61" fmla="*/ 63888 h 475"/>
              <a:gd name="T62" fmla="*/ 153175 w 602"/>
              <a:gd name="T63" fmla="*/ 63888 h 475"/>
              <a:gd name="T64" fmla="*/ 145589 w 602"/>
              <a:gd name="T65" fmla="*/ 68941 h 475"/>
              <a:gd name="T66" fmla="*/ 135473 w 602"/>
              <a:gd name="T67" fmla="*/ 58834 h 475"/>
              <a:gd name="T68" fmla="*/ 140531 w 602"/>
              <a:gd name="T69" fmla="*/ 51255 h 475"/>
              <a:gd name="T70" fmla="*/ 145589 w 602"/>
              <a:gd name="T71" fmla="*/ 43314 h 475"/>
              <a:gd name="T72" fmla="*/ 140531 w 602"/>
              <a:gd name="T73" fmla="*/ 43314 h 475"/>
              <a:gd name="T74" fmla="*/ 140531 w 602"/>
              <a:gd name="T75" fmla="*/ 43314 h 475"/>
              <a:gd name="T76" fmla="*/ 130416 w 602"/>
              <a:gd name="T77" fmla="*/ 43314 h 475"/>
              <a:gd name="T78" fmla="*/ 130416 w 602"/>
              <a:gd name="T79" fmla="*/ 43314 h 475"/>
              <a:gd name="T80" fmla="*/ 61415 w 602"/>
              <a:gd name="T81" fmla="*/ 43314 h 475"/>
              <a:gd name="T82" fmla="*/ 20592 w 602"/>
              <a:gd name="T83" fmla="*/ 84101 h 475"/>
              <a:gd name="T84" fmla="*/ 20592 w 602"/>
              <a:gd name="T85" fmla="*/ 109728 h 475"/>
              <a:gd name="T86" fmla="*/ 10477 w 602"/>
              <a:gd name="T87" fmla="*/ 119835 h 475"/>
              <a:gd name="T88" fmla="*/ 0 w 602"/>
              <a:gd name="T89" fmla="*/ 109728 h 475"/>
              <a:gd name="T90" fmla="*/ 0 w 602"/>
              <a:gd name="T91" fmla="*/ 84101 h 475"/>
              <a:gd name="T92" fmla="*/ 61415 w 602"/>
              <a:gd name="T93" fmla="*/ 23101 h 475"/>
              <a:gd name="T94" fmla="*/ 61415 w 602"/>
              <a:gd name="T95" fmla="*/ 23101 h 475"/>
              <a:gd name="T96" fmla="*/ 125358 w 602"/>
              <a:gd name="T97" fmla="*/ 23101 h 475"/>
              <a:gd name="T98" fmla="*/ 125358 w 602"/>
              <a:gd name="T99" fmla="*/ 23101 h 475"/>
              <a:gd name="T100" fmla="*/ 132945 w 602"/>
              <a:gd name="T101" fmla="*/ 23101 h 475"/>
              <a:gd name="T102" fmla="*/ 145589 w 602"/>
              <a:gd name="T103" fmla="*/ 23101 h 475"/>
              <a:gd name="T104" fmla="*/ 140531 w 602"/>
              <a:gd name="T105" fmla="*/ 18047 h 475"/>
              <a:gd name="T106" fmla="*/ 135473 w 602"/>
              <a:gd name="T107" fmla="*/ 10107 h 475"/>
              <a:gd name="T108" fmla="*/ 145589 w 602"/>
              <a:gd name="T109" fmla="*/ 0 h 475"/>
              <a:gd name="T110" fmla="*/ 153175 w 602"/>
              <a:gd name="T111" fmla="*/ 2527 h 475"/>
              <a:gd name="T112" fmla="*/ 176296 w 602"/>
              <a:gd name="T113" fmla="*/ 28154 h 475"/>
              <a:gd name="T114" fmla="*/ 181354 w 602"/>
              <a:gd name="T115" fmla="*/ 33207 h 475"/>
              <a:gd name="T116" fmla="*/ 176296 w 602"/>
              <a:gd name="T117" fmla="*/ 40787 h 475"/>
              <a:gd name="T118" fmla="*/ 153175 w 602"/>
              <a:gd name="T119" fmla="*/ 63888 h 47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02" h="475">
                <a:moveTo>
                  <a:pt x="431" y="403"/>
                </a:moveTo>
                <a:lnTo>
                  <a:pt x="431" y="403"/>
                </a:lnTo>
                <a:cubicBezTo>
                  <a:pt x="255" y="403"/>
                  <a:pt x="255" y="403"/>
                  <a:pt x="255" y="403"/>
                </a:cubicBezTo>
                <a:cubicBezTo>
                  <a:pt x="233" y="403"/>
                  <a:pt x="233" y="403"/>
                  <a:pt x="233" y="403"/>
                </a:cubicBezTo>
                <a:cubicBezTo>
                  <a:pt x="198" y="403"/>
                  <a:pt x="198" y="403"/>
                  <a:pt x="198" y="403"/>
                </a:cubicBezTo>
                <a:cubicBezTo>
                  <a:pt x="219" y="424"/>
                  <a:pt x="219" y="424"/>
                  <a:pt x="219" y="424"/>
                </a:cubicBezTo>
                <a:cubicBezTo>
                  <a:pt x="226" y="431"/>
                  <a:pt x="226" y="439"/>
                  <a:pt x="226" y="446"/>
                </a:cubicBezTo>
                <a:cubicBezTo>
                  <a:pt x="226" y="460"/>
                  <a:pt x="212" y="474"/>
                  <a:pt x="198" y="474"/>
                </a:cubicBezTo>
                <a:cubicBezTo>
                  <a:pt x="191" y="474"/>
                  <a:pt x="184" y="467"/>
                  <a:pt x="177" y="460"/>
                </a:cubicBezTo>
                <a:cubicBezTo>
                  <a:pt x="113" y="396"/>
                  <a:pt x="113" y="396"/>
                  <a:pt x="113" y="396"/>
                </a:cubicBezTo>
                <a:cubicBezTo>
                  <a:pt x="106" y="389"/>
                  <a:pt x="106" y="382"/>
                  <a:pt x="106" y="375"/>
                </a:cubicBezTo>
                <a:cubicBezTo>
                  <a:pt x="106" y="368"/>
                  <a:pt x="106" y="361"/>
                  <a:pt x="113" y="361"/>
                </a:cubicBezTo>
                <a:cubicBezTo>
                  <a:pt x="177" y="290"/>
                  <a:pt x="177" y="290"/>
                  <a:pt x="177" y="290"/>
                </a:cubicBezTo>
                <a:cubicBezTo>
                  <a:pt x="184" y="283"/>
                  <a:pt x="191" y="283"/>
                  <a:pt x="198" y="283"/>
                </a:cubicBezTo>
                <a:cubicBezTo>
                  <a:pt x="212" y="283"/>
                  <a:pt x="226" y="297"/>
                  <a:pt x="226" y="311"/>
                </a:cubicBezTo>
                <a:cubicBezTo>
                  <a:pt x="226" y="318"/>
                  <a:pt x="226" y="325"/>
                  <a:pt x="219" y="332"/>
                </a:cubicBezTo>
                <a:cubicBezTo>
                  <a:pt x="198" y="346"/>
                  <a:pt x="198" y="346"/>
                  <a:pt x="198" y="346"/>
                </a:cubicBezTo>
                <a:cubicBezTo>
                  <a:pt x="219" y="346"/>
                  <a:pt x="219" y="346"/>
                  <a:pt x="219" y="346"/>
                </a:cubicBezTo>
                <a:cubicBezTo>
                  <a:pt x="248" y="346"/>
                  <a:pt x="248" y="346"/>
                  <a:pt x="248" y="346"/>
                </a:cubicBezTo>
                <a:cubicBezTo>
                  <a:pt x="431" y="346"/>
                  <a:pt x="431" y="346"/>
                  <a:pt x="431" y="346"/>
                </a:cubicBezTo>
                <a:cubicBezTo>
                  <a:pt x="495" y="346"/>
                  <a:pt x="544" y="297"/>
                  <a:pt x="544" y="233"/>
                </a:cubicBezTo>
                <a:cubicBezTo>
                  <a:pt x="544" y="170"/>
                  <a:pt x="544" y="170"/>
                  <a:pt x="544" y="170"/>
                </a:cubicBezTo>
                <a:cubicBezTo>
                  <a:pt x="544" y="156"/>
                  <a:pt x="559" y="142"/>
                  <a:pt x="573" y="142"/>
                </a:cubicBezTo>
                <a:cubicBezTo>
                  <a:pt x="594" y="142"/>
                  <a:pt x="601" y="156"/>
                  <a:pt x="601" y="170"/>
                </a:cubicBezTo>
                <a:cubicBezTo>
                  <a:pt x="601" y="233"/>
                  <a:pt x="601" y="233"/>
                  <a:pt x="601" y="233"/>
                </a:cubicBezTo>
                <a:cubicBezTo>
                  <a:pt x="601" y="332"/>
                  <a:pt x="530" y="403"/>
                  <a:pt x="431" y="403"/>
                </a:cubicBezTo>
                <a:close/>
                <a:moveTo>
                  <a:pt x="424" y="177"/>
                </a:moveTo>
                <a:lnTo>
                  <a:pt x="424" y="177"/>
                </a:lnTo>
                <a:cubicBezTo>
                  <a:pt x="417" y="184"/>
                  <a:pt x="410" y="191"/>
                  <a:pt x="403" y="191"/>
                </a:cubicBezTo>
                <a:cubicBezTo>
                  <a:pt x="389" y="191"/>
                  <a:pt x="375" y="177"/>
                  <a:pt x="375" y="163"/>
                </a:cubicBezTo>
                <a:cubicBezTo>
                  <a:pt x="375" y="156"/>
                  <a:pt x="382" y="149"/>
                  <a:pt x="389" y="142"/>
                </a:cubicBezTo>
                <a:cubicBezTo>
                  <a:pt x="403" y="120"/>
                  <a:pt x="403" y="120"/>
                  <a:pt x="403" y="120"/>
                </a:cubicBezTo>
                <a:cubicBezTo>
                  <a:pt x="389" y="120"/>
                  <a:pt x="389" y="120"/>
                  <a:pt x="389" y="120"/>
                </a:cubicBezTo>
                <a:cubicBezTo>
                  <a:pt x="361" y="120"/>
                  <a:pt x="361" y="120"/>
                  <a:pt x="361" y="120"/>
                </a:cubicBezTo>
                <a:cubicBezTo>
                  <a:pt x="170" y="120"/>
                  <a:pt x="170" y="120"/>
                  <a:pt x="170" y="120"/>
                </a:cubicBezTo>
                <a:cubicBezTo>
                  <a:pt x="106" y="120"/>
                  <a:pt x="57" y="170"/>
                  <a:pt x="57" y="233"/>
                </a:cubicBezTo>
                <a:cubicBezTo>
                  <a:pt x="57" y="304"/>
                  <a:pt x="57" y="304"/>
                  <a:pt x="57" y="304"/>
                </a:cubicBezTo>
                <a:cubicBezTo>
                  <a:pt x="57" y="318"/>
                  <a:pt x="43" y="332"/>
                  <a:pt x="29" y="332"/>
                </a:cubicBezTo>
                <a:cubicBezTo>
                  <a:pt x="15" y="332"/>
                  <a:pt x="0" y="318"/>
                  <a:pt x="0" y="304"/>
                </a:cubicBezTo>
                <a:cubicBezTo>
                  <a:pt x="0" y="233"/>
                  <a:pt x="0" y="233"/>
                  <a:pt x="0" y="233"/>
                </a:cubicBezTo>
                <a:cubicBezTo>
                  <a:pt x="0" y="142"/>
                  <a:pt x="78" y="64"/>
                  <a:pt x="170" y="64"/>
                </a:cubicBezTo>
                <a:cubicBezTo>
                  <a:pt x="347" y="64"/>
                  <a:pt x="347" y="64"/>
                  <a:pt x="347" y="64"/>
                </a:cubicBezTo>
                <a:cubicBezTo>
                  <a:pt x="368" y="64"/>
                  <a:pt x="368" y="64"/>
                  <a:pt x="368" y="64"/>
                </a:cubicBezTo>
                <a:cubicBezTo>
                  <a:pt x="403" y="64"/>
                  <a:pt x="403" y="64"/>
                  <a:pt x="403" y="64"/>
                </a:cubicBezTo>
                <a:cubicBezTo>
                  <a:pt x="389" y="50"/>
                  <a:pt x="389" y="50"/>
                  <a:pt x="389" y="50"/>
                </a:cubicBezTo>
                <a:cubicBezTo>
                  <a:pt x="382" y="43"/>
                  <a:pt x="375" y="35"/>
                  <a:pt x="375" y="28"/>
                </a:cubicBezTo>
                <a:cubicBezTo>
                  <a:pt x="375" y="14"/>
                  <a:pt x="389" y="0"/>
                  <a:pt x="403" y="0"/>
                </a:cubicBezTo>
                <a:cubicBezTo>
                  <a:pt x="410" y="0"/>
                  <a:pt x="417" y="0"/>
                  <a:pt x="424" y="7"/>
                </a:cubicBezTo>
                <a:cubicBezTo>
                  <a:pt x="488" y="78"/>
                  <a:pt x="488" y="78"/>
                  <a:pt x="488" y="78"/>
                </a:cubicBezTo>
                <a:cubicBezTo>
                  <a:pt x="495" y="78"/>
                  <a:pt x="502" y="85"/>
                  <a:pt x="502" y="92"/>
                </a:cubicBezTo>
                <a:cubicBezTo>
                  <a:pt x="502" y="99"/>
                  <a:pt x="495" y="106"/>
                  <a:pt x="488" y="113"/>
                </a:cubicBezTo>
                <a:lnTo>
                  <a:pt x="424" y="177"/>
                </a:lnTo>
                <a:close/>
              </a:path>
            </a:pathLst>
          </a:custGeom>
          <a:solidFill>
            <a:schemeClr val="bg1"/>
          </a:solidFill>
          <a:ln>
            <a:noFill/>
          </a:ln>
          <a:effectLst/>
        </p:spPr>
        <p:txBody>
          <a:bodyPr wrap="none" anchor="ctr"/>
          <a:lstStyle/>
          <a:p>
            <a:endParaRPr lang="en-GB" sz="1100" dirty="0">
              <a:solidFill>
                <a:prstClr val="white"/>
              </a:solidFill>
              <a:latin typeface="Arial"/>
            </a:endParaRPr>
          </a:p>
        </p:txBody>
      </p:sp>
      <p:grpSp>
        <p:nvGrpSpPr>
          <p:cNvPr id="223" name="Group 18"/>
          <p:cNvGrpSpPr/>
          <p:nvPr/>
        </p:nvGrpSpPr>
        <p:grpSpPr>
          <a:xfrm>
            <a:off x="4546765" y="1453933"/>
            <a:ext cx="463527" cy="617182"/>
            <a:chOff x="3562351" y="3816350"/>
            <a:chExt cx="688975" cy="917575"/>
          </a:xfrm>
          <a:solidFill>
            <a:srgbClr val="404040"/>
          </a:solidFill>
        </p:grpSpPr>
        <p:sp>
          <p:nvSpPr>
            <p:cNvPr id="224" name="Freeform 17"/>
            <p:cNvSpPr>
              <a:spLocks/>
            </p:cNvSpPr>
            <p:nvPr/>
          </p:nvSpPr>
          <p:spPr bwMode="auto">
            <a:xfrm>
              <a:off x="3940176" y="4243388"/>
              <a:ext cx="196850" cy="26988"/>
            </a:xfrm>
            <a:custGeom>
              <a:avLst/>
              <a:gdLst>
                <a:gd name="T0" fmla="*/ 12 w 220"/>
                <a:gd name="T1" fmla="*/ 0 h 31"/>
                <a:gd name="T2" fmla="*/ 208 w 220"/>
                <a:gd name="T3" fmla="*/ 0 h 31"/>
                <a:gd name="T4" fmla="*/ 220 w 220"/>
                <a:gd name="T5" fmla="*/ 12 h 31"/>
                <a:gd name="T6" fmla="*/ 220 w 220"/>
                <a:gd name="T7" fmla="*/ 20 h 31"/>
                <a:gd name="T8" fmla="*/ 208 w 220"/>
                <a:gd name="T9" fmla="*/ 31 h 31"/>
                <a:gd name="T10" fmla="*/ 12 w 220"/>
                <a:gd name="T11" fmla="*/ 31 h 31"/>
                <a:gd name="T12" fmla="*/ 0 w 220"/>
                <a:gd name="T13" fmla="*/ 20 h 31"/>
                <a:gd name="T14" fmla="*/ 0 w 220"/>
                <a:gd name="T15" fmla="*/ 12 h 31"/>
                <a:gd name="T16" fmla="*/ 12 w 220"/>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31">
                  <a:moveTo>
                    <a:pt x="12" y="0"/>
                  </a:moveTo>
                  <a:cubicBezTo>
                    <a:pt x="208" y="0"/>
                    <a:pt x="208" y="0"/>
                    <a:pt x="208" y="0"/>
                  </a:cubicBezTo>
                  <a:cubicBezTo>
                    <a:pt x="215" y="0"/>
                    <a:pt x="220" y="5"/>
                    <a:pt x="220" y="12"/>
                  </a:cubicBezTo>
                  <a:cubicBezTo>
                    <a:pt x="220" y="20"/>
                    <a:pt x="220" y="20"/>
                    <a:pt x="220" y="20"/>
                  </a:cubicBezTo>
                  <a:cubicBezTo>
                    <a:pt x="220" y="26"/>
                    <a:pt x="215" y="31"/>
                    <a:pt x="208" y="31"/>
                  </a:cubicBezTo>
                  <a:cubicBezTo>
                    <a:pt x="12" y="31"/>
                    <a:pt x="12" y="31"/>
                    <a:pt x="12" y="31"/>
                  </a:cubicBezTo>
                  <a:cubicBezTo>
                    <a:pt x="5" y="31"/>
                    <a:pt x="0" y="26"/>
                    <a:pt x="0" y="20"/>
                  </a:cubicBezTo>
                  <a:cubicBezTo>
                    <a:pt x="0" y="12"/>
                    <a:pt x="0" y="12"/>
                    <a:pt x="0" y="12"/>
                  </a:cubicBezTo>
                  <a:cubicBezTo>
                    <a:pt x="0" y="5"/>
                    <a:pt x="5"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white"/>
                </a:solidFill>
                <a:latin typeface="Arial"/>
              </a:endParaRPr>
            </a:p>
          </p:txBody>
        </p:sp>
        <p:sp>
          <p:nvSpPr>
            <p:cNvPr id="225" name="Freeform 18"/>
            <p:cNvSpPr>
              <a:spLocks/>
            </p:cNvSpPr>
            <p:nvPr/>
          </p:nvSpPr>
          <p:spPr bwMode="auto">
            <a:xfrm>
              <a:off x="3886201" y="4343400"/>
              <a:ext cx="250825" cy="26988"/>
            </a:xfrm>
            <a:custGeom>
              <a:avLst/>
              <a:gdLst>
                <a:gd name="T0" fmla="*/ 12 w 280"/>
                <a:gd name="T1" fmla="*/ 0 h 31"/>
                <a:gd name="T2" fmla="*/ 268 w 280"/>
                <a:gd name="T3" fmla="*/ 0 h 31"/>
                <a:gd name="T4" fmla="*/ 280 w 280"/>
                <a:gd name="T5" fmla="*/ 12 h 31"/>
                <a:gd name="T6" fmla="*/ 280 w 280"/>
                <a:gd name="T7" fmla="*/ 20 h 31"/>
                <a:gd name="T8" fmla="*/ 268 w 280"/>
                <a:gd name="T9" fmla="*/ 31 h 31"/>
                <a:gd name="T10" fmla="*/ 12 w 280"/>
                <a:gd name="T11" fmla="*/ 31 h 31"/>
                <a:gd name="T12" fmla="*/ 0 w 280"/>
                <a:gd name="T13" fmla="*/ 20 h 31"/>
                <a:gd name="T14" fmla="*/ 0 w 280"/>
                <a:gd name="T15" fmla="*/ 12 h 31"/>
                <a:gd name="T16" fmla="*/ 12 w 280"/>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0" h="31">
                  <a:moveTo>
                    <a:pt x="12" y="0"/>
                  </a:moveTo>
                  <a:cubicBezTo>
                    <a:pt x="268" y="0"/>
                    <a:pt x="268" y="0"/>
                    <a:pt x="268" y="0"/>
                  </a:cubicBezTo>
                  <a:cubicBezTo>
                    <a:pt x="275" y="0"/>
                    <a:pt x="280" y="5"/>
                    <a:pt x="280" y="12"/>
                  </a:cubicBezTo>
                  <a:cubicBezTo>
                    <a:pt x="280" y="20"/>
                    <a:pt x="280" y="20"/>
                    <a:pt x="280" y="20"/>
                  </a:cubicBezTo>
                  <a:cubicBezTo>
                    <a:pt x="280" y="26"/>
                    <a:pt x="275" y="31"/>
                    <a:pt x="268" y="31"/>
                  </a:cubicBezTo>
                  <a:cubicBezTo>
                    <a:pt x="12" y="31"/>
                    <a:pt x="12" y="31"/>
                    <a:pt x="12" y="31"/>
                  </a:cubicBezTo>
                  <a:cubicBezTo>
                    <a:pt x="5" y="31"/>
                    <a:pt x="0" y="26"/>
                    <a:pt x="0" y="20"/>
                  </a:cubicBezTo>
                  <a:cubicBezTo>
                    <a:pt x="0" y="12"/>
                    <a:pt x="0" y="12"/>
                    <a:pt x="0" y="12"/>
                  </a:cubicBezTo>
                  <a:cubicBezTo>
                    <a:pt x="0" y="5"/>
                    <a:pt x="5"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white"/>
                </a:solidFill>
                <a:latin typeface="Arial"/>
              </a:endParaRPr>
            </a:p>
          </p:txBody>
        </p:sp>
        <p:sp>
          <p:nvSpPr>
            <p:cNvPr id="226" name="Freeform 19"/>
            <p:cNvSpPr>
              <a:spLocks/>
            </p:cNvSpPr>
            <p:nvPr/>
          </p:nvSpPr>
          <p:spPr bwMode="auto">
            <a:xfrm>
              <a:off x="3886201" y="4146550"/>
              <a:ext cx="250825" cy="28575"/>
            </a:xfrm>
            <a:custGeom>
              <a:avLst/>
              <a:gdLst>
                <a:gd name="T0" fmla="*/ 12 w 280"/>
                <a:gd name="T1" fmla="*/ 0 h 32"/>
                <a:gd name="T2" fmla="*/ 268 w 280"/>
                <a:gd name="T3" fmla="*/ 0 h 32"/>
                <a:gd name="T4" fmla="*/ 280 w 280"/>
                <a:gd name="T5" fmla="*/ 12 h 32"/>
                <a:gd name="T6" fmla="*/ 280 w 280"/>
                <a:gd name="T7" fmla="*/ 20 h 32"/>
                <a:gd name="T8" fmla="*/ 268 w 280"/>
                <a:gd name="T9" fmla="*/ 32 h 32"/>
                <a:gd name="T10" fmla="*/ 12 w 280"/>
                <a:gd name="T11" fmla="*/ 32 h 32"/>
                <a:gd name="T12" fmla="*/ 0 w 280"/>
                <a:gd name="T13" fmla="*/ 20 h 32"/>
                <a:gd name="T14" fmla="*/ 0 w 280"/>
                <a:gd name="T15" fmla="*/ 12 h 32"/>
                <a:gd name="T16" fmla="*/ 12 w 280"/>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0" h="32">
                  <a:moveTo>
                    <a:pt x="12" y="0"/>
                  </a:moveTo>
                  <a:cubicBezTo>
                    <a:pt x="268" y="0"/>
                    <a:pt x="268" y="0"/>
                    <a:pt x="268" y="0"/>
                  </a:cubicBezTo>
                  <a:cubicBezTo>
                    <a:pt x="275" y="0"/>
                    <a:pt x="280" y="5"/>
                    <a:pt x="280" y="12"/>
                  </a:cubicBezTo>
                  <a:cubicBezTo>
                    <a:pt x="280" y="20"/>
                    <a:pt x="280" y="20"/>
                    <a:pt x="280" y="20"/>
                  </a:cubicBezTo>
                  <a:cubicBezTo>
                    <a:pt x="280" y="26"/>
                    <a:pt x="275" y="32"/>
                    <a:pt x="268" y="32"/>
                  </a:cubicBezTo>
                  <a:cubicBezTo>
                    <a:pt x="12" y="32"/>
                    <a:pt x="12" y="32"/>
                    <a:pt x="12" y="32"/>
                  </a:cubicBezTo>
                  <a:cubicBezTo>
                    <a:pt x="5" y="32"/>
                    <a:pt x="0" y="26"/>
                    <a:pt x="0" y="20"/>
                  </a:cubicBezTo>
                  <a:cubicBezTo>
                    <a:pt x="0" y="12"/>
                    <a:pt x="0" y="12"/>
                    <a:pt x="0" y="12"/>
                  </a:cubicBezTo>
                  <a:cubicBezTo>
                    <a:pt x="0" y="5"/>
                    <a:pt x="5"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white"/>
                </a:solidFill>
                <a:latin typeface="Arial"/>
              </a:endParaRPr>
            </a:p>
          </p:txBody>
        </p:sp>
        <p:sp>
          <p:nvSpPr>
            <p:cNvPr id="227" name="Freeform 20"/>
            <p:cNvSpPr>
              <a:spLocks noEditPoints="1"/>
            </p:cNvSpPr>
            <p:nvPr/>
          </p:nvSpPr>
          <p:spPr bwMode="auto">
            <a:xfrm>
              <a:off x="3678238" y="4095750"/>
              <a:ext cx="171450" cy="171450"/>
            </a:xfrm>
            <a:custGeom>
              <a:avLst/>
              <a:gdLst>
                <a:gd name="T0" fmla="*/ 78 w 192"/>
                <a:gd name="T1" fmla="*/ 109 h 192"/>
                <a:gd name="T2" fmla="*/ 95 w 192"/>
                <a:gd name="T3" fmla="*/ 87 h 192"/>
                <a:gd name="T4" fmla="*/ 130 w 192"/>
                <a:gd name="T5" fmla="*/ 48 h 192"/>
                <a:gd name="T6" fmla="*/ 155 w 192"/>
                <a:gd name="T7" fmla="*/ 49 h 192"/>
                <a:gd name="T8" fmla="*/ 154 w 192"/>
                <a:gd name="T9" fmla="*/ 73 h 192"/>
                <a:gd name="T10" fmla="*/ 121 w 192"/>
                <a:gd name="T11" fmla="*/ 108 h 192"/>
                <a:gd name="T12" fmla="*/ 94 w 192"/>
                <a:gd name="T13" fmla="*/ 147 h 192"/>
                <a:gd name="T14" fmla="*/ 89 w 192"/>
                <a:gd name="T15" fmla="*/ 153 h 192"/>
                <a:gd name="T16" fmla="*/ 66 w 192"/>
                <a:gd name="T17" fmla="*/ 149 h 192"/>
                <a:gd name="T18" fmla="*/ 26 w 192"/>
                <a:gd name="T19" fmla="*/ 96 h 192"/>
                <a:gd name="T20" fmla="*/ 29 w 192"/>
                <a:gd name="T21" fmla="*/ 72 h 192"/>
                <a:gd name="T22" fmla="*/ 53 w 192"/>
                <a:gd name="T23" fmla="*/ 75 h 192"/>
                <a:gd name="T24" fmla="*/ 78 w 192"/>
                <a:gd name="T25" fmla="*/ 109 h 192"/>
                <a:gd name="T26" fmla="*/ 96 w 192"/>
                <a:gd name="T27" fmla="*/ 192 h 192"/>
                <a:gd name="T28" fmla="*/ 164 w 192"/>
                <a:gd name="T29" fmla="*/ 164 h 192"/>
                <a:gd name="T30" fmla="*/ 192 w 192"/>
                <a:gd name="T31" fmla="*/ 96 h 192"/>
                <a:gd name="T32" fmla="*/ 164 w 192"/>
                <a:gd name="T33" fmla="*/ 28 h 192"/>
                <a:gd name="T34" fmla="*/ 96 w 192"/>
                <a:gd name="T35" fmla="*/ 0 h 192"/>
                <a:gd name="T36" fmla="*/ 28 w 192"/>
                <a:gd name="T37" fmla="*/ 28 h 192"/>
                <a:gd name="T38" fmla="*/ 0 w 192"/>
                <a:gd name="T39" fmla="*/ 96 h 192"/>
                <a:gd name="T40" fmla="*/ 28 w 192"/>
                <a:gd name="T41" fmla="*/ 164 h 192"/>
                <a:gd name="T42" fmla="*/ 96 w 192"/>
                <a:gd name="T4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2" h="192">
                  <a:moveTo>
                    <a:pt x="78" y="109"/>
                  </a:moveTo>
                  <a:cubicBezTo>
                    <a:pt x="83" y="101"/>
                    <a:pt x="89" y="94"/>
                    <a:pt x="95" y="87"/>
                  </a:cubicBezTo>
                  <a:cubicBezTo>
                    <a:pt x="106" y="73"/>
                    <a:pt x="118" y="60"/>
                    <a:pt x="130" y="48"/>
                  </a:cubicBezTo>
                  <a:cubicBezTo>
                    <a:pt x="137" y="42"/>
                    <a:pt x="148" y="42"/>
                    <a:pt x="155" y="49"/>
                  </a:cubicBezTo>
                  <a:cubicBezTo>
                    <a:pt x="161" y="56"/>
                    <a:pt x="161" y="67"/>
                    <a:pt x="154" y="73"/>
                  </a:cubicBezTo>
                  <a:cubicBezTo>
                    <a:pt x="142" y="84"/>
                    <a:pt x="131" y="96"/>
                    <a:pt x="121" y="108"/>
                  </a:cubicBezTo>
                  <a:cubicBezTo>
                    <a:pt x="111" y="120"/>
                    <a:pt x="102" y="133"/>
                    <a:pt x="94" y="147"/>
                  </a:cubicBezTo>
                  <a:cubicBezTo>
                    <a:pt x="93" y="149"/>
                    <a:pt x="91" y="151"/>
                    <a:pt x="89" y="153"/>
                  </a:cubicBezTo>
                  <a:cubicBezTo>
                    <a:pt x="82" y="158"/>
                    <a:pt x="71" y="157"/>
                    <a:pt x="66" y="149"/>
                  </a:cubicBezTo>
                  <a:cubicBezTo>
                    <a:pt x="26" y="96"/>
                    <a:pt x="26" y="96"/>
                    <a:pt x="26" y="96"/>
                  </a:cubicBezTo>
                  <a:cubicBezTo>
                    <a:pt x="20" y="88"/>
                    <a:pt x="22" y="77"/>
                    <a:pt x="29" y="72"/>
                  </a:cubicBezTo>
                  <a:cubicBezTo>
                    <a:pt x="37" y="66"/>
                    <a:pt x="48" y="68"/>
                    <a:pt x="53" y="75"/>
                  </a:cubicBezTo>
                  <a:cubicBezTo>
                    <a:pt x="78" y="109"/>
                    <a:pt x="78" y="109"/>
                    <a:pt x="78" y="109"/>
                  </a:cubicBezTo>
                  <a:close/>
                  <a:moveTo>
                    <a:pt x="96" y="192"/>
                  </a:moveTo>
                  <a:cubicBezTo>
                    <a:pt x="122" y="192"/>
                    <a:pt x="146" y="181"/>
                    <a:pt x="164" y="164"/>
                  </a:cubicBezTo>
                  <a:cubicBezTo>
                    <a:pt x="181" y="146"/>
                    <a:pt x="192" y="122"/>
                    <a:pt x="192" y="96"/>
                  </a:cubicBezTo>
                  <a:cubicBezTo>
                    <a:pt x="192" y="69"/>
                    <a:pt x="181" y="45"/>
                    <a:pt x="164" y="28"/>
                  </a:cubicBezTo>
                  <a:cubicBezTo>
                    <a:pt x="146" y="10"/>
                    <a:pt x="122" y="0"/>
                    <a:pt x="96" y="0"/>
                  </a:cubicBezTo>
                  <a:cubicBezTo>
                    <a:pt x="69" y="0"/>
                    <a:pt x="45" y="10"/>
                    <a:pt x="28" y="28"/>
                  </a:cubicBezTo>
                  <a:cubicBezTo>
                    <a:pt x="11" y="45"/>
                    <a:pt x="0" y="69"/>
                    <a:pt x="0" y="96"/>
                  </a:cubicBezTo>
                  <a:cubicBezTo>
                    <a:pt x="0" y="122"/>
                    <a:pt x="11" y="146"/>
                    <a:pt x="28" y="164"/>
                  </a:cubicBezTo>
                  <a:cubicBezTo>
                    <a:pt x="45" y="181"/>
                    <a:pt x="69" y="192"/>
                    <a:pt x="96" y="19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white"/>
                </a:solidFill>
                <a:latin typeface="Arial"/>
              </a:endParaRPr>
            </a:p>
          </p:txBody>
        </p:sp>
        <p:sp>
          <p:nvSpPr>
            <p:cNvPr id="228" name="Freeform 21"/>
            <p:cNvSpPr>
              <a:spLocks noEditPoints="1"/>
            </p:cNvSpPr>
            <p:nvPr/>
          </p:nvSpPr>
          <p:spPr bwMode="auto">
            <a:xfrm>
              <a:off x="3562351" y="3816350"/>
              <a:ext cx="688975" cy="917575"/>
            </a:xfrm>
            <a:custGeom>
              <a:avLst/>
              <a:gdLst>
                <a:gd name="T0" fmla="*/ 80 w 768"/>
                <a:gd name="T1" fmla="*/ 104 h 1024"/>
                <a:gd name="T2" fmla="*/ 164 w 768"/>
                <a:gd name="T3" fmla="*/ 104 h 1024"/>
                <a:gd name="T4" fmla="*/ 164 w 768"/>
                <a:gd name="T5" fmla="*/ 152 h 1024"/>
                <a:gd name="T6" fmla="*/ 80 w 768"/>
                <a:gd name="T7" fmla="*/ 152 h 1024"/>
                <a:gd name="T8" fmla="*/ 57 w 768"/>
                <a:gd name="T9" fmla="*/ 161 h 1024"/>
                <a:gd name="T10" fmla="*/ 48 w 768"/>
                <a:gd name="T11" fmla="*/ 184 h 1024"/>
                <a:gd name="T12" fmla="*/ 48 w 768"/>
                <a:gd name="T13" fmla="*/ 944 h 1024"/>
                <a:gd name="T14" fmla="*/ 57 w 768"/>
                <a:gd name="T15" fmla="*/ 966 h 1024"/>
                <a:gd name="T16" fmla="*/ 80 w 768"/>
                <a:gd name="T17" fmla="*/ 976 h 1024"/>
                <a:gd name="T18" fmla="*/ 688 w 768"/>
                <a:gd name="T19" fmla="*/ 976 h 1024"/>
                <a:gd name="T20" fmla="*/ 711 w 768"/>
                <a:gd name="T21" fmla="*/ 966 h 1024"/>
                <a:gd name="T22" fmla="*/ 720 w 768"/>
                <a:gd name="T23" fmla="*/ 944 h 1024"/>
                <a:gd name="T24" fmla="*/ 720 w 768"/>
                <a:gd name="T25" fmla="*/ 184 h 1024"/>
                <a:gd name="T26" fmla="*/ 711 w 768"/>
                <a:gd name="T27" fmla="*/ 161 h 1024"/>
                <a:gd name="T28" fmla="*/ 688 w 768"/>
                <a:gd name="T29" fmla="*/ 152 h 1024"/>
                <a:gd name="T30" fmla="*/ 604 w 768"/>
                <a:gd name="T31" fmla="*/ 152 h 1024"/>
                <a:gd name="T32" fmla="*/ 604 w 768"/>
                <a:gd name="T33" fmla="*/ 104 h 1024"/>
                <a:gd name="T34" fmla="*/ 688 w 768"/>
                <a:gd name="T35" fmla="*/ 104 h 1024"/>
                <a:gd name="T36" fmla="*/ 745 w 768"/>
                <a:gd name="T37" fmla="*/ 127 h 1024"/>
                <a:gd name="T38" fmla="*/ 768 w 768"/>
                <a:gd name="T39" fmla="*/ 184 h 1024"/>
                <a:gd name="T40" fmla="*/ 768 w 768"/>
                <a:gd name="T41" fmla="*/ 944 h 1024"/>
                <a:gd name="T42" fmla="*/ 745 w 768"/>
                <a:gd name="T43" fmla="*/ 1000 h 1024"/>
                <a:gd name="T44" fmla="*/ 688 w 768"/>
                <a:gd name="T45" fmla="*/ 1024 h 1024"/>
                <a:gd name="T46" fmla="*/ 80 w 768"/>
                <a:gd name="T47" fmla="*/ 1024 h 1024"/>
                <a:gd name="T48" fmla="*/ 23 w 768"/>
                <a:gd name="T49" fmla="*/ 1000 h 1024"/>
                <a:gd name="T50" fmla="*/ 0 w 768"/>
                <a:gd name="T51" fmla="*/ 944 h 1024"/>
                <a:gd name="T52" fmla="*/ 0 w 768"/>
                <a:gd name="T53" fmla="*/ 184 h 1024"/>
                <a:gd name="T54" fmla="*/ 23 w 768"/>
                <a:gd name="T55" fmla="*/ 127 h 1024"/>
                <a:gd name="T56" fmla="*/ 80 w 768"/>
                <a:gd name="T57" fmla="*/ 104 h 1024"/>
                <a:gd name="T58" fmla="*/ 220 w 768"/>
                <a:gd name="T59" fmla="*/ 84 h 1024"/>
                <a:gd name="T60" fmla="*/ 204 w 768"/>
                <a:gd name="T61" fmla="*/ 100 h 1024"/>
                <a:gd name="T62" fmla="*/ 204 w 768"/>
                <a:gd name="T63" fmla="*/ 188 h 1024"/>
                <a:gd name="T64" fmla="*/ 220 w 768"/>
                <a:gd name="T65" fmla="*/ 204 h 1024"/>
                <a:gd name="T66" fmla="*/ 548 w 768"/>
                <a:gd name="T67" fmla="*/ 204 h 1024"/>
                <a:gd name="T68" fmla="*/ 564 w 768"/>
                <a:gd name="T69" fmla="*/ 188 h 1024"/>
                <a:gd name="T70" fmla="*/ 564 w 768"/>
                <a:gd name="T71" fmla="*/ 100 h 1024"/>
                <a:gd name="T72" fmla="*/ 548 w 768"/>
                <a:gd name="T73" fmla="*/ 84 h 1024"/>
                <a:gd name="T74" fmla="*/ 468 w 768"/>
                <a:gd name="T75" fmla="*/ 84 h 1024"/>
                <a:gd name="T76" fmla="*/ 384 w 768"/>
                <a:gd name="T77" fmla="*/ 0 h 1024"/>
                <a:gd name="T78" fmla="*/ 300 w 768"/>
                <a:gd name="T79" fmla="*/ 84 h 1024"/>
                <a:gd name="T80" fmla="*/ 220 w 768"/>
                <a:gd name="T81" fmla="*/ 84 h 1024"/>
                <a:gd name="T82" fmla="*/ 384 w 768"/>
                <a:gd name="T83" fmla="*/ 120 h 1024"/>
                <a:gd name="T84" fmla="*/ 420 w 768"/>
                <a:gd name="T85" fmla="*/ 84 h 1024"/>
                <a:gd name="T86" fmla="*/ 384 w 768"/>
                <a:gd name="T87" fmla="*/ 48 h 1024"/>
                <a:gd name="T88" fmla="*/ 348 w 768"/>
                <a:gd name="T89" fmla="*/ 84 h 1024"/>
                <a:gd name="T90" fmla="*/ 384 w 768"/>
                <a:gd name="T91" fmla="*/ 120 h 1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68" h="1024">
                  <a:moveTo>
                    <a:pt x="80" y="104"/>
                  </a:moveTo>
                  <a:cubicBezTo>
                    <a:pt x="164" y="104"/>
                    <a:pt x="164" y="104"/>
                    <a:pt x="164" y="104"/>
                  </a:cubicBezTo>
                  <a:cubicBezTo>
                    <a:pt x="164" y="152"/>
                    <a:pt x="164" y="152"/>
                    <a:pt x="164" y="152"/>
                  </a:cubicBezTo>
                  <a:cubicBezTo>
                    <a:pt x="80" y="152"/>
                    <a:pt x="80" y="152"/>
                    <a:pt x="80" y="152"/>
                  </a:cubicBezTo>
                  <a:cubicBezTo>
                    <a:pt x="71" y="152"/>
                    <a:pt x="63" y="155"/>
                    <a:pt x="57" y="161"/>
                  </a:cubicBezTo>
                  <a:cubicBezTo>
                    <a:pt x="51" y="167"/>
                    <a:pt x="48" y="175"/>
                    <a:pt x="48" y="184"/>
                  </a:cubicBezTo>
                  <a:cubicBezTo>
                    <a:pt x="48" y="944"/>
                    <a:pt x="48" y="944"/>
                    <a:pt x="48" y="944"/>
                  </a:cubicBezTo>
                  <a:cubicBezTo>
                    <a:pt x="48" y="952"/>
                    <a:pt x="51" y="960"/>
                    <a:pt x="57" y="966"/>
                  </a:cubicBezTo>
                  <a:cubicBezTo>
                    <a:pt x="63" y="972"/>
                    <a:pt x="71" y="976"/>
                    <a:pt x="80" y="976"/>
                  </a:cubicBezTo>
                  <a:cubicBezTo>
                    <a:pt x="688" y="976"/>
                    <a:pt x="688" y="976"/>
                    <a:pt x="688" y="976"/>
                  </a:cubicBezTo>
                  <a:cubicBezTo>
                    <a:pt x="697" y="976"/>
                    <a:pt x="705" y="972"/>
                    <a:pt x="711" y="966"/>
                  </a:cubicBezTo>
                  <a:cubicBezTo>
                    <a:pt x="717" y="960"/>
                    <a:pt x="720" y="952"/>
                    <a:pt x="720" y="944"/>
                  </a:cubicBezTo>
                  <a:cubicBezTo>
                    <a:pt x="720" y="184"/>
                    <a:pt x="720" y="184"/>
                    <a:pt x="720" y="184"/>
                  </a:cubicBezTo>
                  <a:cubicBezTo>
                    <a:pt x="720" y="175"/>
                    <a:pt x="717" y="167"/>
                    <a:pt x="711" y="161"/>
                  </a:cubicBezTo>
                  <a:cubicBezTo>
                    <a:pt x="705" y="155"/>
                    <a:pt x="697" y="152"/>
                    <a:pt x="688" y="152"/>
                  </a:cubicBezTo>
                  <a:cubicBezTo>
                    <a:pt x="604" y="152"/>
                    <a:pt x="604" y="152"/>
                    <a:pt x="604" y="152"/>
                  </a:cubicBezTo>
                  <a:cubicBezTo>
                    <a:pt x="604" y="104"/>
                    <a:pt x="604" y="104"/>
                    <a:pt x="604" y="104"/>
                  </a:cubicBezTo>
                  <a:cubicBezTo>
                    <a:pt x="688" y="104"/>
                    <a:pt x="688" y="104"/>
                    <a:pt x="688" y="104"/>
                  </a:cubicBezTo>
                  <a:cubicBezTo>
                    <a:pt x="710" y="104"/>
                    <a:pt x="730" y="113"/>
                    <a:pt x="745" y="127"/>
                  </a:cubicBezTo>
                  <a:cubicBezTo>
                    <a:pt x="759" y="142"/>
                    <a:pt x="768" y="162"/>
                    <a:pt x="768" y="184"/>
                  </a:cubicBezTo>
                  <a:cubicBezTo>
                    <a:pt x="768" y="944"/>
                    <a:pt x="768" y="944"/>
                    <a:pt x="768" y="944"/>
                  </a:cubicBezTo>
                  <a:cubicBezTo>
                    <a:pt x="768" y="966"/>
                    <a:pt x="759" y="986"/>
                    <a:pt x="745" y="1000"/>
                  </a:cubicBezTo>
                  <a:cubicBezTo>
                    <a:pt x="730" y="1015"/>
                    <a:pt x="710" y="1024"/>
                    <a:pt x="688" y="1024"/>
                  </a:cubicBezTo>
                  <a:cubicBezTo>
                    <a:pt x="80" y="1024"/>
                    <a:pt x="80" y="1024"/>
                    <a:pt x="80" y="1024"/>
                  </a:cubicBezTo>
                  <a:cubicBezTo>
                    <a:pt x="58" y="1024"/>
                    <a:pt x="38" y="1015"/>
                    <a:pt x="23" y="1000"/>
                  </a:cubicBezTo>
                  <a:cubicBezTo>
                    <a:pt x="9" y="986"/>
                    <a:pt x="0" y="966"/>
                    <a:pt x="0" y="944"/>
                  </a:cubicBezTo>
                  <a:cubicBezTo>
                    <a:pt x="0" y="184"/>
                    <a:pt x="0" y="184"/>
                    <a:pt x="0" y="184"/>
                  </a:cubicBezTo>
                  <a:cubicBezTo>
                    <a:pt x="0" y="162"/>
                    <a:pt x="9" y="142"/>
                    <a:pt x="23" y="127"/>
                  </a:cubicBezTo>
                  <a:cubicBezTo>
                    <a:pt x="38" y="113"/>
                    <a:pt x="58" y="104"/>
                    <a:pt x="80" y="104"/>
                  </a:cubicBezTo>
                  <a:close/>
                  <a:moveTo>
                    <a:pt x="220" y="84"/>
                  </a:moveTo>
                  <a:cubicBezTo>
                    <a:pt x="211" y="84"/>
                    <a:pt x="204" y="91"/>
                    <a:pt x="204" y="100"/>
                  </a:cubicBezTo>
                  <a:cubicBezTo>
                    <a:pt x="204" y="188"/>
                    <a:pt x="204" y="188"/>
                    <a:pt x="204" y="188"/>
                  </a:cubicBezTo>
                  <a:cubicBezTo>
                    <a:pt x="204" y="197"/>
                    <a:pt x="211" y="204"/>
                    <a:pt x="220" y="204"/>
                  </a:cubicBezTo>
                  <a:cubicBezTo>
                    <a:pt x="548" y="204"/>
                    <a:pt x="548" y="204"/>
                    <a:pt x="548" y="204"/>
                  </a:cubicBezTo>
                  <a:cubicBezTo>
                    <a:pt x="557" y="204"/>
                    <a:pt x="564" y="197"/>
                    <a:pt x="564" y="188"/>
                  </a:cubicBezTo>
                  <a:cubicBezTo>
                    <a:pt x="564" y="100"/>
                    <a:pt x="564" y="100"/>
                    <a:pt x="564" y="100"/>
                  </a:cubicBezTo>
                  <a:cubicBezTo>
                    <a:pt x="564" y="91"/>
                    <a:pt x="557" y="84"/>
                    <a:pt x="548" y="84"/>
                  </a:cubicBezTo>
                  <a:cubicBezTo>
                    <a:pt x="468" y="84"/>
                    <a:pt x="468" y="84"/>
                    <a:pt x="468" y="84"/>
                  </a:cubicBezTo>
                  <a:cubicBezTo>
                    <a:pt x="468" y="37"/>
                    <a:pt x="430" y="0"/>
                    <a:pt x="384" y="0"/>
                  </a:cubicBezTo>
                  <a:cubicBezTo>
                    <a:pt x="338" y="0"/>
                    <a:pt x="300" y="37"/>
                    <a:pt x="300" y="84"/>
                  </a:cubicBezTo>
                  <a:cubicBezTo>
                    <a:pt x="220" y="84"/>
                    <a:pt x="220" y="84"/>
                    <a:pt x="220" y="84"/>
                  </a:cubicBezTo>
                  <a:close/>
                  <a:moveTo>
                    <a:pt x="384" y="120"/>
                  </a:moveTo>
                  <a:cubicBezTo>
                    <a:pt x="408" y="120"/>
                    <a:pt x="420" y="102"/>
                    <a:pt x="420" y="84"/>
                  </a:cubicBezTo>
                  <a:cubicBezTo>
                    <a:pt x="420" y="66"/>
                    <a:pt x="408" y="48"/>
                    <a:pt x="384" y="48"/>
                  </a:cubicBezTo>
                  <a:cubicBezTo>
                    <a:pt x="360" y="48"/>
                    <a:pt x="348" y="66"/>
                    <a:pt x="348" y="84"/>
                  </a:cubicBezTo>
                  <a:cubicBezTo>
                    <a:pt x="348" y="102"/>
                    <a:pt x="360" y="120"/>
                    <a:pt x="384" y="1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white"/>
                </a:solidFill>
                <a:latin typeface="Arial"/>
              </a:endParaRPr>
            </a:p>
          </p:txBody>
        </p:sp>
        <p:sp>
          <p:nvSpPr>
            <p:cNvPr id="229" name="Freeform 22"/>
            <p:cNvSpPr>
              <a:spLocks noEditPoints="1"/>
            </p:cNvSpPr>
            <p:nvPr/>
          </p:nvSpPr>
          <p:spPr bwMode="auto">
            <a:xfrm>
              <a:off x="3678238" y="4311650"/>
              <a:ext cx="171450" cy="171450"/>
            </a:xfrm>
            <a:custGeom>
              <a:avLst/>
              <a:gdLst>
                <a:gd name="T0" fmla="*/ 78 w 192"/>
                <a:gd name="T1" fmla="*/ 109 h 192"/>
                <a:gd name="T2" fmla="*/ 95 w 192"/>
                <a:gd name="T3" fmla="*/ 87 h 192"/>
                <a:gd name="T4" fmla="*/ 130 w 192"/>
                <a:gd name="T5" fmla="*/ 48 h 192"/>
                <a:gd name="T6" fmla="*/ 155 w 192"/>
                <a:gd name="T7" fmla="*/ 49 h 192"/>
                <a:gd name="T8" fmla="*/ 154 w 192"/>
                <a:gd name="T9" fmla="*/ 73 h 192"/>
                <a:gd name="T10" fmla="*/ 121 w 192"/>
                <a:gd name="T11" fmla="*/ 108 h 192"/>
                <a:gd name="T12" fmla="*/ 94 w 192"/>
                <a:gd name="T13" fmla="*/ 147 h 192"/>
                <a:gd name="T14" fmla="*/ 89 w 192"/>
                <a:gd name="T15" fmla="*/ 153 h 192"/>
                <a:gd name="T16" fmla="*/ 66 w 192"/>
                <a:gd name="T17" fmla="*/ 149 h 192"/>
                <a:gd name="T18" fmla="*/ 26 w 192"/>
                <a:gd name="T19" fmla="*/ 96 h 192"/>
                <a:gd name="T20" fmla="*/ 29 w 192"/>
                <a:gd name="T21" fmla="*/ 72 h 192"/>
                <a:gd name="T22" fmla="*/ 53 w 192"/>
                <a:gd name="T23" fmla="*/ 75 h 192"/>
                <a:gd name="T24" fmla="*/ 78 w 192"/>
                <a:gd name="T25" fmla="*/ 109 h 192"/>
                <a:gd name="T26" fmla="*/ 96 w 192"/>
                <a:gd name="T27" fmla="*/ 192 h 192"/>
                <a:gd name="T28" fmla="*/ 164 w 192"/>
                <a:gd name="T29" fmla="*/ 164 h 192"/>
                <a:gd name="T30" fmla="*/ 192 w 192"/>
                <a:gd name="T31" fmla="*/ 96 h 192"/>
                <a:gd name="T32" fmla="*/ 164 w 192"/>
                <a:gd name="T33" fmla="*/ 28 h 192"/>
                <a:gd name="T34" fmla="*/ 96 w 192"/>
                <a:gd name="T35" fmla="*/ 0 h 192"/>
                <a:gd name="T36" fmla="*/ 28 w 192"/>
                <a:gd name="T37" fmla="*/ 28 h 192"/>
                <a:gd name="T38" fmla="*/ 0 w 192"/>
                <a:gd name="T39" fmla="*/ 96 h 192"/>
                <a:gd name="T40" fmla="*/ 28 w 192"/>
                <a:gd name="T41" fmla="*/ 164 h 192"/>
                <a:gd name="T42" fmla="*/ 96 w 192"/>
                <a:gd name="T43"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2" h="192">
                  <a:moveTo>
                    <a:pt x="78" y="109"/>
                  </a:moveTo>
                  <a:cubicBezTo>
                    <a:pt x="83" y="101"/>
                    <a:pt x="89" y="94"/>
                    <a:pt x="95" y="87"/>
                  </a:cubicBezTo>
                  <a:cubicBezTo>
                    <a:pt x="106" y="73"/>
                    <a:pt x="118" y="60"/>
                    <a:pt x="130" y="48"/>
                  </a:cubicBezTo>
                  <a:cubicBezTo>
                    <a:pt x="137" y="42"/>
                    <a:pt x="148" y="42"/>
                    <a:pt x="155" y="49"/>
                  </a:cubicBezTo>
                  <a:cubicBezTo>
                    <a:pt x="161" y="56"/>
                    <a:pt x="161" y="67"/>
                    <a:pt x="154" y="73"/>
                  </a:cubicBezTo>
                  <a:cubicBezTo>
                    <a:pt x="142" y="84"/>
                    <a:pt x="131" y="96"/>
                    <a:pt x="121" y="108"/>
                  </a:cubicBezTo>
                  <a:cubicBezTo>
                    <a:pt x="111" y="120"/>
                    <a:pt x="102" y="133"/>
                    <a:pt x="94" y="147"/>
                  </a:cubicBezTo>
                  <a:cubicBezTo>
                    <a:pt x="93" y="149"/>
                    <a:pt x="91" y="151"/>
                    <a:pt x="89" y="153"/>
                  </a:cubicBezTo>
                  <a:cubicBezTo>
                    <a:pt x="82" y="158"/>
                    <a:pt x="71" y="157"/>
                    <a:pt x="66" y="149"/>
                  </a:cubicBezTo>
                  <a:cubicBezTo>
                    <a:pt x="26" y="96"/>
                    <a:pt x="26" y="96"/>
                    <a:pt x="26" y="96"/>
                  </a:cubicBezTo>
                  <a:cubicBezTo>
                    <a:pt x="20" y="88"/>
                    <a:pt x="22" y="77"/>
                    <a:pt x="29" y="72"/>
                  </a:cubicBezTo>
                  <a:cubicBezTo>
                    <a:pt x="37" y="66"/>
                    <a:pt x="48" y="68"/>
                    <a:pt x="53" y="75"/>
                  </a:cubicBezTo>
                  <a:cubicBezTo>
                    <a:pt x="78" y="109"/>
                    <a:pt x="78" y="109"/>
                    <a:pt x="78" y="109"/>
                  </a:cubicBezTo>
                  <a:close/>
                  <a:moveTo>
                    <a:pt x="96" y="192"/>
                  </a:moveTo>
                  <a:cubicBezTo>
                    <a:pt x="122" y="192"/>
                    <a:pt x="146" y="181"/>
                    <a:pt x="164" y="164"/>
                  </a:cubicBezTo>
                  <a:cubicBezTo>
                    <a:pt x="181" y="146"/>
                    <a:pt x="192" y="122"/>
                    <a:pt x="192" y="96"/>
                  </a:cubicBezTo>
                  <a:cubicBezTo>
                    <a:pt x="192" y="69"/>
                    <a:pt x="181" y="45"/>
                    <a:pt x="164" y="28"/>
                  </a:cubicBezTo>
                  <a:cubicBezTo>
                    <a:pt x="146" y="10"/>
                    <a:pt x="122" y="0"/>
                    <a:pt x="96" y="0"/>
                  </a:cubicBezTo>
                  <a:cubicBezTo>
                    <a:pt x="69" y="0"/>
                    <a:pt x="45" y="10"/>
                    <a:pt x="28" y="28"/>
                  </a:cubicBezTo>
                  <a:cubicBezTo>
                    <a:pt x="11" y="45"/>
                    <a:pt x="0" y="69"/>
                    <a:pt x="0" y="96"/>
                  </a:cubicBezTo>
                  <a:cubicBezTo>
                    <a:pt x="0" y="122"/>
                    <a:pt x="11" y="146"/>
                    <a:pt x="28" y="164"/>
                  </a:cubicBezTo>
                  <a:cubicBezTo>
                    <a:pt x="45" y="181"/>
                    <a:pt x="69" y="192"/>
                    <a:pt x="96" y="19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white"/>
                </a:solidFill>
                <a:latin typeface="Arial"/>
              </a:endParaRPr>
            </a:p>
          </p:txBody>
        </p:sp>
        <p:sp>
          <p:nvSpPr>
            <p:cNvPr id="230" name="Freeform 23"/>
            <p:cNvSpPr>
              <a:spLocks/>
            </p:cNvSpPr>
            <p:nvPr/>
          </p:nvSpPr>
          <p:spPr bwMode="auto">
            <a:xfrm>
              <a:off x="3678238" y="4545013"/>
              <a:ext cx="458788" cy="26988"/>
            </a:xfrm>
            <a:custGeom>
              <a:avLst/>
              <a:gdLst>
                <a:gd name="T0" fmla="*/ 12 w 512"/>
                <a:gd name="T1" fmla="*/ 0 h 31"/>
                <a:gd name="T2" fmla="*/ 500 w 512"/>
                <a:gd name="T3" fmla="*/ 0 h 31"/>
                <a:gd name="T4" fmla="*/ 512 w 512"/>
                <a:gd name="T5" fmla="*/ 12 h 31"/>
                <a:gd name="T6" fmla="*/ 512 w 512"/>
                <a:gd name="T7" fmla="*/ 20 h 31"/>
                <a:gd name="T8" fmla="*/ 500 w 512"/>
                <a:gd name="T9" fmla="*/ 31 h 31"/>
                <a:gd name="T10" fmla="*/ 12 w 512"/>
                <a:gd name="T11" fmla="*/ 31 h 31"/>
                <a:gd name="T12" fmla="*/ 0 w 512"/>
                <a:gd name="T13" fmla="*/ 20 h 31"/>
                <a:gd name="T14" fmla="*/ 0 w 512"/>
                <a:gd name="T15" fmla="*/ 12 h 31"/>
                <a:gd name="T16" fmla="*/ 12 w 512"/>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2" h="31">
                  <a:moveTo>
                    <a:pt x="12" y="0"/>
                  </a:moveTo>
                  <a:cubicBezTo>
                    <a:pt x="500" y="0"/>
                    <a:pt x="500" y="0"/>
                    <a:pt x="500" y="0"/>
                  </a:cubicBezTo>
                  <a:cubicBezTo>
                    <a:pt x="507" y="0"/>
                    <a:pt x="512" y="5"/>
                    <a:pt x="512" y="12"/>
                  </a:cubicBezTo>
                  <a:cubicBezTo>
                    <a:pt x="512" y="20"/>
                    <a:pt x="512" y="20"/>
                    <a:pt x="512" y="20"/>
                  </a:cubicBezTo>
                  <a:cubicBezTo>
                    <a:pt x="512" y="26"/>
                    <a:pt x="507" y="31"/>
                    <a:pt x="500" y="31"/>
                  </a:cubicBezTo>
                  <a:cubicBezTo>
                    <a:pt x="12" y="31"/>
                    <a:pt x="12" y="31"/>
                    <a:pt x="12" y="31"/>
                  </a:cubicBezTo>
                  <a:cubicBezTo>
                    <a:pt x="5" y="31"/>
                    <a:pt x="0" y="26"/>
                    <a:pt x="0" y="20"/>
                  </a:cubicBezTo>
                  <a:cubicBezTo>
                    <a:pt x="0" y="12"/>
                    <a:pt x="0" y="12"/>
                    <a:pt x="0" y="12"/>
                  </a:cubicBezTo>
                  <a:cubicBezTo>
                    <a:pt x="0" y="5"/>
                    <a:pt x="5"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white"/>
                </a:solidFill>
                <a:latin typeface="Arial"/>
              </a:endParaRPr>
            </a:p>
          </p:txBody>
        </p:sp>
        <p:sp>
          <p:nvSpPr>
            <p:cNvPr id="231" name="Freeform 24"/>
            <p:cNvSpPr>
              <a:spLocks/>
            </p:cNvSpPr>
            <p:nvPr/>
          </p:nvSpPr>
          <p:spPr bwMode="auto">
            <a:xfrm>
              <a:off x="3940176" y="4443413"/>
              <a:ext cx="196850" cy="28575"/>
            </a:xfrm>
            <a:custGeom>
              <a:avLst/>
              <a:gdLst>
                <a:gd name="T0" fmla="*/ 12 w 220"/>
                <a:gd name="T1" fmla="*/ 0 h 31"/>
                <a:gd name="T2" fmla="*/ 208 w 220"/>
                <a:gd name="T3" fmla="*/ 0 h 31"/>
                <a:gd name="T4" fmla="*/ 220 w 220"/>
                <a:gd name="T5" fmla="*/ 12 h 31"/>
                <a:gd name="T6" fmla="*/ 220 w 220"/>
                <a:gd name="T7" fmla="*/ 20 h 31"/>
                <a:gd name="T8" fmla="*/ 208 w 220"/>
                <a:gd name="T9" fmla="*/ 31 h 31"/>
                <a:gd name="T10" fmla="*/ 12 w 220"/>
                <a:gd name="T11" fmla="*/ 31 h 31"/>
                <a:gd name="T12" fmla="*/ 0 w 220"/>
                <a:gd name="T13" fmla="*/ 20 h 31"/>
                <a:gd name="T14" fmla="*/ 0 w 220"/>
                <a:gd name="T15" fmla="*/ 12 h 31"/>
                <a:gd name="T16" fmla="*/ 12 w 220"/>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0" h="31">
                  <a:moveTo>
                    <a:pt x="12" y="0"/>
                  </a:moveTo>
                  <a:cubicBezTo>
                    <a:pt x="208" y="0"/>
                    <a:pt x="208" y="0"/>
                    <a:pt x="208" y="0"/>
                  </a:cubicBezTo>
                  <a:cubicBezTo>
                    <a:pt x="215" y="0"/>
                    <a:pt x="220" y="5"/>
                    <a:pt x="220" y="12"/>
                  </a:cubicBezTo>
                  <a:cubicBezTo>
                    <a:pt x="220" y="20"/>
                    <a:pt x="220" y="20"/>
                    <a:pt x="220" y="20"/>
                  </a:cubicBezTo>
                  <a:cubicBezTo>
                    <a:pt x="220" y="26"/>
                    <a:pt x="215" y="31"/>
                    <a:pt x="208" y="31"/>
                  </a:cubicBezTo>
                  <a:cubicBezTo>
                    <a:pt x="12" y="31"/>
                    <a:pt x="12" y="31"/>
                    <a:pt x="12" y="31"/>
                  </a:cubicBezTo>
                  <a:cubicBezTo>
                    <a:pt x="5" y="31"/>
                    <a:pt x="0" y="26"/>
                    <a:pt x="0" y="20"/>
                  </a:cubicBezTo>
                  <a:cubicBezTo>
                    <a:pt x="0" y="12"/>
                    <a:pt x="0" y="12"/>
                    <a:pt x="0" y="12"/>
                  </a:cubicBezTo>
                  <a:cubicBezTo>
                    <a:pt x="0" y="5"/>
                    <a:pt x="5"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white"/>
                </a:solidFill>
                <a:latin typeface="Arial"/>
              </a:endParaRPr>
            </a:p>
          </p:txBody>
        </p:sp>
      </p:grpSp>
      <p:grpSp>
        <p:nvGrpSpPr>
          <p:cNvPr id="46" name="Group 218"/>
          <p:cNvGrpSpPr/>
          <p:nvPr/>
        </p:nvGrpSpPr>
        <p:grpSpPr>
          <a:xfrm>
            <a:off x="10055069" y="1500082"/>
            <a:ext cx="558543" cy="489302"/>
            <a:chOff x="-3175" y="2501901"/>
            <a:chExt cx="384175" cy="336550"/>
          </a:xfrm>
          <a:solidFill>
            <a:srgbClr val="404040"/>
          </a:solidFill>
        </p:grpSpPr>
        <p:sp>
          <p:nvSpPr>
            <p:cNvPr id="47" name="Freeform 185"/>
            <p:cNvSpPr>
              <a:spLocks noEditPoints="1"/>
            </p:cNvSpPr>
            <p:nvPr/>
          </p:nvSpPr>
          <p:spPr bwMode="auto">
            <a:xfrm>
              <a:off x="-3175" y="2501901"/>
              <a:ext cx="384175" cy="287338"/>
            </a:xfrm>
            <a:custGeom>
              <a:avLst/>
              <a:gdLst>
                <a:gd name="T0" fmla="*/ 55 w 110"/>
                <a:gd name="T1" fmla="*/ 0 h 82"/>
                <a:gd name="T2" fmla="*/ 0 w 110"/>
                <a:gd name="T3" fmla="*/ 54 h 82"/>
                <a:gd name="T4" fmla="*/ 0 w 110"/>
                <a:gd name="T5" fmla="*/ 82 h 82"/>
                <a:gd name="T6" fmla="*/ 110 w 110"/>
                <a:gd name="T7" fmla="*/ 82 h 82"/>
                <a:gd name="T8" fmla="*/ 110 w 110"/>
                <a:gd name="T9" fmla="*/ 54 h 82"/>
                <a:gd name="T10" fmla="*/ 55 w 110"/>
                <a:gd name="T11" fmla="*/ 0 h 82"/>
                <a:gd name="T12" fmla="*/ 55 w 110"/>
                <a:gd name="T13" fmla="*/ 13 h 82"/>
                <a:gd name="T14" fmla="*/ 62 w 110"/>
                <a:gd name="T15" fmla="*/ 20 h 82"/>
                <a:gd name="T16" fmla="*/ 60 w 110"/>
                <a:gd name="T17" fmla="*/ 25 h 82"/>
                <a:gd name="T18" fmla="*/ 55 w 110"/>
                <a:gd name="T19" fmla="*/ 27 h 82"/>
                <a:gd name="T20" fmla="*/ 55 w 110"/>
                <a:gd name="T21" fmla="*/ 27 h 82"/>
                <a:gd name="T22" fmla="*/ 48 w 110"/>
                <a:gd name="T23" fmla="*/ 20 h 82"/>
                <a:gd name="T24" fmla="*/ 55 w 110"/>
                <a:gd name="T25" fmla="*/ 13 h 82"/>
                <a:gd name="T26" fmla="*/ 14 w 110"/>
                <a:gd name="T27" fmla="*/ 63 h 82"/>
                <a:gd name="T28" fmla="*/ 14 w 110"/>
                <a:gd name="T29" fmla="*/ 63 h 82"/>
                <a:gd name="T30" fmla="*/ 9 w 110"/>
                <a:gd name="T31" fmla="*/ 61 h 82"/>
                <a:gd name="T32" fmla="*/ 7 w 110"/>
                <a:gd name="T33" fmla="*/ 56 h 82"/>
                <a:gd name="T34" fmla="*/ 14 w 110"/>
                <a:gd name="T35" fmla="*/ 50 h 82"/>
                <a:gd name="T36" fmla="*/ 15 w 110"/>
                <a:gd name="T37" fmla="*/ 50 h 82"/>
                <a:gd name="T38" fmla="*/ 20 w 110"/>
                <a:gd name="T39" fmla="*/ 52 h 82"/>
                <a:gd name="T40" fmla="*/ 21 w 110"/>
                <a:gd name="T41" fmla="*/ 57 h 82"/>
                <a:gd name="T42" fmla="*/ 14 w 110"/>
                <a:gd name="T43" fmla="*/ 63 h 82"/>
                <a:gd name="T44" fmla="*/ 27 w 110"/>
                <a:gd name="T45" fmla="*/ 42 h 82"/>
                <a:gd name="T46" fmla="*/ 21 w 110"/>
                <a:gd name="T47" fmla="*/ 45 h 82"/>
                <a:gd name="T48" fmla="*/ 17 w 110"/>
                <a:gd name="T49" fmla="*/ 44 h 82"/>
                <a:gd name="T50" fmla="*/ 14 w 110"/>
                <a:gd name="T51" fmla="*/ 39 h 82"/>
                <a:gd name="T52" fmla="*/ 15 w 110"/>
                <a:gd name="T53" fmla="*/ 34 h 82"/>
                <a:gd name="T54" fmla="*/ 25 w 110"/>
                <a:gd name="T55" fmla="*/ 32 h 82"/>
                <a:gd name="T56" fmla="*/ 27 w 110"/>
                <a:gd name="T57" fmla="*/ 42 h 82"/>
                <a:gd name="T58" fmla="*/ 39 w 110"/>
                <a:gd name="T59" fmla="*/ 31 h 82"/>
                <a:gd name="T60" fmla="*/ 36 w 110"/>
                <a:gd name="T61" fmla="*/ 32 h 82"/>
                <a:gd name="T62" fmla="*/ 30 w 110"/>
                <a:gd name="T63" fmla="*/ 28 h 82"/>
                <a:gd name="T64" fmla="*/ 32 w 110"/>
                <a:gd name="T65" fmla="*/ 19 h 82"/>
                <a:gd name="T66" fmla="*/ 42 w 110"/>
                <a:gd name="T67" fmla="*/ 22 h 82"/>
                <a:gd name="T68" fmla="*/ 39 w 110"/>
                <a:gd name="T69" fmla="*/ 31 h 82"/>
                <a:gd name="T70" fmla="*/ 55 w 110"/>
                <a:gd name="T71" fmla="*/ 78 h 82"/>
                <a:gd name="T72" fmla="*/ 45 w 110"/>
                <a:gd name="T73" fmla="*/ 68 h 82"/>
                <a:gd name="T74" fmla="*/ 55 w 110"/>
                <a:gd name="T75" fmla="*/ 58 h 82"/>
                <a:gd name="T76" fmla="*/ 65 w 110"/>
                <a:gd name="T77" fmla="*/ 68 h 82"/>
                <a:gd name="T78" fmla="*/ 55 w 110"/>
                <a:gd name="T79" fmla="*/ 78 h 82"/>
                <a:gd name="T80" fmla="*/ 76 w 110"/>
                <a:gd name="T81" fmla="*/ 27 h 82"/>
                <a:gd name="T82" fmla="*/ 65 w 110"/>
                <a:gd name="T83" fmla="*/ 59 h 82"/>
                <a:gd name="T84" fmla="*/ 55 w 110"/>
                <a:gd name="T85" fmla="*/ 54 h 82"/>
                <a:gd name="T86" fmla="*/ 53 w 110"/>
                <a:gd name="T87" fmla="*/ 55 h 82"/>
                <a:gd name="T88" fmla="*/ 70 w 110"/>
                <a:gd name="T89" fmla="*/ 24 h 82"/>
                <a:gd name="T90" fmla="*/ 75 w 110"/>
                <a:gd name="T91" fmla="*/ 19 h 82"/>
                <a:gd name="T92" fmla="*/ 76 w 110"/>
                <a:gd name="T93" fmla="*/ 27 h 82"/>
                <a:gd name="T94" fmla="*/ 83 w 110"/>
                <a:gd name="T95" fmla="*/ 41 h 82"/>
                <a:gd name="T96" fmla="*/ 82 w 110"/>
                <a:gd name="T97" fmla="*/ 36 h 82"/>
                <a:gd name="T98" fmla="*/ 85 w 110"/>
                <a:gd name="T99" fmla="*/ 32 h 82"/>
                <a:gd name="T100" fmla="*/ 94 w 110"/>
                <a:gd name="T101" fmla="*/ 34 h 82"/>
                <a:gd name="T102" fmla="*/ 96 w 110"/>
                <a:gd name="T103" fmla="*/ 39 h 82"/>
                <a:gd name="T104" fmla="*/ 93 w 110"/>
                <a:gd name="T105" fmla="*/ 43 h 82"/>
                <a:gd name="T106" fmla="*/ 89 w 110"/>
                <a:gd name="T107" fmla="*/ 44 h 82"/>
                <a:gd name="T108" fmla="*/ 83 w 110"/>
                <a:gd name="T109" fmla="*/ 41 h 82"/>
                <a:gd name="T110" fmla="*/ 100 w 110"/>
                <a:gd name="T111" fmla="*/ 64 h 82"/>
                <a:gd name="T112" fmla="*/ 96 w 110"/>
                <a:gd name="T113" fmla="*/ 65 h 82"/>
                <a:gd name="T114" fmla="*/ 90 w 110"/>
                <a:gd name="T115" fmla="*/ 62 h 82"/>
                <a:gd name="T116" fmla="*/ 89 w 110"/>
                <a:gd name="T117" fmla="*/ 57 h 82"/>
                <a:gd name="T118" fmla="*/ 92 w 110"/>
                <a:gd name="T119" fmla="*/ 52 h 82"/>
                <a:gd name="T120" fmla="*/ 101 w 110"/>
                <a:gd name="T121" fmla="*/ 54 h 82"/>
                <a:gd name="T122" fmla="*/ 102 w 110"/>
                <a:gd name="T123" fmla="*/ 59 h 82"/>
                <a:gd name="T124" fmla="*/ 100 w 110"/>
                <a:gd name="T125" fmla="*/ 64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0" h="82">
                  <a:moveTo>
                    <a:pt x="55" y="0"/>
                  </a:moveTo>
                  <a:cubicBezTo>
                    <a:pt x="25" y="0"/>
                    <a:pt x="0" y="24"/>
                    <a:pt x="0" y="54"/>
                  </a:cubicBezTo>
                  <a:cubicBezTo>
                    <a:pt x="0" y="82"/>
                    <a:pt x="0" y="82"/>
                    <a:pt x="0" y="82"/>
                  </a:cubicBezTo>
                  <a:cubicBezTo>
                    <a:pt x="110" y="82"/>
                    <a:pt x="110" y="82"/>
                    <a:pt x="110" y="82"/>
                  </a:cubicBezTo>
                  <a:cubicBezTo>
                    <a:pt x="110" y="54"/>
                    <a:pt x="110" y="54"/>
                    <a:pt x="110" y="54"/>
                  </a:cubicBezTo>
                  <a:cubicBezTo>
                    <a:pt x="110" y="24"/>
                    <a:pt x="85" y="0"/>
                    <a:pt x="55" y="0"/>
                  </a:cubicBezTo>
                  <a:close/>
                  <a:moveTo>
                    <a:pt x="55" y="13"/>
                  </a:moveTo>
                  <a:cubicBezTo>
                    <a:pt x="59" y="13"/>
                    <a:pt x="62" y="16"/>
                    <a:pt x="62" y="20"/>
                  </a:cubicBezTo>
                  <a:cubicBezTo>
                    <a:pt x="62" y="22"/>
                    <a:pt x="61" y="24"/>
                    <a:pt x="60" y="25"/>
                  </a:cubicBezTo>
                  <a:cubicBezTo>
                    <a:pt x="58" y="26"/>
                    <a:pt x="57" y="27"/>
                    <a:pt x="55" y="27"/>
                  </a:cubicBezTo>
                  <a:cubicBezTo>
                    <a:pt x="55" y="27"/>
                    <a:pt x="55" y="27"/>
                    <a:pt x="55" y="27"/>
                  </a:cubicBezTo>
                  <a:cubicBezTo>
                    <a:pt x="51" y="27"/>
                    <a:pt x="48" y="24"/>
                    <a:pt x="48" y="20"/>
                  </a:cubicBezTo>
                  <a:cubicBezTo>
                    <a:pt x="48" y="16"/>
                    <a:pt x="51" y="13"/>
                    <a:pt x="55" y="13"/>
                  </a:cubicBezTo>
                  <a:close/>
                  <a:moveTo>
                    <a:pt x="14" y="63"/>
                  </a:moveTo>
                  <a:cubicBezTo>
                    <a:pt x="14" y="63"/>
                    <a:pt x="14" y="63"/>
                    <a:pt x="14" y="63"/>
                  </a:cubicBezTo>
                  <a:cubicBezTo>
                    <a:pt x="12" y="63"/>
                    <a:pt x="10" y="62"/>
                    <a:pt x="9" y="61"/>
                  </a:cubicBezTo>
                  <a:cubicBezTo>
                    <a:pt x="8" y="59"/>
                    <a:pt x="7" y="58"/>
                    <a:pt x="7" y="56"/>
                  </a:cubicBezTo>
                  <a:cubicBezTo>
                    <a:pt x="8" y="52"/>
                    <a:pt x="11" y="50"/>
                    <a:pt x="14" y="50"/>
                  </a:cubicBezTo>
                  <a:cubicBezTo>
                    <a:pt x="15" y="50"/>
                    <a:pt x="15" y="50"/>
                    <a:pt x="15" y="50"/>
                  </a:cubicBezTo>
                  <a:cubicBezTo>
                    <a:pt x="17" y="50"/>
                    <a:pt x="18" y="51"/>
                    <a:pt x="20" y="52"/>
                  </a:cubicBezTo>
                  <a:cubicBezTo>
                    <a:pt x="21" y="54"/>
                    <a:pt x="21" y="55"/>
                    <a:pt x="21" y="57"/>
                  </a:cubicBezTo>
                  <a:cubicBezTo>
                    <a:pt x="21" y="61"/>
                    <a:pt x="18" y="63"/>
                    <a:pt x="14" y="63"/>
                  </a:cubicBezTo>
                  <a:close/>
                  <a:moveTo>
                    <a:pt x="27" y="42"/>
                  </a:moveTo>
                  <a:cubicBezTo>
                    <a:pt x="25" y="44"/>
                    <a:pt x="23" y="45"/>
                    <a:pt x="21" y="45"/>
                  </a:cubicBezTo>
                  <a:cubicBezTo>
                    <a:pt x="20" y="45"/>
                    <a:pt x="18" y="45"/>
                    <a:pt x="17" y="44"/>
                  </a:cubicBezTo>
                  <a:cubicBezTo>
                    <a:pt x="16" y="43"/>
                    <a:pt x="15" y="41"/>
                    <a:pt x="14" y="39"/>
                  </a:cubicBezTo>
                  <a:cubicBezTo>
                    <a:pt x="14" y="38"/>
                    <a:pt x="14" y="36"/>
                    <a:pt x="15" y="34"/>
                  </a:cubicBezTo>
                  <a:cubicBezTo>
                    <a:pt x="18" y="31"/>
                    <a:pt x="22" y="30"/>
                    <a:pt x="25" y="32"/>
                  </a:cubicBezTo>
                  <a:cubicBezTo>
                    <a:pt x="28" y="35"/>
                    <a:pt x="29" y="39"/>
                    <a:pt x="27" y="42"/>
                  </a:cubicBezTo>
                  <a:close/>
                  <a:moveTo>
                    <a:pt x="39" y="31"/>
                  </a:moveTo>
                  <a:cubicBezTo>
                    <a:pt x="38" y="32"/>
                    <a:pt x="37" y="32"/>
                    <a:pt x="36" y="32"/>
                  </a:cubicBezTo>
                  <a:cubicBezTo>
                    <a:pt x="33" y="32"/>
                    <a:pt x="31" y="30"/>
                    <a:pt x="30" y="28"/>
                  </a:cubicBezTo>
                  <a:cubicBezTo>
                    <a:pt x="28" y="25"/>
                    <a:pt x="29" y="21"/>
                    <a:pt x="32" y="19"/>
                  </a:cubicBezTo>
                  <a:cubicBezTo>
                    <a:pt x="36" y="17"/>
                    <a:pt x="40" y="19"/>
                    <a:pt x="42" y="22"/>
                  </a:cubicBezTo>
                  <a:cubicBezTo>
                    <a:pt x="44" y="25"/>
                    <a:pt x="42" y="29"/>
                    <a:pt x="39" y="31"/>
                  </a:cubicBezTo>
                  <a:close/>
                  <a:moveTo>
                    <a:pt x="55" y="78"/>
                  </a:moveTo>
                  <a:cubicBezTo>
                    <a:pt x="50" y="78"/>
                    <a:pt x="45" y="74"/>
                    <a:pt x="45" y="68"/>
                  </a:cubicBezTo>
                  <a:cubicBezTo>
                    <a:pt x="45" y="62"/>
                    <a:pt x="50" y="58"/>
                    <a:pt x="55" y="58"/>
                  </a:cubicBezTo>
                  <a:cubicBezTo>
                    <a:pt x="61" y="58"/>
                    <a:pt x="65" y="62"/>
                    <a:pt x="65" y="68"/>
                  </a:cubicBezTo>
                  <a:cubicBezTo>
                    <a:pt x="65" y="74"/>
                    <a:pt x="61" y="78"/>
                    <a:pt x="55" y="78"/>
                  </a:cubicBezTo>
                  <a:close/>
                  <a:moveTo>
                    <a:pt x="76" y="27"/>
                  </a:moveTo>
                  <a:cubicBezTo>
                    <a:pt x="65" y="59"/>
                    <a:pt x="65" y="59"/>
                    <a:pt x="65" y="59"/>
                  </a:cubicBezTo>
                  <a:cubicBezTo>
                    <a:pt x="63" y="56"/>
                    <a:pt x="59" y="54"/>
                    <a:pt x="55" y="54"/>
                  </a:cubicBezTo>
                  <a:cubicBezTo>
                    <a:pt x="55" y="54"/>
                    <a:pt x="54" y="54"/>
                    <a:pt x="53" y="55"/>
                  </a:cubicBezTo>
                  <a:cubicBezTo>
                    <a:pt x="70" y="24"/>
                    <a:pt x="70" y="24"/>
                    <a:pt x="70" y="24"/>
                  </a:cubicBezTo>
                  <a:cubicBezTo>
                    <a:pt x="71" y="21"/>
                    <a:pt x="74" y="19"/>
                    <a:pt x="75" y="19"/>
                  </a:cubicBezTo>
                  <a:cubicBezTo>
                    <a:pt x="77" y="20"/>
                    <a:pt x="77" y="23"/>
                    <a:pt x="76" y="27"/>
                  </a:cubicBezTo>
                  <a:close/>
                  <a:moveTo>
                    <a:pt x="83" y="41"/>
                  </a:moveTo>
                  <a:cubicBezTo>
                    <a:pt x="82" y="40"/>
                    <a:pt x="82" y="38"/>
                    <a:pt x="82" y="36"/>
                  </a:cubicBezTo>
                  <a:cubicBezTo>
                    <a:pt x="82" y="35"/>
                    <a:pt x="83" y="33"/>
                    <a:pt x="85" y="32"/>
                  </a:cubicBezTo>
                  <a:cubicBezTo>
                    <a:pt x="88" y="30"/>
                    <a:pt x="92" y="31"/>
                    <a:pt x="94" y="34"/>
                  </a:cubicBezTo>
                  <a:cubicBezTo>
                    <a:pt x="95" y="35"/>
                    <a:pt x="96" y="37"/>
                    <a:pt x="96" y="39"/>
                  </a:cubicBezTo>
                  <a:cubicBezTo>
                    <a:pt x="95" y="40"/>
                    <a:pt x="94" y="42"/>
                    <a:pt x="93" y="43"/>
                  </a:cubicBezTo>
                  <a:cubicBezTo>
                    <a:pt x="92" y="44"/>
                    <a:pt x="90" y="44"/>
                    <a:pt x="89" y="44"/>
                  </a:cubicBezTo>
                  <a:cubicBezTo>
                    <a:pt x="87" y="44"/>
                    <a:pt x="84" y="43"/>
                    <a:pt x="83" y="41"/>
                  </a:cubicBezTo>
                  <a:close/>
                  <a:moveTo>
                    <a:pt x="100" y="64"/>
                  </a:moveTo>
                  <a:cubicBezTo>
                    <a:pt x="98" y="64"/>
                    <a:pt x="97" y="65"/>
                    <a:pt x="96" y="65"/>
                  </a:cubicBezTo>
                  <a:cubicBezTo>
                    <a:pt x="93" y="65"/>
                    <a:pt x="91" y="64"/>
                    <a:pt x="90" y="62"/>
                  </a:cubicBezTo>
                  <a:cubicBezTo>
                    <a:pt x="89" y="61"/>
                    <a:pt x="89" y="59"/>
                    <a:pt x="89" y="57"/>
                  </a:cubicBezTo>
                  <a:cubicBezTo>
                    <a:pt x="89" y="55"/>
                    <a:pt x="90" y="54"/>
                    <a:pt x="92" y="52"/>
                  </a:cubicBezTo>
                  <a:cubicBezTo>
                    <a:pt x="95" y="50"/>
                    <a:pt x="99" y="51"/>
                    <a:pt x="101" y="54"/>
                  </a:cubicBezTo>
                  <a:cubicBezTo>
                    <a:pt x="102" y="56"/>
                    <a:pt x="103" y="57"/>
                    <a:pt x="102" y="59"/>
                  </a:cubicBezTo>
                  <a:cubicBezTo>
                    <a:pt x="102" y="61"/>
                    <a:pt x="101" y="63"/>
                    <a:pt x="100"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latin typeface="Arial"/>
              </a:endParaRPr>
            </a:p>
          </p:txBody>
        </p:sp>
        <p:sp>
          <p:nvSpPr>
            <p:cNvPr id="48" name="Rectangle 186"/>
            <p:cNvSpPr>
              <a:spLocks noChangeArrowheads="1"/>
            </p:cNvSpPr>
            <p:nvPr/>
          </p:nvSpPr>
          <p:spPr bwMode="auto">
            <a:xfrm>
              <a:off x="-3175" y="2813051"/>
              <a:ext cx="384175" cy="25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latin typeface="Arial"/>
              </a:endParaRPr>
            </a:p>
          </p:txBody>
        </p:sp>
      </p:grpSp>
      <p:grpSp>
        <p:nvGrpSpPr>
          <p:cNvPr id="56" name="55 Grupo"/>
          <p:cNvGrpSpPr/>
          <p:nvPr/>
        </p:nvGrpSpPr>
        <p:grpSpPr>
          <a:xfrm rot="5400000">
            <a:off x="218000" y="3682788"/>
            <a:ext cx="1690624" cy="224520"/>
            <a:chOff x="1499490" y="1924591"/>
            <a:chExt cx="1690624" cy="224520"/>
          </a:xfrm>
        </p:grpSpPr>
        <p:sp>
          <p:nvSpPr>
            <p:cNvPr id="57" name="56 Rectángulo redondeado"/>
            <p:cNvSpPr/>
            <p:nvPr/>
          </p:nvSpPr>
          <p:spPr>
            <a:xfrm>
              <a:off x="1529815" y="1954098"/>
              <a:ext cx="1584000" cy="169200"/>
            </a:xfrm>
            <a:prstGeom prst="roundRect">
              <a:avLst/>
            </a:prstGeom>
            <a:solidFill>
              <a:schemeClr val="bg1">
                <a:lumMod val="85000"/>
                <a:alpha val="82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s-ES_tradnl" sz="1600" dirty="0" err="1">
                <a:solidFill>
                  <a:prstClr val="black"/>
                </a:solidFill>
                <a:latin typeface="Arial"/>
              </a:endParaRPr>
            </a:p>
          </p:txBody>
        </p:sp>
        <p:sp>
          <p:nvSpPr>
            <p:cNvPr id="58" name="57 Elipse"/>
            <p:cNvSpPr/>
            <p:nvPr/>
          </p:nvSpPr>
          <p:spPr>
            <a:xfrm>
              <a:off x="1499490" y="1924591"/>
              <a:ext cx="216000" cy="216000"/>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s-ES_tradnl" sz="1600" dirty="0" err="1">
                <a:solidFill>
                  <a:prstClr val="black"/>
                </a:solidFill>
                <a:latin typeface="Arial"/>
              </a:endParaRPr>
            </a:p>
          </p:txBody>
        </p:sp>
        <p:sp>
          <p:nvSpPr>
            <p:cNvPr id="59" name="58 Elipse"/>
            <p:cNvSpPr/>
            <p:nvPr/>
          </p:nvSpPr>
          <p:spPr>
            <a:xfrm>
              <a:off x="2974114" y="1933111"/>
              <a:ext cx="216000" cy="216000"/>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s-ES_tradnl" sz="1600" dirty="0" err="1">
                <a:solidFill>
                  <a:prstClr val="black"/>
                </a:solidFill>
                <a:latin typeface="Arial"/>
              </a:endParaRPr>
            </a:p>
          </p:txBody>
        </p:sp>
      </p:grpSp>
      <p:sp>
        <p:nvSpPr>
          <p:cNvPr id="6" name="5 Rectángulo"/>
          <p:cNvSpPr/>
          <p:nvPr/>
        </p:nvSpPr>
        <p:spPr>
          <a:xfrm>
            <a:off x="1315436" y="2954906"/>
            <a:ext cx="1608133"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spAutoFit/>
          </a:bodyPr>
          <a:lstStyle/>
          <a:p>
            <a:pPr defTabSz="51408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dirty="0">
                <a:solidFill>
                  <a:prstClr val="white"/>
                </a:solidFill>
                <a:latin typeface="Arial" panose="020B0604020202020204" pitchFamily="34" charset="0"/>
                <a:ea typeface="ＭＳ Ｐゴシック" charset="0"/>
                <a:cs typeface="Arial" panose="020B0604020202020204" pitchFamily="34" charset="0"/>
              </a:rPr>
              <a:t>June 1, 2021</a:t>
            </a:r>
          </a:p>
        </p:txBody>
      </p:sp>
      <p:graphicFrame>
        <p:nvGraphicFramePr>
          <p:cNvPr id="60" name="59 Gráfico"/>
          <p:cNvGraphicFramePr/>
          <p:nvPr>
            <p:extLst/>
          </p:nvPr>
        </p:nvGraphicFramePr>
        <p:xfrm>
          <a:off x="9166192" y="4210186"/>
          <a:ext cx="2428891" cy="2003212"/>
        </p:xfrm>
        <a:graphic>
          <a:graphicData uri="http://schemas.openxmlformats.org/drawingml/2006/chart">
            <c:chart xmlns:c="http://schemas.openxmlformats.org/drawingml/2006/chart" xmlns:r="http://schemas.openxmlformats.org/officeDocument/2006/relationships" r:id="rId4"/>
          </a:graphicData>
        </a:graphic>
      </p:graphicFrame>
      <p:grpSp>
        <p:nvGrpSpPr>
          <p:cNvPr id="7" name="6 Grupo"/>
          <p:cNvGrpSpPr/>
          <p:nvPr/>
        </p:nvGrpSpPr>
        <p:grpSpPr>
          <a:xfrm>
            <a:off x="9306651" y="2825992"/>
            <a:ext cx="714662" cy="341235"/>
            <a:chOff x="9483281" y="3328564"/>
            <a:chExt cx="714662" cy="341235"/>
          </a:xfrm>
          <a:solidFill>
            <a:schemeClr val="tx1"/>
          </a:solidFill>
        </p:grpSpPr>
        <p:sp>
          <p:nvSpPr>
            <p:cNvPr id="61" name="Freeform 10"/>
            <p:cNvSpPr>
              <a:spLocks/>
            </p:cNvSpPr>
            <p:nvPr/>
          </p:nvSpPr>
          <p:spPr bwMode="auto">
            <a:xfrm>
              <a:off x="9700261" y="3328564"/>
              <a:ext cx="287338" cy="290513"/>
            </a:xfrm>
            <a:custGeom>
              <a:avLst/>
              <a:gdLst>
                <a:gd name="T0" fmla="*/ 88 w 91"/>
                <a:gd name="T1" fmla="*/ 71 h 92"/>
                <a:gd name="T2" fmla="*/ 68 w 91"/>
                <a:gd name="T3" fmla="*/ 60 h 92"/>
                <a:gd name="T4" fmla="*/ 57 w 91"/>
                <a:gd name="T5" fmla="*/ 55 h 92"/>
                <a:gd name="T6" fmla="*/ 57 w 91"/>
                <a:gd name="T7" fmla="*/ 46 h 92"/>
                <a:gd name="T8" fmla="*/ 61 w 91"/>
                <a:gd name="T9" fmla="*/ 36 h 92"/>
                <a:gd name="T10" fmla="*/ 65 w 91"/>
                <a:gd name="T11" fmla="*/ 31 h 92"/>
                <a:gd name="T12" fmla="*/ 62 w 91"/>
                <a:gd name="T13" fmla="*/ 24 h 92"/>
                <a:gd name="T14" fmla="*/ 63 w 91"/>
                <a:gd name="T15" fmla="*/ 15 h 92"/>
                <a:gd name="T16" fmla="*/ 45 w 91"/>
                <a:gd name="T17" fmla="*/ 0 h 92"/>
                <a:gd name="T18" fmla="*/ 27 w 91"/>
                <a:gd name="T19" fmla="*/ 15 h 92"/>
                <a:gd name="T20" fmla="*/ 28 w 91"/>
                <a:gd name="T21" fmla="*/ 24 h 92"/>
                <a:gd name="T22" fmla="*/ 25 w 91"/>
                <a:gd name="T23" fmla="*/ 31 h 92"/>
                <a:gd name="T24" fmla="*/ 30 w 91"/>
                <a:gd name="T25" fmla="*/ 36 h 92"/>
                <a:gd name="T26" fmla="*/ 34 w 91"/>
                <a:gd name="T27" fmla="*/ 46 h 92"/>
                <a:gd name="T28" fmla="*/ 34 w 91"/>
                <a:gd name="T29" fmla="*/ 55 h 92"/>
                <a:gd name="T30" fmla="*/ 23 w 91"/>
                <a:gd name="T31" fmla="*/ 60 h 92"/>
                <a:gd name="T32" fmla="*/ 2 w 91"/>
                <a:gd name="T33" fmla="*/ 71 h 92"/>
                <a:gd name="T34" fmla="*/ 1 w 91"/>
                <a:gd name="T35" fmla="*/ 92 h 92"/>
                <a:gd name="T36" fmla="*/ 45 w 91"/>
                <a:gd name="T37" fmla="*/ 92 h 92"/>
                <a:gd name="T38" fmla="*/ 90 w 91"/>
                <a:gd name="T39" fmla="*/ 92 h 92"/>
                <a:gd name="T40" fmla="*/ 88 w 91"/>
                <a:gd name="T41" fmla="*/ 7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1" h="92">
                  <a:moveTo>
                    <a:pt x="88" y="71"/>
                  </a:moveTo>
                  <a:cubicBezTo>
                    <a:pt x="86" y="66"/>
                    <a:pt x="77" y="64"/>
                    <a:pt x="68" y="60"/>
                  </a:cubicBezTo>
                  <a:cubicBezTo>
                    <a:pt x="59" y="56"/>
                    <a:pt x="57" y="55"/>
                    <a:pt x="57" y="55"/>
                  </a:cubicBezTo>
                  <a:cubicBezTo>
                    <a:pt x="57" y="46"/>
                    <a:pt x="57" y="46"/>
                    <a:pt x="57" y="46"/>
                  </a:cubicBezTo>
                  <a:cubicBezTo>
                    <a:pt x="57" y="46"/>
                    <a:pt x="60" y="44"/>
                    <a:pt x="61" y="36"/>
                  </a:cubicBezTo>
                  <a:cubicBezTo>
                    <a:pt x="63" y="36"/>
                    <a:pt x="65" y="33"/>
                    <a:pt x="65" y="31"/>
                  </a:cubicBezTo>
                  <a:cubicBezTo>
                    <a:pt x="65" y="29"/>
                    <a:pt x="65" y="24"/>
                    <a:pt x="62" y="24"/>
                  </a:cubicBezTo>
                  <a:cubicBezTo>
                    <a:pt x="63" y="20"/>
                    <a:pt x="63" y="17"/>
                    <a:pt x="63" y="15"/>
                  </a:cubicBezTo>
                  <a:cubicBezTo>
                    <a:pt x="63" y="8"/>
                    <a:pt x="56" y="0"/>
                    <a:pt x="45" y="0"/>
                  </a:cubicBezTo>
                  <a:cubicBezTo>
                    <a:pt x="35" y="0"/>
                    <a:pt x="28" y="8"/>
                    <a:pt x="27" y="15"/>
                  </a:cubicBezTo>
                  <a:cubicBezTo>
                    <a:pt x="27" y="17"/>
                    <a:pt x="28" y="20"/>
                    <a:pt x="28" y="24"/>
                  </a:cubicBezTo>
                  <a:cubicBezTo>
                    <a:pt x="26" y="24"/>
                    <a:pt x="25" y="29"/>
                    <a:pt x="25" y="31"/>
                  </a:cubicBezTo>
                  <a:cubicBezTo>
                    <a:pt x="25" y="33"/>
                    <a:pt x="28" y="36"/>
                    <a:pt x="30" y="36"/>
                  </a:cubicBezTo>
                  <a:cubicBezTo>
                    <a:pt x="31" y="44"/>
                    <a:pt x="34" y="46"/>
                    <a:pt x="34" y="46"/>
                  </a:cubicBezTo>
                  <a:cubicBezTo>
                    <a:pt x="34" y="55"/>
                    <a:pt x="34" y="55"/>
                    <a:pt x="34" y="55"/>
                  </a:cubicBezTo>
                  <a:cubicBezTo>
                    <a:pt x="34" y="55"/>
                    <a:pt x="32" y="56"/>
                    <a:pt x="23" y="60"/>
                  </a:cubicBezTo>
                  <a:cubicBezTo>
                    <a:pt x="14" y="64"/>
                    <a:pt x="5" y="66"/>
                    <a:pt x="2" y="71"/>
                  </a:cubicBezTo>
                  <a:cubicBezTo>
                    <a:pt x="0" y="74"/>
                    <a:pt x="1" y="92"/>
                    <a:pt x="1" y="92"/>
                  </a:cubicBezTo>
                  <a:cubicBezTo>
                    <a:pt x="45" y="92"/>
                    <a:pt x="45" y="92"/>
                    <a:pt x="45" y="92"/>
                  </a:cubicBezTo>
                  <a:cubicBezTo>
                    <a:pt x="90" y="92"/>
                    <a:pt x="90" y="92"/>
                    <a:pt x="90" y="92"/>
                  </a:cubicBezTo>
                  <a:cubicBezTo>
                    <a:pt x="90" y="92"/>
                    <a:pt x="91" y="74"/>
                    <a:pt x="88" y="71"/>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solidFill>
                  <a:srgbClr val="58B6C0">
                    <a:lumMod val="50000"/>
                  </a:srgbClr>
                </a:solidFill>
                <a:latin typeface="Arial"/>
              </a:endParaRPr>
            </a:p>
          </p:txBody>
        </p:sp>
        <p:sp>
          <p:nvSpPr>
            <p:cNvPr id="62" name="Freeform 10"/>
            <p:cNvSpPr>
              <a:spLocks/>
            </p:cNvSpPr>
            <p:nvPr/>
          </p:nvSpPr>
          <p:spPr bwMode="auto">
            <a:xfrm>
              <a:off x="9483281" y="3379286"/>
              <a:ext cx="287338" cy="290513"/>
            </a:xfrm>
            <a:custGeom>
              <a:avLst/>
              <a:gdLst>
                <a:gd name="T0" fmla="*/ 88 w 91"/>
                <a:gd name="T1" fmla="*/ 71 h 92"/>
                <a:gd name="T2" fmla="*/ 68 w 91"/>
                <a:gd name="T3" fmla="*/ 60 h 92"/>
                <a:gd name="T4" fmla="*/ 57 w 91"/>
                <a:gd name="T5" fmla="*/ 55 h 92"/>
                <a:gd name="T6" fmla="*/ 57 w 91"/>
                <a:gd name="T7" fmla="*/ 46 h 92"/>
                <a:gd name="T8" fmla="*/ 61 w 91"/>
                <a:gd name="T9" fmla="*/ 36 h 92"/>
                <a:gd name="T10" fmla="*/ 65 w 91"/>
                <a:gd name="T11" fmla="*/ 31 h 92"/>
                <a:gd name="T12" fmla="*/ 62 w 91"/>
                <a:gd name="T13" fmla="*/ 24 h 92"/>
                <a:gd name="T14" fmla="*/ 63 w 91"/>
                <a:gd name="T15" fmla="*/ 15 h 92"/>
                <a:gd name="T16" fmla="*/ 45 w 91"/>
                <a:gd name="T17" fmla="*/ 0 h 92"/>
                <a:gd name="T18" fmla="*/ 27 w 91"/>
                <a:gd name="T19" fmla="*/ 15 h 92"/>
                <a:gd name="T20" fmla="*/ 28 w 91"/>
                <a:gd name="T21" fmla="*/ 24 h 92"/>
                <a:gd name="T22" fmla="*/ 25 w 91"/>
                <a:gd name="T23" fmla="*/ 31 h 92"/>
                <a:gd name="T24" fmla="*/ 30 w 91"/>
                <a:gd name="T25" fmla="*/ 36 h 92"/>
                <a:gd name="T26" fmla="*/ 34 w 91"/>
                <a:gd name="T27" fmla="*/ 46 h 92"/>
                <a:gd name="T28" fmla="*/ 34 w 91"/>
                <a:gd name="T29" fmla="*/ 55 h 92"/>
                <a:gd name="T30" fmla="*/ 23 w 91"/>
                <a:gd name="T31" fmla="*/ 60 h 92"/>
                <a:gd name="T32" fmla="*/ 2 w 91"/>
                <a:gd name="T33" fmla="*/ 71 h 92"/>
                <a:gd name="T34" fmla="*/ 1 w 91"/>
                <a:gd name="T35" fmla="*/ 92 h 92"/>
                <a:gd name="T36" fmla="*/ 45 w 91"/>
                <a:gd name="T37" fmla="*/ 92 h 92"/>
                <a:gd name="T38" fmla="*/ 90 w 91"/>
                <a:gd name="T39" fmla="*/ 92 h 92"/>
                <a:gd name="T40" fmla="*/ 88 w 91"/>
                <a:gd name="T41" fmla="*/ 7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1" h="92">
                  <a:moveTo>
                    <a:pt x="88" y="71"/>
                  </a:moveTo>
                  <a:cubicBezTo>
                    <a:pt x="86" y="66"/>
                    <a:pt x="77" y="64"/>
                    <a:pt x="68" y="60"/>
                  </a:cubicBezTo>
                  <a:cubicBezTo>
                    <a:pt x="59" y="56"/>
                    <a:pt x="57" y="55"/>
                    <a:pt x="57" y="55"/>
                  </a:cubicBezTo>
                  <a:cubicBezTo>
                    <a:pt x="57" y="46"/>
                    <a:pt x="57" y="46"/>
                    <a:pt x="57" y="46"/>
                  </a:cubicBezTo>
                  <a:cubicBezTo>
                    <a:pt x="57" y="46"/>
                    <a:pt x="60" y="44"/>
                    <a:pt x="61" y="36"/>
                  </a:cubicBezTo>
                  <a:cubicBezTo>
                    <a:pt x="63" y="36"/>
                    <a:pt x="65" y="33"/>
                    <a:pt x="65" y="31"/>
                  </a:cubicBezTo>
                  <a:cubicBezTo>
                    <a:pt x="65" y="29"/>
                    <a:pt x="65" y="24"/>
                    <a:pt x="62" y="24"/>
                  </a:cubicBezTo>
                  <a:cubicBezTo>
                    <a:pt x="63" y="20"/>
                    <a:pt x="63" y="17"/>
                    <a:pt x="63" y="15"/>
                  </a:cubicBezTo>
                  <a:cubicBezTo>
                    <a:pt x="63" y="8"/>
                    <a:pt x="56" y="0"/>
                    <a:pt x="45" y="0"/>
                  </a:cubicBezTo>
                  <a:cubicBezTo>
                    <a:pt x="35" y="0"/>
                    <a:pt x="28" y="8"/>
                    <a:pt x="27" y="15"/>
                  </a:cubicBezTo>
                  <a:cubicBezTo>
                    <a:pt x="27" y="17"/>
                    <a:pt x="28" y="20"/>
                    <a:pt x="28" y="24"/>
                  </a:cubicBezTo>
                  <a:cubicBezTo>
                    <a:pt x="26" y="24"/>
                    <a:pt x="25" y="29"/>
                    <a:pt x="25" y="31"/>
                  </a:cubicBezTo>
                  <a:cubicBezTo>
                    <a:pt x="25" y="33"/>
                    <a:pt x="28" y="36"/>
                    <a:pt x="30" y="36"/>
                  </a:cubicBezTo>
                  <a:cubicBezTo>
                    <a:pt x="31" y="44"/>
                    <a:pt x="34" y="46"/>
                    <a:pt x="34" y="46"/>
                  </a:cubicBezTo>
                  <a:cubicBezTo>
                    <a:pt x="34" y="55"/>
                    <a:pt x="34" y="55"/>
                    <a:pt x="34" y="55"/>
                  </a:cubicBezTo>
                  <a:cubicBezTo>
                    <a:pt x="34" y="55"/>
                    <a:pt x="32" y="56"/>
                    <a:pt x="23" y="60"/>
                  </a:cubicBezTo>
                  <a:cubicBezTo>
                    <a:pt x="14" y="64"/>
                    <a:pt x="5" y="66"/>
                    <a:pt x="2" y="71"/>
                  </a:cubicBezTo>
                  <a:cubicBezTo>
                    <a:pt x="0" y="74"/>
                    <a:pt x="1" y="92"/>
                    <a:pt x="1" y="92"/>
                  </a:cubicBezTo>
                  <a:cubicBezTo>
                    <a:pt x="45" y="92"/>
                    <a:pt x="45" y="92"/>
                    <a:pt x="45" y="92"/>
                  </a:cubicBezTo>
                  <a:cubicBezTo>
                    <a:pt x="90" y="92"/>
                    <a:pt x="90" y="92"/>
                    <a:pt x="90" y="92"/>
                  </a:cubicBezTo>
                  <a:cubicBezTo>
                    <a:pt x="90" y="92"/>
                    <a:pt x="91" y="74"/>
                    <a:pt x="88" y="71"/>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solidFill>
                  <a:srgbClr val="58B6C0">
                    <a:lumMod val="50000"/>
                  </a:srgbClr>
                </a:solidFill>
                <a:latin typeface="Arial"/>
              </a:endParaRPr>
            </a:p>
          </p:txBody>
        </p:sp>
        <p:sp>
          <p:nvSpPr>
            <p:cNvPr id="63" name="Freeform 10"/>
            <p:cNvSpPr>
              <a:spLocks/>
            </p:cNvSpPr>
            <p:nvPr/>
          </p:nvSpPr>
          <p:spPr bwMode="auto">
            <a:xfrm>
              <a:off x="9910605" y="3379286"/>
              <a:ext cx="287338" cy="290513"/>
            </a:xfrm>
            <a:custGeom>
              <a:avLst/>
              <a:gdLst>
                <a:gd name="T0" fmla="*/ 88 w 91"/>
                <a:gd name="T1" fmla="*/ 71 h 92"/>
                <a:gd name="T2" fmla="*/ 68 w 91"/>
                <a:gd name="T3" fmla="*/ 60 h 92"/>
                <a:gd name="T4" fmla="*/ 57 w 91"/>
                <a:gd name="T5" fmla="*/ 55 h 92"/>
                <a:gd name="T6" fmla="*/ 57 w 91"/>
                <a:gd name="T7" fmla="*/ 46 h 92"/>
                <a:gd name="T8" fmla="*/ 61 w 91"/>
                <a:gd name="T9" fmla="*/ 36 h 92"/>
                <a:gd name="T10" fmla="*/ 65 w 91"/>
                <a:gd name="T11" fmla="*/ 31 h 92"/>
                <a:gd name="T12" fmla="*/ 62 w 91"/>
                <a:gd name="T13" fmla="*/ 24 h 92"/>
                <a:gd name="T14" fmla="*/ 63 w 91"/>
                <a:gd name="T15" fmla="*/ 15 h 92"/>
                <a:gd name="T16" fmla="*/ 45 w 91"/>
                <a:gd name="T17" fmla="*/ 0 h 92"/>
                <a:gd name="T18" fmla="*/ 27 w 91"/>
                <a:gd name="T19" fmla="*/ 15 h 92"/>
                <a:gd name="T20" fmla="*/ 28 w 91"/>
                <a:gd name="T21" fmla="*/ 24 h 92"/>
                <a:gd name="T22" fmla="*/ 25 w 91"/>
                <a:gd name="T23" fmla="*/ 31 h 92"/>
                <a:gd name="T24" fmla="*/ 30 w 91"/>
                <a:gd name="T25" fmla="*/ 36 h 92"/>
                <a:gd name="T26" fmla="*/ 34 w 91"/>
                <a:gd name="T27" fmla="*/ 46 h 92"/>
                <a:gd name="T28" fmla="*/ 34 w 91"/>
                <a:gd name="T29" fmla="*/ 55 h 92"/>
                <a:gd name="T30" fmla="*/ 23 w 91"/>
                <a:gd name="T31" fmla="*/ 60 h 92"/>
                <a:gd name="T32" fmla="*/ 2 w 91"/>
                <a:gd name="T33" fmla="*/ 71 h 92"/>
                <a:gd name="T34" fmla="*/ 1 w 91"/>
                <a:gd name="T35" fmla="*/ 92 h 92"/>
                <a:gd name="T36" fmla="*/ 45 w 91"/>
                <a:gd name="T37" fmla="*/ 92 h 92"/>
                <a:gd name="T38" fmla="*/ 90 w 91"/>
                <a:gd name="T39" fmla="*/ 92 h 92"/>
                <a:gd name="T40" fmla="*/ 88 w 91"/>
                <a:gd name="T41" fmla="*/ 7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1" h="92">
                  <a:moveTo>
                    <a:pt x="88" y="71"/>
                  </a:moveTo>
                  <a:cubicBezTo>
                    <a:pt x="86" y="66"/>
                    <a:pt x="77" y="64"/>
                    <a:pt x="68" y="60"/>
                  </a:cubicBezTo>
                  <a:cubicBezTo>
                    <a:pt x="59" y="56"/>
                    <a:pt x="57" y="55"/>
                    <a:pt x="57" y="55"/>
                  </a:cubicBezTo>
                  <a:cubicBezTo>
                    <a:pt x="57" y="46"/>
                    <a:pt x="57" y="46"/>
                    <a:pt x="57" y="46"/>
                  </a:cubicBezTo>
                  <a:cubicBezTo>
                    <a:pt x="57" y="46"/>
                    <a:pt x="60" y="44"/>
                    <a:pt x="61" y="36"/>
                  </a:cubicBezTo>
                  <a:cubicBezTo>
                    <a:pt x="63" y="36"/>
                    <a:pt x="65" y="33"/>
                    <a:pt x="65" y="31"/>
                  </a:cubicBezTo>
                  <a:cubicBezTo>
                    <a:pt x="65" y="29"/>
                    <a:pt x="65" y="24"/>
                    <a:pt x="62" y="24"/>
                  </a:cubicBezTo>
                  <a:cubicBezTo>
                    <a:pt x="63" y="20"/>
                    <a:pt x="63" y="17"/>
                    <a:pt x="63" y="15"/>
                  </a:cubicBezTo>
                  <a:cubicBezTo>
                    <a:pt x="63" y="8"/>
                    <a:pt x="56" y="0"/>
                    <a:pt x="45" y="0"/>
                  </a:cubicBezTo>
                  <a:cubicBezTo>
                    <a:pt x="35" y="0"/>
                    <a:pt x="28" y="8"/>
                    <a:pt x="27" y="15"/>
                  </a:cubicBezTo>
                  <a:cubicBezTo>
                    <a:pt x="27" y="17"/>
                    <a:pt x="28" y="20"/>
                    <a:pt x="28" y="24"/>
                  </a:cubicBezTo>
                  <a:cubicBezTo>
                    <a:pt x="26" y="24"/>
                    <a:pt x="25" y="29"/>
                    <a:pt x="25" y="31"/>
                  </a:cubicBezTo>
                  <a:cubicBezTo>
                    <a:pt x="25" y="33"/>
                    <a:pt x="28" y="36"/>
                    <a:pt x="30" y="36"/>
                  </a:cubicBezTo>
                  <a:cubicBezTo>
                    <a:pt x="31" y="44"/>
                    <a:pt x="34" y="46"/>
                    <a:pt x="34" y="46"/>
                  </a:cubicBezTo>
                  <a:cubicBezTo>
                    <a:pt x="34" y="55"/>
                    <a:pt x="34" y="55"/>
                    <a:pt x="34" y="55"/>
                  </a:cubicBezTo>
                  <a:cubicBezTo>
                    <a:pt x="34" y="55"/>
                    <a:pt x="32" y="56"/>
                    <a:pt x="23" y="60"/>
                  </a:cubicBezTo>
                  <a:cubicBezTo>
                    <a:pt x="14" y="64"/>
                    <a:pt x="5" y="66"/>
                    <a:pt x="2" y="71"/>
                  </a:cubicBezTo>
                  <a:cubicBezTo>
                    <a:pt x="0" y="74"/>
                    <a:pt x="1" y="92"/>
                    <a:pt x="1" y="92"/>
                  </a:cubicBezTo>
                  <a:cubicBezTo>
                    <a:pt x="45" y="92"/>
                    <a:pt x="45" y="92"/>
                    <a:pt x="45" y="92"/>
                  </a:cubicBezTo>
                  <a:cubicBezTo>
                    <a:pt x="90" y="92"/>
                    <a:pt x="90" y="92"/>
                    <a:pt x="90" y="92"/>
                  </a:cubicBezTo>
                  <a:cubicBezTo>
                    <a:pt x="90" y="92"/>
                    <a:pt x="91" y="74"/>
                    <a:pt x="88" y="71"/>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solidFill>
                  <a:srgbClr val="58B6C0">
                    <a:lumMod val="50000"/>
                  </a:srgbClr>
                </a:solidFill>
                <a:latin typeface="Arial"/>
              </a:endParaRPr>
            </a:p>
          </p:txBody>
        </p:sp>
      </p:grpSp>
      <p:sp>
        <p:nvSpPr>
          <p:cNvPr id="64" name="yourRC"/>
          <p:cNvSpPr/>
          <p:nvPr/>
        </p:nvSpPr>
        <p:spPr>
          <a:xfrm>
            <a:off x="10055068" y="2721233"/>
            <a:ext cx="1438156" cy="553998"/>
          </a:xfrm>
          <a:prstGeom prst="rect">
            <a:avLst/>
          </a:prstGeom>
        </p:spPr>
        <p:txBody>
          <a:bodyPr wrap="square" anchor="ctr">
            <a:spAutoFit/>
          </a:bodyPr>
          <a:lstStyle/>
          <a:p>
            <a:pPr algn="ctr"/>
            <a:r>
              <a:rPr lang="en-US" sz="1600" dirty="0">
                <a:latin typeface="Arial"/>
                <a:ea typeface="Segoe UI" panose="020B0502040204020203" pitchFamily="34" charset="0"/>
                <a:cs typeface="Segoe UI" panose="020B0502040204020203" pitchFamily="34" charset="0"/>
              </a:rPr>
              <a:t>1,063</a:t>
            </a:r>
          </a:p>
          <a:p>
            <a:pPr algn="ctr"/>
            <a:r>
              <a:rPr lang="en-US" sz="1400" dirty="0">
                <a:latin typeface="Arial"/>
                <a:ea typeface="Segoe UI" panose="020B0502040204020203" pitchFamily="34" charset="0"/>
                <a:cs typeface="Segoe UI" panose="020B0502040204020203" pitchFamily="34" charset="0"/>
              </a:rPr>
              <a:t>respondents</a:t>
            </a:r>
          </a:p>
        </p:txBody>
      </p:sp>
      <p:sp>
        <p:nvSpPr>
          <p:cNvPr id="52" name="Text Box 495"/>
          <p:cNvSpPr txBox="1">
            <a:spLocks noChangeArrowheads="1"/>
          </p:cNvSpPr>
          <p:nvPr/>
        </p:nvSpPr>
        <p:spPr bwMode="auto">
          <a:xfrm>
            <a:off x="9225214" y="3997112"/>
            <a:ext cx="2491279"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SimSun" charset="0"/>
              </a:defRPr>
            </a:lvl9pPr>
          </a:lstStyle>
          <a:p>
            <a:pPr defTabSz="514081"/>
            <a:r>
              <a:rPr lang="en-US" sz="1400" dirty="0">
                <a:solidFill>
                  <a:prstClr val="black">
                    <a:lumMod val="75000"/>
                    <a:lumOff val="25000"/>
                  </a:prstClr>
                </a:solidFill>
                <a:latin typeface="Arial"/>
                <a:ea typeface="Segoe UI" panose="020B0502040204020203" pitchFamily="34" charset="0"/>
                <a:cs typeface="Segoe UI" panose="020B0502040204020203" pitchFamily="34" charset="0"/>
              </a:rPr>
              <a:t>8 Companies participated*</a:t>
            </a:r>
          </a:p>
        </p:txBody>
      </p:sp>
      <p:graphicFrame>
        <p:nvGraphicFramePr>
          <p:cNvPr id="65" name="59 Gráfico"/>
          <p:cNvGraphicFramePr/>
          <p:nvPr>
            <p:extLst>
              <p:ext uri="{D42A27DB-BD31-4B8C-83A1-F6EECF244321}">
                <p14:modId xmlns:p14="http://schemas.microsoft.com/office/powerpoint/2010/main" val="1726175775"/>
              </p:ext>
            </p:extLst>
          </p:nvPr>
        </p:nvGraphicFramePr>
        <p:xfrm>
          <a:off x="9117798" y="3000445"/>
          <a:ext cx="2428891" cy="1155393"/>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p14="http://schemas.microsoft.com/office/powerpoint/2010/main" val="2633858548"/>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able1"/>
          <p:cNvGraphicFramePr>
            <a:graphicFrameLocks noGrp="1"/>
          </p:cNvGraphicFramePr>
          <p:nvPr>
            <p:extLst>
              <p:ext uri="{D42A27DB-BD31-4B8C-83A1-F6EECF244321}">
                <p14:modId xmlns:p14="http://schemas.microsoft.com/office/powerpoint/2010/main" val="186215944"/>
              </p:ext>
            </p:extLst>
          </p:nvPr>
        </p:nvGraphicFramePr>
        <p:xfrm>
          <a:off x="2296577" y="6232030"/>
          <a:ext cx="8373010" cy="274320"/>
        </p:xfrm>
        <a:graphic>
          <a:graphicData uri="http://schemas.openxmlformats.org/drawingml/2006/table">
            <a:tbl>
              <a:tblPr firstRow="1" bandRow="1">
                <a:tableStyleId>{5C22544A-7EE6-4342-B048-85BDC9FD1C3A}</a:tableStyleId>
              </a:tblPr>
              <a:tblGrid>
                <a:gridCol w="8373010">
                  <a:extLst>
                    <a:ext uri="{9D8B030D-6E8A-4147-A177-3AD203B41FA5}">
                      <a16:colId xmlns:a16="http://schemas.microsoft.com/office/drawing/2014/main" val="20004"/>
                    </a:ext>
                  </a:extLst>
                </a:gridCol>
              </a:tblGrid>
              <a:tr h="274320">
                <a:tc>
                  <a:txBody>
                    <a:bodyPr/>
                    <a:lstStyle/>
                    <a:p>
                      <a:pPr algn="ctr" fontAlgn="ctr"/>
                      <a:r>
                        <a:rPr lang="en-US" sz="1000" b="0" i="0" u="none" strike="noStrike" dirty="0">
                          <a:solidFill>
                            <a:srgbClr val="000000"/>
                          </a:solidFill>
                          <a:effectLst/>
                          <a:latin typeface="Arial" panose="020B0604020202020204" pitchFamily="34" charset="0"/>
                        </a:rPr>
                        <a:t>-3</a:t>
                      </a:r>
                    </a:p>
                  </a:txBody>
                  <a:tcPr marL="6350" marR="6350" marT="635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2" name="TextBox 11"/>
          <p:cNvSpPr txBox="1"/>
          <p:nvPr/>
        </p:nvSpPr>
        <p:spPr>
          <a:xfrm>
            <a:off x="5022539" y="6246079"/>
            <a:ext cx="1917477" cy="246221"/>
          </a:xfrm>
          <a:prstGeom prst="rect">
            <a:avLst/>
          </a:prstGeom>
          <a:noFill/>
        </p:spPr>
        <p:txBody>
          <a:bodyPr wrap="square" rtlCol="0">
            <a:spAutoFit/>
          </a:bodyPr>
          <a:lstStyle/>
          <a:p>
            <a:r>
              <a:rPr lang="en-US" sz="1000" b="1" dirty="0">
                <a:solidFill>
                  <a:schemeClr val="bg2">
                    <a:lumMod val="50000"/>
                  </a:schemeClr>
                </a:solidFill>
                <a:latin typeface="Arial" panose="020B0604020202020204" pitchFamily="34" charset="0"/>
                <a:cs typeface="Arial" panose="020B0604020202020204" pitchFamily="34" charset="0"/>
              </a:rPr>
              <a:t>Difference to Norm: </a:t>
            </a:r>
          </a:p>
        </p:txBody>
      </p:sp>
      <p:sp>
        <p:nvSpPr>
          <p:cNvPr id="8" name="Title 3"/>
          <p:cNvSpPr txBox="1">
            <a:spLocks/>
          </p:cNvSpPr>
          <p:nvPr/>
        </p:nvSpPr>
        <p:spPr>
          <a:xfrm>
            <a:off x="485776" y="355601"/>
            <a:ext cx="11223623" cy="495299"/>
          </a:xfrm>
          <a:prstGeom prst="rect">
            <a:avLst/>
          </a:prstGeom>
        </p:spPr>
        <p:txBody>
          <a:bodyPr vert="horz" lIns="0" tIns="0" rIns="0" bIns="0" rtlCol="0" anchor="t">
            <a:noAutofit/>
          </a:bodyPr>
          <a:lstStyle>
            <a:lvl1pPr algn="l" defTabSz="457200" rtl="0" eaLnBrk="1" latinLnBrk="0" hangingPunct="1">
              <a:lnSpc>
                <a:spcPct val="80000"/>
              </a:lnSpc>
              <a:spcBef>
                <a:spcPct val="0"/>
              </a:spcBef>
              <a:buNone/>
              <a:defRPr sz="2000" b="1" kern="1200">
                <a:solidFill>
                  <a:schemeClr val="tx1"/>
                </a:solidFill>
                <a:latin typeface="+mj-lt"/>
                <a:ea typeface="+mj-ea"/>
                <a:cs typeface="Calibri" pitchFamily="34" charset="0"/>
              </a:defRPr>
            </a:lvl1pPr>
          </a:lstStyle>
          <a:p>
            <a:r>
              <a:rPr lang="en-US" sz="2800" dirty="0">
                <a:solidFill>
                  <a:srgbClr val="002C77"/>
                </a:solidFill>
              </a:rPr>
              <a:t>Employee perceptions of overall safety</a:t>
            </a:r>
          </a:p>
          <a:p>
            <a:endParaRPr lang="en-US" sz="2800" dirty="0">
              <a:solidFill>
                <a:srgbClr val="002C77"/>
              </a:solidFill>
            </a:endParaRPr>
          </a:p>
          <a:p>
            <a:r>
              <a:rPr lang="en-US" sz="1800" dirty="0">
                <a:solidFill>
                  <a:srgbClr val="002C77"/>
                </a:solidFill>
              </a:rPr>
              <a:t>Overall safety scores are on par with our Mercer Global Benchmark Averages</a:t>
            </a:r>
          </a:p>
          <a:p>
            <a:endParaRPr lang="en-US" sz="2800" dirty="0">
              <a:solidFill>
                <a:srgbClr val="002C77"/>
              </a:solidFill>
            </a:endParaRPr>
          </a:p>
        </p:txBody>
      </p:sp>
      <p:graphicFrame>
        <p:nvGraphicFramePr>
          <p:cNvPr id="10" name="Chart 9"/>
          <p:cNvGraphicFramePr/>
          <p:nvPr>
            <p:extLst>
              <p:ext uri="{D42A27DB-BD31-4B8C-83A1-F6EECF244321}">
                <p14:modId xmlns:p14="http://schemas.microsoft.com/office/powerpoint/2010/main" val="879118835"/>
              </p:ext>
            </p:extLst>
          </p:nvPr>
        </p:nvGraphicFramePr>
        <p:xfrm>
          <a:off x="1233181" y="1649172"/>
          <a:ext cx="9144000" cy="4529760"/>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295119651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268E-67D6-3843-81FF-C5F1733F62B5}"/>
              </a:ext>
            </a:extLst>
          </p:cNvPr>
          <p:cNvSpPr>
            <a:spLocks noGrp="1"/>
          </p:cNvSpPr>
          <p:nvPr>
            <p:ph type="title"/>
          </p:nvPr>
        </p:nvSpPr>
        <p:spPr/>
        <p:txBody>
          <a:bodyPr/>
          <a:lstStyle/>
          <a:p>
            <a:r>
              <a:rPr lang="en-US" sz="3000" dirty="0">
                <a:solidFill>
                  <a:srgbClr val="002C77"/>
                </a:solidFill>
                <a:cs typeface="Calibri" pitchFamily="34" charset="0"/>
              </a:rPr>
              <a:t>Analysis Results: Hypothesis 1</a:t>
            </a:r>
            <a:br>
              <a:rPr lang="en-US" sz="3200" dirty="0">
                <a:solidFill>
                  <a:srgbClr val="002C77"/>
                </a:solidFill>
                <a:cs typeface="Calibri" pitchFamily="34" charset="0"/>
              </a:rPr>
            </a:br>
            <a:br>
              <a:rPr lang="en-US" dirty="0">
                <a:solidFill>
                  <a:srgbClr val="002C77"/>
                </a:solidFill>
                <a:cs typeface="Calibri" pitchFamily="34" charset="0"/>
              </a:rPr>
            </a:br>
            <a:endParaRPr lang="en-US" sz="1800" dirty="0"/>
          </a:p>
        </p:txBody>
      </p:sp>
      <p:grpSp>
        <p:nvGrpSpPr>
          <p:cNvPr id="33" name="Group 32">
            <a:extLst>
              <a:ext uri="{FF2B5EF4-FFF2-40B4-BE49-F238E27FC236}">
                <a16:creationId xmlns:a16="http://schemas.microsoft.com/office/drawing/2014/main" id="{24FEE1FB-1F24-FB45-AF0F-517E2FB218CC}"/>
              </a:ext>
            </a:extLst>
          </p:cNvPr>
          <p:cNvGrpSpPr/>
          <p:nvPr/>
        </p:nvGrpSpPr>
        <p:grpSpPr>
          <a:xfrm>
            <a:off x="2642687" y="1726657"/>
            <a:ext cx="2439985" cy="4044659"/>
            <a:chOff x="350747" y="1801828"/>
            <a:chExt cx="2439985" cy="4044659"/>
          </a:xfrm>
        </p:grpSpPr>
        <p:sp>
          <p:nvSpPr>
            <p:cNvPr id="4" name="Rectangle 3">
              <a:extLst>
                <a:ext uri="{FF2B5EF4-FFF2-40B4-BE49-F238E27FC236}">
                  <a16:creationId xmlns:a16="http://schemas.microsoft.com/office/drawing/2014/main" id="{4D0302B3-0659-0A4F-92A4-D915B5B2B52E}"/>
                </a:ext>
              </a:extLst>
            </p:cNvPr>
            <p:cNvSpPr/>
            <p:nvPr/>
          </p:nvSpPr>
          <p:spPr>
            <a:xfrm>
              <a:off x="350747" y="3304791"/>
              <a:ext cx="2439985" cy="2541696"/>
            </a:xfrm>
            <a:prstGeom prst="rect">
              <a:avLst/>
            </a:prstGeom>
            <a:noFill/>
            <a:ln>
              <a:noFill/>
            </a:ln>
          </p:spPr>
          <p:txBody>
            <a:bodyPr wrap="square" lIns="243840" tIns="243840" rIns="243840" bIns="243840" anchor="t">
              <a:noAutofit/>
            </a:bodyPr>
            <a:lstStyle/>
            <a:p>
              <a:r>
                <a:rPr lang="en-US" sz="2000" dirty="0"/>
                <a:t>Employees view personal safety culture in the same way they view process safety culture.</a:t>
              </a:r>
            </a:p>
          </p:txBody>
        </p:sp>
        <p:sp>
          <p:nvSpPr>
            <p:cNvPr id="5" name="TextBox 4">
              <a:extLst>
                <a:ext uri="{FF2B5EF4-FFF2-40B4-BE49-F238E27FC236}">
                  <a16:creationId xmlns:a16="http://schemas.microsoft.com/office/drawing/2014/main" id="{171B82DE-99D1-BB48-A666-DB84A0E946A7}"/>
                </a:ext>
              </a:extLst>
            </p:cNvPr>
            <p:cNvSpPr txBox="1"/>
            <p:nvPr/>
          </p:nvSpPr>
          <p:spPr>
            <a:xfrm>
              <a:off x="997923" y="1801828"/>
              <a:ext cx="628377" cy="1028514"/>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002C77"/>
                  </a:solidFill>
                  <a:effectLst/>
                  <a:uLnTx/>
                  <a:uFillTx/>
                  <a:latin typeface="Arial" panose="020B0604020202020204"/>
                  <a:ea typeface="+mn-ea"/>
                  <a:cs typeface="+mn-cs"/>
                </a:rPr>
                <a:t>1</a:t>
              </a:r>
            </a:p>
          </p:txBody>
        </p:sp>
      </p:grpSp>
      <p:sp>
        <p:nvSpPr>
          <p:cNvPr id="9" name="Rectangle 8">
            <a:extLst>
              <a:ext uri="{FF2B5EF4-FFF2-40B4-BE49-F238E27FC236}">
                <a16:creationId xmlns:a16="http://schemas.microsoft.com/office/drawing/2014/main" id="{6C0B4984-4A71-4D48-B06E-FC8BF5901887}"/>
              </a:ext>
            </a:extLst>
          </p:cNvPr>
          <p:cNvSpPr/>
          <p:nvPr/>
        </p:nvSpPr>
        <p:spPr>
          <a:xfrm>
            <a:off x="4919253" y="1818089"/>
            <a:ext cx="48018" cy="3660653"/>
          </a:xfrm>
          <a:prstGeom prst="rect">
            <a:avLst/>
          </a:prstGeom>
          <a:solidFill>
            <a:schemeClr val="bg2">
              <a:lumMod val="40000"/>
              <a:lumOff val="60000"/>
            </a:schemeClr>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sp>
        <p:nvSpPr>
          <p:cNvPr id="11" name="Rectangle 10">
            <a:extLst>
              <a:ext uri="{FF2B5EF4-FFF2-40B4-BE49-F238E27FC236}">
                <a16:creationId xmlns:a16="http://schemas.microsoft.com/office/drawing/2014/main" id="{02ED2C71-F77B-DE4B-AA25-0D38E51FCD13}"/>
              </a:ext>
            </a:extLst>
          </p:cNvPr>
          <p:cNvSpPr/>
          <p:nvPr/>
        </p:nvSpPr>
        <p:spPr>
          <a:xfrm>
            <a:off x="7316096" y="2937044"/>
            <a:ext cx="2413562" cy="2541698"/>
          </a:xfrm>
          <a:prstGeom prst="rect">
            <a:avLst/>
          </a:prstGeom>
          <a:noFill/>
          <a:ln>
            <a:noFill/>
          </a:ln>
        </p:spPr>
        <p:txBody>
          <a:bodyPr wrap="square" lIns="243840" tIns="243840" rIns="243840" bIns="243840">
            <a:noAutofit/>
          </a:bodyPr>
          <a:lstStyle/>
          <a:p>
            <a:pPr lvl="0"/>
            <a:endParaRPr kumimoji="0" lang="en-US" sz="1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endParaRPr>
          </a:p>
        </p:txBody>
      </p:sp>
      <p:grpSp>
        <p:nvGrpSpPr>
          <p:cNvPr id="35" name="Group 34">
            <a:extLst>
              <a:ext uri="{FF2B5EF4-FFF2-40B4-BE49-F238E27FC236}">
                <a16:creationId xmlns:a16="http://schemas.microsoft.com/office/drawing/2014/main" id="{193B8CC7-9FDE-4D42-8CBE-31C474E3F7FC}"/>
              </a:ext>
            </a:extLst>
          </p:cNvPr>
          <p:cNvGrpSpPr/>
          <p:nvPr/>
        </p:nvGrpSpPr>
        <p:grpSpPr>
          <a:xfrm>
            <a:off x="7254338" y="1765467"/>
            <a:ext cx="2475320" cy="4046734"/>
            <a:chOff x="4962398" y="1840638"/>
            <a:chExt cx="2475320" cy="4046734"/>
          </a:xfrm>
        </p:grpSpPr>
        <p:sp>
          <p:nvSpPr>
            <p:cNvPr id="7" name="Rectangle 6">
              <a:extLst>
                <a:ext uri="{FF2B5EF4-FFF2-40B4-BE49-F238E27FC236}">
                  <a16:creationId xmlns:a16="http://schemas.microsoft.com/office/drawing/2014/main" id="{855B7BA9-2950-564C-9026-58FEC65E2F2F}"/>
                </a:ext>
              </a:extLst>
            </p:cNvPr>
            <p:cNvSpPr/>
            <p:nvPr/>
          </p:nvSpPr>
          <p:spPr>
            <a:xfrm>
              <a:off x="4962398" y="3345675"/>
              <a:ext cx="2475320" cy="2541697"/>
            </a:xfrm>
            <a:prstGeom prst="rect">
              <a:avLst/>
            </a:prstGeom>
            <a:noFill/>
            <a:ln>
              <a:noFill/>
            </a:ln>
          </p:spPr>
          <p:txBody>
            <a:bodyPr wrap="square" lIns="243840" tIns="243840" rIns="243840" bIns="243840">
              <a:noAutofit/>
            </a:bodyPr>
            <a:lstStyle/>
            <a:p>
              <a:r>
                <a:rPr lang="en-US" sz="2000" dirty="0">
                  <a:solidFill>
                    <a:schemeClr val="bg2">
                      <a:lumMod val="40000"/>
                      <a:lumOff val="60000"/>
                    </a:schemeClr>
                  </a:solidFill>
                </a:rPr>
                <a:t>Process safety cultural elements are correlated to process safety outcomes (Tier 1 and 2 incidents).</a:t>
              </a:r>
            </a:p>
          </p:txBody>
        </p:sp>
        <p:sp>
          <p:nvSpPr>
            <p:cNvPr id="12" name="TextBox 11">
              <a:extLst>
                <a:ext uri="{FF2B5EF4-FFF2-40B4-BE49-F238E27FC236}">
                  <a16:creationId xmlns:a16="http://schemas.microsoft.com/office/drawing/2014/main" id="{07078717-2114-CF46-B3EF-658833D97066}"/>
                </a:ext>
              </a:extLst>
            </p:cNvPr>
            <p:cNvSpPr txBox="1"/>
            <p:nvPr/>
          </p:nvSpPr>
          <p:spPr>
            <a:xfrm>
              <a:off x="5657874" y="184063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3</a:t>
              </a:r>
            </a:p>
          </p:txBody>
        </p:sp>
      </p:grpSp>
      <p:sp>
        <p:nvSpPr>
          <p:cNvPr id="13" name="Rectangle 12">
            <a:extLst>
              <a:ext uri="{FF2B5EF4-FFF2-40B4-BE49-F238E27FC236}">
                <a16:creationId xmlns:a16="http://schemas.microsoft.com/office/drawing/2014/main" id="{A647C369-3048-8143-939E-6DCF5686A2F2}"/>
              </a:ext>
            </a:extLst>
          </p:cNvPr>
          <p:cNvSpPr/>
          <p:nvPr/>
        </p:nvSpPr>
        <p:spPr>
          <a:xfrm>
            <a:off x="7259484" y="1818246"/>
            <a:ext cx="45719" cy="3660495"/>
          </a:xfrm>
          <a:prstGeom prst="rect">
            <a:avLst/>
          </a:prstGeom>
          <a:solidFill>
            <a:schemeClr val="bg2">
              <a:lumMod val="40000"/>
              <a:lumOff val="60000"/>
            </a:schemeClr>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grpSp>
        <p:nvGrpSpPr>
          <p:cNvPr id="34" name="Group 33">
            <a:extLst>
              <a:ext uri="{FF2B5EF4-FFF2-40B4-BE49-F238E27FC236}">
                <a16:creationId xmlns:a16="http://schemas.microsoft.com/office/drawing/2014/main" id="{5B6D919C-70F2-4E40-8693-10F2FE2A9CB6}"/>
              </a:ext>
            </a:extLst>
          </p:cNvPr>
          <p:cNvGrpSpPr/>
          <p:nvPr/>
        </p:nvGrpSpPr>
        <p:grpSpPr>
          <a:xfrm>
            <a:off x="4926679" y="1741245"/>
            <a:ext cx="2465290" cy="4073745"/>
            <a:chOff x="2634739" y="1816416"/>
            <a:chExt cx="2465290" cy="4073745"/>
          </a:xfrm>
        </p:grpSpPr>
        <p:sp>
          <p:nvSpPr>
            <p:cNvPr id="8" name="TextBox 7">
              <a:extLst>
                <a:ext uri="{FF2B5EF4-FFF2-40B4-BE49-F238E27FC236}">
                  <a16:creationId xmlns:a16="http://schemas.microsoft.com/office/drawing/2014/main" id="{FDF17B21-C107-9C4F-94AF-8075CF6B88F9}"/>
                </a:ext>
              </a:extLst>
            </p:cNvPr>
            <p:cNvSpPr txBox="1"/>
            <p:nvPr/>
          </p:nvSpPr>
          <p:spPr>
            <a:xfrm>
              <a:off x="3420252" y="1816416"/>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2</a:t>
              </a:r>
            </a:p>
          </p:txBody>
        </p:sp>
        <p:sp>
          <p:nvSpPr>
            <p:cNvPr id="22" name="Rectangle 21">
              <a:extLst>
                <a:ext uri="{FF2B5EF4-FFF2-40B4-BE49-F238E27FC236}">
                  <a16:creationId xmlns:a16="http://schemas.microsoft.com/office/drawing/2014/main" id="{42BE812C-9E6E-E34F-B96F-5C87FA98C06C}"/>
                </a:ext>
              </a:extLst>
            </p:cNvPr>
            <p:cNvSpPr/>
            <p:nvPr/>
          </p:nvSpPr>
          <p:spPr>
            <a:xfrm>
              <a:off x="2634739" y="3348464"/>
              <a:ext cx="2465290" cy="2541697"/>
            </a:xfrm>
            <a:prstGeom prst="rect">
              <a:avLst/>
            </a:prstGeom>
            <a:noFill/>
            <a:ln>
              <a:noFill/>
            </a:ln>
          </p:spPr>
          <p:txBody>
            <a:bodyPr wrap="square" lIns="243840" tIns="243840" rIns="243840" bIns="243840">
              <a:noAutofit/>
            </a:bodyPr>
            <a:lstStyle/>
            <a:p>
              <a:r>
                <a:rPr lang="en-US" sz="2000" dirty="0">
                  <a:solidFill>
                    <a:schemeClr val="bg2">
                      <a:lumMod val="40000"/>
                      <a:lumOff val="60000"/>
                    </a:schemeClr>
                  </a:solidFill>
                </a:rPr>
                <a:t>Personal safety culture does not predict process safety culture.</a:t>
              </a:r>
            </a:p>
          </p:txBody>
        </p:sp>
      </p:grpSp>
    </p:spTree>
    <p:extLst>
      <p:ext uri="{BB962C8B-B14F-4D97-AF65-F5344CB8AC3E}">
        <p14:creationId xmlns:p14="http://schemas.microsoft.com/office/powerpoint/2010/main" val="73538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en-US" dirty="0"/>
              <a:t>Survey Dimension Summary – All Companies</a:t>
            </a:r>
            <a:endParaRPr lang="en-GB" dirty="0"/>
          </a:p>
        </p:txBody>
      </p:sp>
      <p:sp>
        <p:nvSpPr>
          <p:cNvPr id="3" name="Text Placeholder 2"/>
          <p:cNvSpPr>
            <a:spLocks noGrp="1"/>
          </p:cNvSpPr>
          <p:nvPr>
            <p:ph type="body" sz="quarter" idx="12"/>
          </p:nvPr>
        </p:nvSpPr>
        <p:spPr>
          <a:xfrm>
            <a:off x="484374" y="806400"/>
            <a:ext cx="11707626" cy="320400"/>
          </a:xfrm>
        </p:spPr>
        <p:txBody>
          <a:bodyPr/>
          <a:lstStyle/>
          <a:p>
            <a:r>
              <a:rPr lang="en-US" sz="1600" dirty="0"/>
              <a:t>Safety Culture Assessment (SCA) dimension scores are consistent with expectations. Similarly, we expected Process Safety Assessment (PSA) scores to be somewhat lower because they reflect specific behaviors that need to be exhibited.</a:t>
            </a:r>
          </a:p>
          <a:p>
            <a:endParaRPr lang="en-US" dirty="0"/>
          </a:p>
        </p:txBody>
      </p:sp>
      <p:graphicFrame>
        <p:nvGraphicFramePr>
          <p:cNvPr id="14" name="Chart 13"/>
          <p:cNvGraphicFramePr/>
          <p:nvPr>
            <p:extLst>
              <p:ext uri="{D42A27DB-BD31-4B8C-83A1-F6EECF244321}">
                <p14:modId xmlns:p14="http://schemas.microsoft.com/office/powerpoint/2010/main" val="3874538720"/>
              </p:ext>
            </p:extLst>
          </p:nvPr>
        </p:nvGraphicFramePr>
        <p:xfrm>
          <a:off x="597327" y="330662"/>
          <a:ext cx="10571745" cy="5956116"/>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136154876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268E-67D6-3843-81FF-C5F1733F62B5}"/>
              </a:ext>
            </a:extLst>
          </p:cNvPr>
          <p:cNvSpPr>
            <a:spLocks noGrp="1"/>
          </p:cNvSpPr>
          <p:nvPr>
            <p:ph type="title"/>
          </p:nvPr>
        </p:nvSpPr>
        <p:spPr/>
        <p:txBody>
          <a:bodyPr/>
          <a:lstStyle/>
          <a:p>
            <a:r>
              <a:rPr lang="en-US" sz="3000" dirty="0">
                <a:solidFill>
                  <a:srgbClr val="002C77"/>
                </a:solidFill>
                <a:cs typeface="Calibri" pitchFamily="34" charset="0"/>
              </a:rPr>
              <a:t>Analysis Results: Hypothesis 1</a:t>
            </a:r>
            <a:br>
              <a:rPr lang="en-US" sz="3200" dirty="0">
                <a:solidFill>
                  <a:srgbClr val="002C77"/>
                </a:solidFill>
                <a:cs typeface="Calibri" pitchFamily="34" charset="0"/>
              </a:rPr>
            </a:br>
            <a:br>
              <a:rPr lang="en-US" dirty="0">
                <a:solidFill>
                  <a:srgbClr val="002C77"/>
                </a:solidFill>
                <a:cs typeface="Calibri" pitchFamily="34" charset="0"/>
              </a:rPr>
            </a:br>
            <a:endParaRPr lang="en-US" sz="1800" dirty="0"/>
          </a:p>
        </p:txBody>
      </p:sp>
      <p:grpSp>
        <p:nvGrpSpPr>
          <p:cNvPr id="33" name="Group 32">
            <a:extLst>
              <a:ext uri="{FF2B5EF4-FFF2-40B4-BE49-F238E27FC236}">
                <a16:creationId xmlns:a16="http://schemas.microsoft.com/office/drawing/2014/main" id="{24FEE1FB-1F24-FB45-AF0F-517E2FB218CC}"/>
              </a:ext>
            </a:extLst>
          </p:cNvPr>
          <p:cNvGrpSpPr/>
          <p:nvPr/>
        </p:nvGrpSpPr>
        <p:grpSpPr>
          <a:xfrm>
            <a:off x="2618284" y="1668997"/>
            <a:ext cx="2439985" cy="4044659"/>
            <a:chOff x="350747" y="1801828"/>
            <a:chExt cx="2439985" cy="4044659"/>
          </a:xfrm>
        </p:grpSpPr>
        <p:sp>
          <p:nvSpPr>
            <p:cNvPr id="4" name="Rectangle 3">
              <a:extLst>
                <a:ext uri="{FF2B5EF4-FFF2-40B4-BE49-F238E27FC236}">
                  <a16:creationId xmlns:a16="http://schemas.microsoft.com/office/drawing/2014/main" id="{4D0302B3-0659-0A4F-92A4-D915B5B2B52E}"/>
                </a:ext>
              </a:extLst>
            </p:cNvPr>
            <p:cNvSpPr/>
            <p:nvPr/>
          </p:nvSpPr>
          <p:spPr>
            <a:xfrm>
              <a:off x="350747" y="3304791"/>
              <a:ext cx="2439985" cy="2541696"/>
            </a:xfrm>
            <a:prstGeom prst="rect">
              <a:avLst/>
            </a:prstGeom>
            <a:noFill/>
            <a:ln>
              <a:noFill/>
            </a:ln>
          </p:spPr>
          <p:txBody>
            <a:bodyPr wrap="square" lIns="243840" tIns="243840" rIns="243840" bIns="243840" anchor="t">
              <a:noAutofit/>
            </a:bodyPr>
            <a:lstStyle/>
            <a:p>
              <a:r>
                <a:rPr lang="en-US" sz="2000" dirty="0"/>
                <a:t>Employees view personal safety culture in the same way they view process safety culture.</a:t>
              </a:r>
            </a:p>
          </p:txBody>
        </p:sp>
        <p:sp>
          <p:nvSpPr>
            <p:cNvPr id="5" name="TextBox 4">
              <a:extLst>
                <a:ext uri="{FF2B5EF4-FFF2-40B4-BE49-F238E27FC236}">
                  <a16:creationId xmlns:a16="http://schemas.microsoft.com/office/drawing/2014/main" id="{171B82DE-99D1-BB48-A666-DB84A0E946A7}"/>
                </a:ext>
              </a:extLst>
            </p:cNvPr>
            <p:cNvSpPr txBox="1"/>
            <p:nvPr/>
          </p:nvSpPr>
          <p:spPr>
            <a:xfrm>
              <a:off x="997923" y="1801828"/>
              <a:ext cx="628377" cy="1028514"/>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002C77"/>
                  </a:solidFill>
                  <a:effectLst/>
                  <a:uLnTx/>
                  <a:uFillTx/>
                  <a:latin typeface="Arial" panose="020B0604020202020204"/>
                  <a:ea typeface="+mn-ea"/>
                  <a:cs typeface="+mn-cs"/>
                </a:rPr>
                <a:t>1</a:t>
              </a:r>
            </a:p>
          </p:txBody>
        </p:sp>
      </p:grpSp>
      <p:sp>
        <p:nvSpPr>
          <p:cNvPr id="9" name="Rectangle 8">
            <a:extLst>
              <a:ext uri="{FF2B5EF4-FFF2-40B4-BE49-F238E27FC236}">
                <a16:creationId xmlns:a16="http://schemas.microsoft.com/office/drawing/2014/main" id="{6C0B4984-4A71-4D48-B06E-FC8BF5901887}"/>
              </a:ext>
            </a:extLst>
          </p:cNvPr>
          <p:cNvSpPr/>
          <p:nvPr/>
        </p:nvSpPr>
        <p:spPr>
          <a:xfrm>
            <a:off x="4894850" y="1760429"/>
            <a:ext cx="48018" cy="3660653"/>
          </a:xfrm>
          <a:prstGeom prst="rect">
            <a:avLst/>
          </a:prstGeom>
          <a:solidFill>
            <a:schemeClr val="bg2">
              <a:lumMod val="40000"/>
              <a:lumOff val="60000"/>
            </a:schemeClr>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sp>
        <p:nvSpPr>
          <p:cNvPr id="11" name="Rectangle 10">
            <a:extLst>
              <a:ext uri="{FF2B5EF4-FFF2-40B4-BE49-F238E27FC236}">
                <a16:creationId xmlns:a16="http://schemas.microsoft.com/office/drawing/2014/main" id="{02ED2C71-F77B-DE4B-AA25-0D38E51FCD13}"/>
              </a:ext>
            </a:extLst>
          </p:cNvPr>
          <p:cNvSpPr/>
          <p:nvPr/>
        </p:nvSpPr>
        <p:spPr>
          <a:xfrm>
            <a:off x="7291693" y="2879384"/>
            <a:ext cx="2413562" cy="2541698"/>
          </a:xfrm>
          <a:prstGeom prst="rect">
            <a:avLst/>
          </a:prstGeom>
          <a:noFill/>
          <a:ln>
            <a:noFill/>
          </a:ln>
        </p:spPr>
        <p:txBody>
          <a:bodyPr wrap="square" lIns="243840" tIns="243840" rIns="243840" bIns="243840">
            <a:noAutofit/>
          </a:bodyPr>
          <a:lstStyle/>
          <a:p>
            <a:pPr lvl="0"/>
            <a:endParaRPr kumimoji="0" lang="en-US" sz="1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endParaRPr>
          </a:p>
        </p:txBody>
      </p:sp>
      <p:grpSp>
        <p:nvGrpSpPr>
          <p:cNvPr id="35" name="Group 34">
            <a:extLst>
              <a:ext uri="{FF2B5EF4-FFF2-40B4-BE49-F238E27FC236}">
                <a16:creationId xmlns:a16="http://schemas.microsoft.com/office/drawing/2014/main" id="{193B8CC7-9FDE-4D42-8CBE-31C474E3F7FC}"/>
              </a:ext>
            </a:extLst>
          </p:cNvPr>
          <p:cNvGrpSpPr/>
          <p:nvPr/>
        </p:nvGrpSpPr>
        <p:grpSpPr>
          <a:xfrm>
            <a:off x="7229935" y="1707807"/>
            <a:ext cx="2475320" cy="4046734"/>
            <a:chOff x="4962398" y="1840638"/>
            <a:chExt cx="2475320" cy="4046734"/>
          </a:xfrm>
        </p:grpSpPr>
        <p:sp>
          <p:nvSpPr>
            <p:cNvPr id="7" name="Rectangle 6">
              <a:extLst>
                <a:ext uri="{FF2B5EF4-FFF2-40B4-BE49-F238E27FC236}">
                  <a16:creationId xmlns:a16="http://schemas.microsoft.com/office/drawing/2014/main" id="{855B7BA9-2950-564C-9026-58FEC65E2F2F}"/>
                </a:ext>
              </a:extLst>
            </p:cNvPr>
            <p:cNvSpPr/>
            <p:nvPr/>
          </p:nvSpPr>
          <p:spPr>
            <a:xfrm>
              <a:off x="4962398" y="3345675"/>
              <a:ext cx="2475320" cy="2541697"/>
            </a:xfrm>
            <a:prstGeom prst="rect">
              <a:avLst/>
            </a:prstGeom>
            <a:noFill/>
            <a:ln>
              <a:noFill/>
            </a:ln>
          </p:spPr>
          <p:txBody>
            <a:bodyPr wrap="square" lIns="243840" tIns="243840" rIns="243840" bIns="243840">
              <a:noAutofit/>
            </a:bodyPr>
            <a:lstStyle/>
            <a:p>
              <a:r>
                <a:rPr lang="en-US" sz="2000" dirty="0">
                  <a:solidFill>
                    <a:schemeClr val="bg2">
                      <a:lumMod val="40000"/>
                      <a:lumOff val="60000"/>
                    </a:schemeClr>
                  </a:solidFill>
                </a:rPr>
                <a:t>Process safety cultural elements are correlated to process safety outcomes (Tier 1 and 2 incidents).</a:t>
              </a:r>
            </a:p>
          </p:txBody>
        </p:sp>
        <p:sp>
          <p:nvSpPr>
            <p:cNvPr id="12" name="TextBox 11">
              <a:extLst>
                <a:ext uri="{FF2B5EF4-FFF2-40B4-BE49-F238E27FC236}">
                  <a16:creationId xmlns:a16="http://schemas.microsoft.com/office/drawing/2014/main" id="{07078717-2114-CF46-B3EF-658833D97066}"/>
                </a:ext>
              </a:extLst>
            </p:cNvPr>
            <p:cNvSpPr txBox="1"/>
            <p:nvPr/>
          </p:nvSpPr>
          <p:spPr>
            <a:xfrm>
              <a:off x="5657874" y="184063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3</a:t>
              </a:r>
            </a:p>
          </p:txBody>
        </p:sp>
      </p:grpSp>
      <p:sp>
        <p:nvSpPr>
          <p:cNvPr id="13" name="Rectangle 12">
            <a:extLst>
              <a:ext uri="{FF2B5EF4-FFF2-40B4-BE49-F238E27FC236}">
                <a16:creationId xmlns:a16="http://schemas.microsoft.com/office/drawing/2014/main" id="{A647C369-3048-8143-939E-6DCF5686A2F2}"/>
              </a:ext>
            </a:extLst>
          </p:cNvPr>
          <p:cNvSpPr/>
          <p:nvPr/>
        </p:nvSpPr>
        <p:spPr>
          <a:xfrm>
            <a:off x="7235081" y="1760586"/>
            <a:ext cx="45719" cy="3660495"/>
          </a:xfrm>
          <a:prstGeom prst="rect">
            <a:avLst/>
          </a:prstGeom>
          <a:solidFill>
            <a:schemeClr val="bg2">
              <a:lumMod val="40000"/>
              <a:lumOff val="60000"/>
            </a:schemeClr>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grpSp>
        <p:nvGrpSpPr>
          <p:cNvPr id="34" name="Group 33">
            <a:extLst>
              <a:ext uri="{FF2B5EF4-FFF2-40B4-BE49-F238E27FC236}">
                <a16:creationId xmlns:a16="http://schemas.microsoft.com/office/drawing/2014/main" id="{5B6D919C-70F2-4E40-8693-10F2FE2A9CB6}"/>
              </a:ext>
            </a:extLst>
          </p:cNvPr>
          <p:cNvGrpSpPr/>
          <p:nvPr/>
        </p:nvGrpSpPr>
        <p:grpSpPr>
          <a:xfrm>
            <a:off x="4902276" y="1683585"/>
            <a:ext cx="2465290" cy="4073745"/>
            <a:chOff x="2634739" y="1816416"/>
            <a:chExt cx="2465290" cy="4073745"/>
          </a:xfrm>
        </p:grpSpPr>
        <p:sp>
          <p:nvSpPr>
            <p:cNvPr id="8" name="TextBox 7">
              <a:extLst>
                <a:ext uri="{FF2B5EF4-FFF2-40B4-BE49-F238E27FC236}">
                  <a16:creationId xmlns:a16="http://schemas.microsoft.com/office/drawing/2014/main" id="{FDF17B21-C107-9C4F-94AF-8075CF6B88F9}"/>
                </a:ext>
              </a:extLst>
            </p:cNvPr>
            <p:cNvSpPr txBox="1"/>
            <p:nvPr/>
          </p:nvSpPr>
          <p:spPr>
            <a:xfrm>
              <a:off x="3420252" y="1816416"/>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2</a:t>
              </a:r>
            </a:p>
          </p:txBody>
        </p:sp>
        <p:sp>
          <p:nvSpPr>
            <p:cNvPr id="22" name="Rectangle 21">
              <a:extLst>
                <a:ext uri="{FF2B5EF4-FFF2-40B4-BE49-F238E27FC236}">
                  <a16:creationId xmlns:a16="http://schemas.microsoft.com/office/drawing/2014/main" id="{42BE812C-9E6E-E34F-B96F-5C87FA98C06C}"/>
                </a:ext>
              </a:extLst>
            </p:cNvPr>
            <p:cNvSpPr/>
            <p:nvPr/>
          </p:nvSpPr>
          <p:spPr>
            <a:xfrm>
              <a:off x="2634739" y="3348464"/>
              <a:ext cx="2465290" cy="2541697"/>
            </a:xfrm>
            <a:prstGeom prst="rect">
              <a:avLst/>
            </a:prstGeom>
            <a:noFill/>
            <a:ln>
              <a:noFill/>
            </a:ln>
          </p:spPr>
          <p:txBody>
            <a:bodyPr wrap="square" lIns="243840" tIns="243840" rIns="243840" bIns="243840">
              <a:noAutofit/>
            </a:bodyPr>
            <a:lstStyle/>
            <a:p>
              <a:r>
                <a:rPr lang="en-US" sz="2000" dirty="0">
                  <a:solidFill>
                    <a:schemeClr val="bg2">
                      <a:lumMod val="40000"/>
                      <a:lumOff val="60000"/>
                    </a:schemeClr>
                  </a:solidFill>
                </a:rPr>
                <a:t>Personal safety culture does not predict process safety culture.</a:t>
              </a:r>
            </a:p>
          </p:txBody>
        </p:sp>
      </p:grpSp>
      <p:sp>
        <p:nvSpPr>
          <p:cNvPr id="15" name="Rectangle 14"/>
          <p:cNvSpPr/>
          <p:nvPr/>
        </p:nvSpPr>
        <p:spPr>
          <a:xfrm>
            <a:off x="708247" y="5699912"/>
            <a:ext cx="10773294" cy="369332"/>
          </a:xfrm>
          <a:prstGeom prst="rect">
            <a:avLst/>
          </a:prstGeom>
          <a:solidFill>
            <a:srgbClr val="002C77"/>
          </a:solidFill>
        </p:spPr>
        <p:txBody>
          <a:bodyPr wrap="square">
            <a:spAutoFit/>
          </a:bodyPr>
          <a:lstStyle/>
          <a:p>
            <a:r>
              <a:rPr lang="en-US" b="1" dirty="0">
                <a:solidFill>
                  <a:schemeClr val="bg1"/>
                </a:solidFill>
              </a:rPr>
              <a:t>Working conclusion: Employees view the components of process and personal safety differently.</a:t>
            </a:r>
            <a:endParaRPr lang="en-US" dirty="0">
              <a:solidFill>
                <a:schemeClr val="bg1"/>
              </a:solidFill>
            </a:endParaRPr>
          </a:p>
        </p:txBody>
      </p:sp>
    </p:spTree>
    <p:extLst>
      <p:ext uri="{BB962C8B-B14F-4D97-AF65-F5344CB8AC3E}">
        <p14:creationId xmlns:p14="http://schemas.microsoft.com/office/powerpoint/2010/main" val="439271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24FEE1FB-1F24-FB45-AF0F-517E2FB218CC}"/>
              </a:ext>
            </a:extLst>
          </p:cNvPr>
          <p:cNvGrpSpPr/>
          <p:nvPr/>
        </p:nvGrpSpPr>
        <p:grpSpPr>
          <a:xfrm>
            <a:off x="2620977" y="1619374"/>
            <a:ext cx="2439985" cy="4044659"/>
            <a:chOff x="350747" y="1801828"/>
            <a:chExt cx="2439985" cy="4044659"/>
          </a:xfrm>
        </p:grpSpPr>
        <p:sp>
          <p:nvSpPr>
            <p:cNvPr id="4" name="Rectangle 3">
              <a:extLst>
                <a:ext uri="{FF2B5EF4-FFF2-40B4-BE49-F238E27FC236}">
                  <a16:creationId xmlns:a16="http://schemas.microsoft.com/office/drawing/2014/main" id="{4D0302B3-0659-0A4F-92A4-D915B5B2B52E}"/>
                </a:ext>
              </a:extLst>
            </p:cNvPr>
            <p:cNvSpPr/>
            <p:nvPr/>
          </p:nvSpPr>
          <p:spPr>
            <a:xfrm>
              <a:off x="350747" y="3304791"/>
              <a:ext cx="2439985" cy="2541696"/>
            </a:xfrm>
            <a:prstGeom prst="rect">
              <a:avLst/>
            </a:prstGeom>
            <a:noFill/>
            <a:ln>
              <a:noFill/>
            </a:ln>
          </p:spPr>
          <p:txBody>
            <a:bodyPr wrap="square" lIns="243840" tIns="243840" rIns="243840" bIns="243840" anchor="t">
              <a:noAutofit/>
            </a:bodyPr>
            <a:lstStyle/>
            <a:p>
              <a:r>
                <a:rPr lang="en-US" sz="2000" dirty="0">
                  <a:solidFill>
                    <a:schemeClr val="bg2">
                      <a:lumMod val="40000"/>
                      <a:lumOff val="60000"/>
                    </a:schemeClr>
                  </a:solidFill>
                </a:rPr>
                <a:t>Employees view personal safety culture in the same way they view process safety culture.</a:t>
              </a:r>
            </a:p>
          </p:txBody>
        </p:sp>
        <p:sp>
          <p:nvSpPr>
            <p:cNvPr id="5" name="TextBox 4">
              <a:extLst>
                <a:ext uri="{FF2B5EF4-FFF2-40B4-BE49-F238E27FC236}">
                  <a16:creationId xmlns:a16="http://schemas.microsoft.com/office/drawing/2014/main" id="{171B82DE-99D1-BB48-A666-DB84A0E946A7}"/>
                </a:ext>
              </a:extLst>
            </p:cNvPr>
            <p:cNvSpPr txBox="1"/>
            <p:nvPr/>
          </p:nvSpPr>
          <p:spPr>
            <a:xfrm>
              <a:off x="997923" y="180182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1</a:t>
              </a:r>
            </a:p>
          </p:txBody>
        </p:sp>
      </p:grpSp>
      <p:sp>
        <p:nvSpPr>
          <p:cNvPr id="9" name="Rectangle 8">
            <a:extLst>
              <a:ext uri="{FF2B5EF4-FFF2-40B4-BE49-F238E27FC236}">
                <a16:creationId xmlns:a16="http://schemas.microsoft.com/office/drawing/2014/main" id="{6C0B4984-4A71-4D48-B06E-FC8BF5901887}"/>
              </a:ext>
            </a:extLst>
          </p:cNvPr>
          <p:cNvSpPr/>
          <p:nvPr/>
        </p:nvSpPr>
        <p:spPr>
          <a:xfrm>
            <a:off x="4897543" y="1710806"/>
            <a:ext cx="48018" cy="3660653"/>
          </a:xfrm>
          <a:prstGeom prst="rect">
            <a:avLst/>
          </a:prstGeom>
          <a:solidFill>
            <a:schemeClr val="accent2"/>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sp>
        <p:nvSpPr>
          <p:cNvPr id="11" name="Rectangle 10">
            <a:extLst>
              <a:ext uri="{FF2B5EF4-FFF2-40B4-BE49-F238E27FC236}">
                <a16:creationId xmlns:a16="http://schemas.microsoft.com/office/drawing/2014/main" id="{02ED2C71-F77B-DE4B-AA25-0D38E51FCD13}"/>
              </a:ext>
            </a:extLst>
          </p:cNvPr>
          <p:cNvSpPr/>
          <p:nvPr/>
        </p:nvSpPr>
        <p:spPr>
          <a:xfrm>
            <a:off x="7294386" y="2829761"/>
            <a:ext cx="2413562" cy="2541698"/>
          </a:xfrm>
          <a:prstGeom prst="rect">
            <a:avLst/>
          </a:prstGeom>
          <a:noFill/>
          <a:ln>
            <a:noFill/>
          </a:ln>
        </p:spPr>
        <p:txBody>
          <a:bodyPr wrap="square" lIns="243840" tIns="243840" rIns="243840" bIns="243840">
            <a:noAutofit/>
          </a:bodyPr>
          <a:lstStyle/>
          <a:p>
            <a:pPr lvl="0"/>
            <a:endParaRPr kumimoji="0" lang="en-US" sz="1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endParaRPr>
          </a:p>
        </p:txBody>
      </p:sp>
      <p:grpSp>
        <p:nvGrpSpPr>
          <p:cNvPr id="35" name="Group 34">
            <a:extLst>
              <a:ext uri="{FF2B5EF4-FFF2-40B4-BE49-F238E27FC236}">
                <a16:creationId xmlns:a16="http://schemas.microsoft.com/office/drawing/2014/main" id="{193B8CC7-9FDE-4D42-8CBE-31C474E3F7FC}"/>
              </a:ext>
            </a:extLst>
          </p:cNvPr>
          <p:cNvGrpSpPr/>
          <p:nvPr/>
        </p:nvGrpSpPr>
        <p:grpSpPr>
          <a:xfrm>
            <a:off x="7232628" y="1658184"/>
            <a:ext cx="2475320" cy="4046734"/>
            <a:chOff x="4962398" y="1840638"/>
            <a:chExt cx="2475320" cy="4046734"/>
          </a:xfrm>
        </p:grpSpPr>
        <p:sp>
          <p:nvSpPr>
            <p:cNvPr id="7" name="Rectangle 6">
              <a:extLst>
                <a:ext uri="{FF2B5EF4-FFF2-40B4-BE49-F238E27FC236}">
                  <a16:creationId xmlns:a16="http://schemas.microsoft.com/office/drawing/2014/main" id="{855B7BA9-2950-564C-9026-58FEC65E2F2F}"/>
                </a:ext>
              </a:extLst>
            </p:cNvPr>
            <p:cNvSpPr/>
            <p:nvPr/>
          </p:nvSpPr>
          <p:spPr>
            <a:xfrm>
              <a:off x="4962398" y="3345675"/>
              <a:ext cx="2475320" cy="2541697"/>
            </a:xfrm>
            <a:prstGeom prst="rect">
              <a:avLst/>
            </a:prstGeom>
            <a:noFill/>
            <a:ln>
              <a:noFill/>
            </a:ln>
          </p:spPr>
          <p:txBody>
            <a:bodyPr wrap="square" lIns="243840" tIns="243840" rIns="243840" bIns="243840">
              <a:noAutofit/>
            </a:bodyPr>
            <a:lstStyle/>
            <a:p>
              <a:r>
                <a:rPr lang="en-US" sz="2000" dirty="0">
                  <a:solidFill>
                    <a:schemeClr val="bg2">
                      <a:lumMod val="40000"/>
                      <a:lumOff val="60000"/>
                    </a:schemeClr>
                  </a:solidFill>
                </a:rPr>
                <a:t>Process safety cultural elements are correlated to process safety outcomes (Tier 1 and 2 incidents).</a:t>
              </a:r>
            </a:p>
          </p:txBody>
        </p:sp>
        <p:sp>
          <p:nvSpPr>
            <p:cNvPr id="12" name="TextBox 11">
              <a:extLst>
                <a:ext uri="{FF2B5EF4-FFF2-40B4-BE49-F238E27FC236}">
                  <a16:creationId xmlns:a16="http://schemas.microsoft.com/office/drawing/2014/main" id="{07078717-2114-CF46-B3EF-658833D97066}"/>
                </a:ext>
              </a:extLst>
            </p:cNvPr>
            <p:cNvSpPr txBox="1"/>
            <p:nvPr/>
          </p:nvSpPr>
          <p:spPr>
            <a:xfrm>
              <a:off x="5657874" y="184063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3</a:t>
              </a:r>
            </a:p>
          </p:txBody>
        </p:sp>
      </p:grpSp>
      <p:sp>
        <p:nvSpPr>
          <p:cNvPr id="13" name="Rectangle 12">
            <a:extLst>
              <a:ext uri="{FF2B5EF4-FFF2-40B4-BE49-F238E27FC236}">
                <a16:creationId xmlns:a16="http://schemas.microsoft.com/office/drawing/2014/main" id="{A647C369-3048-8143-939E-6DCF5686A2F2}"/>
              </a:ext>
            </a:extLst>
          </p:cNvPr>
          <p:cNvSpPr/>
          <p:nvPr/>
        </p:nvSpPr>
        <p:spPr>
          <a:xfrm>
            <a:off x="7237774" y="1710963"/>
            <a:ext cx="45719" cy="3660495"/>
          </a:xfrm>
          <a:prstGeom prst="rect">
            <a:avLst/>
          </a:prstGeom>
          <a:solidFill>
            <a:schemeClr val="bg2">
              <a:lumMod val="40000"/>
              <a:lumOff val="60000"/>
            </a:schemeClr>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grpSp>
        <p:nvGrpSpPr>
          <p:cNvPr id="34" name="Group 33">
            <a:extLst>
              <a:ext uri="{FF2B5EF4-FFF2-40B4-BE49-F238E27FC236}">
                <a16:creationId xmlns:a16="http://schemas.microsoft.com/office/drawing/2014/main" id="{5B6D919C-70F2-4E40-8693-10F2FE2A9CB6}"/>
              </a:ext>
            </a:extLst>
          </p:cNvPr>
          <p:cNvGrpSpPr/>
          <p:nvPr/>
        </p:nvGrpSpPr>
        <p:grpSpPr>
          <a:xfrm>
            <a:off x="4904969" y="1633962"/>
            <a:ext cx="2465290" cy="4073745"/>
            <a:chOff x="2634739" y="1816416"/>
            <a:chExt cx="2465290" cy="4073745"/>
          </a:xfrm>
        </p:grpSpPr>
        <p:sp>
          <p:nvSpPr>
            <p:cNvPr id="8" name="TextBox 7">
              <a:extLst>
                <a:ext uri="{FF2B5EF4-FFF2-40B4-BE49-F238E27FC236}">
                  <a16:creationId xmlns:a16="http://schemas.microsoft.com/office/drawing/2014/main" id="{FDF17B21-C107-9C4F-94AF-8075CF6B88F9}"/>
                </a:ext>
              </a:extLst>
            </p:cNvPr>
            <p:cNvSpPr txBox="1"/>
            <p:nvPr/>
          </p:nvSpPr>
          <p:spPr>
            <a:xfrm>
              <a:off x="3420252" y="1816416"/>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009DE0"/>
                  </a:solidFill>
                  <a:effectLst/>
                  <a:uLnTx/>
                  <a:uFillTx/>
                  <a:latin typeface="Arial" panose="020B0604020202020204"/>
                  <a:ea typeface="+mn-ea"/>
                  <a:cs typeface="+mn-cs"/>
                </a:rPr>
                <a:t>2</a:t>
              </a:r>
            </a:p>
          </p:txBody>
        </p:sp>
        <p:sp>
          <p:nvSpPr>
            <p:cNvPr id="22" name="Rectangle 21">
              <a:extLst>
                <a:ext uri="{FF2B5EF4-FFF2-40B4-BE49-F238E27FC236}">
                  <a16:creationId xmlns:a16="http://schemas.microsoft.com/office/drawing/2014/main" id="{42BE812C-9E6E-E34F-B96F-5C87FA98C06C}"/>
                </a:ext>
              </a:extLst>
            </p:cNvPr>
            <p:cNvSpPr/>
            <p:nvPr/>
          </p:nvSpPr>
          <p:spPr>
            <a:xfrm>
              <a:off x="2634739" y="3348464"/>
              <a:ext cx="2465290" cy="2541697"/>
            </a:xfrm>
            <a:prstGeom prst="rect">
              <a:avLst/>
            </a:prstGeom>
            <a:noFill/>
            <a:ln>
              <a:noFill/>
            </a:ln>
          </p:spPr>
          <p:txBody>
            <a:bodyPr wrap="square" lIns="243840" tIns="243840" rIns="243840" bIns="243840">
              <a:noAutofit/>
            </a:bodyPr>
            <a:lstStyle/>
            <a:p>
              <a:r>
                <a:rPr lang="en-US" sz="2000" dirty="0"/>
                <a:t>Personal safety culture does not predict process safety culture.</a:t>
              </a:r>
            </a:p>
          </p:txBody>
        </p:sp>
      </p:grpSp>
      <p:sp>
        <p:nvSpPr>
          <p:cNvPr id="17" name="Title 1">
            <a:extLst>
              <a:ext uri="{FF2B5EF4-FFF2-40B4-BE49-F238E27FC236}">
                <a16:creationId xmlns:a16="http://schemas.microsoft.com/office/drawing/2014/main" id="{3801268E-67D6-3843-81FF-C5F1733F62B5}"/>
              </a:ext>
            </a:extLst>
          </p:cNvPr>
          <p:cNvSpPr>
            <a:spLocks noGrp="1"/>
          </p:cNvSpPr>
          <p:nvPr>
            <p:ph type="title"/>
          </p:nvPr>
        </p:nvSpPr>
        <p:spPr>
          <a:xfrm>
            <a:off x="485776" y="355601"/>
            <a:ext cx="11223623" cy="495299"/>
          </a:xfrm>
        </p:spPr>
        <p:txBody>
          <a:bodyPr/>
          <a:lstStyle/>
          <a:p>
            <a:r>
              <a:rPr lang="en-US" sz="3000" dirty="0">
                <a:solidFill>
                  <a:srgbClr val="002C77"/>
                </a:solidFill>
                <a:cs typeface="Calibri" pitchFamily="34" charset="0"/>
              </a:rPr>
              <a:t>Analysis Results: Hypothesis 2</a:t>
            </a:r>
            <a:br>
              <a:rPr lang="en-US" dirty="0">
                <a:solidFill>
                  <a:srgbClr val="002C77"/>
                </a:solidFill>
                <a:cs typeface="Calibri" pitchFamily="34" charset="0"/>
              </a:rPr>
            </a:br>
            <a:endParaRPr lang="en-US" sz="1800" dirty="0"/>
          </a:p>
        </p:txBody>
      </p:sp>
    </p:spTree>
    <p:extLst>
      <p:ext uri="{BB962C8B-B14F-4D97-AF65-F5344CB8AC3E}">
        <p14:creationId xmlns:p14="http://schemas.microsoft.com/office/powerpoint/2010/main" val="2041900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8" name="Table 97"/>
          <p:cNvGraphicFramePr>
            <a:graphicFrameLocks noGrp="1"/>
          </p:cNvGraphicFramePr>
          <p:nvPr>
            <p:extLst>
              <p:ext uri="{D42A27DB-BD31-4B8C-83A1-F6EECF244321}">
                <p14:modId xmlns:p14="http://schemas.microsoft.com/office/powerpoint/2010/main" val="2843104673"/>
              </p:ext>
            </p:extLst>
          </p:nvPr>
        </p:nvGraphicFramePr>
        <p:xfrm>
          <a:off x="686256" y="2439023"/>
          <a:ext cx="1118069" cy="3577091"/>
        </p:xfrm>
        <a:graphic>
          <a:graphicData uri="http://schemas.openxmlformats.org/drawingml/2006/table">
            <a:tbl>
              <a:tblPr>
                <a:tableStyleId>{5C22544A-7EE6-4342-B048-85BDC9FD1C3A}</a:tableStyleId>
              </a:tblPr>
              <a:tblGrid>
                <a:gridCol w="1118069">
                  <a:extLst>
                    <a:ext uri="{9D8B030D-6E8A-4147-A177-3AD203B41FA5}">
                      <a16:colId xmlns:a16="http://schemas.microsoft.com/office/drawing/2014/main" val="20000"/>
                    </a:ext>
                  </a:extLst>
                </a:gridCol>
              </a:tblGrid>
              <a:tr h="406881">
                <a:tc>
                  <a:txBody>
                    <a:bodyPr/>
                    <a:lstStyle/>
                    <a:p>
                      <a:pPr algn="ctr" fontAlgn="base">
                        <a:spcBef>
                          <a:spcPct val="0"/>
                        </a:spcBef>
                        <a:spcAft>
                          <a:spcPct val="50000"/>
                        </a:spcAft>
                        <a:buClr>
                          <a:srgbClr val="6D8F3C"/>
                        </a:buClr>
                        <a:buSzPct val="75000"/>
                        <a:buFont typeface="Wingdings 2" pitchFamily="18" charset="2"/>
                        <a:buNone/>
                      </a:pPr>
                      <a:r>
                        <a:rPr lang="en-US" sz="1200" b="1" dirty="0">
                          <a:solidFill>
                            <a:srgbClr val="404040"/>
                          </a:solidFill>
                          <a:latin typeface="+mj-lt"/>
                          <a:cs typeface="Arial" charset="0"/>
                        </a:rPr>
                        <a:t>Dimension</a:t>
                      </a:r>
                    </a:p>
                  </a:txBody>
                  <a:tcPr marL="9525" marR="9525" marT="9525" marB="0" anchor="ctr">
                    <a:noFill/>
                  </a:tcPr>
                </a:tc>
                <a:extLst>
                  <a:ext uri="{0D108BD9-81ED-4DB2-BD59-A6C34878D82A}">
                    <a16:rowId xmlns:a16="http://schemas.microsoft.com/office/drawing/2014/main" val="10000"/>
                  </a:ext>
                </a:extLst>
              </a:tr>
              <a:tr h="634042">
                <a:tc>
                  <a:txBody>
                    <a:bodyPr/>
                    <a:lstStyle/>
                    <a:p>
                      <a:pPr algn="ctr" fontAlgn="b"/>
                      <a:r>
                        <a:rPr lang="en-US" sz="1200" b="1" kern="1200" dirty="0">
                          <a:solidFill>
                            <a:srgbClr val="404040"/>
                          </a:solidFill>
                          <a:latin typeface="+mj-lt"/>
                          <a:ea typeface="+mn-ea"/>
                          <a:cs typeface="Arial" charset="0"/>
                        </a:rPr>
                        <a:t>Leadership Integrity (PSA)</a:t>
                      </a:r>
                    </a:p>
                  </a:txBody>
                  <a:tcPr marL="6350" marR="6350" marT="6350" marB="0" anchor="ctr">
                    <a:noFill/>
                  </a:tcPr>
                </a:tc>
                <a:extLst>
                  <a:ext uri="{0D108BD9-81ED-4DB2-BD59-A6C34878D82A}">
                    <a16:rowId xmlns:a16="http://schemas.microsoft.com/office/drawing/2014/main" val="10001"/>
                  </a:ext>
                </a:extLst>
              </a:tr>
              <a:tr h="634042">
                <a:tc>
                  <a:txBody>
                    <a:bodyPr/>
                    <a:lstStyle/>
                    <a:p>
                      <a:pPr algn="ctr" fontAlgn="b"/>
                      <a:r>
                        <a:rPr lang="en-US" sz="1200" b="1" kern="1200" dirty="0">
                          <a:solidFill>
                            <a:srgbClr val="404040"/>
                          </a:solidFill>
                          <a:latin typeface="+mj-lt"/>
                          <a:ea typeface="+mn-ea"/>
                          <a:cs typeface="Arial" charset="0"/>
                        </a:rPr>
                        <a:t>Assesses Risks and Hazards (SCA)</a:t>
                      </a:r>
                    </a:p>
                  </a:txBody>
                  <a:tcPr marL="6350" marR="6350" marT="6350" marB="0" anchor="ctr">
                    <a:noFill/>
                  </a:tcPr>
                </a:tc>
                <a:extLst>
                  <a:ext uri="{0D108BD9-81ED-4DB2-BD59-A6C34878D82A}">
                    <a16:rowId xmlns:a16="http://schemas.microsoft.com/office/drawing/2014/main" val="10002"/>
                  </a:ext>
                </a:extLst>
              </a:tr>
              <a:tr h="634042">
                <a:tc>
                  <a:txBody>
                    <a:bodyPr/>
                    <a:lstStyle/>
                    <a:p>
                      <a:pPr algn="ctr" fontAlgn="b"/>
                      <a:r>
                        <a:rPr lang="en-US" sz="1200" b="1" kern="1200" dirty="0">
                          <a:solidFill>
                            <a:srgbClr val="404040"/>
                          </a:solidFill>
                          <a:latin typeface="+mj-lt"/>
                          <a:ea typeface="+mn-ea"/>
                          <a:cs typeface="Arial" charset="0"/>
                        </a:rPr>
                        <a:t>Plus (SCA)</a:t>
                      </a:r>
                    </a:p>
                  </a:txBody>
                  <a:tcPr marL="6350" marR="6350" marT="6350" marB="0" anchor="ctr">
                    <a:noFill/>
                  </a:tcPr>
                </a:tc>
                <a:extLst>
                  <a:ext uri="{0D108BD9-81ED-4DB2-BD59-A6C34878D82A}">
                    <a16:rowId xmlns:a16="http://schemas.microsoft.com/office/drawing/2014/main" val="10003"/>
                  </a:ext>
                </a:extLst>
              </a:tr>
              <a:tr h="634042">
                <a:tc>
                  <a:txBody>
                    <a:bodyPr/>
                    <a:lstStyle/>
                    <a:p>
                      <a:pPr algn="ctr" fontAlgn="b"/>
                      <a:r>
                        <a:rPr lang="en-US" sz="1200" b="1" kern="1200" dirty="0">
                          <a:solidFill>
                            <a:srgbClr val="404040"/>
                          </a:solidFill>
                          <a:latin typeface="+mj-lt"/>
                          <a:ea typeface="+mn-ea"/>
                          <a:cs typeface="Arial" charset="0"/>
                        </a:rPr>
                        <a:t>Plus (SCA)</a:t>
                      </a:r>
                    </a:p>
                  </a:txBody>
                  <a:tcPr marL="6350" marR="6350" marT="6350" marB="0" anchor="ctr">
                    <a:noFill/>
                  </a:tcPr>
                </a:tc>
                <a:extLst>
                  <a:ext uri="{0D108BD9-81ED-4DB2-BD59-A6C34878D82A}">
                    <a16:rowId xmlns:a16="http://schemas.microsoft.com/office/drawing/2014/main" val="10004"/>
                  </a:ext>
                </a:extLst>
              </a:tr>
              <a:tr h="634042">
                <a:tc>
                  <a:txBody>
                    <a:bodyPr/>
                    <a:lstStyle/>
                    <a:p>
                      <a:pPr algn="ctr" fontAlgn="b"/>
                      <a:r>
                        <a:rPr lang="en-US" sz="1200" b="1" kern="1200" dirty="0">
                          <a:solidFill>
                            <a:srgbClr val="404040"/>
                          </a:solidFill>
                          <a:latin typeface="+mj-lt"/>
                          <a:ea typeface="+mn-ea"/>
                          <a:cs typeface="Arial" charset="0"/>
                        </a:rPr>
                        <a:t>Leadership Integrity (PSA)</a:t>
                      </a:r>
                    </a:p>
                  </a:txBody>
                  <a:tcPr marL="6350" marR="6350" marT="6350" marB="0" anchor="ctr">
                    <a:noFill/>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normAutofit/>
          </a:bodyPr>
          <a:lstStyle/>
          <a:p>
            <a:r>
              <a:rPr lang="en-GB" dirty="0"/>
              <a:t>Key drivers of safety using SCA and PSA</a:t>
            </a:r>
          </a:p>
        </p:txBody>
      </p:sp>
      <p:sp>
        <p:nvSpPr>
          <p:cNvPr id="3" name="2 Rectángulo"/>
          <p:cNvSpPr/>
          <p:nvPr/>
        </p:nvSpPr>
        <p:spPr>
          <a:xfrm>
            <a:off x="431326" y="915431"/>
            <a:ext cx="10396246" cy="1436291"/>
          </a:xfrm>
          <a:prstGeom prst="rect">
            <a:avLst/>
          </a:prstGeom>
          <a:solidFill>
            <a:schemeClr val="bg1">
              <a:lumMod val="95000"/>
            </a:schemeClr>
          </a:solidFill>
        </p:spPr>
        <p:txBody>
          <a:bodyPr wrap="square">
            <a:spAutoFit/>
          </a:bodyPr>
          <a:lstStyle/>
          <a:p>
            <a:pPr marL="279450" indent="-171450">
              <a:spcBef>
                <a:spcPts val="1400"/>
              </a:spcBef>
              <a:buFont typeface="Arial" panose="020B0604020202020204" pitchFamily="34" charset="0"/>
              <a:buChar char="•"/>
            </a:pPr>
            <a:r>
              <a:rPr lang="en-US" sz="1600" dirty="0">
                <a:solidFill>
                  <a:srgbClr val="002C77"/>
                </a:solidFill>
              </a:rPr>
              <a:t>We ran a statistical model to determine which questions best predict safety. </a:t>
            </a:r>
          </a:p>
          <a:p>
            <a:pPr marL="279450" indent="-171450">
              <a:spcBef>
                <a:spcPts val="1400"/>
              </a:spcBef>
              <a:buFont typeface="Arial" panose="020B0604020202020204" pitchFamily="34" charset="0"/>
              <a:buChar char="•"/>
            </a:pPr>
            <a:r>
              <a:rPr lang="en-GB" sz="1600" b="1" dirty="0">
                <a:solidFill>
                  <a:srgbClr val="002C77"/>
                </a:solidFill>
              </a:rPr>
              <a:t>Sixty-eight percent </a:t>
            </a:r>
            <a:r>
              <a:rPr lang="en-GB" sz="1600" dirty="0">
                <a:solidFill>
                  <a:srgbClr val="002C77"/>
                </a:solidFill>
              </a:rPr>
              <a:t>of the variance of overall perceptions of safety is explained by the five questions below. </a:t>
            </a:r>
          </a:p>
          <a:p>
            <a:pPr marL="279450" indent="-171450">
              <a:spcBef>
                <a:spcPts val="1400"/>
              </a:spcBef>
              <a:buFont typeface="Arial" panose="020B0604020202020204" pitchFamily="34" charset="0"/>
              <a:buChar char="•"/>
            </a:pPr>
            <a:r>
              <a:rPr lang="en-GB" sz="1600" dirty="0">
                <a:solidFill>
                  <a:srgbClr val="002C77"/>
                </a:solidFill>
              </a:rPr>
              <a:t>To boost employee attitudes about safety (at 81%), leaders will have to maintain the high scores and raise the bar on the least favorable of the items below.</a:t>
            </a:r>
          </a:p>
        </p:txBody>
      </p:sp>
      <p:sp>
        <p:nvSpPr>
          <p:cNvPr id="111" name="TextBox 61"/>
          <p:cNvSpPr txBox="1"/>
          <p:nvPr/>
        </p:nvSpPr>
        <p:spPr>
          <a:xfrm>
            <a:off x="10858395" y="4980477"/>
            <a:ext cx="1116014" cy="738660"/>
          </a:xfrm>
          <a:prstGeom prst="rect">
            <a:avLst/>
          </a:prstGeom>
          <a:noFill/>
        </p:spPr>
        <p:txBody>
          <a:bodyPr wrap="square" lIns="91433" tIns="45718" rIns="91433" bIns="45718" rtlCol="0">
            <a:spAutoFit/>
          </a:bodyPr>
          <a:lstStyle/>
          <a:p>
            <a:pPr algn="ctr" defTabSz="385737">
              <a:defRPr/>
            </a:pPr>
            <a:r>
              <a:rPr lang="en-GB" sz="1400" dirty="0">
                <a:solidFill>
                  <a:srgbClr val="7F7F7F"/>
                </a:solidFill>
                <a:latin typeface="Arial"/>
                <a:cs typeface="Arial" panose="020B0604020202020204" pitchFamily="34" charset="0"/>
                <a:sym typeface="Arial Narrow"/>
              </a:rPr>
              <a:t>68%</a:t>
            </a:r>
            <a:r>
              <a:rPr lang="nl-NL" sz="1400" dirty="0">
                <a:solidFill>
                  <a:srgbClr val="7F7F7F"/>
                </a:solidFill>
                <a:latin typeface="Arial"/>
                <a:cs typeface="Arial" panose="020B0604020202020204" pitchFamily="34" charset="0"/>
              </a:rPr>
              <a:t> variance explained</a:t>
            </a:r>
          </a:p>
        </p:txBody>
      </p:sp>
      <p:sp>
        <p:nvSpPr>
          <p:cNvPr id="112" name="Rectangle 62"/>
          <p:cNvSpPr/>
          <p:nvPr/>
        </p:nvSpPr>
        <p:spPr>
          <a:xfrm>
            <a:off x="10776472" y="3163109"/>
            <a:ext cx="1279860" cy="954103"/>
          </a:xfrm>
          <a:prstGeom prst="rect">
            <a:avLst/>
          </a:prstGeom>
        </p:spPr>
        <p:txBody>
          <a:bodyPr wrap="square" lIns="91433" tIns="45718" rIns="91433" bIns="45718">
            <a:spAutoFit/>
          </a:bodyPr>
          <a:lstStyle/>
          <a:p>
            <a:pPr algn="ctr"/>
            <a:r>
              <a:rPr lang="en-US" sz="1400" b="1" dirty="0">
                <a:solidFill>
                  <a:prstClr val="black">
                    <a:lumMod val="75000"/>
                    <a:lumOff val="25000"/>
                  </a:prstClr>
                </a:solidFill>
                <a:latin typeface="Arial"/>
                <a:cs typeface="Arial" panose="020B0604020202020204" pitchFamily="34" charset="0"/>
              </a:rPr>
              <a:t>8. My company is a safe place to work.</a:t>
            </a:r>
          </a:p>
        </p:txBody>
      </p:sp>
      <p:sp>
        <p:nvSpPr>
          <p:cNvPr id="113" name="112 Rectángulo"/>
          <p:cNvSpPr/>
          <p:nvPr/>
        </p:nvSpPr>
        <p:spPr>
          <a:xfrm>
            <a:off x="10951783" y="4028155"/>
            <a:ext cx="1023037" cy="584775"/>
          </a:xfrm>
          <a:prstGeom prst="rect">
            <a:avLst/>
          </a:prstGeom>
        </p:spPr>
        <p:txBody>
          <a:bodyPr wrap="none">
            <a:spAutoFit/>
          </a:bodyPr>
          <a:lstStyle/>
          <a:p>
            <a:pPr algn="ctr"/>
            <a:r>
              <a:rPr lang="en-GB" sz="3200" b="1" dirty="0">
                <a:solidFill>
                  <a:srgbClr val="75BDA7">
                    <a:lumMod val="75000"/>
                  </a:srgbClr>
                </a:solidFill>
                <a:latin typeface="Georgia" panose="02040502050405020303" pitchFamily="18" charset="0"/>
              </a:rPr>
              <a:t>81%</a:t>
            </a:r>
          </a:p>
        </p:txBody>
      </p:sp>
      <p:sp>
        <p:nvSpPr>
          <p:cNvPr id="14" name="13 Cerrar llave"/>
          <p:cNvSpPr/>
          <p:nvPr/>
        </p:nvSpPr>
        <p:spPr>
          <a:xfrm>
            <a:off x="10667807" y="2488113"/>
            <a:ext cx="319531" cy="3528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_tradnl" sz="2400">
              <a:solidFill>
                <a:prstClr val="black"/>
              </a:solidFill>
              <a:latin typeface="Arial"/>
            </a:endParaRPr>
          </a:p>
        </p:txBody>
      </p:sp>
      <p:sp>
        <p:nvSpPr>
          <p:cNvPr id="66" name="8 Rectángulo"/>
          <p:cNvSpPr/>
          <p:nvPr/>
        </p:nvSpPr>
        <p:spPr>
          <a:xfrm>
            <a:off x="-212952" y="3006143"/>
            <a:ext cx="1147611" cy="313932"/>
          </a:xfrm>
          <a:prstGeom prst="rect">
            <a:avLst/>
          </a:prstGeom>
        </p:spPr>
        <p:txBody>
          <a:bodyPr wrap="square">
            <a:spAutoFit/>
          </a:bodyPr>
          <a:lstStyle/>
          <a:p>
            <a:pPr algn="ctr" defTabSz="711200">
              <a:lnSpc>
                <a:spcPct val="90000"/>
              </a:lnSpc>
              <a:spcBef>
                <a:spcPct val="0"/>
              </a:spcBef>
              <a:spcAft>
                <a:spcPct val="35000"/>
              </a:spcAft>
            </a:pPr>
            <a:r>
              <a:rPr lang="en-GB" sz="1600" b="1" dirty="0">
                <a:solidFill>
                  <a:srgbClr val="000000">
                    <a:lumMod val="75000"/>
                    <a:lumOff val="25000"/>
                  </a:srgbClr>
                </a:solidFill>
                <a:latin typeface="Arial"/>
              </a:rPr>
              <a:t>1</a:t>
            </a:r>
            <a:endParaRPr lang="nl-NL" sz="1600" b="1" dirty="0">
              <a:solidFill>
                <a:srgbClr val="000000">
                  <a:lumMod val="75000"/>
                  <a:lumOff val="25000"/>
                </a:srgbClr>
              </a:solidFill>
              <a:latin typeface="Arial"/>
              <a:cs typeface="Arial" panose="020B0604020202020204" pitchFamily="34" charset="0"/>
            </a:endParaRPr>
          </a:p>
        </p:txBody>
      </p:sp>
      <p:sp>
        <p:nvSpPr>
          <p:cNvPr id="76" name="9 Rectángulo"/>
          <p:cNvSpPr/>
          <p:nvPr/>
        </p:nvSpPr>
        <p:spPr>
          <a:xfrm>
            <a:off x="-212952" y="3663593"/>
            <a:ext cx="1147611" cy="313932"/>
          </a:xfrm>
          <a:prstGeom prst="rect">
            <a:avLst/>
          </a:prstGeom>
        </p:spPr>
        <p:txBody>
          <a:bodyPr wrap="square">
            <a:spAutoFit/>
          </a:bodyPr>
          <a:lstStyle/>
          <a:p>
            <a:pPr algn="ctr" defTabSz="711200">
              <a:lnSpc>
                <a:spcPct val="90000"/>
              </a:lnSpc>
              <a:spcBef>
                <a:spcPct val="0"/>
              </a:spcBef>
              <a:spcAft>
                <a:spcPct val="35000"/>
              </a:spcAft>
            </a:pPr>
            <a:r>
              <a:rPr lang="en-GB" sz="1600" b="1" dirty="0">
                <a:solidFill>
                  <a:srgbClr val="000000">
                    <a:lumMod val="75000"/>
                    <a:lumOff val="25000"/>
                  </a:srgbClr>
                </a:solidFill>
                <a:latin typeface="Arial"/>
              </a:rPr>
              <a:t>2</a:t>
            </a:r>
            <a:endParaRPr lang="nl-NL" sz="1600" b="1" dirty="0">
              <a:solidFill>
                <a:srgbClr val="000000">
                  <a:lumMod val="75000"/>
                  <a:lumOff val="25000"/>
                </a:srgbClr>
              </a:solidFill>
              <a:latin typeface="Arial"/>
              <a:cs typeface="Arial" panose="020B0604020202020204" pitchFamily="34" charset="0"/>
            </a:endParaRPr>
          </a:p>
        </p:txBody>
      </p:sp>
      <p:sp>
        <p:nvSpPr>
          <p:cNvPr id="78" name="10 Rectángulo"/>
          <p:cNvSpPr/>
          <p:nvPr/>
        </p:nvSpPr>
        <p:spPr>
          <a:xfrm>
            <a:off x="211613" y="4307501"/>
            <a:ext cx="298480" cy="313932"/>
          </a:xfrm>
          <a:prstGeom prst="rect">
            <a:avLst/>
          </a:prstGeom>
        </p:spPr>
        <p:txBody>
          <a:bodyPr wrap="none">
            <a:spAutoFit/>
          </a:bodyPr>
          <a:lstStyle/>
          <a:p>
            <a:pPr algn="ctr" defTabSz="711200">
              <a:lnSpc>
                <a:spcPct val="90000"/>
              </a:lnSpc>
              <a:spcBef>
                <a:spcPct val="0"/>
              </a:spcBef>
              <a:spcAft>
                <a:spcPct val="35000"/>
              </a:spcAft>
            </a:pPr>
            <a:r>
              <a:rPr lang="en-GB" sz="1600" b="1" dirty="0">
                <a:solidFill>
                  <a:srgbClr val="000000">
                    <a:lumMod val="75000"/>
                    <a:lumOff val="25000"/>
                  </a:srgbClr>
                </a:solidFill>
                <a:latin typeface="Arial"/>
              </a:rPr>
              <a:t>3</a:t>
            </a:r>
            <a:endParaRPr lang="nl-NL" sz="1600" b="1" dirty="0">
              <a:solidFill>
                <a:srgbClr val="000000">
                  <a:lumMod val="75000"/>
                  <a:lumOff val="25000"/>
                </a:srgbClr>
              </a:solidFill>
              <a:latin typeface="Arial"/>
              <a:cs typeface="Arial" panose="020B0604020202020204" pitchFamily="34" charset="0"/>
            </a:endParaRPr>
          </a:p>
        </p:txBody>
      </p:sp>
      <p:sp>
        <p:nvSpPr>
          <p:cNvPr id="105" name="11 Rectángulo"/>
          <p:cNvSpPr/>
          <p:nvPr/>
        </p:nvSpPr>
        <p:spPr>
          <a:xfrm>
            <a:off x="-216127" y="4965321"/>
            <a:ext cx="1158006" cy="313932"/>
          </a:xfrm>
          <a:prstGeom prst="rect">
            <a:avLst/>
          </a:prstGeom>
        </p:spPr>
        <p:txBody>
          <a:bodyPr wrap="square">
            <a:spAutoFit/>
          </a:bodyPr>
          <a:lstStyle/>
          <a:p>
            <a:pPr algn="ctr" defTabSz="711200">
              <a:lnSpc>
                <a:spcPct val="90000"/>
              </a:lnSpc>
              <a:spcBef>
                <a:spcPct val="0"/>
              </a:spcBef>
              <a:spcAft>
                <a:spcPct val="35000"/>
              </a:spcAft>
            </a:pPr>
            <a:r>
              <a:rPr lang="en-GB" sz="1600" b="1" dirty="0">
                <a:solidFill>
                  <a:srgbClr val="000000">
                    <a:lumMod val="75000"/>
                    <a:lumOff val="25000"/>
                  </a:srgbClr>
                </a:solidFill>
                <a:latin typeface="Arial"/>
              </a:rPr>
              <a:t>4</a:t>
            </a:r>
            <a:endParaRPr lang="nl-NL" sz="1600" b="1" dirty="0">
              <a:solidFill>
                <a:srgbClr val="000000">
                  <a:lumMod val="75000"/>
                  <a:lumOff val="25000"/>
                </a:srgbClr>
              </a:solidFill>
              <a:latin typeface="Arial"/>
              <a:cs typeface="Arial" panose="020B0604020202020204" pitchFamily="34" charset="0"/>
            </a:endParaRPr>
          </a:p>
        </p:txBody>
      </p:sp>
      <p:sp>
        <p:nvSpPr>
          <p:cNvPr id="106" name="12 Rectángulo"/>
          <p:cNvSpPr/>
          <p:nvPr/>
        </p:nvSpPr>
        <p:spPr>
          <a:xfrm>
            <a:off x="-216128" y="5652171"/>
            <a:ext cx="1150787" cy="313932"/>
          </a:xfrm>
          <a:prstGeom prst="rect">
            <a:avLst/>
          </a:prstGeom>
        </p:spPr>
        <p:txBody>
          <a:bodyPr wrap="square">
            <a:spAutoFit/>
          </a:bodyPr>
          <a:lstStyle/>
          <a:p>
            <a:pPr algn="ctr" defTabSz="711200">
              <a:lnSpc>
                <a:spcPct val="90000"/>
              </a:lnSpc>
              <a:spcBef>
                <a:spcPct val="0"/>
              </a:spcBef>
              <a:spcAft>
                <a:spcPct val="35000"/>
              </a:spcAft>
            </a:pPr>
            <a:r>
              <a:rPr lang="en-GB" sz="1600" b="1" dirty="0">
                <a:solidFill>
                  <a:srgbClr val="000000">
                    <a:lumMod val="75000"/>
                    <a:lumOff val="25000"/>
                  </a:srgbClr>
                </a:solidFill>
                <a:latin typeface="Arial"/>
              </a:rPr>
              <a:t>5</a:t>
            </a:r>
            <a:endParaRPr lang="nl-NL" sz="1600" b="1" dirty="0">
              <a:solidFill>
                <a:srgbClr val="000000">
                  <a:lumMod val="75000"/>
                  <a:lumOff val="25000"/>
                </a:srgbClr>
              </a:solidFill>
              <a:latin typeface="Arial"/>
              <a:cs typeface="Arial" panose="020B0604020202020204" pitchFamily="34" charset="0"/>
            </a:endParaRPr>
          </a:p>
        </p:txBody>
      </p:sp>
      <p:grpSp>
        <p:nvGrpSpPr>
          <p:cNvPr id="123" name="Group 122"/>
          <p:cNvGrpSpPr/>
          <p:nvPr/>
        </p:nvGrpSpPr>
        <p:grpSpPr>
          <a:xfrm>
            <a:off x="6097587" y="6247238"/>
            <a:ext cx="3333472" cy="356752"/>
            <a:chOff x="298120" y="5877272"/>
            <a:chExt cx="2475145" cy="321870"/>
          </a:xfrm>
        </p:grpSpPr>
        <p:sp>
          <p:nvSpPr>
            <p:cNvPr id="124" name="Rectangle 123"/>
            <p:cNvSpPr/>
            <p:nvPr/>
          </p:nvSpPr>
          <p:spPr>
            <a:xfrm>
              <a:off x="443855" y="5877279"/>
              <a:ext cx="754678" cy="321863"/>
            </a:xfrm>
            <a:prstGeom prst="rect">
              <a:avLst/>
            </a:prstGeom>
          </p:spPr>
          <p:txBody>
            <a:bodyPr wrap="none">
              <a:spAutoFit/>
            </a:bodyPr>
            <a:lstStyle/>
            <a:p>
              <a:pPr>
                <a:defRPr/>
              </a:pPr>
              <a:r>
                <a:rPr lang="en-US" sz="1000" kern="0" dirty="0">
                  <a:solidFill>
                    <a:srgbClr val="7C848A">
                      <a:lumMod val="75000"/>
                    </a:srgbClr>
                  </a:solidFill>
                  <a:latin typeface="Segoe UI"/>
                </a:rPr>
                <a:t>Favorable</a:t>
              </a:r>
              <a:endParaRPr lang="en-US" sz="1400" kern="0" dirty="0">
                <a:solidFill>
                  <a:sysClr val="windowText" lastClr="000000"/>
                </a:solidFill>
                <a:latin typeface="Arial"/>
              </a:endParaRPr>
            </a:p>
          </p:txBody>
        </p:sp>
        <p:sp>
          <p:nvSpPr>
            <p:cNvPr id="125" name="Oval 124"/>
            <p:cNvSpPr/>
            <p:nvPr/>
          </p:nvSpPr>
          <p:spPr>
            <a:xfrm>
              <a:off x="298120" y="5902688"/>
              <a:ext cx="180000" cy="180000"/>
            </a:xfrm>
            <a:prstGeom prst="ellipse">
              <a:avLst/>
            </a:prstGeom>
            <a:solidFill>
              <a:srgbClr val="00968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prstClr val="black"/>
                </a:solidFill>
                <a:latin typeface="Arial"/>
              </a:endParaRPr>
            </a:p>
          </p:txBody>
        </p:sp>
        <p:sp>
          <p:nvSpPr>
            <p:cNvPr id="126" name="Rectangle 125"/>
            <p:cNvSpPr/>
            <p:nvPr/>
          </p:nvSpPr>
          <p:spPr>
            <a:xfrm>
              <a:off x="1246901" y="5877272"/>
              <a:ext cx="622626" cy="321863"/>
            </a:xfrm>
            <a:prstGeom prst="rect">
              <a:avLst/>
            </a:prstGeom>
          </p:spPr>
          <p:txBody>
            <a:bodyPr wrap="none">
              <a:spAutoFit/>
            </a:bodyPr>
            <a:lstStyle/>
            <a:p>
              <a:pPr>
                <a:defRPr/>
              </a:pPr>
              <a:r>
                <a:rPr lang="en-US" sz="1000" kern="0" dirty="0">
                  <a:solidFill>
                    <a:srgbClr val="7C848A">
                      <a:lumMod val="75000"/>
                    </a:srgbClr>
                  </a:solidFill>
                  <a:latin typeface="Segoe UI"/>
                </a:rPr>
                <a:t>Neutral</a:t>
              </a:r>
              <a:endParaRPr lang="en-US" sz="1400" kern="0" dirty="0">
                <a:solidFill>
                  <a:sysClr val="windowText" lastClr="000000"/>
                </a:solidFill>
                <a:latin typeface="Arial"/>
              </a:endParaRPr>
            </a:p>
          </p:txBody>
        </p:sp>
        <p:sp>
          <p:nvSpPr>
            <p:cNvPr id="127" name="Rectangle 126"/>
            <p:cNvSpPr/>
            <p:nvPr/>
          </p:nvSpPr>
          <p:spPr>
            <a:xfrm>
              <a:off x="1876632" y="5877272"/>
              <a:ext cx="896633" cy="321863"/>
            </a:xfrm>
            <a:prstGeom prst="rect">
              <a:avLst/>
            </a:prstGeom>
          </p:spPr>
          <p:txBody>
            <a:bodyPr wrap="none">
              <a:spAutoFit/>
            </a:bodyPr>
            <a:lstStyle/>
            <a:p>
              <a:pPr>
                <a:defRPr/>
              </a:pPr>
              <a:r>
                <a:rPr lang="en-US" sz="1000" kern="0" dirty="0">
                  <a:solidFill>
                    <a:srgbClr val="7C848A">
                      <a:lumMod val="75000"/>
                    </a:srgbClr>
                  </a:solidFill>
                  <a:latin typeface="Segoe UI"/>
                </a:rPr>
                <a:t>Unfavorable</a:t>
              </a:r>
              <a:endParaRPr lang="en-US" sz="1400" kern="0" dirty="0">
                <a:solidFill>
                  <a:sysClr val="windowText" lastClr="000000"/>
                </a:solidFill>
                <a:latin typeface="Arial"/>
              </a:endParaRPr>
            </a:p>
          </p:txBody>
        </p:sp>
        <p:sp>
          <p:nvSpPr>
            <p:cNvPr id="128" name="Oval 127"/>
            <p:cNvSpPr/>
            <p:nvPr/>
          </p:nvSpPr>
          <p:spPr>
            <a:xfrm>
              <a:off x="1105734" y="5902688"/>
              <a:ext cx="180000" cy="180000"/>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prstClr val="black"/>
                </a:solidFill>
                <a:latin typeface="Arial"/>
              </a:endParaRPr>
            </a:p>
          </p:txBody>
        </p:sp>
        <p:sp>
          <p:nvSpPr>
            <p:cNvPr id="129" name="Oval 128"/>
            <p:cNvSpPr/>
            <p:nvPr/>
          </p:nvSpPr>
          <p:spPr>
            <a:xfrm>
              <a:off x="1725762" y="5902688"/>
              <a:ext cx="180000" cy="180000"/>
            </a:xfrm>
            <a:prstGeom prst="ellipse">
              <a:avLst/>
            </a:prstGeom>
            <a:solidFill>
              <a:srgbClr val="FF5B5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prstClr val="black"/>
                </a:solidFill>
                <a:latin typeface="Arial"/>
              </a:endParaRPr>
            </a:p>
          </p:txBody>
        </p:sp>
      </p:grpSp>
      <p:graphicFrame>
        <p:nvGraphicFramePr>
          <p:cNvPr id="72" name="Chart 71"/>
          <p:cNvGraphicFramePr/>
          <p:nvPr>
            <p:extLst>
              <p:ext uri="{D42A27DB-BD31-4B8C-83A1-F6EECF244321}">
                <p14:modId xmlns:p14="http://schemas.microsoft.com/office/powerpoint/2010/main" val="3027141596"/>
              </p:ext>
            </p:extLst>
          </p:nvPr>
        </p:nvGraphicFramePr>
        <p:xfrm>
          <a:off x="1286160" y="2782482"/>
          <a:ext cx="8058395" cy="33393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Table 73"/>
          <p:cNvGraphicFramePr>
            <a:graphicFrameLocks noGrp="1"/>
          </p:cNvGraphicFramePr>
          <p:nvPr>
            <p:extLst>
              <p:ext uri="{D42A27DB-BD31-4B8C-83A1-F6EECF244321}">
                <p14:modId xmlns:p14="http://schemas.microsoft.com/office/powerpoint/2010/main" val="54848981"/>
              </p:ext>
            </p:extLst>
          </p:nvPr>
        </p:nvGraphicFramePr>
        <p:xfrm>
          <a:off x="9344555" y="2436176"/>
          <a:ext cx="1118069" cy="3785917"/>
        </p:xfrm>
        <a:graphic>
          <a:graphicData uri="http://schemas.openxmlformats.org/drawingml/2006/table">
            <a:tbl>
              <a:tblPr>
                <a:tableStyleId>{5C22544A-7EE6-4342-B048-85BDC9FD1C3A}</a:tableStyleId>
              </a:tblPr>
              <a:tblGrid>
                <a:gridCol w="1118069">
                  <a:extLst>
                    <a:ext uri="{9D8B030D-6E8A-4147-A177-3AD203B41FA5}">
                      <a16:colId xmlns:a16="http://schemas.microsoft.com/office/drawing/2014/main" val="20002"/>
                    </a:ext>
                  </a:extLst>
                </a:gridCol>
              </a:tblGrid>
              <a:tr h="349981">
                <a:tc>
                  <a:txBody>
                    <a:bodyPr/>
                    <a:lstStyle/>
                    <a:p>
                      <a:pPr marL="0" algn="ctr" defTabSz="914330" rtl="0" eaLnBrk="1" fontAlgn="base" latinLnBrk="0" hangingPunct="1">
                        <a:spcBef>
                          <a:spcPct val="0"/>
                        </a:spcBef>
                        <a:spcAft>
                          <a:spcPct val="50000"/>
                        </a:spcAft>
                        <a:buClr>
                          <a:srgbClr val="6D8F3C"/>
                        </a:buClr>
                        <a:buSzPct val="75000"/>
                        <a:buFont typeface="Wingdings 2" pitchFamily="18" charset="2"/>
                        <a:buNone/>
                      </a:pPr>
                      <a:r>
                        <a:rPr lang="en-GB" sz="1100" b="1" kern="1200" dirty="0">
                          <a:solidFill>
                            <a:srgbClr val="404040"/>
                          </a:solidFill>
                          <a:latin typeface="+mj-lt"/>
                          <a:ea typeface="+mn-ea"/>
                          <a:cs typeface="Arial" charset="0"/>
                        </a:rPr>
                        <a:t>Diff to Norm</a:t>
                      </a:r>
                    </a:p>
                  </a:txBody>
                  <a:tcPr marL="9525" marR="9525" marT="9525" marB="0" anchor="ctr">
                    <a:noFill/>
                  </a:tcPr>
                </a:tc>
                <a:extLst>
                  <a:ext uri="{0D108BD9-81ED-4DB2-BD59-A6C34878D82A}">
                    <a16:rowId xmlns:a16="http://schemas.microsoft.com/office/drawing/2014/main" val="10000"/>
                  </a:ext>
                </a:extLst>
              </a:tr>
              <a:tr h="727654">
                <a:tc>
                  <a:txBody>
                    <a:bodyPr/>
                    <a:lstStyle/>
                    <a:p>
                      <a:pPr algn="ctr" fontAlgn="b"/>
                      <a:endParaRPr lang="en-GB" sz="1200" b="0" i="0" u="none" strike="noStrike" dirty="0">
                        <a:solidFill>
                          <a:srgbClr val="9C0006"/>
                        </a:solidFill>
                        <a:effectLst/>
                        <a:latin typeface="Calibri" panose="020F0502020204030204" pitchFamily="34" charset="0"/>
                      </a:endParaRPr>
                    </a:p>
                  </a:txBody>
                  <a:tcPr marL="9525" marR="9525" marT="9525" marB="0" anchor="ctr">
                    <a:noFill/>
                  </a:tcPr>
                </a:tc>
                <a:extLst>
                  <a:ext uri="{0D108BD9-81ED-4DB2-BD59-A6C34878D82A}">
                    <a16:rowId xmlns:a16="http://schemas.microsoft.com/office/drawing/2014/main" val="10001"/>
                  </a:ext>
                </a:extLst>
              </a:tr>
              <a:tr h="670523">
                <a:tc>
                  <a:txBody>
                    <a:bodyPr/>
                    <a:lstStyle/>
                    <a:p>
                      <a:pPr algn="ctr" fontAlgn="b"/>
                      <a:r>
                        <a:rPr lang="en-GB" sz="1200" b="0" i="0" u="none" strike="noStrike" dirty="0">
                          <a:solidFill>
                            <a:srgbClr val="9C0006"/>
                          </a:solidFill>
                          <a:effectLst/>
                          <a:latin typeface="Calibri" panose="020F0502020204030204" pitchFamily="34" charset="0"/>
                        </a:rPr>
                        <a:t>-9</a:t>
                      </a:r>
                    </a:p>
                  </a:txBody>
                  <a:tcPr marL="9525" marR="9525" marT="9525" marB="0" anchor="ctr">
                    <a:noFill/>
                  </a:tcPr>
                </a:tc>
                <a:extLst>
                  <a:ext uri="{0D108BD9-81ED-4DB2-BD59-A6C34878D82A}">
                    <a16:rowId xmlns:a16="http://schemas.microsoft.com/office/drawing/2014/main" val="10002"/>
                  </a:ext>
                </a:extLst>
              </a:tr>
              <a:tr h="650741">
                <a:tc>
                  <a:txBody>
                    <a:bodyPr/>
                    <a:lstStyle/>
                    <a:p>
                      <a:pPr algn="ctr" fontAlgn="b"/>
                      <a:r>
                        <a:rPr lang="en-GB" sz="1200" b="0" i="0" u="none" strike="noStrike" dirty="0">
                          <a:solidFill>
                            <a:srgbClr val="00B050"/>
                          </a:solidFill>
                          <a:effectLst/>
                          <a:latin typeface="Calibri" panose="020F0502020204030204" pitchFamily="34" charset="0"/>
                        </a:rPr>
                        <a:t>10</a:t>
                      </a:r>
                      <a:endParaRPr lang="en-GB" sz="1200" b="0" i="0" u="none" strike="noStrike" dirty="0">
                        <a:solidFill>
                          <a:srgbClr val="9C0006"/>
                        </a:solidFill>
                        <a:effectLst/>
                        <a:latin typeface="Calibri" panose="020F0502020204030204" pitchFamily="34" charset="0"/>
                      </a:endParaRPr>
                    </a:p>
                  </a:txBody>
                  <a:tcPr marL="9525" marR="9525" marT="9525" marB="0" anchor="ctr">
                    <a:noFill/>
                  </a:tcPr>
                </a:tc>
                <a:extLst>
                  <a:ext uri="{0D108BD9-81ED-4DB2-BD59-A6C34878D82A}">
                    <a16:rowId xmlns:a16="http://schemas.microsoft.com/office/drawing/2014/main" val="10003"/>
                  </a:ext>
                </a:extLst>
              </a:tr>
              <a:tr h="660632">
                <a:tc>
                  <a:txBody>
                    <a:bodyPr/>
                    <a:lstStyle/>
                    <a:p>
                      <a:pPr algn="ctr" fontAlgn="b"/>
                      <a:r>
                        <a:rPr lang="en-GB" sz="1200" b="0" i="0" u="none" strike="noStrike" dirty="0">
                          <a:solidFill>
                            <a:srgbClr val="000000"/>
                          </a:solidFill>
                          <a:effectLst/>
                          <a:latin typeface="Calibri" panose="020F0502020204030204" pitchFamily="34" charset="0"/>
                        </a:rPr>
                        <a:t>0</a:t>
                      </a:r>
                      <a:endParaRPr lang="en-GB" sz="1200" b="0" i="0" u="none" strike="noStrike" dirty="0">
                        <a:solidFill>
                          <a:srgbClr val="00B050"/>
                        </a:solidFill>
                        <a:effectLst/>
                        <a:latin typeface="Calibri" panose="020F0502020204030204" pitchFamily="34" charset="0"/>
                      </a:endParaRPr>
                    </a:p>
                  </a:txBody>
                  <a:tcPr marL="9525" marR="9525" marT="9525" marB="0" anchor="ctr">
                    <a:noFill/>
                  </a:tcPr>
                </a:tc>
                <a:extLst>
                  <a:ext uri="{0D108BD9-81ED-4DB2-BD59-A6C34878D82A}">
                    <a16:rowId xmlns:a16="http://schemas.microsoft.com/office/drawing/2014/main" val="10004"/>
                  </a:ext>
                </a:extLst>
              </a:tr>
              <a:tr h="726386">
                <a:tc>
                  <a:txBody>
                    <a:bodyPr/>
                    <a:lstStyle/>
                    <a:p>
                      <a:pPr algn="ctr" fontAlgn="b"/>
                      <a:endParaRPr lang="en-GB" sz="1200" b="0" i="0" u="none" strike="noStrike" dirty="0">
                        <a:solidFill>
                          <a:srgbClr val="000000"/>
                        </a:solidFill>
                        <a:effectLst/>
                        <a:latin typeface="Calibri" panose="020F0502020204030204" pitchFamily="34" charset="0"/>
                      </a:endParaRPr>
                    </a:p>
                  </a:txBody>
                  <a:tcPr marL="9525" marR="9525" marT="9525" marB="0" anchor="ctr">
                    <a:noFill/>
                  </a:tcPr>
                </a:tc>
                <a:extLst>
                  <a:ext uri="{0D108BD9-81ED-4DB2-BD59-A6C34878D82A}">
                    <a16:rowId xmlns:a16="http://schemas.microsoft.com/office/drawing/2014/main" val="10005"/>
                  </a:ext>
                </a:extLst>
              </a:tr>
            </a:tbl>
          </a:graphicData>
        </a:graphic>
      </p:graphicFrame>
    </p:spTree>
    <p:custDataLst>
      <p:tags r:id="rId1"/>
    </p:custDataLst>
    <p:extLst>
      <p:ext uri="{BB962C8B-B14F-4D97-AF65-F5344CB8AC3E}">
        <p14:creationId xmlns:p14="http://schemas.microsoft.com/office/powerpoint/2010/main" val="4077015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8" name="Table 97"/>
          <p:cNvGraphicFramePr>
            <a:graphicFrameLocks noGrp="1"/>
          </p:cNvGraphicFramePr>
          <p:nvPr>
            <p:extLst>
              <p:ext uri="{D42A27DB-BD31-4B8C-83A1-F6EECF244321}">
                <p14:modId xmlns:p14="http://schemas.microsoft.com/office/powerpoint/2010/main" val="187635797"/>
              </p:ext>
            </p:extLst>
          </p:nvPr>
        </p:nvGraphicFramePr>
        <p:xfrm>
          <a:off x="804445" y="2293598"/>
          <a:ext cx="1118069" cy="3577091"/>
        </p:xfrm>
        <a:graphic>
          <a:graphicData uri="http://schemas.openxmlformats.org/drawingml/2006/table">
            <a:tbl>
              <a:tblPr>
                <a:tableStyleId>{5C22544A-7EE6-4342-B048-85BDC9FD1C3A}</a:tableStyleId>
              </a:tblPr>
              <a:tblGrid>
                <a:gridCol w="1118069">
                  <a:extLst>
                    <a:ext uri="{9D8B030D-6E8A-4147-A177-3AD203B41FA5}">
                      <a16:colId xmlns:a16="http://schemas.microsoft.com/office/drawing/2014/main" val="20000"/>
                    </a:ext>
                  </a:extLst>
                </a:gridCol>
              </a:tblGrid>
              <a:tr h="406881">
                <a:tc>
                  <a:txBody>
                    <a:bodyPr/>
                    <a:lstStyle/>
                    <a:p>
                      <a:pPr algn="ctr" fontAlgn="base">
                        <a:spcBef>
                          <a:spcPct val="0"/>
                        </a:spcBef>
                        <a:spcAft>
                          <a:spcPct val="50000"/>
                        </a:spcAft>
                        <a:buClr>
                          <a:srgbClr val="6D8F3C"/>
                        </a:buClr>
                        <a:buSzPct val="75000"/>
                        <a:buFont typeface="Wingdings 2" pitchFamily="18" charset="2"/>
                        <a:buNone/>
                      </a:pPr>
                      <a:r>
                        <a:rPr lang="en-US" sz="1200" b="1" dirty="0">
                          <a:solidFill>
                            <a:srgbClr val="404040"/>
                          </a:solidFill>
                          <a:latin typeface="+mj-lt"/>
                          <a:cs typeface="Arial" charset="0"/>
                        </a:rPr>
                        <a:t>Dimension</a:t>
                      </a:r>
                    </a:p>
                  </a:txBody>
                  <a:tcPr marL="9525" marR="9525" marT="9525" marB="0" anchor="ctr">
                    <a:noFill/>
                  </a:tcPr>
                </a:tc>
                <a:extLst>
                  <a:ext uri="{0D108BD9-81ED-4DB2-BD59-A6C34878D82A}">
                    <a16:rowId xmlns:a16="http://schemas.microsoft.com/office/drawing/2014/main" val="10000"/>
                  </a:ext>
                </a:extLst>
              </a:tr>
              <a:tr h="634042">
                <a:tc>
                  <a:txBody>
                    <a:bodyPr/>
                    <a:lstStyle/>
                    <a:p>
                      <a:pPr algn="ctr" fontAlgn="b"/>
                      <a:r>
                        <a:rPr lang="en-US" sz="1200" b="1" kern="1200" dirty="0">
                          <a:solidFill>
                            <a:srgbClr val="404040"/>
                          </a:solidFill>
                          <a:latin typeface="+mj-lt"/>
                          <a:ea typeface="+mn-ea"/>
                          <a:cs typeface="Arial" charset="0"/>
                        </a:rPr>
                        <a:t>Assesses Risks and Hazards (SCA)</a:t>
                      </a:r>
                    </a:p>
                  </a:txBody>
                  <a:tcPr marL="6350" marR="6350" marT="6350" marB="0" anchor="ctr">
                    <a:noFill/>
                  </a:tcPr>
                </a:tc>
                <a:extLst>
                  <a:ext uri="{0D108BD9-81ED-4DB2-BD59-A6C34878D82A}">
                    <a16:rowId xmlns:a16="http://schemas.microsoft.com/office/drawing/2014/main" val="10001"/>
                  </a:ext>
                </a:extLst>
              </a:tr>
              <a:tr h="634042">
                <a:tc>
                  <a:txBody>
                    <a:bodyPr/>
                    <a:lstStyle/>
                    <a:p>
                      <a:pPr algn="ctr" fontAlgn="b"/>
                      <a:r>
                        <a:rPr lang="en-US" sz="1200" b="1" kern="1200" dirty="0">
                          <a:solidFill>
                            <a:srgbClr val="404040"/>
                          </a:solidFill>
                          <a:latin typeface="+mj-lt"/>
                          <a:ea typeface="+mn-ea"/>
                          <a:cs typeface="Arial" charset="0"/>
                        </a:rPr>
                        <a:t>Plus (SCA)</a:t>
                      </a:r>
                    </a:p>
                  </a:txBody>
                  <a:tcPr marL="6350" marR="6350" marT="6350" marB="0" anchor="ctr">
                    <a:noFill/>
                  </a:tcPr>
                </a:tc>
                <a:extLst>
                  <a:ext uri="{0D108BD9-81ED-4DB2-BD59-A6C34878D82A}">
                    <a16:rowId xmlns:a16="http://schemas.microsoft.com/office/drawing/2014/main" val="10002"/>
                  </a:ext>
                </a:extLst>
              </a:tr>
              <a:tr h="634042">
                <a:tc>
                  <a:txBody>
                    <a:bodyPr/>
                    <a:lstStyle/>
                    <a:p>
                      <a:pPr algn="ctr" fontAlgn="b"/>
                      <a:r>
                        <a:rPr lang="en-US" sz="1200" b="1" kern="1200" dirty="0">
                          <a:solidFill>
                            <a:srgbClr val="404040"/>
                          </a:solidFill>
                          <a:latin typeface="+mj-lt"/>
                          <a:ea typeface="+mn-ea"/>
                          <a:cs typeface="Arial" charset="0"/>
                        </a:rPr>
                        <a:t>Assesses Risks and Hazards (SCA)</a:t>
                      </a:r>
                    </a:p>
                  </a:txBody>
                  <a:tcPr marL="6350" marR="6350" marT="6350" marB="0" anchor="ctr">
                    <a:noFill/>
                  </a:tcPr>
                </a:tc>
                <a:extLst>
                  <a:ext uri="{0D108BD9-81ED-4DB2-BD59-A6C34878D82A}">
                    <a16:rowId xmlns:a16="http://schemas.microsoft.com/office/drawing/2014/main" val="10003"/>
                  </a:ext>
                </a:extLst>
              </a:tr>
              <a:tr h="634042">
                <a:tc>
                  <a:txBody>
                    <a:bodyPr/>
                    <a:lstStyle/>
                    <a:p>
                      <a:pPr algn="ctr" fontAlgn="b"/>
                      <a:r>
                        <a:rPr lang="en-US" sz="1200" b="1" kern="1200" dirty="0">
                          <a:solidFill>
                            <a:srgbClr val="404040"/>
                          </a:solidFill>
                          <a:latin typeface="+mj-lt"/>
                          <a:ea typeface="+mn-ea"/>
                          <a:cs typeface="Arial" charset="0"/>
                        </a:rPr>
                        <a:t>Skilled &amp; Competent</a:t>
                      </a:r>
                      <a:r>
                        <a:rPr lang="en-US" sz="1200" b="1" kern="1200" baseline="0" dirty="0">
                          <a:solidFill>
                            <a:srgbClr val="404040"/>
                          </a:solidFill>
                          <a:latin typeface="+mj-lt"/>
                          <a:ea typeface="+mn-ea"/>
                          <a:cs typeface="Arial" charset="0"/>
                        </a:rPr>
                        <a:t> </a:t>
                      </a:r>
                      <a:r>
                        <a:rPr lang="en-US" sz="1200" b="1" kern="1200" dirty="0">
                          <a:solidFill>
                            <a:srgbClr val="404040"/>
                          </a:solidFill>
                          <a:latin typeface="+mj-lt"/>
                          <a:ea typeface="+mn-ea"/>
                          <a:cs typeface="Arial" charset="0"/>
                        </a:rPr>
                        <a:t>(SCA)</a:t>
                      </a:r>
                    </a:p>
                  </a:txBody>
                  <a:tcPr marL="6350" marR="6350" marT="6350" marB="0" anchor="ctr">
                    <a:noFill/>
                  </a:tcPr>
                </a:tc>
                <a:extLst>
                  <a:ext uri="{0D108BD9-81ED-4DB2-BD59-A6C34878D82A}">
                    <a16:rowId xmlns:a16="http://schemas.microsoft.com/office/drawing/2014/main" val="10004"/>
                  </a:ext>
                </a:extLst>
              </a:tr>
              <a:tr h="634042">
                <a:tc>
                  <a:txBody>
                    <a:bodyPr/>
                    <a:lstStyle/>
                    <a:p>
                      <a:pPr algn="ctr" fontAlgn="b"/>
                      <a:r>
                        <a:rPr lang="en-US" sz="1200" b="1" kern="1200" dirty="0">
                          <a:solidFill>
                            <a:srgbClr val="404040"/>
                          </a:solidFill>
                          <a:latin typeface="+mj-lt"/>
                          <a:ea typeface="+mn-ea"/>
                          <a:cs typeface="Arial" charset="0"/>
                        </a:rPr>
                        <a:t>Plus (SCA)</a:t>
                      </a:r>
                    </a:p>
                  </a:txBody>
                  <a:tcPr marL="6350" marR="6350" marT="6350" marB="0" anchor="ctr">
                    <a:noFill/>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normAutofit/>
          </a:bodyPr>
          <a:lstStyle/>
          <a:p>
            <a:r>
              <a:rPr lang="en-GB" dirty="0"/>
              <a:t>Key drivers of Safety using SCA</a:t>
            </a:r>
          </a:p>
        </p:txBody>
      </p:sp>
      <p:sp>
        <p:nvSpPr>
          <p:cNvPr id="111" name="TextBox 61"/>
          <p:cNvSpPr txBox="1"/>
          <p:nvPr/>
        </p:nvSpPr>
        <p:spPr>
          <a:xfrm>
            <a:off x="10935715" y="4835053"/>
            <a:ext cx="1116014" cy="430883"/>
          </a:xfrm>
          <a:prstGeom prst="rect">
            <a:avLst/>
          </a:prstGeom>
          <a:noFill/>
        </p:spPr>
        <p:txBody>
          <a:bodyPr wrap="square" lIns="91433" tIns="45718" rIns="91433" bIns="45718" rtlCol="0">
            <a:spAutoFit/>
          </a:bodyPr>
          <a:lstStyle/>
          <a:p>
            <a:pPr algn="ctr" defTabSz="385737">
              <a:defRPr/>
            </a:pPr>
            <a:r>
              <a:rPr lang="en-GB" sz="1100" dirty="0">
                <a:solidFill>
                  <a:srgbClr val="7F7F7F"/>
                </a:solidFill>
                <a:latin typeface="Arial"/>
                <a:cs typeface="Arial" panose="020B0604020202020204" pitchFamily="34" charset="0"/>
                <a:sym typeface="Arial Narrow"/>
              </a:rPr>
              <a:t>64%</a:t>
            </a:r>
            <a:r>
              <a:rPr lang="nl-NL" sz="1100" dirty="0">
                <a:solidFill>
                  <a:srgbClr val="7F7F7F"/>
                </a:solidFill>
                <a:latin typeface="Arial"/>
                <a:cs typeface="Arial" panose="020B0604020202020204" pitchFamily="34" charset="0"/>
              </a:rPr>
              <a:t> variance explained</a:t>
            </a:r>
          </a:p>
        </p:txBody>
      </p:sp>
      <p:sp>
        <p:nvSpPr>
          <p:cNvPr id="112" name="Rectangle 62"/>
          <p:cNvSpPr/>
          <p:nvPr/>
        </p:nvSpPr>
        <p:spPr>
          <a:xfrm>
            <a:off x="10968089" y="2933810"/>
            <a:ext cx="1157784" cy="830993"/>
          </a:xfrm>
          <a:prstGeom prst="rect">
            <a:avLst/>
          </a:prstGeom>
        </p:spPr>
        <p:txBody>
          <a:bodyPr wrap="square" lIns="91433" tIns="45718" rIns="91433" bIns="45718">
            <a:spAutoFit/>
          </a:bodyPr>
          <a:lstStyle/>
          <a:p>
            <a:pPr algn="ctr"/>
            <a:r>
              <a:rPr lang="en-US" sz="1200" b="1" dirty="0">
                <a:solidFill>
                  <a:prstClr val="black">
                    <a:lumMod val="75000"/>
                    <a:lumOff val="25000"/>
                  </a:prstClr>
                </a:solidFill>
                <a:latin typeface="Arial"/>
                <a:cs typeface="Arial" panose="020B0604020202020204" pitchFamily="34" charset="0"/>
              </a:rPr>
              <a:t>8. My company is a safe place to work.</a:t>
            </a:r>
          </a:p>
        </p:txBody>
      </p:sp>
      <p:sp>
        <p:nvSpPr>
          <p:cNvPr id="113" name="112 Rectángulo"/>
          <p:cNvSpPr/>
          <p:nvPr/>
        </p:nvSpPr>
        <p:spPr>
          <a:xfrm>
            <a:off x="11133298" y="3882731"/>
            <a:ext cx="814647" cy="461665"/>
          </a:xfrm>
          <a:prstGeom prst="rect">
            <a:avLst/>
          </a:prstGeom>
        </p:spPr>
        <p:txBody>
          <a:bodyPr wrap="none">
            <a:spAutoFit/>
          </a:bodyPr>
          <a:lstStyle/>
          <a:p>
            <a:pPr algn="ctr"/>
            <a:r>
              <a:rPr lang="en-GB" sz="2400" b="1" dirty="0">
                <a:solidFill>
                  <a:srgbClr val="75BDA7">
                    <a:lumMod val="75000"/>
                  </a:srgbClr>
                </a:solidFill>
                <a:latin typeface="Georgia" panose="02040502050405020303" pitchFamily="18" charset="0"/>
              </a:rPr>
              <a:t>81%</a:t>
            </a:r>
          </a:p>
        </p:txBody>
      </p:sp>
      <p:sp>
        <p:nvSpPr>
          <p:cNvPr id="14" name="13 Cerrar llave"/>
          <p:cNvSpPr/>
          <p:nvPr/>
        </p:nvSpPr>
        <p:spPr>
          <a:xfrm>
            <a:off x="10745127" y="2342689"/>
            <a:ext cx="319531" cy="3528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_tradnl">
              <a:solidFill>
                <a:prstClr val="black"/>
              </a:solidFill>
              <a:latin typeface="Arial"/>
            </a:endParaRPr>
          </a:p>
        </p:txBody>
      </p:sp>
      <p:sp>
        <p:nvSpPr>
          <p:cNvPr id="66" name="8 Rectángulo"/>
          <p:cNvSpPr/>
          <p:nvPr/>
        </p:nvSpPr>
        <p:spPr>
          <a:xfrm>
            <a:off x="-135632" y="2860719"/>
            <a:ext cx="1147611" cy="286232"/>
          </a:xfrm>
          <a:prstGeom prst="rect">
            <a:avLst/>
          </a:prstGeom>
        </p:spPr>
        <p:txBody>
          <a:bodyPr wrap="square">
            <a:spAutoFit/>
          </a:bodyPr>
          <a:lstStyle/>
          <a:p>
            <a:pPr algn="ctr" defTabSz="711200">
              <a:lnSpc>
                <a:spcPct val="90000"/>
              </a:lnSpc>
              <a:spcBef>
                <a:spcPct val="0"/>
              </a:spcBef>
              <a:spcAft>
                <a:spcPct val="35000"/>
              </a:spcAft>
            </a:pPr>
            <a:r>
              <a:rPr lang="en-GB" sz="1400" b="1" dirty="0">
                <a:solidFill>
                  <a:srgbClr val="000000">
                    <a:lumMod val="75000"/>
                    <a:lumOff val="25000"/>
                  </a:srgbClr>
                </a:solidFill>
                <a:latin typeface="Arial"/>
              </a:rPr>
              <a:t>1</a:t>
            </a:r>
            <a:endParaRPr lang="nl-NL" sz="1400" b="1" dirty="0">
              <a:solidFill>
                <a:srgbClr val="000000">
                  <a:lumMod val="75000"/>
                  <a:lumOff val="25000"/>
                </a:srgbClr>
              </a:solidFill>
              <a:latin typeface="Arial"/>
              <a:cs typeface="Arial" panose="020B0604020202020204" pitchFamily="34" charset="0"/>
            </a:endParaRPr>
          </a:p>
        </p:txBody>
      </p:sp>
      <p:sp>
        <p:nvSpPr>
          <p:cNvPr id="76" name="9 Rectángulo"/>
          <p:cNvSpPr/>
          <p:nvPr/>
        </p:nvSpPr>
        <p:spPr>
          <a:xfrm>
            <a:off x="-135632" y="3518169"/>
            <a:ext cx="1147611" cy="286232"/>
          </a:xfrm>
          <a:prstGeom prst="rect">
            <a:avLst/>
          </a:prstGeom>
        </p:spPr>
        <p:txBody>
          <a:bodyPr wrap="square">
            <a:spAutoFit/>
          </a:bodyPr>
          <a:lstStyle/>
          <a:p>
            <a:pPr algn="ctr" defTabSz="711200">
              <a:lnSpc>
                <a:spcPct val="90000"/>
              </a:lnSpc>
              <a:spcBef>
                <a:spcPct val="0"/>
              </a:spcBef>
              <a:spcAft>
                <a:spcPct val="35000"/>
              </a:spcAft>
            </a:pPr>
            <a:r>
              <a:rPr lang="en-GB" sz="1400" b="1" dirty="0">
                <a:solidFill>
                  <a:srgbClr val="000000">
                    <a:lumMod val="75000"/>
                    <a:lumOff val="25000"/>
                  </a:srgbClr>
                </a:solidFill>
                <a:latin typeface="Arial"/>
              </a:rPr>
              <a:t>2</a:t>
            </a:r>
            <a:endParaRPr lang="nl-NL" sz="1400" b="1" dirty="0">
              <a:solidFill>
                <a:srgbClr val="000000">
                  <a:lumMod val="75000"/>
                  <a:lumOff val="25000"/>
                </a:srgbClr>
              </a:solidFill>
              <a:latin typeface="Arial"/>
              <a:cs typeface="Arial" panose="020B0604020202020204" pitchFamily="34" charset="0"/>
            </a:endParaRPr>
          </a:p>
        </p:txBody>
      </p:sp>
      <p:sp>
        <p:nvSpPr>
          <p:cNvPr id="78" name="10 Rectángulo"/>
          <p:cNvSpPr/>
          <p:nvPr/>
        </p:nvSpPr>
        <p:spPr>
          <a:xfrm>
            <a:off x="296147" y="4162077"/>
            <a:ext cx="284052" cy="286232"/>
          </a:xfrm>
          <a:prstGeom prst="rect">
            <a:avLst/>
          </a:prstGeom>
        </p:spPr>
        <p:txBody>
          <a:bodyPr wrap="none">
            <a:spAutoFit/>
          </a:bodyPr>
          <a:lstStyle/>
          <a:p>
            <a:pPr algn="ctr" defTabSz="711200">
              <a:lnSpc>
                <a:spcPct val="90000"/>
              </a:lnSpc>
              <a:spcBef>
                <a:spcPct val="0"/>
              </a:spcBef>
              <a:spcAft>
                <a:spcPct val="35000"/>
              </a:spcAft>
            </a:pPr>
            <a:r>
              <a:rPr lang="en-GB" sz="1400" b="1" dirty="0">
                <a:solidFill>
                  <a:srgbClr val="000000">
                    <a:lumMod val="75000"/>
                    <a:lumOff val="25000"/>
                  </a:srgbClr>
                </a:solidFill>
                <a:latin typeface="Arial"/>
              </a:rPr>
              <a:t>3</a:t>
            </a:r>
            <a:endParaRPr lang="nl-NL" sz="1400" b="1" dirty="0">
              <a:solidFill>
                <a:srgbClr val="000000">
                  <a:lumMod val="75000"/>
                  <a:lumOff val="25000"/>
                </a:srgbClr>
              </a:solidFill>
              <a:latin typeface="Arial"/>
              <a:cs typeface="Arial" panose="020B0604020202020204" pitchFamily="34" charset="0"/>
            </a:endParaRPr>
          </a:p>
        </p:txBody>
      </p:sp>
      <p:sp>
        <p:nvSpPr>
          <p:cNvPr id="105" name="11 Rectángulo"/>
          <p:cNvSpPr/>
          <p:nvPr/>
        </p:nvSpPr>
        <p:spPr>
          <a:xfrm>
            <a:off x="-138807" y="4819897"/>
            <a:ext cx="1158006" cy="286232"/>
          </a:xfrm>
          <a:prstGeom prst="rect">
            <a:avLst/>
          </a:prstGeom>
        </p:spPr>
        <p:txBody>
          <a:bodyPr wrap="square">
            <a:spAutoFit/>
          </a:bodyPr>
          <a:lstStyle/>
          <a:p>
            <a:pPr algn="ctr" defTabSz="711200">
              <a:lnSpc>
                <a:spcPct val="90000"/>
              </a:lnSpc>
              <a:spcBef>
                <a:spcPct val="0"/>
              </a:spcBef>
              <a:spcAft>
                <a:spcPct val="35000"/>
              </a:spcAft>
            </a:pPr>
            <a:r>
              <a:rPr lang="en-GB" sz="1400" b="1" dirty="0">
                <a:solidFill>
                  <a:srgbClr val="000000">
                    <a:lumMod val="75000"/>
                    <a:lumOff val="25000"/>
                  </a:srgbClr>
                </a:solidFill>
                <a:latin typeface="Arial"/>
              </a:rPr>
              <a:t>4</a:t>
            </a:r>
            <a:endParaRPr lang="nl-NL" sz="1400" b="1" dirty="0">
              <a:solidFill>
                <a:srgbClr val="000000">
                  <a:lumMod val="75000"/>
                  <a:lumOff val="25000"/>
                </a:srgbClr>
              </a:solidFill>
              <a:latin typeface="Arial"/>
              <a:cs typeface="Arial" panose="020B0604020202020204" pitchFamily="34" charset="0"/>
            </a:endParaRPr>
          </a:p>
        </p:txBody>
      </p:sp>
      <p:sp>
        <p:nvSpPr>
          <p:cNvPr id="106" name="12 Rectángulo"/>
          <p:cNvSpPr/>
          <p:nvPr/>
        </p:nvSpPr>
        <p:spPr>
          <a:xfrm>
            <a:off x="-138808" y="5506747"/>
            <a:ext cx="1150787" cy="286232"/>
          </a:xfrm>
          <a:prstGeom prst="rect">
            <a:avLst/>
          </a:prstGeom>
        </p:spPr>
        <p:txBody>
          <a:bodyPr wrap="square">
            <a:spAutoFit/>
          </a:bodyPr>
          <a:lstStyle/>
          <a:p>
            <a:pPr algn="ctr" defTabSz="711200">
              <a:lnSpc>
                <a:spcPct val="90000"/>
              </a:lnSpc>
              <a:spcBef>
                <a:spcPct val="0"/>
              </a:spcBef>
              <a:spcAft>
                <a:spcPct val="35000"/>
              </a:spcAft>
            </a:pPr>
            <a:r>
              <a:rPr lang="en-GB" sz="1400" b="1" dirty="0">
                <a:solidFill>
                  <a:srgbClr val="000000">
                    <a:lumMod val="75000"/>
                    <a:lumOff val="25000"/>
                  </a:srgbClr>
                </a:solidFill>
                <a:latin typeface="Arial"/>
              </a:rPr>
              <a:t>5</a:t>
            </a:r>
            <a:endParaRPr lang="nl-NL" sz="1400" b="1" dirty="0">
              <a:solidFill>
                <a:srgbClr val="000000">
                  <a:lumMod val="75000"/>
                  <a:lumOff val="25000"/>
                </a:srgbClr>
              </a:solidFill>
              <a:latin typeface="Arial"/>
              <a:cs typeface="Arial" panose="020B0604020202020204" pitchFamily="34" charset="0"/>
            </a:endParaRPr>
          </a:p>
        </p:txBody>
      </p:sp>
      <p:graphicFrame>
        <p:nvGraphicFramePr>
          <p:cNvPr id="72" name="Chart 71"/>
          <p:cNvGraphicFramePr/>
          <p:nvPr>
            <p:extLst>
              <p:ext uri="{D42A27DB-BD31-4B8C-83A1-F6EECF244321}">
                <p14:modId xmlns:p14="http://schemas.microsoft.com/office/powerpoint/2010/main" val="4098724829"/>
              </p:ext>
            </p:extLst>
          </p:nvPr>
        </p:nvGraphicFramePr>
        <p:xfrm>
          <a:off x="1363480" y="2637058"/>
          <a:ext cx="8058395" cy="33393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Table 73"/>
          <p:cNvGraphicFramePr>
            <a:graphicFrameLocks noGrp="1"/>
          </p:cNvGraphicFramePr>
          <p:nvPr>
            <p:extLst>
              <p:ext uri="{D42A27DB-BD31-4B8C-83A1-F6EECF244321}">
                <p14:modId xmlns:p14="http://schemas.microsoft.com/office/powerpoint/2010/main" val="2073869834"/>
              </p:ext>
            </p:extLst>
          </p:nvPr>
        </p:nvGraphicFramePr>
        <p:xfrm>
          <a:off x="9421875" y="2290752"/>
          <a:ext cx="1118069" cy="3785917"/>
        </p:xfrm>
        <a:graphic>
          <a:graphicData uri="http://schemas.openxmlformats.org/drawingml/2006/table">
            <a:tbl>
              <a:tblPr>
                <a:tableStyleId>{5C22544A-7EE6-4342-B048-85BDC9FD1C3A}</a:tableStyleId>
              </a:tblPr>
              <a:tblGrid>
                <a:gridCol w="1118069">
                  <a:extLst>
                    <a:ext uri="{9D8B030D-6E8A-4147-A177-3AD203B41FA5}">
                      <a16:colId xmlns:a16="http://schemas.microsoft.com/office/drawing/2014/main" val="20002"/>
                    </a:ext>
                  </a:extLst>
                </a:gridCol>
              </a:tblGrid>
              <a:tr h="349981">
                <a:tc>
                  <a:txBody>
                    <a:bodyPr/>
                    <a:lstStyle/>
                    <a:p>
                      <a:pPr marL="0" algn="ctr" defTabSz="914330" rtl="0" eaLnBrk="1" fontAlgn="base" latinLnBrk="0" hangingPunct="1">
                        <a:spcBef>
                          <a:spcPct val="0"/>
                        </a:spcBef>
                        <a:spcAft>
                          <a:spcPct val="50000"/>
                        </a:spcAft>
                        <a:buClr>
                          <a:srgbClr val="6D8F3C"/>
                        </a:buClr>
                        <a:buSzPct val="75000"/>
                        <a:buFont typeface="Wingdings 2" pitchFamily="18" charset="2"/>
                        <a:buNone/>
                      </a:pPr>
                      <a:r>
                        <a:rPr lang="en-GB" sz="1400" b="1" kern="1200" dirty="0">
                          <a:solidFill>
                            <a:srgbClr val="404040"/>
                          </a:solidFill>
                          <a:latin typeface="+mj-lt"/>
                          <a:ea typeface="+mn-ea"/>
                          <a:cs typeface="Arial" charset="0"/>
                        </a:rPr>
                        <a:t>Diff to Norm</a:t>
                      </a:r>
                    </a:p>
                  </a:txBody>
                  <a:tcPr marL="9525" marR="9525" marT="9525" marB="0" anchor="ctr">
                    <a:noFill/>
                  </a:tcPr>
                </a:tc>
                <a:extLst>
                  <a:ext uri="{0D108BD9-81ED-4DB2-BD59-A6C34878D82A}">
                    <a16:rowId xmlns:a16="http://schemas.microsoft.com/office/drawing/2014/main" val="10000"/>
                  </a:ext>
                </a:extLst>
              </a:tr>
              <a:tr h="727654">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dirty="0">
                          <a:solidFill>
                            <a:srgbClr val="9C0006"/>
                          </a:solidFill>
                          <a:effectLst/>
                          <a:latin typeface="Calibri" panose="020F0502020204030204" pitchFamily="34" charset="0"/>
                        </a:rPr>
                        <a:t>-9</a:t>
                      </a:r>
                    </a:p>
                  </a:txBody>
                  <a:tcPr marL="9525" marR="9525" marT="9525" marB="0" anchor="ctr">
                    <a:noFill/>
                  </a:tcPr>
                </a:tc>
                <a:extLst>
                  <a:ext uri="{0D108BD9-81ED-4DB2-BD59-A6C34878D82A}">
                    <a16:rowId xmlns:a16="http://schemas.microsoft.com/office/drawing/2014/main" val="10001"/>
                  </a:ext>
                </a:extLst>
              </a:tr>
              <a:tr h="670523">
                <a:tc>
                  <a:txBody>
                    <a:bodyPr/>
                    <a:lstStyle/>
                    <a:p>
                      <a:pPr algn="ctr" fontAlgn="b"/>
                      <a:r>
                        <a:rPr lang="en-GB" sz="1600" b="0" i="0" u="none" strike="noStrike" dirty="0">
                          <a:solidFill>
                            <a:srgbClr val="00B050"/>
                          </a:solidFill>
                          <a:effectLst/>
                          <a:latin typeface="Calibri" panose="020F0502020204030204" pitchFamily="34" charset="0"/>
                        </a:rPr>
                        <a:t>10</a:t>
                      </a:r>
                      <a:endParaRPr lang="en-GB" sz="1600" b="0" i="0" u="none" strike="noStrike" dirty="0">
                        <a:solidFill>
                          <a:srgbClr val="9C0006"/>
                        </a:solidFill>
                        <a:effectLst/>
                        <a:latin typeface="Calibri" panose="020F0502020204030204" pitchFamily="34" charset="0"/>
                      </a:endParaRPr>
                    </a:p>
                  </a:txBody>
                  <a:tcPr marL="9525" marR="9525" marT="9525" marB="0" anchor="ctr">
                    <a:noFill/>
                  </a:tcPr>
                </a:tc>
                <a:extLst>
                  <a:ext uri="{0D108BD9-81ED-4DB2-BD59-A6C34878D82A}">
                    <a16:rowId xmlns:a16="http://schemas.microsoft.com/office/drawing/2014/main" val="10002"/>
                  </a:ext>
                </a:extLst>
              </a:tr>
              <a:tr h="650741">
                <a:tc>
                  <a:txBody>
                    <a:bodyPr/>
                    <a:lstStyle/>
                    <a:p>
                      <a:pPr algn="ctr" fontAlgn="b"/>
                      <a:r>
                        <a:rPr lang="en-GB" sz="1600" b="0" i="0" u="none" strike="noStrike" dirty="0">
                          <a:solidFill>
                            <a:srgbClr val="000000"/>
                          </a:solidFill>
                          <a:effectLst/>
                          <a:latin typeface="Calibri" panose="020F0502020204030204" pitchFamily="34" charset="0"/>
                        </a:rPr>
                        <a:t>-4</a:t>
                      </a:r>
                      <a:endParaRPr lang="en-GB" sz="1600" b="0" i="0" u="none" strike="noStrike" dirty="0">
                        <a:solidFill>
                          <a:srgbClr val="9C0006"/>
                        </a:solidFill>
                        <a:effectLst/>
                        <a:latin typeface="Calibri" panose="020F0502020204030204" pitchFamily="34" charset="0"/>
                      </a:endParaRPr>
                    </a:p>
                  </a:txBody>
                  <a:tcPr marL="9525" marR="9525" marT="9525" marB="0" anchor="ctr">
                    <a:noFill/>
                  </a:tcPr>
                </a:tc>
                <a:extLst>
                  <a:ext uri="{0D108BD9-81ED-4DB2-BD59-A6C34878D82A}">
                    <a16:rowId xmlns:a16="http://schemas.microsoft.com/office/drawing/2014/main" val="10003"/>
                  </a:ext>
                </a:extLst>
              </a:tr>
              <a:tr h="660632">
                <a:tc>
                  <a:txBody>
                    <a:bodyPr/>
                    <a:lstStyle/>
                    <a:p>
                      <a:pPr algn="ctr" fontAlgn="b"/>
                      <a:endParaRPr lang="en-GB" sz="1600" b="0" i="0" u="none" strike="noStrike" dirty="0">
                        <a:solidFill>
                          <a:srgbClr val="00B050"/>
                        </a:solidFill>
                        <a:effectLst/>
                        <a:latin typeface="Calibri" panose="020F0502020204030204" pitchFamily="34" charset="0"/>
                      </a:endParaRPr>
                    </a:p>
                  </a:txBody>
                  <a:tcPr marL="9525" marR="9525" marT="9525" marB="0" anchor="ctr">
                    <a:noFill/>
                  </a:tcPr>
                </a:tc>
                <a:extLst>
                  <a:ext uri="{0D108BD9-81ED-4DB2-BD59-A6C34878D82A}">
                    <a16:rowId xmlns:a16="http://schemas.microsoft.com/office/drawing/2014/main" val="10004"/>
                  </a:ext>
                </a:extLst>
              </a:tr>
              <a:tr h="726386">
                <a:tc>
                  <a:txBody>
                    <a:bodyPr/>
                    <a:lstStyle/>
                    <a:p>
                      <a:pPr algn="ctr" fontAlgn="b"/>
                      <a:r>
                        <a:rPr lang="en-GB" sz="1600" b="0" i="0" u="none" strike="noStrike" dirty="0">
                          <a:solidFill>
                            <a:srgbClr val="000000"/>
                          </a:solidFill>
                          <a:effectLst/>
                          <a:latin typeface="Calibri" panose="020F0502020204030204" pitchFamily="34" charset="0"/>
                        </a:rPr>
                        <a:t>0</a:t>
                      </a:r>
                    </a:p>
                  </a:txBody>
                  <a:tcPr marL="9525" marR="9525" marT="9525" marB="0" anchor="ctr">
                    <a:noFill/>
                  </a:tcPr>
                </a:tc>
                <a:extLst>
                  <a:ext uri="{0D108BD9-81ED-4DB2-BD59-A6C34878D82A}">
                    <a16:rowId xmlns:a16="http://schemas.microsoft.com/office/drawing/2014/main" val="10005"/>
                  </a:ext>
                </a:extLst>
              </a:tr>
            </a:tbl>
          </a:graphicData>
        </a:graphic>
      </p:graphicFrame>
      <p:sp>
        <p:nvSpPr>
          <p:cNvPr id="26" name="2 Rectángulo"/>
          <p:cNvSpPr/>
          <p:nvPr/>
        </p:nvSpPr>
        <p:spPr>
          <a:xfrm>
            <a:off x="431326" y="915431"/>
            <a:ext cx="10396246" cy="1436291"/>
          </a:xfrm>
          <a:prstGeom prst="rect">
            <a:avLst/>
          </a:prstGeom>
          <a:solidFill>
            <a:schemeClr val="bg1">
              <a:lumMod val="95000"/>
            </a:schemeClr>
          </a:solidFill>
        </p:spPr>
        <p:txBody>
          <a:bodyPr wrap="square">
            <a:spAutoFit/>
          </a:bodyPr>
          <a:lstStyle/>
          <a:p>
            <a:pPr marL="279450" indent="-171450">
              <a:spcBef>
                <a:spcPts val="1400"/>
              </a:spcBef>
              <a:buFont typeface="Arial" panose="020B0604020202020204" pitchFamily="34" charset="0"/>
              <a:buChar char="•"/>
            </a:pPr>
            <a:r>
              <a:rPr lang="en-US" sz="1600" dirty="0">
                <a:solidFill>
                  <a:srgbClr val="002C77"/>
                </a:solidFill>
              </a:rPr>
              <a:t>We ran a statistical model to determine which questions best predict safety. </a:t>
            </a:r>
          </a:p>
          <a:p>
            <a:pPr marL="279450" indent="-171450">
              <a:spcBef>
                <a:spcPts val="1400"/>
              </a:spcBef>
              <a:buFont typeface="Arial" panose="020B0604020202020204" pitchFamily="34" charset="0"/>
              <a:buChar char="•"/>
            </a:pPr>
            <a:r>
              <a:rPr lang="en-GB" sz="1600" b="1" dirty="0">
                <a:solidFill>
                  <a:srgbClr val="002C77"/>
                </a:solidFill>
              </a:rPr>
              <a:t>Sixty-four percent</a:t>
            </a:r>
            <a:r>
              <a:rPr lang="en-GB" sz="1600" dirty="0">
                <a:solidFill>
                  <a:srgbClr val="002C77"/>
                </a:solidFill>
              </a:rPr>
              <a:t> of the variance of overall perceptions of safety is explained by the five questions below. </a:t>
            </a:r>
          </a:p>
          <a:p>
            <a:pPr marL="279450" indent="-171450">
              <a:spcBef>
                <a:spcPts val="1400"/>
              </a:spcBef>
              <a:buFont typeface="Arial" panose="020B0604020202020204" pitchFamily="34" charset="0"/>
              <a:buChar char="•"/>
            </a:pPr>
            <a:r>
              <a:rPr lang="en-GB" sz="1600" dirty="0">
                <a:solidFill>
                  <a:srgbClr val="002C77"/>
                </a:solidFill>
              </a:rPr>
              <a:t>To boost employee attitudes about safety (at 81%), leaders will have to maintain the high scores and raise the bar on the least favorable of the items below.</a:t>
            </a:r>
          </a:p>
        </p:txBody>
      </p:sp>
      <p:grpSp>
        <p:nvGrpSpPr>
          <p:cNvPr id="27" name="Group 26"/>
          <p:cNvGrpSpPr/>
          <p:nvPr/>
        </p:nvGrpSpPr>
        <p:grpSpPr>
          <a:xfrm>
            <a:off x="6097587" y="6247238"/>
            <a:ext cx="3333472" cy="356752"/>
            <a:chOff x="298120" y="5877272"/>
            <a:chExt cx="2475145" cy="321870"/>
          </a:xfrm>
        </p:grpSpPr>
        <p:sp>
          <p:nvSpPr>
            <p:cNvPr id="28" name="Rectangle 27"/>
            <p:cNvSpPr/>
            <p:nvPr/>
          </p:nvSpPr>
          <p:spPr>
            <a:xfrm>
              <a:off x="443855" y="5877279"/>
              <a:ext cx="754678" cy="321863"/>
            </a:xfrm>
            <a:prstGeom prst="rect">
              <a:avLst/>
            </a:prstGeom>
          </p:spPr>
          <p:txBody>
            <a:bodyPr wrap="none">
              <a:spAutoFit/>
            </a:bodyPr>
            <a:lstStyle/>
            <a:p>
              <a:pPr>
                <a:defRPr/>
              </a:pPr>
              <a:r>
                <a:rPr lang="en-US" sz="1000" kern="0" dirty="0">
                  <a:solidFill>
                    <a:srgbClr val="7C848A">
                      <a:lumMod val="75000"/>
                    </a:srgbClr>
                  </a:solidFill>
                  <a:latin typeface="Segoe UI"/>
                </a:rPr>
                <a:t>Favorable</a:t>
              </a:r>
              <a:endParaRPr lang="en-US" sz="1400" kern="0" dirty="0">
                <a:solidFill>
                  <a:sysClr val="windowText" lastClr="000000"/>
                </a:solidFill>
                <a:latin typeface="Arial"/>
              </a:endParaRPr>
            </a:p>
          </p:txBody>
        </p:sp>
        <p:sp>
          <p:nvSpPr>
            <p:cNvPr id="29" name="Oval 28"/>
            <p:cNvSpPr/>
            <p:nvPr/>
          </p:nvSpPr>
          <p:spPr>
            <a:xfrm>
              <a:off x="298120" y="5902688"/>
              <a:ext cx="180000" cy="180000"/>
            </a:xfrm>
            <a:prstGeom prst="ellipse">
              <a:avLst/>
            </a:prstGeom>
            <a:solidFill>
              <a:srgbClr val="00968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prstClr val="black"/>
                </a:solidFill>
                <a:latin typeface="Arial"/>
              </a:endParaRPr>
            </a:p>
          </p:txBody>
        </p:sp>
        <p:sp>
          <p:nvSpPr>
            <p:cNvPr id="30" name="Rectangle 29"/>
            <p:cNvSpPr/>
            <p:nvPr/>
          </p:nvSpPr>
          <p:spPr>
            <a:xfrm>
              <a:off x="1246901" y="5877272"/>
              <a:ext cx="622626" cy="321863"/>
            </a:xfrm>
            <a:prstGeom prst="rect">
              <a:avLst/>
            </a:prstGeom>
          </p:spPr>
          <p:txBody>
            <a:bodyPr wrap="none">
              <a:spAutoFit/>
            </a:bodyPr>
            <a:lstStyle/>
            <a:p>
              <a:pPr>
                <a:defRPr/>
              </a:pPr>
              <a:r>
                <a:rPr lang="en-US" sz="1000" kern="0" dirty="0">
                  <a:solidFill>
                    <a:srgbClr val="7C848A">
                      <a:lumMod val="75000"/>
                    </a:srgbClr>
                  </a:solidFill>
                  <a:latin typeface="Segoe UI"/>
                </a:rPr>
                <a:t>Neutral</a:t>
              </a:r>
              <a:endParaRPr lang="en-US" sz="1400" kern="0" dirty="0">
                <a:solidFill>
                  <a:sysClr val="windowText" lastClr="000000"/>
                </a:solidFill>
                <a:latin typeface="Arial"/>
              </a:endParaRPr>
            </a:p>
          </p:txBody>
        </p:sp>
        <p:sp>
          <p:nvSpPr>
            <p:cNvPr id="31" name="Rectangle 30"/>
            <p:cNvSpPr/>
            <p:nvPr/>
          </p:nvSpPr>
          <p:spPr>
            <a:xfrm>
              <a:off x="1876632" y="5877272"/>
              <a:ext cx="896633" cy="321863"/>
            </a:xfrm>
            <a:prstGeom prst="rect">
              <a:avLst/>
            </a:prstGeom>
          </p:spPr>
          <p:txBody>
            <a:bodyPr wrap="none">
              <a:spAutoFit/>
            </a:bodyPr>
            <a:lstStyle/>
            <a:p>
              <a:pPr>
                <a:defRPr/>
              </a:pPr>
              <a:r>
                <a:rPr lang="en-US" sz="1000" kern="0" dirty="0">
                  <a:solidFill>
                    <a:srgbClr val="7C848A">
                      <a:lumMod val="75000"/>
                    </a:srgbClr>
                  </a:solidFill>
                  <a:latin typeface="Segoe UI"/>
                </a:rPr>
                <a:t>Unfavorable</a:t>
              </a:r>
              <a:endParaRPr lang="en-US" sz="1400" kern="0" dirty="0">
                <a:solidFill>
                  <a:sysClr val="windowText" lastClr="000000"/>
                </a:solidFill>
                <a:latin typeface="Arial"/>
              </a:endParaRPr>
            </a:p>
          </p:txBody>
        </p:sp>
        <p:sp>
          <p:nvSpPr>
            <p:cNvPr id="32" name="Oval 31"/>
            <p:cNvSpPr/>
            <p:nvPr/>
          </p:nvSpPr>
          <p:spPr>
            <a:xfrm>
              <a:off x="1105734" y="5902688"/>
              <a:ext cx="180000" cy="180000"/>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prstClr val="black"/>
                </a:solidFill>
                <a:latin typeface="Arial"/>
              </a:endParaRPr>
            </a:p>
          </p:txBody>
        </p:sp>
        <p:sp>
          <p:nvSpPr>
            <p:cNvPr id="33" name="Oval 32"/>
            <p:cNvSpPr/>
            <p:nvPr/>
          </p:nvSpPr>
          <p:spPr>
            <a:xfrm>
              <a:off x="1725762" y="5902688"/>
              <a:ext cx="180000" cy="180000"/>
            </a:xfrm>
            <a:prstGeom prst="ellipse">
              <a:avLst/>
            </a:prstGeom>
            <a:solidFill>
              <a:srgbClr val="FF5B5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prstClr val="black"/>
                </a:solidFill>
                <a:latin typeface="Arial"/>
              </a:endParaRPr>
            </a:p>
          </p:txBody>
        </p:sp>
      </p:grpSp>
    </p:spTree>
    <p:custDataLst>
      <p:tags r:id="rId1"/>
    </p:custDataLst>
    <p:extLst>
      <p:ext uri="{BB962C8B-B14F-4D97-AF65-F5344CB8AC3E}">
        <p14:creationId xmlns:p14="http://schemas.microsoft.com/office/powerpoint/2010/main" val="527576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8" name="Table 97"/>
          <p:cNvGraphicFramePr>
            <a:graphicFrameLocks noGrp="1"/>
          </p:cNvGraphicFramePr>
          <p:nvPr>
            <p:extLst>
              <p:ext uri="{D42A27DB-BD31-4B8C-83A1-F6EECF244321}">
                <p14:modId xmlns:p14="http://schemas.microsoft.com/office/powerpoint/2010/main" val="2861508236"/>
              </p:ext>
            </p:extLst>
          </p:nvPr>
        </p:nvGraphicFramePr>
        <p:xfrm>
          <a:off x="765714" y="2308190"/>
          <a:ext cx="1118069" cy="3577090"/>
        </p:xfrm>
        <a:graphic>
          <a:graphicData uri="http://schemas.openxmlformats.org/drawingml/2006/table">
            <a:tbl>
              <a:tblPr>
                <a:tableStyleId>{5C22544A-7EE6-4342-B048-85BDC9FD1C3A}</a:tableStyleId>
              </a:tblPr>
              <a:tblGrid>
                <a:gridCol w="1118069">
                  <a:extLst>
                    <a:ext uri="{9D8B030D-6E8A-4147-A177-3AD203B41FA5}">
                      <a16:colId xmlns:a16="http://schemas.microsoft.com/office/drawing/2014/main" val="20000"/>
                    </a:ext>
                  </a:extLst>
                </a:gridCol>
              </a:tblGrid>
              <a:tr h="494538">
                <a:tc>
                  <a:txBody>
                    <a:bodyPr/>
                    <a:lstStyle/>
                    <a:p>
                      <a:pPr algn="ctr" fontAlgn="base">
                        <a:spcBef>
                          <a:spcPct val="0"/>
                        </a:spcBef>
                        <a:spcAft>
                          <a:spcPct val="50000"/>
                        </a:spcAft>
                        <a:buClr>
                          <a:srgbClr val="6D8F3C"/>
                        </a:buClr>
                        <a:buSzPct val="75000"/>
                        <a:buFont typeface="Wingdings 2" pitchFamily="18" charset="2"/>
                        <a:buNone/>
                      </a:pPr>
                      <a:r>
                        <a:rPr lang="en-US" sz="1200" b="1" dirty="0">
                          <a:solidFill>
                            <a:srgbClr val="404040"/>
                          </a:solidFill>
                          <a:latin typeface="+mn-lt"/>
                          <a:cs typeface="Arial" charset="0"/>
                        </a:rPr>
                        <a:t>Dimension</a:t>
                      </a:r>
                    </a:p>
                  </a:txBody>
                  <a:tcPr marL="9525" marR="9525" marT="9525" marB="0" anchor="ctr">
                    <a:noFill/>
                  </a:tcPr>
                </a:tc>
                <a:extLst>
                  <a:ext uri="{0D108BD9-81ED-4DB2-BD59-A6C34878D82A}">
                    <a16:rowId xmlns:a16="http://schemas.microsoft.com/office/drawing/2014/main" val="10000"/>
                  </a:ext>
                </a:extLst>
              </a:tr>
              <a:tr h="770638">
                <a:tc>
                  <a:txBody>
                    <a:bodyPr/>
                    <a:lstStyle/>
                    <a:p>
                      <a:pPr algn="ctr" fontAlgn="b"/>
                      <a:r>
                        <a:rPr lang="en-US" sz="1200" b="1" i="0" u="none" strike="noStrike" dirty="0">
                          <a:solidFill>
                            <a:srgbClr val="404040"/>
                          </a:solidFill>
                          <a:effectLst/>
                          <a:latin typeface="+mn-lt"/>
                        </a:rPr>
                        <a:t>Leadership </a:t>
                      </a:r>
                      <a:r>
                        <a:rPr lang="en-US" sz="1200" b="1" kern="1200" dirty="0">
                          <a:solidFill>
                            <a:srgbClr val="404040"/>
                          </a:solidFill>
                          <a:latin typeface="+mn-lt"/>
                          <a:ea typeface="+mn-ea"/>
                          <a:cs typeface="Arial" charset="0"/>
                        </a:rPr>
                        <a:t>Integrity</a:t>
                      </a:r>
                      <a:r>
                        <a:rPr lang="en-US" sz="1200" b="1" i="0" u="none" strike="noStrike" dirty="0">
                          <a:solidFill>
                            <a:srgbClr val="404040"/>
                          </a:solidFill>
                          <a:effectLst/>
                          <a:latin typeface="+mn-lt"/>
                        </a:rPr>
                        <a:t> (PSA)</a:t>
                      </a:r>
                    </a:p>
                  </a:txBody>
                  <a:tcPr marL="6350" marR="6350" marT="6350" marB="0" anchor="ctr">
                    <a:noFill/>
                  </a:tcPr>
                </a:tc>
                <a:extLst>
                  <a:ext uri="{0D108BD9-81ED-4DB2-BD59-A6C34878D82A}">
                    <a16:rowId xmlns:a16="http://schemas.microsoft.com/office/drawing/2014/main" val="10001"/>
                  </a:ext>
                </a:extLst>
              </a:tr>
              <a:tr h="770638">
                <a:tc>
                  <a:txBody>
                    <a:bodyPr/>
                    <a:lstStyle/>
                    <a:p>
                      <a:pPr algn="ctr" fontAlgn="b"/>
                      <a:r>
                        <a:rPr lang="en-US" sz="1200" b="1" i="0" u="none" strike="noStrike" kern="1200" dirty="0">
                          <a:solidFill>
                            <a:srgbClr val="404040"/>
                          </a:solidFill>
                          <a:effectLst/>
                          <a:latin typeface="+mn-lt"/>
                          <a:ea typeface="+mn-ea"/>
                          <a:cs typeface="+mn-cs"/>
                        </a:rPr>
                        <a:t>Operational</a:t>
                      </a:r>
                      <a:r>
                        <a:rPr lang="en-US" sz="1200" b="1" i="0" u="none" strike="noStrike" dirty="0">
                          <a:solidFill>
                            <a:srgbClr val="404040"/>
                          </a:solidFill>
                          <a:effectLst/>
                          <a:latin typeface="+mn-lt"/>
                        </a:rPr>
                        <a:t> Integrity (PSA)</a:t>
                      </a:r>
                    </a:p>
                  </a:txBody>
                  <a:tcPr marL="6350" marR="6350" marT="6350" marB="0" anchor="ctr">
                    <a:noFill/>
                  </a:tcPr>
                </a:tc>
                <a:extLst>
                  <a:ext uri="{0D108BD9-81ED-4DB2-BD59-A6C34878D82A}">
                    <a16:rowId xmlns:a16="http://schemas.microsoft.com/office/drawing/2014/main" val="10002"/>
                  </a:ext>
                </a:extLst>
              </a:tr>
              <a:tr h="770638">
                <a:tc>
                  <a:txBody>
                    <a:bodyPr/>
                    <a:lstStyle/>
                    <a:p>
                      <a:pPr algn="ctr" fontAlgn="b"/>
                      <a:r>
                        <a:rPr lang="en-US" sz="1200" b="1" i="0" u="none" strike="noStrike" dirty="0">
                          <a:solidFill>
                            <a:srgbClr val="404040"/>
                          </a:solidFill>
                          <a:effectLst/>
                          <a:latin typeface="+mn-lt"/>
                        </a:rPr>
                        <a:t>Leadership Integrity (PSA)</a:t>
                      </a:r>
                    </a:p>
                  </a:txBody>
                  <a:tcPr marL="6350" marR="6350" marT="6350" marB="0" anchor="ctr">
                    <a:noFill/>
                  </a:tcPr>
                </a:tc>
                <a:extLst>
                  <a:ext uri="{0D108BD9-81ED-4DB2-BD59-A6C34878D82A}">
                    <a16:rowId xmlns:a16="http://schemas.microsoft.com/office/drawing/2014/main" val="10003"/>
                  </a:ext>
                </a:extLst>
              </a:tr>
              <a:tr h="770638">
                <a:tc>
                  <a:txBody>
                    <a:bodyPr/>
                    <a:lstStyle/>
                    <a:p>
                      <a:pPr algn="ctr" fontAlgn="b"/>
                      <a:r>
                        <a:rPr lang="en-US" sz="1200" b="1" i="0" u="none" strike="noStrike" dirty="0">
                          <a:solidFill>
                            <a:srgbClr val="404040"/>
                          </a:solidFill>
                          <a:effectLst/>
                          <a:latin typeface="+mn-lt"/>
                        </a:rPr>
                        <a:t>Operational Integrity (PSA)</a:t>
                      </a:r>
                    </a:p>
                  </a:txBody>
                  <a:tcPr marL="6350" marR="6350" marT="6350" marB="0" anchor="ctr">
                    <a:noFill/>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normAutofit/>
          </a:bodyPr>
          <a:lstStyle/>
          <a:p>
            <a:r>
              <a:rPr lang="en-GB" dirty="0"/>
              <a:t>Key drivers of safety using PSA</a:t>
            </a:r>
          </a:p>
        </p:txBody>
      </p:sp>
      <p:sp>
        <p:nvSpPr>
          <p:cNvPr id="111" name="TextBox 61"/>
          <p:cNvSpPr txBox="1"/>
          <p:nvPr/>
        </p:nvSpPr>
        <p:spPr>
          <a:xfrm>
            <a:off x="9763308" y="4553385"/>
            <a:ext cx="1116014" cy="738660"/>
          </a:xfrm>
          <a:prstGeom prst="rect">
            <a:avLst/>
          </a:prstGeom>
          <a:noFill/>
        </p:spPr>
        <p:txBody>
          <a:bodyPr wrap="square" lIns="91433" tIns="45718" rIns="91433" bIns="45718" rtlCol="0">
            <a:spAutoFit/>
          </a:bodyPr>
          <a:lstStyle/>
          <a:p>
            <a:pPr algn="ctr" defTabSz="385737">
              <a:defRPr/>
            </a:pPr>
            <a:r>
              <a:rPr lang="en-GB" sz="1400" dirty="0">
                <a:solidFill>
                  <a:srgbClr val="7F7F7F"/>
                </a:solidFill>
                <a:latin typeface="Arial"/>
                <a:cs typeface="Arial" panose="020B0604020202020204" pitchFamily="34" charset="0"/>
                <a:sym typeface="Arial Narrow"/>
              </a:rPr>
              <a:t>61%</a:t>
            </a:r>
            <a:r>
              <a:rPr lang="nl-NL" sz="1400" dirty="0">
                <a:solidFill>
                  <a:srgbClr val="7F7F7F"/>
                </a:solidFill>
                <a:latin typeface="Arial"/>
                <a:cs typeface="Arial" panose="020B0604020202020204" pitchFamily="34" charset="0"/>
              </a:rPr>
              <a:t> variance explained</a:t>
            </a:r>
          </a:p>
        </p:txBody>
      </p:sp>
      <p:sp>
        <p:nvSpPr>
          <p:cNvPr id="112" name="Rectangle 62"/>
          <p:cNvSpPr/>
          <p:nvPr/>
        </p:nvSpPr>
        <p:spPr>
          <a:xfrm>
            <a:off x="9656064" y="2574938"/>
            <a:ext cx="1330501" cy="892548"/>
          </a:xfrm>
          <a:prstGeom prst="rect">
            <a:avLst/>
          </a:prstGeom>
        </p:spPr>
        <p:txBody>
          <a:bodyPr wrap="square" lIns="91433" tIns="45718" rIns="91433" bIns="45718">
            <a:spAutoFit/>
          </a:bodyPr>
          <a:lstStyle/>
          <a:p>
            <a:pPr algn="ctr"/>
            <a:r>
              <a:rPr lang="en-US" sz="1300" b="1" dirty="0">
                <a:solidFill>
                  <a:prstClr val="black">
                    <a:lumMod val="75000"/>
                    <a:lumOff val="25000"/>
                  </a:prstClr>
                </a:solidFill>
                <a:latin typeface="Arial"/>
                <a:cs typeface="Arial" panose="020B0604020202020204" pitchFamily="34" charset="0"/>
              </a:rPr>
              <a:t>8. My company is a safe place to work.</a:t>
            </a:r>
          </a:p>
        </p:txBody>
      </p:sp>
      <p:sp>
        <p:nvSpPr>
          <p:cNvPr id="113" name="112 Rectángulo"/>
          <p:cNvSpPr/>
          <p:nvPr/>
        </p:nvSpPr>
        <p:spPr>
          <a:xfrm>
            <a:off x="9856696" y="3601063"/>
            <a:ext cx="1023037" cy="584775"/>
          </a:xfrm>
          <a:prstGeom prst="rect">
            <a:avLst/>
          </a:prstGeom>
        </p:spPr>
        <p:txBody>
          <a:bodyPr wrap="none">
            <a:spAutoFit/>
          </a:bodyPr>
          <a:lstStyle/>
          <a:p>
            <a:pPr algn="ctr"/>
            <a:r>
              <a:rPr lang="en-GB" sz="3200" b="1" dirty="0">
                <a:solidFill>
                  <a:srgbClr val="75BDA7">
                    <a:lumMod val="75000"/>
                  </a:srgbClr>
                </a:solidFill>
                <a:latin typeface="Georgia" panose="02040502050405020303" pitchFamily="18" charset="0"/>
              </a:rPr>
              <a:t>81%</a:t>
            </a:r>
          </a:p>
        </p:txBody>
      </p:sp>
      <p:sp>
        <p:nvSpPr>
          <p:cNvPr id="14" name="13 Cerrar llave"/>
          <p:cNvSpPr/>
          <p:nvPr/>
        </p:nvSpPr>
        <p:spPr>
          <a:xfrm>
            <a:off x="9537165" y="2357281"/>
            <a:ext cx="319531" cy="3528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_tradnl">
              <a:solidFill>
                <a:prstClr val="black"/>
              </a:solidFill>
              <a:latin typeface="Arial"/>
            </a:endParaRPr>
          </a:p>
        </p:txBody>
      </p:sp>
      <p:sp>
        <p:nvSpPr>
          <p:cNvPr id="66" name="8 Rectángulo"/>
          <p:cNvSpPr/>
          <p:nvPr/>
        </p:nvSpPr>
        <p:spPr>
          <a:xfrm>
            <a:off x="-144862" y="2875244"/>
            <a:ext cx="1147611" cy="258532"/>
          </a:xfrm>
          <a:prstGeom prst="rect">
            <a:avLst/>
          </a:prstGeom>
        </p:spPr>
        <p:txBody>
          <a:bodyPr wrap="square">
            <a:spAutoFit/>
          </a:bodyPr>
          <a:lstStyle/>
          <a:p>
            <a:pPr algn="ctr" defTabSz="711200">
              <a:lnSpc>
                <a:spcPct val="90000"/>
              </a:lnSpc>
              <a:spcBef>
                <a:spcPct val="0"/>
              </a:spcBef>
              <a:spcAft>
                <a:spcPct val="35000"/>
              </a:spcAft>
            </a:pPr>
            <a:r>
              <a:rPr lang="en-GB" sz="1200" b="1" dirty="0">
                <a:solidFill>
                  <a:srgbClr val="000000">
                    <a:lumMod val="75000"/>
                    <a:lumOff val="25000"/>
                  </a:srgbClr>
                </a:solidFill>
                <a:latin typeface="Arial"/>
              </a:rPr>
              <a:t>1</a:t>
            </a:r>
            <a:endParaRPr lang="nl-NL" sz="1200" b="1" dirty="0">
              <a:solidFill>
                <a:srgbClr val="000000">
                  <a:lumMod val="75000"/>
                  <a:lumOff val="25000"/>
                </a:srgbClr>
              </a:solidFill>
              <a:latin typeface="Arial"/>
              <a:cs typeface="Arial" panose="020B0604020202020204" pitchFamily="34" charset="0"/>
            </a:endParaRPr>
          </a:p>
        </p:txBody>
      </p:sp>
      <p:sp>
        <p:nvSpPr>
          <p:cNvPr id="76" name="9 Rectángulo"/>
          <p:cNvSpPr/>
          <p:nvPr/>
        </p:nvSpPr>
        <p:spPr>
          <a:xfrm>
            <a:off x="-144862" y="3664354"/>
            <a:ext cx="1147611" cy="258532"/>
          </a:xfrm>
          <a:prstGeom prst="rect">
            <a:avLst/>
          </a:prstGeom>
        </p:spPr>
        <p:txBody>
          <a:bodyPr wrap="square">
            <a:spAutoFit/>
          </a:bodyPr>
          <a:lstStyle/>
          <a:p>
            <a:pPr algn="ctr" defTabSz="711200">
              <a:lnSpc>
                <a:spcPct val="90000"/>
              </a:lnSpc>
              <a:spcBef>
                <a:spcPct val="0"/>
              </a:spcBef>
              <a:spcAft>
                <a:spcPct val="35000"/>
              </a:spcAft>
            </a:pPr>
            <a:r>
              <a:rPr lang="en-GB" sz="1200" b="1" dirty="0">
                <a:solidFill>
                  <a:srgbClr val="000000">
                    <a:lumMod val="75000"/>
                    <a:lumOff val="25000"/>
                  </a:srgbClr>
                </a:solidFill>
                <a:latin typeface="Arial"/>
              </a:rPr>
              <a:t>2</a:t>
            </a:r>
            <a:endParaRPr lang="nl-NL" sz="1200" b="1" dirty="0">
              <a:solidFill>
                <a:srgbClr val="000000">
                  <a:lumMod val="75000"/>
                  <a:lumOff val="25000"/>
                </a:srgbClr>
              </a:solidFill>
              <a:latin typeface="Arial"/>
              <a:cs typeface="Arial" panose="020B0604020202020204" pitchFamily="34" charset="0"/>
            </a:endParaRPr>
          </a:p>
        </p:txBody>
      </p:sp>
      <p:sp>
        <p:nvSpPr>
          <p:cNvPr id="78" name="10 Rectángulo"/>
          <p:cNvSpPr/>
          <p:nvPr/>
        </p:nvSpPr>
        <p:spPr>
          <a:xfrm>
            <a:off x="294130" y="4596339"/>
            <a:ext cx="269626" cy="258532"/>
          </a:xfrm>
          <a:prstGeom prst="rect">
            <a:avLst/>
          </a:prstGeom>
        </p:spPr>
        <p:txBody>
          <a:bodyPr wrap="none">
            <a:spAutoFit/>
          </a:bodyPr>
          <a:lstStyle/>
          <a:p>
            <a:pPr algn="ctr" defTabSz="711200">
              <a:lnSpc>
                <a:spcPct val="90000"/>
              </a:lnSpc>
              <a:spcBef>
                <a:spcPct val="0"/>
              </a:spcBef>
              <a:spcAft>
                <a:spcPct val="35000"/>
              </a:spcAft>
            </a:pPr>
            <a:r>
              <a:rPr lang="en-GB" sz="1200" b="1" dirty="0">
                <a:solidFill>
                  <a:srgbClr val="000000">
                    <a:lumMod val="75000"/>
                    <a:lumOff val="25000"/>
                  </a:srgbClr>
                </a:solidFill>
                <a:latin typeface="Arial"/>
              </a:rPr>
              <a:t>3</a:t>
            </a:r>
            <a:endParaRPr lang="nl-NL" sz="1200" b="1" dirty="0">
              <a:solidFill>
                <a:srgbClr val="000000">
                  <a:lumMod val="75000"/>
                  <a:lumOff val="25000"/>
                </a:srgbClr>
              </a:solidFill>
              <a:latin typeface="Arial"/>
              <a:cs typeface="Arial" panose="020B0604020202020204" pitchFamily="34" charset="0"/>
            </a:endParaRPr>
          </a:p>
        </p:txBody>
      </p:sp>
      <p:sp>
        <p:nvSpPr>
          <p:cNvPr id="105" name="11 Rectángulo"/>
          <p:cNvSpPr/>
          <p:nvPr/>
        </p:nvSpPr>
        <p:spPr>
          <a:xfrm>
            <a:off x="-150060" y="5242573"/>
            <a:ext cx="1158006" cy="258532"/>
          </a:xfrm>
          <a:prstGeom prst="rect">
            <a:avLst/>
          </a:prstGeom>
        </p:spPr>
        <p:txBody>
          <a:bodyPr wrap="square">
            <a:spAutoFit/>
          </a:bodyPr>
          <a:lstStyle/>
          <a:p>
            <a:pPr algn="ctr" defTabSz="711200">
              <a:lnSpc>
                <a:spcPct val="90000"/>
              </a:lnSpc>
              <a:spcBef>
                <a:spcPct val="0"/>
              </a:spcBef>
              <a:spcAft>
                <a:spcPct val="35000"/>
              </a:spcAft>
            </a:pPr>
            <a:r>
              <a:rPr lang="en-GB" sz="1200" b="1" dirty="0">
                <a:solidFill>
                  <a:srgbClr val="000000">
                    <a:lumMod val="75000"/>
                    <a:lumOff val="25000"/>
                  </a:srgbClr>
                </a:solidFill>
                <a:latin typeface="Arial"/>
              </a:rPr>
              <a:t>4</a:t>
            </a:r>
            <a:endParaRPr lang="nl-NL" sz="1200" b="1" dirty="0">
              <a:solidFill>
                <a:srgbClr val="000000">
                  <a:lumMod val="75000"/>
                  <a:lumOff val="25000"/>
                </a:srgbClr>
              </a:solidFill>
              <a:latin typeface="Arial"/>
              <a:cs typeface="Arial" panose="020B0604020202020204" pitchFamily="34" charset="0"/>
            </a:endParaRPr>
          </a:p>
        </p:txBody>
      </p:sp>
      <p:graphicFrame>
        <p:nvGraphicFramePr>
          <p:cNvPr id="72" name="Chart 71"/>
          <p:cNvGraphicFramePr/>
          <p:nvPr>
            <p:extLst>
              <p:ext uri="{D42A27DB-BD31-4B8C-83A1-F6EECF244321}">
                <p14:modId xmlns:p14="http://schemas.microsoft.com/office/powerpoint/2010/main" val="1946841382"/>
              </p:ext>
            </p:extLst>
          </p:nvPr>
        </p:nvGraphicFramePr>
        <p:xfrm>
          <a:off x="1324749" y="2651650"/>
          <a:ext cx="8058395" cy="3339353"/>
        </p:xfrm>
        <a:graphic>
          <a:graphicData uri="http://schemas.openxmlformats.org/drawingml/2006/chart">
            <c:chart xmlns:c="http://schemas.openxmlformats.org/drawingml/2006/chart" xmlns:r="http://schemas.openxmlformats.org/officeDocument/2006/relationships" r:id="rId4"/>
          </a:graphicData>
        </a:graphic>
      </p:graphicFrame>
      <p:sp>
        <p:nvSpPr>
          <p:cNvPr id="24" name="2 Rectángulo"/>
          <p:cNvSpPr/>
          <p:nvPr/>
        </p:nvSpPr>
        <p:spPr>
          <a:xfrm>
            <a:off x="428943" y="918007"/>
            <a:ext cx="10396246" cy="1436291"/>
          </a:xfrm>
          <a:prstGeom prst="rect">
            <a:avLst/>
          </a:prstGeom>
          <a:solidFill>
            <a:schemeClr val="bg1">
              <a:lumMod val="95000"/>
            </a:schemeClr>
          </a:solidFill>
        </p:spPr>
        <p:txBody>
          <a:bodyPr wrap="square">
            <a:spAutoFit/>
          </a:bodyPr>
          <a:lstStyle/>
          <a:p>
            <a:pPr marL="279450" indent="-171450">
              <a:spcBef>
                <a:spcPts val="1400"/>
              </a:spcBef>
              <a:buFont typeface="Arial" panose="020B0604020202020204" pitchFamily="34" charset="0"/>
              <a:buChar char="•"/>
            </a:pPr>
            <a:r>
              <a:rPr lang="en-US" sz="1600" dirty="0">
                <a:solidFill>
                  <a:srgbClr val="002C77"/>
                </a:solidFill>
              </a:rPr>
              <a:t>We ran a statistical model to determine which questions best predict safety. </a:t>
            </a:r>
          </a:p>
          <a:p>
            <a:pPr marL="279450" indent="-171450">
              <a:spcBef>
                <a:spcPts val="1400"/>
              </a:spcBef>
              <a:buFont typeface="Arial" panose="020B0604020202020204" pitchFamily="34" charset="0"/>
              <a:buChar char="•"/>
            </a:pPr>
            <a:r>
              <a:rPr lang="en-GB" sz="1600" b="1" dirty="0">
                <a:solidFill>
                  <a:srgbClr val="002C77"/>
                </a:solidFill>
              </a:rPr>
              <a:t>Sixty-one percent</a:t>
            </a:r>
            <a:r>
              <a:rPr lang="en-GB" sz="1600" dirty="0">
                <a:solidFill>
                  <a:srgbClr val="002C77"/>
                </a:solidFill>
              </a:rPr>
              <a:t> of the variance of overall perceptions of safety is explained by the five questions below. </a:t>
            </a:r>
          </a:p>
          <a:p>
            <a:pPr marL="279450" indent="-171450">
              <a:spcBef>
                <a:spcPts val="1400"/>
              </a:spcBef>
              <a:buFont typeface="Arial" panose="020B0604020202020204" pitchFamily="34" charset="0"/>
              <a:buChar char="•"/>
            </a:pPr>
            <a:r>
              <a:rPr lang="en-GB" sz="1600" dirty="0">
                <a:solidFill>
                  <a:srgbClr val="002C77"/>
                </a:solidFill>
              </a:rPr>
              <a:t>To boost employee attitudes about safety (at 81%), leaders will have to maintain the high scores and raise the bar on the least favorable of the items below.</a:t>
            </a:r>
          </a:p>
        </p:txBody>
      </p:sp>
      <p:grpSp>
        <p:nvGrpSpPr>
          <p:cNvPr id="25" name="Group 24"/>
          <p:cNvGrpSpPr/>
          <p:nvPr/>
        </p:nvGrpSpPr>
        <p:grpSpPr>
          <a:xfrm>
            <a:off x="6097587" y="6390113"/>
            <a:ext cx="3333472" cy="356752"/>
            <a:chOff x="298120" y="5877272"/>
            <a:chExt cx="2475145" cy="321870"/>
          </a:xfrm>
        </p:grpSpPr>
        <p:sp>
          <p:nvSpPr>
            <p:cNvPr id="26" name="Rectangle 25"/>
            <p:cNvSpPr/>
            <p:nvPr/>
          </p:nvSpPr>
          <p:spPr>
            <a:xfrm>
              <a:off x="443855" y="5877279"/>
              <a:ext cx="754678" cy="321863"/>
            </a:xfrm>
            <a:prstGeom prst="rect">
              <a:avLst/>
            </a:prstGeom>
          </p:spPr>
          <p:txBody>
            <a:bodyPr wrap="none">
              <a:spAutoFit/>
            </a:bodyPr>
            <a:lstStyle/>
            <a:p>
              <a:pPr>
                <a:defRPr/>
              </a:pPr>
              <a:r>
                <a:rPr lang="en-US" sz="1000" kern="0" dirty="0">
                  <a:solidFill>
                    <a:srgbClr val="7C848A">
                      <a:lumMod val="75000"/>
                    </a:srgbClr>
                  </a:solidFill>
                  <a:latin typeface="Segoe UI"/>
                </a:rPr>
                <a:t>Favorable</a:t>
              </a:r>
              <a:endParaRPr lang="en-US" sz="1400" kern="0" dirty="0">
                <a:solidFill>
                  <a:sysClr val="windowText" lastClr="000000"/>
                </a:solidFill>
                <a:latin typeface="Arial"/>
              </a:endParaRPr>
            </a:p>
          </p:txBody>
        </p:sp>
        <p:sp>
          <p:nvSpPr>
            <p:cNvPr id="27" name="Oval 26"/>
            <p:cNvSpPr/>
            <p:nvPr/>
          </p:nvSpPr>
          <p:spPr>
            <a:xfrm>
              <a:off x="298120" y="5902688"/>
              <a:ext cx="180000" cy="180000"/>
            </a:xfrm>
            <a:prstGeom prst="ellipse">
              <a:avLst/>
            </a:prstGeom>
            <a:solidFill>
              <a:srgbClr val="00968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prstClr val="black"/>
                </a:solidFill>
                <a:latin typeface="Arial"/>
              </a:endParaRPr>
            </a:p>
          </p:txBody>
        </p:sp>
        <p:sp>
          <p:nvSpPr>
            <p:cNvPr id="28" name="Rectangle 27"/>
            <p:cNvSpPr/>
            <p:nvPr/>
          </p:nvSpPr>
          <p:spPr>
            <a:xfrm>
              <a:off x="1246901" y="5877272"/>
              <a:ext cx="622626" cy="321863"/>
            </a:xfrm>
            <a:prstGeom prst="rect">
              <a:avLst/>
            </a:prstGeom>
          </p:spPr>
          <p:txBody>
            <a:bodyPr wrap="none">
              <a:spAutoFit/>
            </a:bodyPr>
            <a:lstStyle/>
            <a:p>
              <a:pPr>
                <a:defRPr/>
              </a:pPr>
              <a:r>
                <a:rPr lang="en-US" sz="1000" kern="0" dirty="0">
                  <a:solidFill>
                    <a:srgbClr val="7C848A">
                      <a:lumMod val="75000"/>
                    </a:srgbClr>
                  </a:solidFill>
                  <a:latin typeface="Segoe UI"/>
                </a:rPr>
                <a:t>Neutral</a:t>
              </a:r>
              <a:endParaRPr lang="en-US" sz="1400" kern="0" dirty="0">
                <a:solidFill>
                  <a:sysClr val="windowText" lastClr="000000"/>
                </a:solidFill>
                <a:latin typeface="Arial"/>
              </a:endParaRPr>
            </a:p>
          </p:txBody>
        </p:sp>
        <p:sp>
          <p:nvSpPr>
            <p:cNvPr id="29" name="Rectangle 28"/>
            <p:cNvSpPr/>
            <p:nvPr/>
          </p:nvSpPr>
          <p:spPr>
            <a:xfrm>
              <a:off x="1876632" y="5877272"/>
              <a:ext cx="896633" cy="321863"/>
            </a:xfrm>
            <a:prstGeom prst="rect">
              <a:avLst/>
            </a:prstGeom>
          </p:spPr>
          <p:txBody>
            <a:bodyPr wrap="none">
              <a:spAutoFit/>
            </a:bodyPr>
            <a:lstStyle/>
            <a:p>
              <a:pPr>
                <a:defRPr/>
              </a:pPr>
              <a:r>
                <a:rPr lang="en-US" sz="1000" kern="0" dirty="0">
                  <a:solidFill>
                    <a:srgbClr val="7C848A">
                      <a:lumMod val="75000"/>
                    </a:srgbClr>
                  </a:solidFill>
                  <a:latin typeface="Segoe UI"/>
                </a:rPr>
                <a:t>Unfavorable</a:t>
              </a:r>
              <a:endParaRPr lang="en-US" sz="1400" kern="0" dirty="0">
                <a:solidFill>
                  <a:sysClr val="windowText" lastClr="000000"/>
                </a:solidFill>
                <a:latin typeface="Arial"/>
              </a:endParaRPr>
            </a:p>
          </p:txBody>
        </p:sp>
        <p:sp>
          <p:nvSpPr>
            <p:cNvPr id="30" name="Oval 29"/>
            <p:cNvSpPr/>
            <p:nvPr/>
          </p:nvSpPr>
          <p:spPr>
            <a:xfrm>
              <a:off x="1105734" y="5902688"/>
              <a:ext cx="180000" cy="180000"/>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prstClr val="black"/>
                </a:solidFill>
                <a:latin typeface="Arial"/>
              </a:endParaRPr>
            </a:p>
          </p:txBody>
        </p:sp>
        <p:sp>
          <p:nvSpPr>
            <p:cNvPr id="31" name="Oval 30"/>
            <p:cNvSpPr/>
            <p:nvPr/>
          </p:nvSpPr>
          <p:spPr>
            <a:xfrm>
              <a:off x="1725762" y="5902688"/>
              <a:ext cx="180000" cy="180000"/>
            </a:xfrm>
            <a:prstGeom prst="ellipse">
              <a:avLst/>
            </a:prstGeom>
            <a:solidFill>
              <a:srgbClr val="FF5B5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prstClr val="black"/>
                </a:solidFill>
                <a:latin typeface="Arial"/>
              </a:endParaRPr>
            </a:p>
          </p:txBody>
        </p:sp>
      </p:grpSp>
    </p:spTree>
    <p:custDataLst>
      <p:tags r:id="rId1"/>
    </p:custDataLst>
    <p:extLst>
      <p:ext uri="{BB962C8B-B14F-4D97-AF65-F5344CB8AC3E}">
        <p14:creationId xmlns:p14="http://schemas.microsoft.com/office/powerpoint/2010/main" val="2151003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24FEE1FB-1F24-FB45-AF0F-517E2FB218CC}"/>
              </a:ext>
            </a:extLst>
          </p:cNvPr>
          <p:cNvGrpSpPr/>
          <p:nvPr/>
        </p:nvGrpSpPr>
        <p:grpSpPr>
          <a:xfrm>
            <a:off x="2620977" y="1628996"/>
            <a:ext cx="2439985" cy="4044659"/>
            <a:chOff x="350747" y="1801828"/>
            <a:chExt cx="2439985" cy="4044659"/>
          </a:xfrm>
        </p:grpSpPr>
        <p:sp>
          <p:nvSpPr>
            <p:cNvPr id="4" name="Rectangle 3">
              <a:extLst>
                <a:ext uri="{FF2B5EF4-FFF2-40B4-BE49-F238E27FC236}">
                  <a16:creationId xmlns:a16="http://schemas.microsoft.com/office/drawing/2014/main" id="{4D0302B3-0659-0A4F-92A4-D915B5B2B52E}"/>
                </a:ext>
              </a:extLst>
            </p:cNvPr>
            <p:cNvSpPr/>
            <p:nvPr/>
          </p:nvSpPr>
          <p:spPr>
            <a:xfrm>
              <a:off x="350747" y="3304791"/>
              <a:ext cx="2439985" cy="2541696"/>
            </a:xfrm>
            <a:prstGeom prst="rect">
              <a:avLst/>
            </a:prstGeom>
            <a:noFill/>
            <a:ln>
              <a:noFill/>
            </a:ln>
          </p:spPr>
          <p:txBody>
            <a:bodyPr wrap="square" lIns="243840" tIns="243840" rIns="243840" bIns="243840" anchor="t">
              <a:noAutofit/>
            </a:bodyPr>
            <a:lstStyle/>
            <a:p>
              <a:r>
                <a:rPr lang="en-US" sz="2000" dirty="0">
                  <a:solidFill>
                    <a:schemeClr val="bg2">
                      <a:lumMod val="40000"/>
                      <a:lumOff val="60000"/>
                    </a:schemeClr>
                  </a:solidFill>
                </a:rPr>
                <a:t>Employees view personal safety culture in the same way they view process safety culture.</a:t>
              </a:r>
            </a:p>
          </p:txBody>
        </p:sp>
        <p:sp>
          <p:nvSpPr>
            <p:cNvPr id="5" name="TextBox 4">
              <a:extLst>
                <a:ext uri="{FF2B5EF4-FFF2-40B4-BE49-F238E27FC236}">
                  <a16:creationId xmlns:a16="http://schemas.microsoft.com/office/drawing/2014/main" id="{171B82DE-99D1-BB48-A666-DB84A0E946A7}"/>
                </a:ext>
              </a:extLst>
            </p:cNvPr>
            <p:cNvSpPr txBox="1"/>
            <p:nvPr/>
          </p:nvSpPr>
          <p:spPr>
            <a:xfrm>
              <a:off x="997923" y="180182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1</a:t>
              </a:r>
            </a:p>
          </p:txBody>
        </p:sp>
      </p:grpSp>
      <p:sp>
        <p:nvSpPr>
          <p:cNvPr id="9" name="Rectangle 8">
            <a:extLst>
              <a:ext uri="{FF2B5EF4-FFF2-40B4-BE49-F238E27FC236}">
                <a16:creationId xmlns:a16="http://schemas.microsoft.com/office/drawing/2014/main" id="{6C0B4984-4A71-4D48-B06E-FC8BF5901887}"/>
              </a:ext>
            </a:extLst>
          </p:cNvPr>
          <p:cNvSpPr/>
          <p:nvPr/>
        </p:nvSpPr>
        <p:spPr>
          <a:xfrm>
            <a:off x="4897543" y="1720428"/>
            <a:ext cx="48018" cy="3660653"/>
          </a:xfrm>
          <a:prstGeom prst="rect">
            <a:avLst/>
          </a:prstGeom>
          <a:solidFill>
            <a:schemeClr val="accent2"/>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sp>
        <p:nvSpPr>
          <p:cNvPr id="11" name="Rectangle 10">
            <a:extLst>
              <a:ext uri="{FF2B5EF4-FFF2-40B4-BE49-F238E27FC236}">
                <a16:creationId xmlns:a16="http://schemas.microsoft.com/office/drawing/2014/main" id="{02ED2C71-F77B-DE4B-AA25-0D38E51FCD13}"/>
              </a:ext>
            </a:extLst>
          </p:cNvPr>
          <p:cNvSpPr/>
          <p:nvPr/>
        </p:nvSpPr>
        <p:spPr>
          <a:xfrm>
            <a:off x="7294386" y="2839383"/>
            <a:ext cx="2413562" cy="2541698"/>
          </a:xfrm>
          <a:prstGeom prst="rect">
            <a:avLst/>
          </a:prstGeom>
          <a:noFill/>
          <a:ln>
            <a:noFill/>
          </a:ln>
        </p:spPr>
        <p:txBody>
          <a:bodyPr wrap="square" lIns="243840" tIns="243840" rIns="243840" bIns="243840">
            <a:noAutofit/>
          </a:bodyPr>
          <a:lstStyle/>
          <a:p>
            <a:pPr lvl="0"/>
            <a:endParaRPr kumimoji="0" lang="en-US" sz="1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endParaRPr>
          </a:p>
        </p:txBody>
      </p:sp>
      <p:grpSp>
        <p:nvGrpSpPr>
          <p:cNvPr id="35" name="Group 34">
            <a:extLst>
              <a:ext uri="{FF2B5EF4-FFF2-40B4-BE49-F238E27FC236}">
                <a16:creationId xmlns:a16="http://schemas.microsoft.com/office/drawing/2014/main" id="{193B8CC7-9FDE-4D42-8CBE-31C474E3F7FC}"/>
              </a:ext>
            </a:extLst>
          </p:cNvPr>
          <p:cNvGrpSpPr/>
          <p:nvPr/>
        </p:nvGrpSpPr>
        <p:grpSpPr>
          <a:xfrm>
            <a:off x="7232628" y="1667806"/>
            <a:ext cx="2475320" cy="4046734"/>
            <a:chOff x="4962398" y="1840638"/>
            <a:chExt cx="2475320" cy="4046734"/>
          </a:xfrm>
        </p:grpSpPr>
        <p:sp>
          <p:nvSpPr>
            <p:cNvPr id="7" name="Rectangle 6">
              <a:extLst>
                <a:ext uri="{FF2B5EF4-FFF2-40B4-BE49-F238E27FC236}">
                  <a16:creationId xmlns:a16="http://schemas.microsoft.com/office/drawing/2014/main" id="{855B7BA9-2950-564C-9026-58FEC65E2F2F}"/>
                </a:ext>
              </a:extLst>
            </p:cNvPr>
            <p:cNvSpPr/>
            <p:nvPr/>
          </p:nvSpPr>
          <p:spPr>
            <a:xfrm>
              <a:off x="4962398" y="3345675"/>
              <a:ext cx="2475320" cy="2541697"/>
            </a:xfrm>
            <a:prstGeom prst="rect">
              <a:avLst/>
            </a:prstGeom>
            <a:noFill/>
            <a:ln>
              <a:noFill/>
            </a:ln>
          </p:spPr>
          <p:txBody>
            <a:bodyPr wrap="square" lIns="243840" tIns="243840" rIns="243840" bIns="243840">
              <a:noAutofit/>
            </a:bodyPr>
            <a:lstStyle/>
            <a:p>
              <a:r>
                <a:rPr lang="en-US" sz="2000" dirty="0">
                  <a:solidFill>
                    <a:schemeClr val="bg2">
                      <a:lumMod val="40000"/>
                      <a:lumOff val="60000"/>
                    </a:schemeClr>
                  </a:solidFill>
                </a:rPr>
                <a:t>Process safety cultural elements are correlated to process safety outcomes (Tier 1 and 2 incidents).</a:t>
              </a:r>
            </a:p>
          </p:txBody>
        </p:sp>
        <p:sp>
          <p:nvSpPr>
            <p:cNvPr id="12" name="TextBox 11">
              <a:extLst>
                <a:ext uri="{FF2B5EF4-FFF2-40B4-BE49-F238E27FC236}">
                  <a16:creationId xmlns:a16="http://schemas.microsoft.com/office/drawing/2014/main" id="{07078717-2114-CF46-B3EF-658833D97066}"/>
                </a:ext>
              </a:extLst>
            </p:cNvPr>
            <p:cNvSpPr txBox="1"/>
            <p:nvPr/>
          </p:nvSpPr>
          <p:spPr>
            <a:xfrm>
              <a:off x="5657874" y="184063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3</a:t>
              </a:r>
            </a:p>
          </p:txBody>
        </p:sp>
      </p:grpSp>
      <p:sp>
        <p:nvSpPr>
          <p:cNvPr id="13" name="Rectangle 12">
            <a:extLst>
              <a:ext uri="{FF2B5EF4-FFF2-40B4-BE49-F238E27FC236}">
                <a16:creationId xmlns:a16="http://schemas.microsoft.com/office/drawing/2014/main" id="{A647C369-3048-8143-939E-6DCF5686A2F2}"/>
              </a:ext>
            </a:extLst>
          </p:cNvPr>
          <p:cNvSpPr/>
          <p:nvPr/>
        </p:nvSpPr>
        <p:spPr>
          <a:xfrm>
            <a:off x="7237774" y="1720585"/>
            <a:ext cx="45719" cy="3660495"/>
          </a:xfrm>
          <a:prstGeom prst="rect">
            <a:avLst/>
          </a:prstGeom>
          <a:solidFill>
            <a:schemeClr val="bg2">
              <a:lumMod val="40000"/>
              <a:lumOff val="60000"/>
            </a:schemeClr>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grpSp>
        <p:nvGrpSpPr>
          <p:cNvPr id="34" name="Group 33">
            <a:extLst>
              <a:ext uri="{FF2B5EF4-FFF2-40B4-BE49-F238E27FC236}">
                <a16:creationId xmlns:a16="http://schemas.microsoft.com/office/drawing/2014/main" id="{5B6D919C-70F2-4E40-8693-10F2FE2A9CB6}"/>
              </a:ext>
            </a:extLst>
          </p:cNvPr>
          <p:cNvGrpSpPr/>
          <p:nvPr/>
        </p:nvGrpSpPr>
        <p:grpSpPr>
          <a:xfrm>
            <a:off x="4904969" y="1643584"/>
            <a:ext cx="2465290" cy="4073745"/>
            <a:chOff x="2634739" y="1816416"/>
            <a:chExt cx="2465290" cy="4073745"/>
          </a:xfrm>
        </p:grpSpPr>
        <p:sp>
          <p:nvSpPr>
            <p:cNvPr id="8" name="TextBox 7">
              <a:extLst>
                <a:ext uri="{FF2B5EF4-FFF2-40B4-BE49-F238E27FC236}">
                  <a16:creationId xmlns:a16="http://schemas.microsoft.com/office/drawing/2014/main" id="{FDF17B21-C107-9C4F-94AF-8075CF6B88F9}"/>
                </a:ext>
              </a:extLst>
            </p:cNvPr>
            <p:cNvSpPr txBox="1"/>
            <p:nvPr/>
          </p:nvSpPr>
          <p:spPr>
            <a:xfrm>
              <a:off x="3420252" y="1816416"/>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009DE0"/>
                  </a:solidFill>
                  <a:effectLst/>
                  <a:uLnTx/>
                  <a:uFillTx/>
                  <a:latin typeface="Arial" panose="020B0604020202020204"/>
                  <a:ea typeface="+mn-ea"/>
                  <a:cs typeface="+mn-cs"/>
                </a:rPr>
                <a:t>2</a:t>
              </a:r>
            </a:p>
          </p:txBody>
        </p:sp>
        <p:sp>
          <p:nvSpPr>
            <p:cNvPr id="22" name="Rectangle 21">
              <a:extLst>
                <a:ext uri="{FF2B5EF4-FFF2-40B4-BE49-F238E27FC236}">
                  <a16:creationId xmlns:a16="http://schemas.microsoft.com/office/drawing/2014/main" id="{42BE812C-9E6E-E34F-B96F-5C87FA98C06C}"/>
                </a:ext>
              </a:extLst>
            </p:cNvPr>
            <p:cNvSpPr/>
            <p:nvPr/>
          </p:nvSpPr>
          <p:spPr>
            <a:xfrm>
              <a:off x="2634739" y="3348464"/>
              <a:ext cx="2465290" cy="2541697"/>
            </a:xfrm>
            <a:prstGeom prst="rect">
              <a:avLst/>
            </a:prstGeom>
            <a:noFill/>
            <a:ln>
              <a:noFill/>
            </a:ln>
          </p:spPr>
          <p:txBody>
            <a:bodyPr wrap="square" lIns="243840" tIns="243840" rIns="243840" bIns="243840">
              <a:noAutofit/>
            </a:bodyPr>
            <a:lstStyle/>
            <a:p>
              <a:r>
                <a:rPr lang="en-US" sz="2000" dirty="0"/>
                <a:t>Personal safety culture does not predict process safety culture.</a:t>
              </a:r>
            </a:p>
          </p:txBody>
        </p:sp>
      </p:grpSp>
      <p:sp>
        <p:nvSpPr>
          <p:cNvPr id="17" name="Title 1">
            <a:extLst>
              <a:ext uri="{FF2B5EF4-FFF2-40B4-BE49-F238E27FC236}">
                <a16:creationId xmlns:a16="http://schemas.microsoft.com/office/drawing/2014/main" id="{3801268E-67D6-3843-81FF-C5F1733F62B5}"/>
              </a:ext>
            </a:extLst>
          </p:cNvPr>
          <p:cNvSpPr>
            <a:spLocks noGrp="1"/>
          </p:cNvSpPr>
          <p:nvPr>
            <p:ph type="title"/>
          </p:nvPr>
        </p:nvSpPr>
        <p:spPr>
          <a:xfrm>
            <a:off x="485776" y="355601"/>
            <a:ext cx="11223623" cy="495299"/>
          </a:xfrm>
        </p:spPr>
        <p:txBody>
          <a:bodyPr/>
          <a:lstStyle/>
          <a:p>
            <a:r>
              <a:rPr lang="en-US" sz="3000" dirty="0">
                <a:solidFill>
                  <a:srgbClr val="002C77"/>
                </a:solidFill>
                <a:cs typeface="Calibri" pitchFamily="34" charset="0"/>
              </a:rPr>
              <a:t>Analysis Results: Hypothesis 2</a:t>
            </a:r>
            <a:br>
              <a:rPr lang="en-US" dirty="0">
                <a:solidFill>
                  <a:srgbClr val="002C77"/>
                </a:solidFill>
                <a:cs typeface="Calibri" pitchFamily="34" charset="0"/>
              </a:rPr>
            </a:br>
            <a:endParaRPr lang="en-US" sz="1800" dirty="0"/>
          </a:p>
        </p:txBody>
      </p:sp>
      <p:sp>
        <p:nvSpPr>
          <p:cNvPr id="15" name="Rectangle 14"/>
          <p:cNvSpPr/>
          <p:nvPr/>
        </p:nvSpPr>
        <p:spPr>
          <a:xfrm>
            <a:off x="707046" y="5499235"/>
            <a:ext cx="11223625" cy="646331"/>
          </a:xfrm>
          <a:prstGeom prst="rect">
            <a:avLst/>
          </a:prstGeom>
          <a:solidFill>
            <a:schemeClr val="accent2"/>
          </a:solidFill>
        </p:spPr>
        <p:txBody>
          <a:bodyPr wrap="square">
            <a:spAutoFit/>
          </a:bodyPr>
          <a:lstStyle/>
          <a:p>
            <a:r>
              <a:rPr lang="en-US" b="1" dirty="0">
                <a:solidFill>
                  <a:schemeClr val="bg1"/>
                </a:solidFill>
              </a:rPr>
              <a:t>Working conclusion: The best predictors of how employees feel about safety are derived from a combination of both process and personal safety questions. </a:t>
            </a:r>
            <a:endParaRPr lang="en-US" dirty="0">
              <a:solidFill>
                <a:schemeClr val="bg1"/>
              </a:solidFill>
            </a:endParaRPr>
          </a:p>
        </p:txBody>
      </p:sp>
    </p:spTree>
    <p:extLst>
      <p:ext uri="{BB962C8B-B14F-4D97-AF65-F5344CB8AC3E}">
        <p14:creationId xmlns:p14="http://schemas.microsoft.com/office/powerpoint/2010/main" val="648305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custDataLst>
              <p:custData r:id="rId1"/>
            </p:custDataLst>
          </p:nvPr>
        </p:nvSpPr>
        <p:spPr/>
        <p:txBody>
          <a:bodyPr/>
          <a:lstStyle/>
          <a:p>
            <a:r>
              <a:rPr lang="en-US" sz="1000" dirty="0"/>
              <a:t>This document and any recommendations, analysis, or advice provided by Marsh (collectively, the "Marsh Analysis“) are not intended to be taken as advice regarding any individual situation and should not be relied upon as such. The information contained herein is based on sources we believe reliable, but we make no representation or warranty as to its accuracy. Marsh shall have no obligation to update the Marsh Analysis and shall have no liability to you or any other party arising out of this publication or any matter contained herein. Any statements concerning actuarial, tax, accounting, or legal matters are based solely on our experience as insurance brokers and risk consultants and are not to be relied upon as actuarial, tax, accounting, or legal advice, for which you should consult your own professional advisors. Any modeling, analytics, or projections are subject to inherent uncertainty, and the Marsh Analysis could be materially affected if any underlying assumptions, conditions, information, or factors are inaccurate or incomplete or should change. Marsh makes no representation or warranty concerning the application of policy wording or the financial condition or solvency of insurers or reinsurers. Marsh makes no assurances regarding the availability, cost, or terms of insurance coverage. Although Marsh may provide advice and recommendations, all decisions regarding the amount, type or terms of coverage are the ultimate responsibility of the insurance purchaser, who must decide on the specific coverage that is appropriate to its particular circumstances and financial position.</a:t>
            </a:r>
          </a:p>
          <a:p>
            <a:r>
              <a:rPr lang="en-US" sz="1000" dirty="0"/>
              <a:t>1166 Avenue of the Americas, New York 10036</a:t>
            </a:r>
          </a:p>
          <a:p>
            <a:r>
              <a:rPr lang="en-US" sz="1000" dirty="0"/>
              <a:t>Copyright © 2021, Marsh LLC. All rights reserved. </a:t>
            </a:r>
            <a:r>
              <a:rPr lang="en-US" sz="1000"/>
              <a:t>MA21-16143</a:t>
            </a:r>
            <a:endParaRPr lang="en-US" dirty="0"/>
          </a:p>
        </p:txBody>
      </p:sp>
    </p:spTree>
    <p:extLst>
      <p:ext uri="{BB962C8B-B14F-4D97-AF65-F5344CB8AC3E}">
        <p14:creationId xmlns:p14="http://schemas.microsoft.com/office/powerpoint/2010/main" val="1964833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24FEE1FB-1F24-FB45-AF0F-517E2FB218CC}"/>
              </a:ext>
            </a:extLst>
          </p:cNvPr>
          <p:cNvGrpSpPr/>
          <p:nvPr/>
        </p:nvGrpSpPr>
        <p:grpSpPr>
          <a:xfrm>
            <a:off x="2620977" y="1609738"/>
            <a:ext cx="2439985" cy="4044659"/>
            <a:chOff x="350747" y="1801828"/>
            <a:chExt cx="2439985" cy="4044659"/>
          </a:xfrm>
        </p:grpSpPr>
        <p:sp>
          <p:nvSpPr>
            <p:cNvPr id="4" name="Rectangle 3">
              <a:extLst>
                <a:ext uri="{FF2B5EF4-FFF2-40B4-BE49-F238E27FC236}">
                  <a16:creationId xmlns:a16="http://schemas.microsoft.com/office/drawing/2014/main" id="{4D0302B3-0659-0A4F-92A4-D915B5B2B52E}"/>
                </a:ext>
              </a:extLst>
            </p:cNvPr>
            <p:cNvSpPr/>
            <p:nvPr/>
          </p:nvSpPr>
          <p:spPr>
            <a:xfrm>
              <a:off x="350747" y="3304791"/>
              <a:ext cx="2439985" cy="2541696"/>
            </a:xfrm>
            <a:prstGeom prst="rect">
              <a:avLst/>
            </a:prstGeom>
            <a:noFill/>
            <a:ln>
              <a:noFill/>
            </a:ln>
          </p:spPr>
          <p:txBody>
            <a:bodyPr wrap="square" lIns="243840" tIns="243840" rIns="243840" bIns="243840" anchor="t">
              <a:noAutofit/>
            </a:bodyPr>
            <a:lstStyle/>
            <a:p>
              <a:r>
                <a:rPr lang="en-US" sz="2000" dirty="0">
                  <a:solidFill>
                    <a:schemeClr val="bg2">
                      <a:lumMod val="40000"/>
                      <a:lumOff val="60000"/>
                    </a:schemeClr>
                  </a:solidFill>
                </a:rPr>
                <a:t>Employees view personal safety culture in the same way they view process safety culture.</a:t>
              </a:r>
            </a:p>
          </p:txBody>
        </p:sp>
        <p:sp>
          <p:nvSpPr>
            <p:cNvPr id="5" name="TextBox 4">
              <a:extLst>
                <a:ext uri="{FF2B5EF4-FFF2-40B4-BE49-F238E27FC236}">
                  <a16:creationId xmlns:a16="http://schemas.microsoft.com/office/drawing/2014/main" id="{171B82DE-99D1-BB48-A666-DB84A0E946A7}"/>
                </a:ext>
              </a:extLst>
            </p:cNvPr>
            <p:cNvSpPr txBox="1"/>
            <p:nvPr/>
          </p:nvSpPr>
          <p:spPr>
            <a:xfrm>
              <a:off x="997923" y="180182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1</a:t>
              </a:r>
            </a:p>
          </p:txBody>
        </p:sp>
      </p:grpSp>
      <p:sp>
        <p:nvSpPr>
          <p:cNvPr id="9" name="Rectangle 8">
            <a:extLst>
              <a:ext uri="{FF2B5EF4-FFF2-40B4-BE49-F238E27FC236}">
                <a16:creationId xmlns:a16="http://schemas.microsoft.com/office/drawing/2014/main" id="{6C0B4984-4A71-4D48-B06E-FC8BF5901887}"/>
              </a:ext>
            </a:extLst>
          </p:cNvPr>
          <p:cNvSpPr/>
          <p:nvPr/>
        </p:nvSpPr>
        <p:spPr>
          <a:xfrm>
            <a:off x="4897543" y="1701170"/>
            <a:ext cx="48018" cy="3660653"/>
          </a:xfrm>
          <a:prstGeom prst="rect">
            <a:avLst/>
          </a:prstGeom>
          <a:solidFill>
            <a:schemeClr val="bg2">
              <a:lumMod val="40000"/>
              <a:lumOff val="60000"/>
            </a:schemeClr>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sp>
        <p:nvSpPr>
          <p:cNvPr id="11" name="Rectangle 10">
            <a:extLst>
              <a:ext uri="{FF2B5EF4-FFF2-40B4-BE49-F238E27FC236}">
                <a16:creationId xmlns:a16="http://schemas.microsoft.com/office/drawing/2014/main" id="{02ED2C71-F77B-DE4B-AA25-0D38E51FCD13}"/>
              </a:ext>
            </a:extLst>
          </p:cNvPr>
          <p:cNvSpPr/>
          <p:nvPr/>
        </p:nvSpPr>
        <p:spPr>
          <a:xfrm>
            <a:off x="7294386" y="2820125"/>
            <a:ext cx="2413562" cy="2541698"/>
          </a:xfrm>
          <a:prstGeom prst="rect">
            <a:avLst/>
          </a:prstGeom>
          <a:noFill/>
          <a:ln>
            <a:noFill/>
          </a:ln>
        </p:spPr>
        <p:txBody>
          <a:bodyPr wrap="square" lIns="243840" tIns="243840" rIns="243840" bIns="243840">
            <a:noAutofit/>
          </a:bodyPr>
          <a:lstStyle/>
          <a:p>
            <a:pPr lvl="0"/>
            <a:endParaRPr kumimoji="0" lang="en-US" sz="1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endParaRPr>
          </a:p>
        </p:txBody>
      </p:sp>
      <p:grpSp>
        <p:nvGrpSpPr>
          <p:cNvPr id="35" name="Group 34">
            <a:extLst>
              <a:ext uri="{FF2B5EF4-FFF2-40B4-BE49-F238E27FC236}">
                <a16:creationId xmlns:a16="http://schemas.microsoft.com/office/drawing/2014/main" id="{193B8CC7-9FDE-4D42-8CBE-31C474E3F7FC}"/>
              </a:ext>
            </a:extLst>
          </p:cNvPr>
          <p:cNvGrpSpPr/>
          <p:nvPr/>
        </p:nvGrpSpPr>
        <p:grpSpPr>
          <a:xfrm>
            <a:off x="7232628" y="1648548"/>
            <a:ext cx="2475320" cy="4046734"/>
            <a:chOff x="4962398" y="1840638"/>
            <a:chExt cx="2475320" cy="4046734"/>
          </a:xfrm>
        </p:grpSpPr>
        <p:sp>
          <p:nvSpPr>
            <p:cNvPr id="7" name="Rectangle 6">
              <a:extLst>
                <a:ext uri="{FF2B5EF4-FFF2-40B4-BE49-F238E27FC236}">
                  <a16:creationId xmlns:a16="http://schemas.microsoft.com/office/drawing/2014/main" id="{855B7BA9-2950-564C-9026-58FEC65E2F2F}"/>
                </a:ext>
              </a:extLst>
            </p:cNvPr>
            <p:cNvSpPr/>
            <p:nvPr/>
          </p:nvSpPr>
          <p:spPr>
            <a:xfrm>
              <a:off x="4962398" y="3345675"/>
              <a:ext cx="2475320" cy="2541697"/>
            </a:xfrm>
            <a:prstGeom prst="rect">
              <a:avLst/>
            </a:prstGeom>
            <a:noFill/>
            <a:ln>
              <a:noFill/>
            </a:ln>
          </p:spPr>
          <p:txBody>
            <a:bodyPr wrap="square" lIns="243840" tIns="243840" rIns="243840" bIns="243840">
              <a:noAutofit/>
            </a:bodyPr>
            <a:lstStyle/>
            <a:p>
              <a:r>
                <a:rPr lang="en-US" sz="2000" dirty="0"/>
                <a:t>Process safety cultural elements are correlated to process safety outcomes (Tier 1 and 2 incidents).</a:t>
              </a:r>
            </a:p>
          </p:txBody>
        </p:sp>
        <p:sp>
          <p:nvSpPr>
            <p:cNvPr id="12" name="TextBox 11">
              <a:extLst>
                <a:ext uri="{FF2B5EF4-FFF2-40B4-BE49-F238E27FC236}">
                  <a16:creationId xmlns:a16="http://schemas.microsoft.com/office/drawing/2014/main" id="{07078717-2114-CF46-B3EF-658833D97066}"/>
                </a:ext>
              </a:extLst>
            </p:cNvPr>
            <p:cNvSpPr txBox="1"/>
            <p:nvPr/>
          </p:nvSpPr>
          <p:spPr>
            <a:xfrm>
              <a:off x="5657874" y="184063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00968F"/>
                  </a:solidFill>
                  <a:effectLst/>
                  <a:uLnTx/>
                  <a:uFillTx/>
                  <a:latin typeface="Arial" panose="020B0604020202020204"/>
                  <a:ea typeface="+mn-ea"/>
                  <a:cs typeface="+mn-cs"/>
                </a:rPr>
                <a:t>3</a:t>
              </a:r>
            </a:p>
          </p:txBody>
        </p:sp>
      </p:grpSp>
      <p:sp>
        <p:nvSpPr>
          <p:cNvPr id="13" name="Rectangle 12">
            <a:extLst>
              <a:ext uri="{FF2B5EF4-FFF2-40B4-BE49-F238E27FC236}">
                <a16:creationId xmlns:a16="http://schemas.microsoft.com/office/drawing/2014/main" id="{A647C369-3048-8143-939E-6DCF5686A2F2}"/>
              </a:ext>
            </a:extLst>
          </p:cNvPr>
          <p:cNvSpPr/>
          <p:nvPr/>
        </p:nvSpPr>
        <p:spPr>
          <a:xfrm>
            <a:off x="7237774" y="1701327"/>
            <a:ext cx="56612" cy="3660495"/>
          </a:xfrm>
          <a:prstGeom prst="rect">
            <a:avLst/>
          </a:prstGeom>
          <a:solidFill>
            <a:srgbClr val="00968F"/>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grpSp>
        <p:nvGrpSpPr>
          <p:cNvPr id="34" name="Group 33">
            <a:extLst>
              <a:ext uri="{FF2B5EF4-FFF2-40B4-BE49-F238E27FC236}">
                <a16:creationId xmlns:a16="http://schemas.microsoft.com/office/drawing/2014/main" id="{5B6D919C-70F2-4E40-8693-10F2FE2A9CB6}"/>
              </a:ext>
            </a:extLst>
          </p:cNvPr>
          <p:cNvGrpSpPr/>
          <p:nvPr/>
        </p:nvGrpSpPr>
        <p:grpSpPr>
          <a:xfrm>
            <a:off x="4904969" y="1624326"/>
            <a:ext cx="2465290" cy="4073745"/>
            <a:chOff x="2634739" y="1816416"/>
            <a:chExt cx="2465290" cy="4073745"/>
          </a:xfrm>
        </p:grpSpPr>
        <p:sp>
          <p:nvSpPr>
            <p:cNvPr id="8" name="TextBox 7">
              <a:extLst>
                <a:ext uri="{FF2B5EF4-FFF2-40B4-BE49-F238E27FC236}">
                  <a16:creationId xmlns:a16="http://schemas.microsoft.com/office/drawing/2014/main" id="{FDF17B21-C107-9C4F-94AF-8075CF6B88F9}"/>
                </a:ext>
              </a:extLst>
            </p:cNvPr>
            <p:cNvSpPr txBox="1"/>
            <p:nvPr/>
          </p:nvSpPr>
          <p:spPr>
            <a:xfrm>
              <a:off x="3420252" y="1816416"/>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2</a:t>
              </a:r>
            </a:p>
          </p:txBody>
        </p:sp>
        <p:sp>
          <p:nvSpPr>
            <p:cNvPr id="22" name="Rectangle 21">
              <a:extLst>
                <a:ext uri="{FF2B5EF4-FFF2-40B4-BE49-F238E27FC236}">
                  <a16:creationId xmlns:a16="http://schemas.microsoft.com/office/drawing/2014/main" id="{42BE812C-9E6E-E34F-B96F-5C87FA98C06C}"/>
                </a:ext>
              </a:extLst>
            </p:cNvPr>
            <p:cNvSpPr/>
            <p:nvPr/>
          </p:nvSpPr>
          <p:spPr>
            <a:xfrm>
              <a:off x="2634739" y="3348464"/>
              <a:ext cx="2465290" cy="2541697"/>
            </a:xfrm>
            <a:prstGeom prst="rect">
              <a:avLst/>
            </a:prstGeom>
            <a:noFill/>
            <a:ln>
              <a:noFill/>
            </a:ln>
          </p:spPr>
          <p:txBody>
            <a:bodyPr wrap="square" lIns="243840" tIns="243840" rIns="243840" bIns="243840">
              <a:noAutofit/>
            </a:bodyPr>
            <a:lstStyle/>
            <a:p>
              <a:r>
                <a:rPr lang="en-US" sz="2000" dirty="0">
                  <a:solidFill>
                    <a:schemeClr val="bg2">
                      <a:lumMod val="40000"/>
                      <a:lumOff val="60000"/>
                    </a:schemeClr>
                  </a:solidFill>
                </a:rPr>
                <a:t>Personal safety culture does not predict process safety culture.</a:t>
              </a:r>
            </a:p>
          </p:txBody>
        </p:sp>
      </p:grpSp>
      <p:sp>
        <p:nvSpPr>
          <p:cNvPr id="17" name="Title 1">
            <a:extLst>
              <a:ext uri="{FF2B5EF4-FFF2-40B4-BE49-F238E27FC236}">
                <a16:creationId xmlns:a16="http://schemas.microsoft.com/office/drawing/2014/main" id="{3801268E-67D6-3843-81FF-C5F1733F62B5}"/>
              </a:ext>
            </a:extLst>
          </p:cNvPr>
          <p:cNvSpPr>
            <a:spLocks noGrp="1"/>
          </p:cNvSpPr>
          <p:nvPr>
            <p:ph type="title"/>
          </p:nvPr>
        </p:nvSpPr>
        <p:spPr>
          <a:xfrm>
            <a:off x="485776" y="355601"/>
            <a:ext cx="11223623" cy="495299"/>
          </a:xfrm>
        </p:spPr>
        <p:txBody>
          <a:bodyPr/>
          <a:lstStyle/>
          <a:p>
            <a:r>
              <a:rPr lang="en-US" sz="3000" dirty="0">
                <a:solidFill>
                  <a:srgbClr val="002C77"/>
                </a:solidFill>
                <a:cs typeface="Calibri" pitchFamily="34" charset="0"/>
              </a:rPr>
              <a:t>Analysis Results: Hypothesis 3</a:t>
            </a:r>
            <a:br>
              <a:rPr lang="en-US" dirty="0">
                <a:solidFill>
                  <a:srgbClr val="002C77"/>
                </a:solidFill>
                <a:cs typeface="Calibri" pitchFamily="34" charset="0"/>
              </a:rPr>
            </a:br>
            <a:endParaRPr lang="en-US" sz="1800" dirty="0"/>
          </a:p>
        </p:txBody>
      </p:sp>
    </p:spTree>
    <p:extLst>
      <p:ext uri="{BB962C8B-B14F-4D97-AF65-F5344CB8AC3E}">
        <p14:creationId xmlns:p14="http://schemas.microsoft.com/office/powerpoint/2010/main" val="133930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700" dirty="0"/>
              <a:t>Does a process safety assessment predict a safety culture?</a:t>
            </a:r>
            <a:br>
              <a:rPr lang="en-GB" sz="2700" dirty="0"/>
            </a:br>
            <a:br>
              <a:rPr lang="en-GB" sz="1800" dirty="0"/>
            </a:br>
            <a:r>
              <a:rPr lang="en-GB" sz="2400" dirty="0"/>
              <a:t>Answer: Yes! </a:t>
            </a:r>
            <a:r>
              <a:rPr lang="en-US" sz="2400" dirty="0"/>
              <a:t>Our survey results show that these two are strongly linked.</a:t>
            </a:r>
            <a:endParaRPr lang="en-GB" sz="2400" dirty="0"/>
          </a:p>
        </p:txBody>
      </p:sp>
      <p:graphicFrame>
        <p:nvGraphicFramePr>
          <p:cNvPr id="24" name="Chart 23"/>
          <p:cNvGraphicFramePr/>
          <p:nvPr>
            <p:extLst>
              <p:ext uri="{D42A27DB-BD31-4B8C-83A1-F6EECF244321}">
                <p14:modId xmlns:p14="http://schemas.microsoft.com/office/powerpoint/2010/main" val="2005276657"/>
              </p:ext>
            </p:extLst>
          </p:nvPr>
        </p:nvGraphicFramePr>
        <p:xfrm>
          <a:off x="2359527" y="1683691"/>
          <a:ext cx="7538451" cy="4620590"/>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p:cNvSpPr txBox="1"/>
          <p:nvPr/>
        </p:nvSpPr>
        <p:spPr>
          <a:xfrm>
            <a:off x="5422963" y="6214751"/>
            <a:ext cx="1704649" cy="333060"/>
          </a:xfrm>
          <a:prstGeom prst="rect">
            <a:avLst/>
          </a:prstGeom>
          <a:noFill/>
        </p:spPr>
        <p:txBody>
          <a:bodyPr vert="horz" wrap="none" lIns="0" tIns="0" rIns="0" bIns="0" rtlCol="0" anchor="t" anchorCtr="0">
            <a:noAutofit/>
          </a:bodyPr>
          <a:lstStyle/>
          <a:p>
            <a:r>
              <a:rPr lang="en-US" dirty="0">
                <a:solidFill>
                  <a:schemeClr val="bg2">
                    <a:lumMod val="50000"/>
                  </a:schemeClr>
                </a:solidFill>
              </a:rPr>
              <a:t>Process Safety</a:t>
            </a:r>
          </a:p>
        </p:txBody>
      </p:sp>
      <p:sp>
        <p:nvSpPr>
          <p:cNvPr id="26" name="TextBox 25"/>
          <p:cNvSpPr txBox="1"/>
          <p:nvPr/>
        </p:nvSpPr>
        <p:spPr>
          <a:xfrm rot="16200000">
            <a:off x="1210736" y="3464845"/>
            <a:ext cx="1704649" cy="333060"/>
          </a:xfrm>
          <a:prstGeom prst="rect">
            <a:avLst/>
          </a:prstGeom>
          <a:noFill/>
        </p:spPr>
        <p:txBody>
          <a:bodyPr vert="horz" wrap="none" lIns="0" tIns="0" rIns="0" bIns="0" rtlCol="0" anchor="t" anchorCtr="0">
            <a:noAutofit/>
          </a:bodyPr>
          <a:lstStyle/>
          <a:p>
            <a:r>
              <a:rPr lang="en-US" dirty="0">
                <a:solidFill>
                  <a:schemeClr val="bg2">
                    <a:lumMod val="50000"/>
                  </a:schemeClr>
                </a:solidFill>
              </a:rPr>
              <a:t>Safety Culture</a:t>
            </a:r>
          </a:p>
        </p:txBody>
      </p:sp>
      <p:sp>
        <p:nvSpPr>
          <p:cNvPr id="5" name="Rectangle 4"/>
          <p:cNvSpPr/>
          <p:nvPr/>
        </p:nvSpPr>
        <p:spPr>
          <a:xfrm>
            <a:off x="10027914" y="2484339"/>
            <a:ext cx="1124026" cy="369332"/>
          </a:xfrm>
          <a:prstGeom prst="rect">
            <a:avLst/>
          </a:prstGeom>
        </p:spPr>
        <p:txBody>
          <a:bodyPr wrap="none">
            <a:spAutoFit/>
          </a:bodyPr>
          <a:lstStyle/>
          <a:p>
            <a:r>
              <a:rPr lang="en-US" i="1" dirty="0">
                <a:solidFill>
                  <a:srgbClr val="CEDBE6">
                    <a:lumMod val="25000"/>
                  </a:srgbClr>
                </a:solidFill>
                <a:latin typeface="Georgia" panose="02040502050405020303" pitchFamily="18" charset="0"/>
              </a:rPr>
              <a:t>R</a:t>
            </a:r>
            <a:r>
              <a:rPr lang="en-US" i="1" baseline="30000" dirty="0">
                <a:solidFill>
                  <a:srgbClr val="CEDBE6">
                    <a:lumMod val="25000"/>
                  </a:srgbClr>
                </a:solidFill>
                <a:latin typeface="Georgia" panose="02040502050405020303" pitchFamily="18" charset="0"/>
              </a:rPr>
              <a:t>2</a:t>
            </a:r>
            <a:r>
              <a:rPr lang="en-US" i="1" dirty="0">
                <a:solidFill>
                  <a:srgbClr val="CEDBE6">
                    <a:lumMod val="25000"/>
                  </a:srgbClr>
                </a:solidFill>
                <a:latin typeface="Georgia" panose="02040502050405020303" pitchFamily="18" charset="0"/>
              </a:rPr>
              <a:t> = .765</a:t>
            </a:r>
            <a:endParaRPr lang="en-US" dirty="0"/>
          </a:p>
        </p:txBody>
      </p:sp>
      <p:sp>
        <p:nvSpPr>
          <p:cNvPr id="10" name="2 Rectángulo"/>
          <p:cNvSpPr/>
          <p:nvPr/>
        </p:nvSpPr>
        <p:spPr>
          <a:xfrm>
            <a:off x="352325" y="1391303"/>
            <a:ext cx="11038240" cy="584775"/>
          </a:xfrm>
          <a:prstGeom prst="rect">
            <a:avLst/>
          </a:prstGeom>
        </p:spPr>
        <p:txBody>
          <a:bodyPr wrap="square">
            <a:spAutoFit/>
          </a:bodyPr>
          <a:lstStyle/>
          <a:p>
            <a:pPr marL="108000">
              <a:spcBef>
                <a:spcPts val="1400"/>
              </a:spcBef>
            </a:pPr>
            <a:r>
              <a:rPr lang="en-US" sz="1600" dirty="0">
                <a:solidFill>
                  <a:srgbClr val="CEDBE6">
                    <a:lumMod val="25000"/>
                  </a:srgbClr>
                </a:solidFill>
              </a:rPr>
              <a:t>A PSA significantly predicts safety culture R</a:t>
            </a:r>
            <a:r>
              <a:rPr lang="en-US" sz="1600" baseline="30000" dirty="0">
                <a:solidFill>
                  <a:srgbClr val="CEDBE6">
                    <a:lumMod val="25000"/>
                  </a:srgbClr>
                </a:solidFill>
              </a:rPr>
              <a:t>2</a:t>
            </a:r>
            <a:r>
              <a:rPr lang="en-US" sz="1600" dirty="0">
                <a:solidFill>
                  <a:srgbClr val="CEDBE6">
                    <a:lumMod val="25000"/>
                  </a:srgbClr>
                </a:solidFill>
              </a:rPr>
              <a:t> = .765. Employees who feel that their process safety needs are being attended to are </a:t>
            </a:r>
            <a:r>
              <a:rPr lang="en-US" sz="1600" b="1" dirty="0">
                <a:solidFill>
                  <a:srgbClr val="CEDBE6">
                    <a:lumMod val="25000"/>
                  </a:srgbClr>
                </a:solidFill>
              </a:rPr>
              <a:t>significantly more likely</a:t>
            </a:r>
            <a:r>
              <a:rPr lang="en-US" sz="1600" dirty="0">
                <a:solidFill>
                  <a:srgbClr val="CEDBE6">
                    <a:lumMod val="25000"/>
                  </a:srgbClr>
                </a:solidFill>
              </a:rPr>
              <a:t> to believe they work in a strong culture of safety.</a:t>
            </a:r>
            <a:endParaRPr lang="en-GB" sz="1600" dirty="0">
              <a:solidFill>
                <a:srgbClr val="CEDBE6">
                  <a:lumMod val="25000"/>
                </a:srgbClr>
              </a:solidFill>
            </a:endParaRPr>
          </a:p>
        </p:txBody>
      </p:sp>
    </p:spTree>
    <p:custDataLst>
      <p:tags r:id="rId1"/>
    </p:custDataLst>
    <p:extLst>
      <p:ext uri="{BB962C8B-B14F-4D97-AF65-F5344CB8AC3E}">
        <p14:creationId xmlns:p14="http://schemas.microsoft.com/office/powerpoint/2010/main" val="546112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Does PSA and SCA predict safety outcomes?</a:t>
            </a:r>
          </a:p>
        </p:txBody>
      </p:sp>
      <p:sp>
        <p:nvSpPr>
          <p:cNvPr id="12" name="Rectangle 11"/>
          <p:cNvSpPr/>
          <p:nvPr/>
        </p:nvSpPr>
        <p:spPr>
          <a:xfrm>
            <a:off x="635840" y="1779651"/>
            <a:ext cx="10694241" cy="1169551"/>
          </a:xfrm>
          <a:prstGeom prst="rect">
            <a:avLst/>
          </a:prstGeom>
        </p:spPr>
        <p:txBody>
          <a:bodyPr wrap="square">
            <a:spAutoFit/>
          </a:bodyPr>
          <a:lstStyle/>
          <a:p>
            <a:r>
              <a:rPr lang="en-US" sz="1200" b="1" dirty="0"/>
              <a:t>	</a:t>
            </a:r>
            <a:r>
              <a:rPr lang="en-US" sz="1400" b="1" dirty="0"/>
              <a:t>Dimension				Question</a:t>
            </a:r>
          </a:p>
          <a:p>
            <a:r>
              <a:rPr lang="en-US" sz="1400" dirty="0"/>
              <a:t>PSA	Operational Integrity		57. I understand the design limits of our equipment.</a:t>
            </a:r>
          </a:p>
          <a:p>
            <a:r>
              <a:rPr lang="en-US" sz="1400" dirty="0"/>
              <a:t>PSA	Operational Integrity		38. We operate within the operating limit of our equipment.</a:t>
            </a:r>
          </a:p>
          <a:p>
            <a:r>
              <a:rPr lang="en-US" sz="1400" dirty="0"/>
              <a:t>		</a:t>
            </a:r>
          </a:p>
          <a:p>
            <a:r>
              <a:rPr lang="en-US" sz="1400" dirty="0"/>
              <a:t>SCA	Skilled &amp; Competent		30. I understand my safety responsibilities.</a:t>
            </a:r>
          </a:p>
        </p:txBody>
      </p:sp>
      <p:sp>
        <p:nvSpPr>
          <p:cNvPr id="14" name="Rectangle 13"/>
          <p:cNvSpPr/>
          <p:nvPr/>
        </p:nvSpPr>
        <p:spPr>
          <a:xfrm>
            <a:off x="635840" y="3356878"/>
            <a:ext cx="11099968" cy="2677656"/>
          </a:xfrm>
          <a:prstGeom prst="rect">
            <a:avLst/>
          </a:prstGeom>
        </p:spPr>
        <p:txBody>
          <a:bodyPr wrap="square">
            <a:spAutoFit/>
          </a:bodyPr>
          <a:lstStyle/>
          <a:p>
            <a:r>
              <a:rPr lang="en-US" sz="1200" dirty="0"/>
              <a:t>	</a:t>
            </a:r>
            <a:r>
              <a:rPr lang="en-US" sz="1400" b="1" dirty="0"/>
              <a:t>Dimension				Question</a:t>
            </a:r>
          </a:p>
          <a:p>
            <a:r>
              <a:rPr lang="en-US" sz="1400" dirty="0"/>
              <a:t>PSA	Leadership Integrity		36. Site management effectively communicates our process safety results.</a:t>
            </a:r>
          </a:p>
          <a:p>
            <a:r>
              <a:rPr lang="en-US" sz="1400" dirty="0"/>
              <a:t>PSA	Design Integrity			43. I participate in hazard reviews and assessments.</a:t>
            </a:r>
          </a:p>
          <a:p>
            <a:r>
              <a:rPr lang="en-US" sz="1400" dirty="0"/>
              <a:t>PSA	Operational Integrity		34. We always operate according to procedures.</a:t>
            </a:r>
          </a:p>
          <a:p>
            <a:r>
              <a:rPr lang="en-US" sz="1400" dirty="0"/>
              <a:t>		</a:t>
            </a:r>
          </a:p>
          <a:p>
            <a:r>
              <a:rPr lang="en-US" sz="1400" dirty="0"/>
              <a:t>SCA	Reinforces Behaviors		21. My immediate manager holds employees accountable for following safety procedures.</a:t>
            </a:r>
          </a:p>
          <a:p>
            <a:r>
              <a:rPr lang="en-US" sz="1400" dirty="0"/>
              <a:t>SCA	Reinforces Behaviors		20. My immediate manager's actions are consistent with what he/she says.</a:t>
            </a:r>
          </a:p>
          <a:p>
            <a:r>
              <a:rPr lang="en-US" sz="1400" dirty="0"/>
              <a:t>SCA	Engage Employees		27. I would feel comfortable reporting a safety incident or near miss.</a:t>
            </a:r>
          </a:p>
          <a:p>
            <a:r>
              <a:rPr lang="en-US" sz="1400" dirty="0"/>
              <a:t>SCA	</a:t>
            </a:r>
            <a:r>
              <a:rPr lang="en-US" sz="1400" dirty="0" err="1"/>
              <a:t>Comm</a:t>
            </a:r>
            <a:r>
              <a:rPr lang="en-US" sz="1400" dirty="0"/>
              <a:t> Expectations		23. My immediate manager puts our team's safety ahead of his/her own ambitions.</a:t>
            </a:r>
          </a:p>
          <a:p>
            <a:r>
              <a:rPr lang="en-US" sz="1400" dirty="0"/>
              <a:t>SCA	Reinforces Behaviors		24. In the last 12 months, my supervisor has reviewed my work to make sure I am working safely.</a:t>
            </a:r>
          </a:p>
          <a:p>
            <a:r>
              <a:rPr lang="en-US" sz="1400" dirty="0"/>
              <a:t>SCA	Plus					19. My immediate manager is accessible to me when needed.</a:t>
            </a:r>
          </a:p>
          <a:p>
            <a:r>
              <a:rPr lang="en-US" sz="1400" dirty="0"/>
              <a:t>SCA	Reinforces Behaviors		4. At my Company, senior leadership’s actions are consistent with what they say (they “walk the talk”).</a:t>
            </a:r>
          </a:p>
        </p:txBody>
      </p:sp>
      <p:sp>
        <p:nvSpPr>
          <p:cNvPr id="15" name="TextBox 14"/>
          <p:cNvSpPr txBox="1"/>
          <p:nvPr/>
        </p:nvSpPr>
        <p:spPr>
          <a:xfrm>
            <a:off x="525976" y="1543919"/>
            <a:ext cx="1816689" cy="235732"/>
          </a:xfrm>
          <a:prstGeom prst="rect">
            <a:avLst/>
          </a:prstGeom>
          <a:noFill/>
        </p:spPr>
        <p:txBody>
          <a:bodyPr vert="horz" wrap="none" lIns="0" tIns="0" rIns="0" bIns="0" rtlCol="0" anchor="t" anchorCtr="0">
            <a:noAutofit/>
          </a:bodyPr>
          <a:lstStyle/>
          <a:p>
            <a:r>
              <a:rPr lang="en-US" sz="1400" b="1" dirty="0"/>
              <a:t>Correlates with Days Away From Work (DAFW)</a:t>
            </a:r>
          </a:p>
        </p:txBody>
      </p:sp>
      <p:sp>
        <p:nvSpPr>
          <p:cNvPr id="18" name="TextBox 17"/>
          <p:cNvSpPr txBox="1"/>
          <p:nvPr/>
        </p:nvSpPr>
        <p:spPr>
          <a:xfrm>
            <a:off x="525975" y="3141124"/>
            <a:ext cx="1816689" cy="235732"/>
          </a:xfrm>
          <a:prstGeom prst="rect">
            <a:avLst/>
          </a:prstGeom>
          <a:noFill/>
        </p:spPr>
        <p:txBody>
          <a:bodyPr vert="horz" wrap="none" lIns="0" tIns="0" rIns="0" bIns="0" rtlCol="0" anchor="t" anchorCtr="0">
            <a:noAutofit/>
          </a:bodyPr>
          <a:lstStyle/>
          <a:p>
            <a:r>
              <a:rPr lang="en-US" sz="1400" b="1" dirty="0"/>
              <a:t>Correlates with Tier 1</a:t>
            </a:r>
          </a:p>
        </p:txBody>
      </p:sp>
      <p:sp>
        <p:nvSpPr>
          <p:cNvPr id="16" name="TextBox 15"/>
          <p:cNvSpPr txBox="1"/>
          <p:nvPr/>
        </p:nvSpPr>
        <p:spPr>
          <a:xfrm>
            <a:off x="4070244" y="6527968"/>
            <a:ext cx="4045160" cy="569230"/>
          </a:xfrm>
          <a:prstGeom prst="rect">
            <a:avLst/>
          </a:prstGeom>
          <a:noFill/>
        </p:spPr>
        <p:txBody>
          <a:bodyPr vert="horz" wrap="none" lIns="0" tIns="0" rIns="0" bIns="0" rtlCol="0" anchor="t" anchorCtr="0">
            <a:noAutofit/>
          </a:bodyPr>
          <a:lstStyle/>
          <a:p>
            <a:r>
              <a:rPr lang="en-US" sz="1200" dirty="0">
                <a:solidFill>
                  <a:schemeClr val="bg2">
                    <a:lumMod val="50000"/>
                  </a:schemeClr>
                </a:solidFill>
              </a:rPr>
              <a:t>*Note analysis controlled for the size of the organization</a:t>
            </a:r>
          </a:p>
        </p:txBody>
      </p:sp>
      <p:sp>
        <p:nvSpPr>
          <p:cNvPr id="4" name="Right Brace 3"/>
          <p:cNvSpPr/>
          <p:nvPr/>
        </p:nvSpPr>
        <p:spPr>
          <a:xfrm>
            <a:off x="9257771" y="3519060"/>
            <a:ext cx="208722" cy="705740"/>
          </a:xfrm>
          <a:prstGeom prst="rightBrace">
            <a:avLst/>
          </a:prstGeom>
          <a:solidFill>
            <a:schemeClr val="bg1"/>
          </a:solidFill>
          <a:ln w="7620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Rectangle 10"/>
          <p:cNvSpPr/>
          <p:nvPr/>
        </p:nvSpPr>
        <p:spPr>
          <a:xfrm>
            <a:off x="9522762" y="3356878"/>
            <a:ext cx="2322911" cy="1015663"/>
          </a:xfrm>
          <a:prstGeom prst="rect">
            <a:avLst/>
          </a:prstGeom>
          <a:solidFill>
            <a:schemeClr val="accent2"/>
          </a:solidFill>
        </p:spPr>
        <p:txBody>
          <a:bodyPr wrap="square">
            <a:spAutoFit/>
          </a:bodyPr>
          <a:lstStyle/>
          <a:p>
            <a:r>
              <a:rPr lang="en-US" sz="2000" b="1" dirty="0">
                <a:solidFill>
                  <a:schemeClr val="bg1"/>
                </a:solidFill>
              </a:rPr>
              <a:t>Companies need to get these three </a:t>
            </a:r>
          </a:p>
          <a:p>
            <a:r>
              <a:rPr lang="en-US" sz="2000" b="1" dirty="0">
                <a:solidFill>
                  <a:schemeClr val="bg1"/>
                </a:solidFill>
              </a:rPr>
              <a:t>items right!</a:t>
            </a:r>
            <a:endParaRPr lang="en-US" sz="2000" dirty="0">
              <a:solidFill>
                <a:schemeClr val="bg1"/>
              </a:solidFill>
            </a:endParaRPr>
          </a:p>
        </p:txBody>
      </p:sp>
    </p:spTree>
    <p:custDataLst>
      <p:tags r:id="rId1"/>
    </p:custDataLst>
    <p:extLst>
      <p:ext uri="{BB962C8B-B14F-4D97-AF65-F5344CB8AC3E}">
        <p14:creationId xmlns:p14="http://schemas.microsoft.com/office/powerpoint/2010/main" val="343535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24FEE1FB-1F24-FB45-AF0F-517E2FB218CC}"/>
              </a:ext>
            </a:extLst>
          </p:cNvPr>
          <p:cNvGrpSpPr/>
          <p:nvPr/>
        </p:nvGrpSpPr>
        <p:grpSpPr>
          <a:xfrm>
            <a:off x="2620977" y="1187807"/>
            <a:ext cx="2439985" cy="4044659"/>
            <a:chOff x="350747" y="1801828"/>
            <a:chExt cx="2439985" cy="4044659"/>
          </a:xfrm>
        </p:grpSpPr>
        <p:sp>
          <p:nvSpPr>
            <p:cNvPr id="4" name="Rectangle 3">
              <a:extLst>
                <a:ext uri="{FF2B5EF4-FFF2-40B4-BE49-F238E27FC236}">
                  <a16:creationId xmlns:a16="http://schemas.microsoft.com/office/drawing/2014/main" id="{4D0302B3-0659-0A4F-92A4-D915B5B2B52E}"/>
                </a:ext>
              </a:extLst>
            </p:cNvPr>
            <p:cNvSpPr/>
            <p:nvPr/>
          </p:nvSpPr>
          <p:spPr>
            <a:xfrm>
              <a:off x="350747" y="3304791"/>
              <a:ext cx="2439985" cy="2541696"/>
            </a:xfrm>
            <a:prstGeom prst="rect">
              <a:avLst/>
            </a:prstGeom>
            <a:noFill/>
            <a:ln>
              <a:noFill/>
            </a:ln>
          </p:spPr>
          <p:txBody>
            <a:bodyPr wrap="square" lIns="243840" tIns="243840" rIns="243840" bIns="243840" anchor="t">
              <a:noAutofit/>
            </a:bodyPr>
            <a:lstStyle/>
            <a:p>
              <a:r>
                <a:rPr lang="en-US" sz="2000" dirty="0">
                  <a:solidFill>
                    <a:schemeClr val="bg2">
                      <a:lumMod val="40000"/>
                      <a:lumOff val="60000"/>
                    </a:schemeClr>
                  </a:solidFill>
                </a:rPr>
                <a:t>Employees view personal safety culture in the same way they view process safety culture.</a:t>
              </a:r>
            </a:p>
          </p:txBody>
        </p:sp>
        <p:sp>
          <p:nvSpPr>
            <p:cNvPr id="5" name="TextBox 4">
              <a:extLst>
                <a:ext uri="{FF2B5EF4-FFF2-40B4-BE49-F238E27FC236}">
                  <a16:creationId xmlns:a16="http://schemas.microsoft.com/office/drawing/2014/main" id="{171B82DE-99D1-BB48-A666-DB84A0E946A7}"/>
                </a:ext>
              </a:extLst>
            </p:cNvPr>
            <p:cNvSpPr txBox="1"/>
            <p:nvPr/>
          </p:nvSpPr>
          <p:spPr>
            <a:xfrm>
              <a:off x="997923" y="180182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1</a:t>
              </a:r>
            </a:p>
          </p:txBody>
        </p:sp>
      </p:grpSp>
      <p:sp>
        <p:nvSpPr>
          <p:cNvPr id="9" name="Rectangle 8">
            <a:extLst>
              <a:ext uri="{FF2B5EF4-FFF2-40B4-BE49-F238E27FC236}">
                <a16:creationId xmlns:a16="http://schemas.microsoft.com/office/drawing/2014/main" id="{6C0B4984-4A71-4D48-B06E-FC8BF5901887}"/>
              </a:ext>
            </a:extLst>
          </p:cNvPr>
          <p:cNvSpPr/>
          <p:nvPr/>
        </p:nvSpPr>
        <p:spPr>
          <a:xfrm>
            <a:off x="4897543" y="1279239"/>
            <a:ext cx="48018" cy="3660653"/>
          </a:xfrm>
          <a:prstGeom prst="rect">
            <a:avLst/>
          </a:prstGeom>
          <a:solidFill>
            <a:schemeClr val="bg2">
              <a:lumMod val="40000"/>
              <a:lumOff val="60000"/>
            </a:schemeClr>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sp>
        <p:nvSpPr>
          <p:cNvPr id="11" name="Rectangle 10">
            <a:extLst>
              <a:ext uri="{FF2B5EF4-FFF2-40B4-BE49-F238E27FC236}">
                <a16:creationId xmlns:a16="http://schemas.microsoft.com/office/drawing/2014/main" id="{02ED2C71-F77B-DE4B-AA25-0D38E51FCD13}"/>
              </a:ext>
            </a:extLst>
          </p:cNvPr>
          <p:cNvSpPr/>
          <p:nvPr/>
        </p:nvSpPr>
        <p:spPr>
          <a:xfrm>
            <a:off x="7294386" y="2398194"/>
            <a:ext cx="2413562" cy="2541698"/>
          </a:xfrm>
          <a:prstGeom prst="rect">
            <a:avLst/>
          </a:prstGeom>
          <a:noFill/>
          <a:ln>
            <a:noFill/>
          </a:ln>
        </p:spPr>
        <p:txBody>
          <a:bodyPr wrap="square" lIns="243840" tIns="243840" rIns="243840" bIns="243840">
            <a:noAutofit/>
          </a:bodyPr>
          <a:lstStyle/>
          <a:p>
            <a:pPr lvl="0"/>
            <a:endParaRPr kumimoji="0" lang="en-US" sz="1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endParaRPr>
          </a:p>
        </p:txBody>
      </p:sp>
      <p:grpSp>
        <p:nvGrpSpPr>
          <p:cNvPr id="35" name="Group 34">
            <a:extLst>
              <a:ext uri="{FF2B5EF4-FFF2-40B4-BE49-F238E27FC236}">
                <a16:creationId xmlns:a16="http://schemas.microsoft.com/office/drawing/2014/main" id="{193B8CC7-9FDE-4D42-8CBE-31C474E3F7FC}"/>
              </a:ext>
            </a:extLst>
          </p:cNvPr>
          <p:cNvGrpSpPr/>
          <p:nvPr/>
        </p:nvGrpSpPr>
        <p:grpSpPr>
          <a:xfrm>
            <a:off x="7232628" y="1226617"/>
            <a:ext cx="2475320" cy="4046734"/>
            <a:chOff x="4962398" y="1840638"/>
            <a:chExt cx="2475320" cy="4046734"/>
          </a:xfrm>
        </p:grpSpPr>
        <p:sp>
          <p:nvSpPr>
            <p:cNvPr id="7" name="Rectangle 6">
              <a:extLst>
                <a:ext uri="{FF2B5EF4-FFF2-40B4-BE49-F238E27FC236}">
                  <a16:creationId xmlns:a16="http://schemas.microsoft.com/office/drawing/2014/main" id="{855B7BA9-2950-564C-9026-58FEC65E2F2F}"/>
                </a:ext>
              </a:extLst>
            </p:cNvPr>
            <p:cNvSpPr/>
            <p:nvPr/>
          </p:nvSpPr>
          <p:spPr>
            <a:xfrm>
              <a:off x="4962398" y="3345675"/>
              <a:ext cx="2475320" cy="2541697"/>
            </a:xfrm>
            <a:prstGeom prst="rect">
              <a:avLst/>
            </a:prstGeom>
            <a:noFill/>
            <a:ln>
              <a:noFill/>
            </a:ln>
          </p:spPr>
          <p:txBody>
            <a:bodyPr wrap="square" lIns="243840" tIns="243840" rIns="243840" bIns="243840">
              <a:noAutofit/>
            </a:bodyPr>
            <a:lstStyle/>
            <a:p>
              <a:r>
                <a:rPr lang="en-US" sz="2000" dirty="0"/>
                <a:t>Process safety cultural elements are correlated to process safety outcomes (Tier 1 and 2 incidents).</a:t>
              </a:r>
            </a:p>
          </p:txBody>
        </p:sp>
        <p:sp>
          <p:nvSpPr>
            <p:cNvPr id="12" name="TextBox 11">
              <a:extLst>
                <a:ext uri="{FF2B5EF4-FFF2-40B4-BE49-F238E27FC236}">
                  <a16:creationId xmlns:a16="http://schemas.microsoft.com/office/drawing/2014/main" id="{07078717-2114-CF46-B3EF-658833D97066}"/>
                </a:ext>
              </a:extLst>
            </p:cNvPr>
            <p:cNvSpPr txBox="1"/>
            <p:nvPr/>
          </p:nvSpPr>
          <p:spPr>
            <a:xfrm>
              <a:off x="5657874" y="1840638"/>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00968F"/>
                  </a:solidFill>
                  <a:effectLst/>
                  <a:uLnTx/>
                  <a:uFillTx/>
                  <a:latin typeface="Arial" panose="020B0604020202020204"/>
                  <a:ea typeface="+mn-ea"/>
                  <a:cs typeface="+mn-cs"/>
                </a:rPr>
                <a:t>3</a:t>
              </a:r>
            </a:p>
          </p:txBody>
        </p:sp>
      </p:grpSp>
      <p:sp>
        <p:nvSpPr>
          <p:cNvPr id="13" name="Rectangle 12">
            <a:extLst>
              <a:ext uri="{FF2B5EF4-FFF2-40B4-BE49-F238E27FC236}">
                <a16:creationId xmlns:a16="http://schemas.microsoft.com/office/drawing/2014/main" id="{A647C369-3048-8143-939E-6DCF5686A2F2}"/>
              </a:ext>
            </a:extLst>
          </p:cNvPr>
          <p:cNvSpPr/>
          <p:nvPr/>
        </p:nvSpPr>
        <p:spPr>
          <a:xfrm>
            <a:off x="7237774" y="1279396"/>
            <a:ext cx="56612" cy="3660495"/>
          </a:xfrm>
          <a:prstGeom prst="rect">
            <a:avLst/>
          </a:prstGeom>
          <a:solidFill>
            <a:srgbClr val="00968F"/>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chemeClr val="bg2">
                  <a:lumMod val="40000"/>
                  <a:lumOff val="60000"/>
                </a:schemeClr>
              </a:solidFill>
              <a:effectLst/>
              <a:uLnTx/>
              <a:uFillTx/>
              <a:latin typeface="Arial" panose="020B0604020202020204" pitchFamily="34" charset="0"/>
              <a:ea typeface="+mn-ea"/>
              <a:cs typeface="Arial" panose="020B0604020202020204" pitchFamily="34" charset="0"/>
            </a:endParaRPr>
          </a:p>
        </p:txBody>
      </p:sp>
      <p:grpSp>
        <p:nvGrpSpPr>
          <p:cNvPr id="34" name="Group 33">
            <a:extLst>
              <a:ext uri="{FF2B5EF4-FFF2-40B4-BE49-F238E27FC236}">
                <a16:creationId xmlns:a16="http://schemas.microsoft.com/office/drawing/2014/main" id="{5B6D919C-70F2-4E40-8693-10F2FE2A9CB6}"/>
              </a:ext>
            </a:extLst>
          </p:cNvPr>
          <p:cNvGrpSpPr/>
          <p:nvPr/>
        </p:nvGrpSpPr>
        <p:grpSpPr>
          <a:xfrm>
            <a:off x="4904969" y="1202395"/>
            <a:ext cx="2465290" cy="4073745"/>
            <a:chOff x="2634739" y="1816416"/>
            <a:chExt cx="2465290" cy="4073745"/>
          </a:xfrm>
        </p:grpSpPr>
        <p:sp>
          <p:nvSpPr>
            <p:cNvPr id="8" name="TextBox 7">
              <a:extLst>
                <a:ext uri="{FF2B5EF4-FFF2-40B4-BE49-F238E27FC236}">
                  <a16:creationId xmlns:a16="http://schemas.microsoft.com/office/drawing/2014/main" id="{FDF17B21-C107-9C4F-94AF-8075CF6B88F9}"/>
                </a:ext>
              </a:extLst>
            </p:cNvPr>
            <p:cNvSpPr txBox="1"/>
            <p:nvPr/>
          </p:nvSpPr>
          <p:spPr>
            <a:xfrm>
              <a:off x="3420252" y="1816416"/>
              <a:ext cx="628377" cy="1354217"/>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chemeClr val="bg2">
                      <a:lumMod val="40000"/>
                      <a:lumOff val="60000"/>
                    </a:schemeClr>
                  </a:solidFill>
                  <a:effectLst/>
                  <a:uLnTx/>
                  <a:uFillTx/>
                  <a:latin typeface="Arial" panose="020B0604020202020204"/>
                  <a:ea typeface="+mn-ea"/>
                  <a:cs typeface="+mn-cs"/>
                </a:rPr>
                <a:t>2</a:t>
              </a:r>
            </a:p>
          </p:txBody>
        </p:sp>
        <p:sp>
          <p:nvSpPr>
            <p:cNvPr id="22" name="Rectangle 21">
              <a:extLst>
                <a:ext uri="{FF2B5EF4-FFF2-40B4-BE49-F238E27FC236}">
                  <a16:creationId xmlns:a16="http://schemas.microsoft.com/office/drawing/2014/main" id="{42BE812C-9E6E-E34F-B96F-5C87FA98C06C}"/>
                </a:ext>
              </a:extLst>
            </p:cNvPr>
            <p:cNvSpPr/>
            <p:nvPr/>
          </p:nvSpPr>
          <p:spPr>
            <a:xfrm>
              <a:off x="2634739" y="3348464"/>
              <a:ext cx="2465290" cy="2541697"/>
            </a:xfrm>
            <a:prstGeom prst="rect">
              <a:avLst/>
            </a:prstGeom>
            <a:noFill/>
            <a:ln>
              <a:noFill/>
            </a:ln>
          </p:spPr>
          <p:txBody>
            <a:bodyPr wrap="square" lIns="243840" tIns="243840" rIns="243840" bIns="243840">
              <a:noAutofit/>
            </a:bodyPr>
            <a:lstStyle/>
            <a:p>
              <a:r>
                <a:rPr lang="en-US" sz="2000" dirty="0">
                  <a:solidFill>
                    <a:schemeClr val="bg2">
                      <a:lumMod val="40000"/>
                      <a:lumOff val="60000"/>
                    </a:schemeClr>
                  </a:solidFill>
                </a:rPr>
                <a:t>Personal safety culture does not predict process safety culture.</a:t>
              </a:r>
            </a:p>
          </p:txBody>
        </p:sp>
      </p:grpSp>
      <p:sp>
        <p:nvSpPr>
          <p:cNvPr id="17" name="Title 1">
            <a:extLst>
              <a:ext uri="{FF2B5EF4-FFF2-40B4-BE49-F238E27FC236}">
                <a16:creationId xmlns:a16="http://schemas.microsoft.com/office/drawing/2014/main" id="{3801268E-67D6-3843-81FF-C5F1733F62B5}"/>
              </a:ext>
            </a:extLst>
          </p:cNvPr>
          <p:cNvSpPr>
            <a:spLocks noGrp="1"/>
          </p:cNvSpPr>
          <p:nvPr>
            <p:ph type="title"/>
          </p:nvPr>
        </p:nvSpPr>
        <p:spPr>
          <a:xfrm>
            <a:off x="485776" y="355601"/>
            <a:ext cx="11223623" cy="495299"/>
          </a:xfrm>
        </p:spPr>
        <p:txBody>
          <a:bodyPr/>
          <a:lstStyle/>
          <a:p>
            <a:r>
              <a:rPr lang="en-US" sz="3000" dirty="0">
                <a:solidFill>
                  <a:srgbClr val="002C77"/>
                </a:solidFill>
                <a:cs typeface="Calibri" pitchFamily="34" charset="0"/>
              </a:rPr>
              <a:t>Analysis Results: Hypothesis 3</a:t>
            </a:r>
            <a:br>
              <a:rPr lang="en-US" dirty="0">
                <a:solidFill>
                  <a:srgbClr val="002C77"/>
                </a:solidFill>
                <a:cs typeface="Calibri" pitchFamily="34" charset="0"/>
              </a:rPr>
            </a:br>
            <a:endParaRPr lang="en-US" sz="1800" dirty="0"/>
          </a:p>
        </p:txBody>
      </p:sp>
      <p:sp>
        <p:nvSpPr>
          <p:cNvPr id="15" name="Rectangle 14"/>
          <p:cNvSpPr/>
          <p:nvPr/>
        </p:nvSpPr>
        <p:spPr>
          <a:xfrm>
            <a:off x="808505" y="5055168"/>
            <a:ext cx="10658218" cy="1231106"/>
          </a:xfrm>
          <a:prstGeom prst="rect">
            <a:avLst/>
          </a:prstGeom>
          <a:solidFill>
            <a:srgbClr val="00968F"/>
          </a:solidFill>
        </p:spPr>
        <p:txBody>
          <a:bodyPr wrap="square">
            <a:spAutoFit/>
          </a:bodyPr>
          <a:lstStyle/>
          <a:p>
            <a:r>
              <a:rPr lang="en-US" b="1" dirty="0">
                <a:solidFill>
                  <a:schemeClr val="bg1"/>
                </a:solidFill>
              </a:rPr>
              <a:t>Working conclusions:  </a:t>
            </a:r>
          </a:p>
          <a:p>
            <a:endParaRPr lang="en-US" sz="1000" b="1" dirty="0">
              <a:solidFill>
                <a:schemeClr val="bg1"/>
              </a:solidFill>
            </a:endParaRPr>
          </a:p>
          <a:p>
            <a:r>
              <a:rPr lang="en-US" b="1" dirty="0">
                <a:solidFill>
                  <a:schemeClr val="bg1"/>
                </a:solidFill>
              </a:rPr>
              <a:t>Process and personal safety are very strongly correlated.</a:t>
            </a:r>
          </a:p>
          <a:p>
            <a:endParaRPr lang="en-US" sz="1050" b="1" dirty="0">
              <a:solidFill>
                <a:schemeClr val="bg1"/>
              </a:solidFill>
            </a:endParaRPr>
          </a:p>
          <a:p>
            <a:r>
              <a:rPr lang="en-US" b="1" dirty="0">
                <a:solidFill>
                  <a:schemeClr val="bg1"/>
                </a:solidFill>
              </a:rPr>
              <a:t>There are a few questions that indicate correlation with serious incidents and events.</a:t>
            </a:r>
            <a:endParaRPr lang="en-US" dirty="0">
              <a:solidFill>
                <a:schemeClr val="bg1"/>
              </a:solidFill>
            </a:endParaRPr>
          </a:p>
        </p:txBody>
      </p:sp>
    </p:spTree>
    <p:extLst>
      <p:ext uri="{BB962C8B-B14F-4D97-AF65-F5344CB8AC3E}">
        <p14:creationId xmlns:p14="http://schemas.microsoft.com/office/powerpoint/2010/main" val="1093216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4"/>
          <p:cNvSpPr>
            <a:spLocks noGrp="1"/>
          </p:cNvSpPr>
          <p:nvPr>
            <p:ph type="title"/>
          </p:nvPr>
        </p:nvSpPr>
        <p:spPr>
          <a:xfrm>
            <a:off x="915870" y="571875"/>
            <a:ext cx="10111947" cy="415417"/>
          </a:xfrm>
        </p:spPr>
        <p:txBody>
          <a:bodyPr vert="horz" lIns="0" tIns="0" rIns="0" bIns="0" rtlCol="0" anchor="t" anchorCtr="0">
            <a:normAutofit/>
          </a:bodyPr>
          <a:lstStyle/>
          <a:p>
            <a:pPr defTabSz="914309"/>
            <a:r>
              <a:rPr lang="en-GB" sz="2400" dirty="0">
                <a:solidFill>
                  <a:srgbClr val="003865"/>
                </a:solidFill>
              </a:rPr>
              <a:t>Synopsis</a:t>
            </a:r>
            <a:endParaRPr lang="en-GB" sz="2400" dirty="0"/>
          </a:p>
        </p:txBody>
      </p:sp>
      <p:grpSp>
        <p:nvGrpSpPr>
          <p:cNvPr id="3" name="Group 2"/>
          <p:cNvGrpSpPr/>
          <p:nvPr/>
        </p:nvGrpSpPr>
        <p:grpSpPr>
          <a:xfrm>
            <a:off x="4458312" y="1159754"/>
            <a:ext cx="3347564" cy="5075582"/>
            <a:chOff x="4458312" y="1159754"/>
            <a:chExt cx="3347564" cy="5075582"/>
          </a:xfrm>
        </p:grpSpPr>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41988" y="1228252"/>
              <a:ext cx="503777" cy="503777"/>
            </a:xfrm>
            <a:prstGeom prst="rect">
              <a:avLst/>
            </a:prstGeom>
          </p:spPr>
        </p:pic>
        <p:sp>
          <p:nvSpPr>
            <p:cNvPr id="16" name="TextBox 66"/>
            <p:cNvSpPr txBox="1"/>
            <p:nvPr/>
          </p:nvSpPr>
          <p:spPr>
            <a:xfrm>
              <a:off x="4974658" y="1323691"/>
              <a:ext cx="2590402" cy="307737"/>
            </a:xfrm>
            <a:prstGeom prst="rect">
              <a:avLst/>
            </a:prstGeom>
            <a:noFill/>
          </p:spPr>
          <p:txBody>
            <a:bodyPr wrap="square" rtlCol="0">
              <a:spAutoFit/>
            </a:bodyPr>
            <a:lstStyle/>
            <a:p>
              <a:pPr algn="ctr"/>
              <a:r>
                <a:rPr lang="en-US" sz="1400" b="1" spc="100" dirty="0">
                  <a:solidFill>
                    <a:srgbClr val="003865"/>
                  </a:solidFill>
                  <a:latin typeface="Mute" panose="00000800000000000000" pitchFamily="50" charset="0"/>
                  <a:cs typeface="Arial" panose="020B0604020202020204" pitchFamily="34" charset="0"/>
                </a:rPr>
                <a:t>OPPORTUNITY AREAS</a:t>
              </a:r>
            </a:p>
          </p:txBody>
        </p:sp>
        <p:sp>
          <p:nvSpPr>
            <p:cNvPr id="18" name="TextBox 67"/>
            <p:cNvSpPr/>
            <p:nvPr/>
          </p:nvSpPr>
          <p:spPr>
            <a:xfrm>
              <a:off x="4507293" y="1779647"/>
              <a:ext cx="3207348" cy="3693319"/>
            </a:xfrm>
            <a:prstGeom prst="rect">
              <a:avLst/>
            </a:prstGeom>
            <a:noFill/>
          </p:spPr>
          <p:txBody>
            <a:bodyPr wrap="square">
              <a:spAutoFit/>
            </a:bodyPr>
            <a:lstStyle/>
            <a:p>
              <a:pPr marL="179370" indent="-179370">
                <a:spcBef>
                  <a:spcPts val="600"/>
                </a:spcBef>
                <a:buClr>
                  <a:srgbClr val="000000">
                    <a:lumMod val="75000"/>
                    <a:lumOff val="25000"/>
                  </a:srgbClr>
                </a:buClr>
                <a:buFont typeface="Arial" panose="020B0604020202020204" pitchFamily="34" charset="0"/>
                <a:buChar char="•"/>
                <a:defRPr/>
              </a:pPr>
              <a:r>
                <a:rPr lang="en-US" sz="1400" kern="0" dirty="0">
                  <a:solidFill>
                    <a:srgbClr val="003865"/>
                  </a:solidFill>
                  <a:latin typeface="Mute" panose="00000800000000000000" pitchFamily="50" charset="0"/>
                </a:rPr>
                <a:t>Safety execution is lower than expected: </a:t>
              </a:r>
              <a:r>
                <a:rPr lang="en-US" sz="1400" b="1" kern="0" dirty="0">
                  <a:solidFill>
                    <a:srgbClr val="003865"/>
                  </a:solidFill>
                  <a:latin typeface="Mute" panose="00000800000000000000" pitchFamily="50" charset="0"/>
                </a:rPr>
                <a:t>drills are not being performed</a:t>
              </a:r>
              <a:r>
                <a:rPr lang="en-US" sz="1400" kern="0" dirty="0">
                  <a:solidFill>
                    <a:srgbClr val="003865"/>
                  </a:solidFill>
                  <a:latin typeface="Mute" panose="00000800000000000000" pitchFamily="50" charset="0"/>
                </a:rPr>
                <a:t>, management of maintenance </a:t>
              </a:r>
              <a:r>
                <a:rPr lang="en-US" sz="1400" b="1" kern="0" dirty="0">
                  <a:solidFill>
                    <a:srgbClr val="003865"/>
                  </a:solidFill>
                  <a:latin typeface="Mute" panose="00000800000000000000" pitchFamily="50" charset="0"/>
                </a:rPr>
                <a:t>backlogs</a:t>
              </a:r>
              <a:r>
                <a:rPr lang="en-US" sz="1400" kern="0" dirty="0">
                  <a:solidFill>
                    <a:srgbClr val="003865"/>
                  </a:solidFill>
                  <a:latin typeface="Mute" panose="00000800000000000000" pitchFamily="50" charset="0"/>
                </a:rPr>
                <a:t>, and focus on fixing problems rather than </a:t>
              </a:r>
              <a:r>
                <a:rPr lang="en-US" sz="1400" b="1" kern="0" dirty="0">
                  <a:solidFill>
                    <a:srgbClr val="003865"/>
                  </a:solidFill>
                  <a:latin typeface="Mute" panose="00000800000000000000" pitchFamily="50" charset="0"/>
                </a:rPr>
                <a:t>placing blame</a:t>
              </a:r>
              <a:r>
                <a:rPr lang="en-US" sz="1400" kern="0" dirty="0">
                  <a:solidFill>
                    <a:srgbClr val="003865"/>
                  </a:solidFill>
                  <a:latin typeface="Mute" panose="00000800000000000000" pitchFamily="50" charset="0"/>
                </a:rPr>
                <a:t> are all areas needing attention.</a:t>
              </a:r>
            </a:p>
            <a:p>
              <a:pPr marL="179370" indent="-179370">
                <a:spcBef>
                  <a:spcPts val="600"/>
                </a:spcBef>
                <a:buClr>
                  <a:srgbClr val="000000">
                    <a:lumMod val="75000"/>
                    <a:lumOff val="25000"/>
                  </a:srgbClr>
                </a:buClr>
                <a:buFont typeface="Arial" panose="020B0604020202020204" pitchFamily="34" charset="0"/>
                <a:buChar char="•"/>
                <a:defRPr/>
              </a:pPr>
              <a:r>
                <a:rPr lang="en-US" sz="1400" kern="0" dirty="0">
                  <a:solidFill>
                    <a:srgbClr val="003865"/>
                  </a:solidFill>
                  <a:latin typeface="Mute" panose="00000800000000000000" pitchFamily="50" charset="0"/>
                </a:rPr>
                <a:t>Safety operations have some issues: </a:t>
              </a:r>
              <a:r>
                <a:rPr lang="en-US" sz="1400" b="1" kern="0" dirty="0">
                  <a:solidFill>
                    <a:srgbClr val="003865"/>
                  </a:solidFill>
                  <a:latin typeface="Mute" panose="00000800000000000000" pitchFamily="50" charset="0"/>
                </a:rPr>
                <a:t>alarms </a:t>
              </a:r>
              <a:r>
                <a:rPr lang="en-US" sz="1400" kern="0" dirty="0">
                  <a:solidFill>
                    <a:srgbClr val="003865"/>
                  </a:solidFill>
                  <a:latin typeface="Mute" panose="00000800000000000000" pitchFamily="50" charset="0"/>
                </a:rPr>
                <a:t>are less manageable, </a:t>
              </a:r>
              <a:r>
                <a:rPr lang="en-US" sz="1400" b="1" kern="0" dirty="0">
                  <a:solidFill>
                    <a:srgbClr val="003865"/>
                  </a:solidFill>
                  <a:latin typeface="Mute" panose="00000800000000000000" pitchFamily="50" charset="0"/>
                </a:rPr>
                <a:t>overrides</a:t>
              </a:r>
              <a:r>
                <a:rPr lang="en-US" sz="1400" kern="0" dirty="0">
                  <a:solidFill>
                    <a:srgbClr val="003865"/>
                  </a:solidFill>
                  <a:latin typeface="Mute" panose="00000800000000000000" pitchFamily="50" charset="0"/>
                </a:rPr>
                <a:t> are more common than expected, and unit </a:t>
              </a:r>
              <a:r>
                <a:rPr lang="en-US" sz="1400" b="1" kern="0" dirty="0">
                  <a:solidFill>
                    <a:srgbClr val="003865"/>
                  </a:solidFill>
                  <a:latin typeface="Mute" panose="00000800000000000000" pitchFamily="50" charset="0"/>
                </a:rPr>
                <a:t>shutdowns</a:t>
              </a:r>
              <a:r>
                <a:rPr lang="en-US" sz="1400" kern="0" dirty="0">
                  <a:solidFill>
                    <a:srgbClr val="003865"/>
                  </a:solidFill>
                  <a:latin typeface="Mute" panose="00000800000000000000" pitchFamily="50" charset="0"/>
                </a:rPr>
                <a:t> are more frequent than ideal.</a:t>
              </a:r>
            </a:p>
            <a:p>
              <a:pPr marL="179370" indent="-179370">
                <a:spcBef>
                  <a:spcPts val="600"/>
                </a:spcBef>
                <a:buClr>
                  <a:srgbClr val="000000">
                    <a:lumMod val="75000"/>
                    <a:lumOff val="25000"/>
                  </a:srgbClr>
                </a:buClr>
                <a:buFont typeface="Arial" panose="020B0604020202020204" pitchFamily="34" charset="0"/>
                <a:buChar char="•"/>
                <a:defRPr/>
              </a:pPr>
              <a:r>
                <a:rPr lang="en-US" sz="1400" kern="0" dirty="0">
                  <a:solidFill>
                    <a:srgbClr val="003865"/>
                  </a:solidFill>
                  <a:latin typeface="Mute" panose="00000800000000000000" pitchFamily="50" charset="0"/>
                </a:rPr>
                <a:t>Leadership is not communicating </a:t>
              </a:r>
              <a:r>
                <a:rPr lang="en-US" sz="1400" b="1" kern="0" dirty="0">
                  <a:solidFill>
                    <a:srgbClr val="003865"/>
                  </a:solidFill>
                  <a:latin typeface="Mute" panose="00000800000000000000" pitchFamily="50" charset="0"/>
                </a:rPr>
                <a:t>reasons for decisions</a:t>
              </a:r>
              <a:r>
                <a:rPr lang="en-US" sz="1400" kern="0" dirty="0">
                  <a:solidFill>
                    <a:srgbClr val="003865"/>
                  </a:solidFill>
                  <a:latin typeface="Mute" panose="00000800000000000000" pitchFamily="50" charset="0"/>
                </a:rPr>
                <a:t>, which is causing employees to feel less positive about the organization. </a:t>
              </a:r>
            </a:p>
          </p:txBody>
        </p:sp>
        <p:sp>
          <p:nvSpPr>
            <p:cNvPr id="20" name="Rectangle 19"/>
            <p:cNvSpPr/>
            <p:nvPr/>
          </p:nvSpPr>
          <p:spPr>
            <a:xfrm>
              <a:off x="4458312" y="1159754"/>
              <a:ext cx="3347564" cy="5075582"/>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s-ES_tradnl" sz="1400" dirty="0">
                <a:solidFill>
                  <a:srgbClr val="FFFFFF"/>
                </a:solidFill>
                <a:latin typeface="Mute" panose="00000800000000000000" pitchFamily="50" charset="0"/>
                <a:cs typeface="Arial" panose="020B0604020202020204" pitchFamily="34" charset="0"/>
              </a:endParaRPr>
            </a:p>
          </p:txBody>
        </p:sp>
      </p:grpSp>
      <p:grpSp>
        <p:nvGrpSpPr>
          <p:cNvPr id="6" name="Group 5"/>
          <p:cNvGrpSpPr/>
          <p:nvPr/>
        </p:nvGrpSpPr>
        <p:grpSpPr>
          <a:xfrm>
            <a:off x="915869" y="1162790"/>
            <a:ext cx="3347566" cy="5072340"/>
            <a:chOff x="915869" y="1162790"/>
            <a:chExt cx="3347566" cy="5072340"/>
          </a:xfrm>
        </p:grpSpPr>
        <p:sp>
          <p:nvSpPr>
            <p:cNvPr id="15" name="TextBox 65"/>
            <p:cNvSpPr txBox="1"/>
            <p:nvPr/>
          </p:nvSpPr>
          <p:spPr>
            <a:xfrm>
              <a:off x="1479767" y="1323692"/>
              <a:ext cx="2570044" cy="307737"/>
            </a:xfrm>
            <a:prstGeom prst="rect">
              <a:avLst/>
            </a:prstGeom>
            <a:noFill/>
          </p:spPr>
          <p:txBody>
            <a:bodyPr wrap="square" rtlCol="0">
              <a:spAutoFit/>
            </a:bodyPr>
            <a:lstStyle/>
            <a:p>
              <a:pPr algn="ctr"/>
              <a:r>
                <a:rPr lang="en-US" sz="1400" b="1" spc="100" dirty="0">
                  <a:solidFill>
                    <a:srgbClr val="003865"/>
                  </a:solidFill>
                  <a:latin typeface="Mute" panose="00000800000000000000" pitchFamily="50" charset="0"/>
                  <a:cs typeface="Arial" panose="020B0604020202020204" pitchFamily="34" charset="0"/>
                </a:rPr>
                <a:t>STRENGTHS TO LEVERAGE</a:t>
              </a:r>
            </a:p>
          </p:txBody>
        </p:sp>
        <p:sp>
          <p:nvSpPr>
            <p:cNvPr id="17" name="TextBox 67"/>
            <p:cNvSpPr/>
            <p:nvPr/>
          </p:nvSpPr>
          <p:spPr>
            <a:xfrm>
              <a:off x="974688" y="1848297"/>
              <a:ext cx="3288747" cy="3985706"/>
            </a:xfrm>
            <a:prstGeom prst="rect">
              <a:avLst/>
            </a:prstGeom>
            <a:noFill/>
          </p:spPr>
          <p:txBody>
            <a:bodyPr wrap="square">
              <a:spAutoFit/>
            </a:bodyPr>
            <a:lstStyle/>
            <a:p>
              <a:pPr marL="171433" indent="-171433">
                <a:spcAft>
                  <a:spcPts val="600"/>
                </a:spcAft>
                <a:buFont typeface="Arial" panose="020B0604020202020204" pitchFamily="34" charset="0"/>
                <a:buChar char="•"/>
                <a:defRPr/>
              </a:pPr>
              <a:r>
                <a:rPr lang="en-US" sz="1400" dirty="0">
                  <a:solidFill>
                    <a:srgbClr val="003865"/>
                  </a:solidFill>
                  <a:latin typeface="Mute" panose="00000800000000000000" pitchFamily="50" charset="0"/>
                  <a:cs typeface="Arial" panose="020B0604020202020204" pitchFamily="34" charset="0"/>
                </a:rPr>
                <a:t>Employees across the cohort said they understand what </a:t>
              </a:r>
              <a:r>
                <a:rPr lang="en-US" sz="1400" b="1" dirty="0">
                  <a:solidFill>
                    <a:srgbClr val="003865"/>
                  </a:solidFill>
                  <a:latin typeface="Mute" panose="00000800000000000000" pitchFamily="50" charset="0"/>
                  <a:cs typeface="Arial" panose="020B0604020202020204" pitchFamily="34" charset="0"/>
                </a:rPr>
                <a:t>they need to do to </a:t>
              </a:r>
              <a:r>
                <a:rPr lang="en-US" sz="1400" dirty="0">
                  <a:solidFill>
                    <a:srgbClr val="003865"/>
                  </a:solidFill>
                  <a:latin typeface="Mute" panose="00000800000000000000" pitchFamily="50" charset="0"/>
                  <a:cs typeface="Arial" panose="020B0604020202020204" pitchFamily="34" charset="0"/>
                </a:rPr>
                <a:t>maintain a safe environment and have had the </a:t>
              </a:r>
              <a:r>
                <a:rPr lang="en-US" sz="1400" b="1" dirty="0">
                  <a:solidFill>
                    <a:srgbClr val="003865"/>
                  </a:solidFill>
                  <a:latin typeface="Mute" panose="00000800000000000000" pitchFamily="50" charset="0"/>
                  <a:cs typeface="Arial" panose="020B0604020202020204" pitchFamily="34" charset="0"/>
                </a:rPr>
                <a:t>necessary training.</a:t>
              </a:r>
            </a:p>
            <a:p>
              <a:pPr marL="171433" indent="-171433">
                <a:spcAft>
                  <a:spcPts val="600"/>
                </a:spcAft>
                <a:buFont typeface="Arial" panose="020B0604020202020204" pitchFamily="34" charset="0"/>
                <a:buChar char="•"/>
                <a:defRPr/>
              </a:pPr>
              <a:r>
                <a:rPr lang="en-US" sz="1400" b="1" dirty="0">
                  <a:solidFill>
                    <a:srgbClr val="003865"/>
                  </a:solidFill>
                  <a:latin typeface="Mute" panose="00000800000000000000" pitchFamily="50" charset="0"/>
                  <a:cs typeface="Arial" panose="020B0604020202020204" pitchFamily="34" charset="0"/>
                </a:rPr>
                <a:t>Upward communication </a:t>
              </a:r>
              <a:r>
                <a:rPr lang="en-US" sz="1400" dirty="0">
                  <a:solidFill>
                    <a:srgbClr val="003865"/>
                  </a:solidFill>
                  <a:latin typeface="Mute" panose="00000800000000000000" pitchFamily="50" charset="0"/>
                  <a:cs typeface="Arial" panose="020B0604020202020204" pitchFamily="34" charset="0"/>
                </a:rPr>
                <a:t>around safety is strong: Employees can communicate </a:t>
              </a:r>
              <a:r>
                <a:rPr lang="en-US" sz="1400" b="1" dirty="0">
                  <a:solidFill>
                    <a:srgbClr val="003865"/>
                  </a:solidFill>
                  <a:latin typeface="Mute" panose="00000800000000000000" pitchFamily="50" charset="0"/>
                  <a:cs typeface="Arial" panose="020B0604020202020204" pitchFamily="34" charset="0"/>
                </a:rPr>
                <a:t>near misses or incidents </a:t>
              </a:r>
              <a:r>
                <a:rPr lang="en-US" sz="1400" dirty="0">
                  <a:solidFill>
                    <a:srgbClr val="003865"/>
                  </a:solidFill>
                  <a:latin typeface="Mute" panose="00000800000000000000" pitchFamily="50" charset="0"/>
                  <a:cs typeface="Arial" panose="020B0604020202020204" pitchFamily="34" charset="0"/>
                </a:rPr>
                <a:t>and they believe </a:t>
              </a:r>
              <a:r>
                <a:rPr lang="en-US" sz="1400" b="1" dirty="0">
                  <a:solidFill>
                    <a:srgbClr val="003865"/>
                  </a:solidFill>
                  <a:latin typeface="Mute" panose="00000800000000000000" pitchFamily="50" charset="0"/>
                  <a:cs typeface="Arial" panose="020B0604020202020204" pitchFamily="34" charset="0"/>
                </a:rPr>
                <a:t>leadership encourages </a:t>
              </a:r>
              <a:r>
                <a:rPr lang="en-US" sz="1400" dirty="0">
                  <a:solidFill>
                    <a:srgbClr val="003865"/>
                  </a:solidFill>
                  <a:latin typeface="Mute" panose="00000800000000000000" pitchFamily="50" charset="0"/>
                  <a:cs typeface="Arial" panose="020B0604020202020204" pitchFamily="34" charset="0"/>
                </a:rPr>
                <a:t>this behavior.</a:t>
              </a:r>
            </a:p>
            <a:p>
              <a:pPr marL="171433" indent="-171433">
                <a:spcAft>
                  <a:spcPts val="600"/>
                </a:spcAft>
                <a:buFont typeface="Arial" panose="020B0604020202020204" pitchFamily="34" charset="0"/>
                <a:buChar char="•"/>
                <a:defRPr/>
              </a:pPr>
              <a:r>
                <a:rPr lang="en-US" sz="1400" b="1" dirty="0">
                  <a:solidFill>
                    <a:srgbClr val="003865"/>
                  </a:solidFill>
                  <a:latin typeface="Mute" panose="00000800000000000000" pitchFamily="50" charset="0"/>
                  <a:cs typeface="Arial" panose="020B0604020202020204" pitchFamily="34" charset="0"/>
                </a:rPr>
                <a:t>Process safety ‘table stakes’ are met; it is taken seriously </a:t>
              </a:r>
              <a:r>
                <a:rPr lang="en-US" sz="1400" dirty="0">
                  <a:solidFill>
                    <a:srgbClr val="003865"/>
                  </a:solidFill>
                  <a:latin typeface="Mute" panose="00000800000000000000" pitchFamily="50" charset="0"/>
                  <a:cs typeface="Arial" panose="020B0604020202020204" pitchFamily="34" charset="0"/>
                </a:rPr>
                <a:t>and companies have good </a:t>
              </a:r>
              <a:r>
                <a:rPr lang="en-US" sz="1400" b="1" dirty="0">
                  <a:solidFill>
                    <a:srgbClr val="003865"/>
                  </a:solidFill>
                  <a:latin typeface="Mute" panose="00000800000000000000" pitchFamily="50" charset="0"/>
                  <a:cs typeface="Arial" panose="020B0604020202020204" pitchFamily="34" charset="0"/>
                </a:rPr>
                <a:t>emergency response </a:t>
              </a:r>
              <a:r>
                <a:rPr lang="en-US" sz="1400" dirty="0">
                  <a:solidFill>
                    <a:srgbClr val="003865"/>
                  </a:solidFill>
                  <a:latin typeface="Mute" panose="00000800000000000000" pitchFamily="50" charset="0"/>
                  <a:cs typeface="Arial" panose="020B0604020202020204" pitchFamily="34" charset="0"/>
                </a:rPr>
                <a:t>plans.</a:t>
              </a:r>
            </a:p>
            <a:p>
              <a:pPr marL="171433" indent="-171433">
                <a:spcAft>
                  <a:spcPts val="600"/>
                </a:spcAft>
                <a:buFont typeface="Arial" panose="020B0604020202020204" pitchFamily="34" charset="0"/>
                <a:buChar char="•"/>
                <a:defRPr/>
              </a:pPr>
              <a:r>
                <a:rPr lang="en-US" sz="1400" dirty="0">
                  <a:solidFill>
                    <a:srgbClr val="003865"/>
                  </a:solidFill>
                  <a:latin typeface="Mute" panose="00000800000000000000" pitchFamily="50" charset="0"/>
                  <a:cs typeface="Arial" panose="020B0604020202020204" pitchFamily="34" charset="0"/>
                </a:rPr>
                <a:t>Employees report </a:t>
              </a:r>
              <a:r>
                <a:rPr lang="en-US" sz="1400" b="1" dirty="0">
                  <a:solidFill>
                    <a:srgbClr val="003865"/>
                  </a:solidFill>
                  <a:latin typeface="Mute" panose="00000800000000000000" pitchFamily="50" charset="0"/>
                  <a:cs typeface="Arial" panose="020B0604020202020204" pitchFamily="34" charset="0"/>
                </a:rPr>
                <a:t>decision making authority </a:t>
              </a:r>
              <a:r>
                <a:rPr lang="en-US" sz="1400" dirty="0">
                  <a:solidFill>
                    <a:srgbClr val="003865"/>
                  </a:solidFill>
                  <a:latin typeface="Mute" panose="00000800000000000000" pitchFamily="50" charset="0"/>
                  <a:cs typeface="Arial" panose="020B0604020202020204" pitchFamily="34" charset="0"/>
                </a:rPr>
                <a:t>in their jobs, and feel </a:t>
              </a:r>
              <a:r>
                <a:rPr lang="en-US" sz="1400" b="1" dirty="0">
                  <a:solidFill>
                    <a:srgbClr val="003865"/>
                  </a:solidFill>
                  <a:latin typeface="Mute" panose="00000800000000000000" pitchFamily="50" charset="0"/>
                  <a:cs typeface="Arial" panose="020B0604020202020204" pitchFamily="34" charset="0"/>
                </a:rPr>
                <a:t>supported by their immediate manager</a:t>
              </a:r>
              <a:r>
                <a:rPr lang="en-US" sz="1400" dirty="0">
                  <a:solidFill>
                    <a:srgbClr val="003865"/>
                  </a:solidFill>
                  <a:latin typeface="Mute" panose="00000800000000000000" pitchFamily="50" charset="0"/>
                  <a:cs typeface="Arial" panose="020B0604020202020204" pitchFamily="34" charset="0"/>
                </a:rPr>
                <a:t>.</a:t>
              </a:r>
            </a:p>
          </p:txBody>
        </p:sp>
        <p:sp>
          <p:nvSpPr>
            <p:cNvPr id="19" name="Rectangle 18"/>
            <p:cNvSpPr/>
            <p:nvPr/>
          </p:nvSpPr>
          <p:spPr>
            <a:xfrm>
              <a:off x="915869" y="1162790"/>
              <a:ext cx="3347564" cy="5072340"/>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s-ES_tradnl" sz="1400" dirty="0">
                <a:solidFill>
                  <a:srgbClr val="FFFFFF"/>
                </a:solidFill>
                <a:latin typeface="Mute" panose="00000800000000000000" pitchFamily="50" charset="0"/>
                <a:cs typeface="Arial" panose="020B0604020202020204" pitchFamily="34" charset="0"/>
              </a:endParaRPr>
            </a:p>
          </p:txBody>
        </p:sp>
        <p:pic>
          <p:nvPicPr>
            <p:cNvPr id="22" name="Imagen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00000">
              <a:off x="1097748" y="1247298"/>
              <a:ext cx="460516" cy="460516"/>
            </a:xfrm>
            <a:prstGeom prst="rect">
              <a:avLst/>
            </a:prstGeom>
          </p:spPr>
        </p:pic>
      </p:grpSp>
      <p:grpSp>
        <p:nvGrpSpPr>
          <p:cNvPr id="5" name="Group 4"/>
          <p:cNvGrpSpPr/>
          <p:nvPr/>
        </p:nvGrpSpPr>
        <p:grpSpPr>
          <a:xfrm>
            <a:off x="8019501" y="1160175"/>
            <a:ext cx="3446179" cy="5085307"/>
            <a:chOff x="8019501" y="1160175"/>
            <a:chExt cx="3446179" cy="5085307"/>
          </a:xfrm>
        </p:grpSpPr>
        <p:sp>
          <p:nvSpPr>
            <p:cNvPr id="23" name="Rectangle 8"/>
            <p:cNvSpPr/>
            <p:nvPr/>
          </p:nvSpPr>
          <p:spPr>
            <a:xfrm>
              <a:off x="8019501" y="1160175"/>
              <a:ext cx="3434904" cy="5085307"/>
            </a:xfrm>
            <a:prstGeom prst="rect">
              <a:avLst/>
            </a:prstGeom>
            <a:gradFill>
              <a:gsLst>
                <a:gs pos="0">
                  <a:schemeClr val="accent2"/>
                </a:gs>
                <a:gs pos="100000">
                  <a:schemeClr val="accent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_tradnl" sz="1400" dirty="0">
                <a:solidFill>
                  <a:srgbClr val="003865"/>
                </a:solidFill>
                <a:latin typeface="Mute" panose="00000800000000000000" pitchFamily="50" charset="0"/>
                <a:cs typeface="Arial" panose="020B0604020202020204" pitchFamily="34" charset="0"/>
              </a:endParaRPr>
            </a:p>
          </p:txBody>
        </p:sp>
        <p:sp>
          <p:nvSpPr>
            <p:cNvPr id="24" name="Text Box 52"/>
            <p:cNvSpPr/>
            <p:nvPr/>
          </p:nvSpPr>
          <p:spPr>
            <a:xfrm>
              <a:off x="8177556" y="1323692"/>
              <a:ext cx="3288124" cy="307737"/>
            </a:xfrm>
            <a:prstGeom prst="rect">
              <a:avLst/>
            </a:prstGeom>
            <a:noFill/>
          </p:spPr>
          <p:txBody>
            <a:bodyPr wrap="square" rtlCol="0">
              <a:spAutoFit/>
            </a:bodyPr>
            <a:lstStyle/>
            <a:p>
              <a:pPr algn="ctr"/>
              <a:r>
                <a:rPr lang="en-US" sz="1400" b="1" spc="100" dirty="0">
                  <a:solidFill>
                    <a:srgbClr val="FFFFFF"/>
                  </a:solidFill>
                  <a:latin typeface="Mute" panose="00000800000000000000" pitchFamily="50" charset="0"/>
                  <a:cs typeface="Arial" panose="020B0604020202020204" pitchFamily="34" charset="0"/>
                </a:rPr>
                <a:t>RECOMMENDED ACTIONS</a:t>
              </a:r>
              <a:endParaRPr lang="en-GB" sz="1400" b="1" spc="100" dirty="0">
                <a:solidFill>
                  <a:srgbClr val="FFFFFF"/>
                </a:solidFill>
                <a:latin typeface="Mute" panose="00000800000000000000" pitchFamily="50" charset="0"/>
                <a:cs typeface="Arial" panose="020B0604020202020204" pitchFamily="34" charset="0"/>
              </a:endParaRPr>
            </a:p>
          </p:txBody>
        </p:sp>
        <p:sp>
          <p:nvSpPr>
            <p:cNvPr id="25" name="TextBox 53"/>
            <p:cNvSpPr txBox="1"/>
            <p:nvPr/>
          </p:nvSpPr>
          <p:spPr>
            <a:xfrm>
              <a:off x="8032568" y="1688569"/>
              <a:ext cx="3421837" cy="4431983"/>
            </a:xfrm>
            <a:prstGeom prst="rect">
              <a:avLst/>
            </a:prstGeom>
            <a:noFill/>
          </p:spPr>
          <p:txBody>
            <a:bodyPr wrap="square" rtlCol="0">
              <a:spAutoFit/>
            </a:bodyPr>
            <a:lstStyle/>
            <a:p>
              <a:pPr>
                <a:spcBef>
                  <a:spcPts val="600"/>
                </a:spcBef>
              </a:pPr>
              <a:r>
                <a:rPr lang="en-GB" sz="1400" b="1" i="1" dirty="0">
                  <a:solidFill>
                    <a:srgbClr val="FFFFFF"/>
                  </a:solidFill>
                  <a:latin typeface="Mute" panose="00000800000000000000" pitchFamily="50" charset="0"/>
                </a:rPr>
                <a:t>Target safe operations</a:t>
              </a:r>
            </a:p>
            <a:p>
              <a:pPr marL="228600" indent="-228600">
                <a:spcBef>
                  <a:spcPts val="600"/>
                </a:spcBef>
                <a:buFont typeface="+mj-lt"/>
                <a:buAutoNum type="arabicPeriod"/>
              </a:pPr>
              <a:r>
                <a:rPr lang="en-GB" sz="1400" i="1" dirty="0">
                  <a:solidFill>
                    <a:srgbClr val="FFFFFF"/>
                  </a:solidFill>
                  <a:latin typeface="Mute" panose="00000800000000000000" pitchFamily="50" charset="0"/>
                </a:rPr>
                <a:t>Have clear </a:t>
              </a:r>
              <a:r>
                <a:rPr lang="en-GB" sz="1400" b="1" i="1" dirty="0">
                  <a:solidFill>
                    <a:srgbClr val="FFFFFF"/>
                  </a:solidFill>
                  <a:latin typeface="Mute" panose="00000800000000000000" pitchFamily="50" charset="0"/>
                </a:rPr>
                <a:t>procedures</a:t>
              </a:r>
              <a:r>
                <a:rPr lang="en-GB" sz="1400" i="1" dirty="0">
                  <a:solidFill>
                    <a:srgbClr val="FFFFFF"/>
                  </a:solidFill>
                  <a:latin typeface="Mute" panose="00000800000000000000" pitchFamily="50" charset="0"/>
                </a:rPr>
                <a:t> and </a:t>
              </a:r>
              <a:r>
                <a:rPr lang="en-GB" sz="1400" b="1" i="1" dirty="0">
                  <a:solidFill>
                    <a:srgbClr val="FFFFFF"/>
                  </a:solidFill>
                  <a:latin typeface="Mute" panose="00000800000000000000" pitchFamily="50" charset="0"/>
                </a:rPr>
                <a:t>accountabilities </a:t>
              </a:r>
              <a:r>
                <a:rPr lang="en-GB" sz="1400" i="1" dirty="0">
                  <a:solidFill>
                    <a:srgbClr val="FFFFFF"/>
                  </a:solidFill>
                  <a:latin typeface="Mute" panose="00000800000000000000" pitchFamily="50" charset="0"/>
                </a:rPr>
                <a:t>for </a:t>
              </a:r>
              <a:r>
                <a:rPr lang="en-GB" sz="1400" b="1" i="1" dirty="0">
                  <a:solidFill>
                    <a:srgbClr val="FFFFFF"/>
                  </a:solidFill>
                  <a:latin typeface="Mute" panose="00000800000000000000" pitchFamily="50" charset="0"/>
                </a:rPr>
                <a:t>bypasses and overrides.</a:t>
              </a:r>
            </a:p>
            <a:p>
              <a:pPr marL="228600" indent="-228600">
                <a:spcBef>
                  <a:spcPts val="600"/>
                </a:spcBef>
                <a:buFont typeface="+mj-lt"/>
                <a:buAutoNum type="arabicPeriod"/>
              </a:pPr>
              <a:r>
                <a:rPr lang="en-GB" sz="1400" i="1" dirty="0">
                  <a:solidFill>
                    <a:srgbClr val="FFFFFF"/>
                  </a:solidFill>
                  <a:latin typeface="Mute" panose="00000800000000000000" pitchFamily="50" charset="0"/>
                </a:rPr>
                <a:t>Monitor and </a:t>
              </a:r>
              <a:r>
                <a:rPr lang="en-GB" sz="1400" b="1" i="1" dirty="0">
                  <a:solidFill>
                    <a:srgbClr val="FFFFFF"/>
                  </a:solidFill>
                  <a:latin typeface="Mute" panose="00000800000000000000" pitchFamily="50" charset="0"/>
                </a:rPr>
                <a:t>measure maintenance backlogs </a:t>
              </a:r>
              <a:r>
                <a:rPr lang="en-GB" sz="1400" i="1" dirty="0">
                  <a:solidFill>
                    <a:srgbClr val="FFFFFF"/>
                  </a:solidFill>
                  <a:latin typeface="Mute" panose="00000800000000000000" pitchFamily="50" charset="0"/>
                </a:rPr>
                <a:t>and time to close work orders as part of the process safety KPIs.</a:t>
              </a:r>
            </a:p>
            <a:p>
              <a:pPr marL="228600" indent="-228600">
                <a:spcBef>
                  <a:spcPts val="600"/>
                </a:spcBef>
                <a:buFont typeface="+mj-lt"/>
                <a:buAutoNum type="arabicPeriod"/>
              </a:pPr>
              <a:r>
                <a:rPr lang="en-GB" sz="1400" i="1" dirty="0">
                  <a:solidFill>
                    <a:srgbClr val="FFFFFF"/>
                  </a:solidFill>
                  <a:latin typeface="Mute" panose="00000800000000000000" pitchFamily="50" charset="0"/>
                </a:rPr>
                <a:t>Initiate</a:t>
              </a:r>
              <a:r>
                <a:rPr lang="en-GB" sz="1400" b="1" i="1" dirty="0">
                  <a:solidFill>
                    <a:srgbClr val="FFFFFF"/>
                  </a:solidFill>
                  <a:latin typeface="Mute" panose="00000800000000000000" pitchFamily="50" charset="0"/>
                </a:rPr>
                <a:t> alarm reduction </a:t>
              </a:r>
              <a:r>
                <a:rPr lang="en-GB" sz="1400" i="1" dirty="0">
                  <a:solidFill>
                    <a:srgbClr val="FFFFFF"/>
                  </a:solidFill>
                  <a:latin typeface="Mute" panose="00000800000000000000" pitchFamily="50" charset="0"/>
                </a:rPr>
                <a:t>(alarm flood) efforts to reduce nuisance and/or unnecessary alarms.</a:t>
              </a:r>
            </a:p>
            <a:p>
              <a:pPr marL="228600" indent="-228600">
                <a:spcBef>
                  <a:spcPts val="600"/>
                </a:spcBef>
                <a:buFont typeface="+mj-lt"/>
                <a:buAutoNum type="arabicPeriod"/>
              </a:pPr>
              <a:r>
                <a:rPr lang="en-GB" sz="1400" i="1" dirty="0">
                  <a:solidFill>
                    <a:srgbClr val="FFFFFF"/>
                  </a:solidFill>
                  <a:latin typeface="Mute" panose="00000800000000000000" pitchFamily="50" charset="0"/>
                </a:rPr>
                <a:t>Review </a:t>
              </a:r>
              <a:r>
                <a:rPr lang="en-GB" sz="1400" b="1" i="1" dirty="0">
                  <a:solidFill>
                    <a:srgbClr val="FFFFFF"/>
                  </a:solidFill>
                  <a:latin typeface="Mute" panose="00000800000000000000" pitchFamily="50" charset="0"/>
                </a:rPr>
                <a:t>operational and maintenance integrity programs t</a:t>
              </a:r>
              <a:r>
                <a:rPr lang="en-GB" sz="1400" i="1" dirty="0">
                  <a:solidFill>
                    <a:srgbClr val="FFFFFF"/>
                  </a:solidFill>
                  <a:latin typeface="Mute" panose="00000800000000000000" pitchFamily="50" charset="0"/>
                </a:rPr>
                <a:t>o reduce unplanned shut downs.</a:t>
              </a:r>
            </a:p>
            <a:p>
              <a:pPr marL="228600" indent="-228600">
                <a:spcBef>
                  <a:spcPts val="600"/>
                </a:spcBef>
                <a:buFont typeface="+mj-lt"/>
                <a:buAutoNum type="arabicPeriod"/>
              </a:pPr>
              <a:r>
                <a:rPr lang="en-GB" sz="1400" i="1" dirty="0">
                  <a:solidFill>
                    <a:srgbClr val="FFFFFF"/>
                  </a:solidFill>
                  <a:latin typeface="Mute" panose="00000800000000000000" pitchFamily="50" charset="0"/>
                </a:rPr>
                <a:t>Implement programs for </a:t>
              </a:r>
              <a:r>
                <a:rPr lang="en-GB" sz="1400" b="1" i="1" dirty="0" err="1">
                  <a:solidFill>
                    <a:srgbClr val="FFFFFF"/>
                  </a:solidFill>
                  <a:latin typeface="Mute" panose="00000800000000000000" pitchFamily="50" charset="0"/>
                </a:rPr>
                <a:t>tabletop</a:t>
              </a:r>
              <a:r>
                <a:rPr lang="en-GB" sz="1400" b="1" i="1" dirty="0">
                  <a:solidFill>
                    <a:srgbClr val="FFFFFF"/>
                  </a:solidFill>
                  <a:latin typeface="Mute" panose="00000800000000000000" pitchFamily="50" charset="0"/>
                </a:rPr>
                <a:t> exercises </a:t>
              </a:r>
              <a:r>
                <a:rPr lang="en-GB" sz="1400" i="1" dirty="0">
                  <a:solidFill>
                    <a:srgbClr val="FFFFFF"/>
                  </a:solidFill>
                  <a:latin typeface="Mute" panose="00000800000000000000" pitchFamily="50" charset="0"/>
                </a:rPr>
                <a:t>and unit-wide </a:t>
              </a:r>
              <a:r>
                <a:rPr lang="en-GB" sz="1400" b="1" i="1" dirty="0">
                  <a:solidFill>
                    <a:srgbClr val="FFFFFF"/>
                  </a:solidFill>
                  <a:latin typeface="Mute" panose="00000800000000000000" pitchFamily="50" charset="0"/>
                </a:rPr>
                <a:t>drills</a:t>
              </a:r>
              <a:r>
                <a:rPr lang="en-GB" sz="1400" i="1" dirty="0">
                  <a:solidFill>
                    <a:srgbClr val="FFFFFF"/>
                  </a:solidFill>
                  <a:latin typeface="Mute" panose="00000800000000000000" pitchFamily="50" charset="0"/>
                </a:rPr>
                <a:t>.</a:t>
              </a:r>
            </a:p>
            <a:p>
              <a:pPr marL="228600" indent="-228600">
                <a:spcBef>
                  <a:spcPts val="600"/>
                </a:spcBef>
                <a:buFont typeface="+mj-lt"/>
                <a:buAutoNum type="arabicPeriod"/>
              </a:pPr>
              <a:r>
                <a:rPr lang="en-GB" sz="1400" i="1" dirty="0">
                  <a:solidFill>
                    <a:srgbClr val="FFFFFF"/>
                  </a:solidFill>
                  <a:latin typeface="Mute" panose="00000800000000000000" pitchFamily="50" charset="0"/>
                </a:rPr>
                <a:t>Include </a:t>
              </a:r>
              <a:r>
                <a:rPr lang="en-GB" sz="1400" b="1" i="1" dirty="0">
                  <a:solidFill>
                    <a:srgbClr val="FFFFFF"/>
                  </a:solidFill>
                  <a:latin typeface="Mute" panose="00000800000000000000" pitchFamily="50" charset="0"/>
                </a:rPr>
                <a:t>human factors </a:t>
              </a:r>
              <a:r>
                <a:rPr lang="en-GB" sz="1400" i="1" dirty="0">
                  <a:solidFill>
                    <a:srgbClr val="FFFFFF"/>
                  </a:solidFill>
                  <a:latin typeface="Mute" panose="00000800000000000000" pitchFamily="50" charset="0"/>
                </a:rPr>
                <a:t>analysis in incident investigations</a:t>
              </a:r>
            </a:p>
          </p:txBody>
        </p:sp>
        <p:pic>
          <p:nvPicPr>
            <p:cNvPr id="2" name="Picture 1"/>
            <p:cNvPicPr>
              <a:picLocks noChangeAspect="1"/>
            </p:cNvPicPr>
            <p:nvPr/>
          </p:nvPicPr>
          <p:blipFill>
            <a:blip r:embed="rId5" cstate="print">
              <a:biLevel thresh="25000"/>
              <a:extLst>
                <a:ext uri="{28A0092B-C50C-407E-A947-70E740481C1C}">
                  <a14:useLocalDpi xmlns:a14="http://schemas.microsoft.com/office/drawing/2010/main" val="0"/>
                </a:ext>
              </a:extLst>
            </a:blip>
            <a:stretch>
              <a:fillRect/>
            </a:stretch>
          </p:blipFill>
          <p:spPr>
            <a:xfrm>
              <a:off x="8177558" y="1247300"/>
              <a:ext cx="435266" cy="435266"/>
            </a:xfrm>
            <a:prstGeom prst="rect">
              <a:avLst/>
            </a:prstGeom>
          </p:spPr>
        </p:pic>
      </p:grpSp>
    </p:spTree>
    <p:custDataLst>
      <p:tags r:id="rId1"/>
    </p:custDataLst>
    <p:extLst>
      <p:ext uri="{BB962C8B-B14F-4D97-AF65-F5344CB8AC3E}">
        <p14:creationId xmlns:p14="http://schemas.microsoft.com/office/powerpoint/2010/main" val="32911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40000" lnSpcReduction="20000"/>
          </a:bodyPr>
          <a:lstStyle/>
          <a:p>
            <a:r>
              <a:rPr lang="en-US" sz="7000" b="1" dirty="0"/>
              <a:t>Questions?</a:t>
            </a:r>
          </a:p>
          <a:p>
            <a:endParaRPr lang="en-US" sz="2800" dirty="0"/>
          </a:p>
          <a:p>
            <a:r>
              <a:rPr lang="en-US" sz="5000" dirty="0">
                <a:latin typeface="Arial" panose="020B0604020202020204" pitchFamily="34" charset="0"/>
                <a:cs typeface="Arial" panose="020B0604020202020204" pitchFamily="34" charset="0"/>
              </a:rPr>
              <a:t>Laurence Pearlman</a:t>
            </a:r>
          </a:p>
          <a:p>
            <a:r>
              <a:rPr lang="en-US" sz="4500" dirty="0">
                <a:latin typeface="Arial" panose="020B0604020202020204" pitchFamily="34" charset="0"/>
                <a:cs typeface="Arial" panose="020B0604020202020204" pitchFamily="34" charset="0"/>
              </a:rPr>
              <a:t>Head of Practice, Workforce Solutions, Marsh Advisory</a:t>
            </a:r>
          </a:p>
          <a:p>
            <a:r>
              <a:rPr lang="en-US" sz="4500" dirty="0">
                <a:latin typeface="Arial" panose="020B0604020202020204" pitchFamily="34" charset="0"/>
                <a:cs typeface="Arial" panose="020B0604020202020204" pitchFamily="34" charset="0"/>
              </a:rPr>
              <a:t>laurence.pearlman@marsh.com</a:t>
            </a:r>
            <a:endParaRPr lang="en-US" sz="2400" dirty="0">
              <a:latin typeface="Arial" panose="020B0604020202020204" pitchFamily="34" charset="0"/>
              <a:cs typeface="Arial" panose="020B0604020202020204" pitchFamily="34" charset="0"/>
            </a:endParaRPr>
          </a:p>
          <a:p>
            <a:endParaRPr lang="en-US" sz="5000" dirty="0">
              <a:latin typeface="Arial" panose="020B0604020202020204" pitchFamily="34" charset="0"/>
              <a:cs typeface="Arial" panose="020B0604020202020204" pitchFamily="34" charset="0"/>
            </a:endParaRPr>
          </a:p>
          <a:p>
            <a:r>
              <a:rPr lang="en-US" sz="5000" dirty="0">
                <a:latin typeface="Arial" panose="020B0604020202020204" pitchFamily="34" charset="0"/>
                <a:cs typeface="Arial" panose="020B0604020202020204" pitchFamily="34" charset="0"/>
              </a:rPr>
              <a:t>Peter Rutigliano</a:t>
            </a:r>
          </a:p>
          <a:p>
            <a:r>
              <a:rPr lang="en-US" sz="4500" dirty="0">
                <a:latin typeface="Arial" panose="020B0604020202020204" pitchFamily="34" charset="0"/>
                <a:cs typeface="Arial" panose="020B0604020202020204" pitchFamily="34" charset="0"/>
              </a:rPr>
              <a:t>Principal, Mercer</a:t>
            </a:r>
          </a:p>
          <a:p>
            <a:r>
              <a:rPr lang="en-US" sz="4500" dirty="0">
                <a:latin typeface="Arial" panose="020B0604020202020204" pitchFamily="34" charset="0"/>
                <a:cs typeface="Arial" panose="020B0604020202020204" pitchFamily="34" charset="0"/>
              </a:rPr>
              <a:t>peter.rutigliano@mercer.com</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5600" dirty="0">
              <a:latin typeface="Arial" panose="020B0604020202020204" pitchFamily="34" charset="0"/>
              <a:cs typeface="Arial" panose="020B0604020202020204" pitchFamily="34" charset="0"/>
            </a:endParaRPr>
          </a:p>
          <a:p>
            <a:endParaRPr lang="en-US" sz="4800" dirty="0"/>
          </a:p>
          <a:p>
            <a:endParaRPr lang="en-US" sz="4800" dirty="0"/>
          </a:p>
          <a:p>
            <a:endParaRPr lang="en-US" sz="4800" dirty="0"/>
          </a:p>
        </p:txBody>
      </p:sp>
      <p:sp>
        <p:nvSpPr>
          <p:cNvPr id="3" name="Slide Number Placeholder 2"/>
          <p:cNvSpPr>
            <a:spLocks noGrp="1"/>
          </p:cNvSpPr>
          <p:nvPr>
            <p:ph type="sldNum" sz="quarter" idx="4294967295"/>
          </p:nvPr>
        </p:nvSpPr>
        <p:spPr>
          <a:xfrm>
            <a:off x="11911013" y="6516688"/>
            <a:ext cx="280987" cy="122237"/>
          </a:xfrm>
        </p:spPr>
        <p:txBody>
          <a:bodyPr/>
          <a:lstStyle/>
          <a:p>
            <a:fld id="{187DC2B8-0C50-4FC6-AF7A-5357B38140D9}" type="slidenum">
              <a:rPr lang="en-US" altLang="en-US" smtClean="0"/>
              <a:pPr/>
              <a:t>25</a:t>
            </a:fld>
            <a:endParaRPr lang="en-US" altLang="en-US" dirty="0"/>
          </a:p>
        </p:txBody>
      </p:sp>
    </p:spTree>
    <p:custDataLst>
      <p:tags r:id="rId1"/>
    </p:custDataLst>
    <p:extLst>
      <p:ext uri="{BB962C8B-B14F-4D97-AF65-F5344CB8AC3E}">
        <p14:creationId xmlns:p14="http://schemas.microsoft.com/office/powerpoint/2010/main" val="439445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E0C287C3-6B10-8442-8A02-5C676F8C2745}"/>
              </a:ext>
            </a:extLst>
          </p:cNvPr>
          <p:cNvGraphicFramePr>
            <a:graphicFrameLocks noChangeAspect="1"/>
          </p:cNvGraphicFramePr>
          <p:nvPr>
            <p:custDataLst>
              <p:tags r:id="rId3"/>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spid="_x0000_s66588" name="think-cell Slide" r:id="rId6" imgW="7772400" imgH="10058400" progId="TCLayout.ActiveDocument.1">
                  <p:embed/>
                </p:oleObj>
              </mc:Choice>
              <mc:Fallback>
                <p:oleObj name="think-cell Slide" r:id="rId6" imgW="7772400" imgH="10058400" progId="TCLayout.ActiveDocument.1">
                  <p:embed/>
                  <p:pic>
                    <p:nvPicPr>
                      <p:cNvPr id="9" name="Object 8" hidden="1">
                        <a:extLst>
                          <a:ext uri="{FF2B5EF4-FFF2-40B4-BE49-F238E27FC236}">
                            <a16:creationId xmlns:a16="http://schemas.microsoft.com/office/drawing/2014/main" id="{E0C287C3-6B10-8442-8A02-5C676F8C2745}"/>
                          </a:ext>
                        </a:extLst>
                      </p:cNvPr>
                      <p:cNvPicPr/>
                      <p:nvPr/>
                    </p:nvPicPr>
                    <p:blipFill>
                      <a:blip r:embed="rId7"/>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A1220E4-762F-174F-B545-307075E20C4D}"/>
              </a:ext>
            </a:extLst>
          </p:cNvPr>
          <p:cNvSpPr>
            <a:spLocks noGrp="1"/>
          </p:cNvSpPr>
          <p:nvPr>
            <p:ph type="title"/>
          </p:nvPr>
        </p:nvSpPr>
        <p:spPr/>
        <p:txBody>
          <a:bodyPr/>
          <a:lstStyle/>
          <a:p>
            <a:r>
              <a:rPr lang="en-US" dirty="0"/>
              <a:t>Introduction</a:t>
            </a:r>
          </a:p>
        </p:txBody>
      </p:sp>
      <p:sp>
        <p:nvSpPr>
          <p:cNvPr id="23" name="Text Placeholder 22">
            <a:extLst>
              <a:ext uri="{FF2B5EF4-FFF2-40B4-BE49-F238E27FC236}">
                <a16:creationId xmlns:a16="http://schemas.microsoft.com/office/drawing/2014/main" id="{82A47932-F43B-9C49-AA5D-05DD7F82849F}"/>
              </a:ext>
            </a:extLst>
          </p:cNvPr>
          <p:cNvSpPr>
            <a:spLocks noGrp="1"/>
          </p:cNvSpPr>
          <p:nvPr>
            <p:ph type="body" sz="quarter" idx="12"/>
          </p:nvPr>
        </p:nvSpPr>
        <p:spPr/>
        <p:txBody>
          <a:bodyPr/>
          <a:lstStyle/>
          <a:p>
            <a:endParaRPr lang="en-US" dirty="0"/>
          </a:p>
        </p:txBody>
      </p:sp>
      <p:sp>
        <p:nvSpPr>
          <p:cNvPr id="19" name="Text Placeholder 3">
            <a:extLst>
              <a:ext uri="{FF2B5EF4-FFF2-40B4-BE49-F238E27FC236}">
                <a16:creationId xmlns:a16="http://schemas.microsoft.com/office/drawing/2014/main" id="{C6C837E2-475A-A145-AA15-49D3FF505DE4}"/>
              </a:ext>
            </a:extLst>
          </p:cNvPr>
          <p:cNvSpPr txBox="1">
            <a:spLocks/>
          </p:cNvSpPr>
          <p:nvPr/>
        </p:nvSpPr>
        <p:spPr>
          <a:xfrm>
            <a:off x="6226174" y="3548674"/>
            <a:ext cx="5495924" cy="318476"/>
          </a:xfrm>
          <a:prstGeom prst="rect">
            <a:avLst/>
          </a:prstGeom>
        </p:spPr>
        <p:txBody>
          <a:bodyPr vert="horz" lIns="0" tIns="0" rIns="0" bIns="0" rtlCol="0" anchor="t">
            <a:noAutofit/>
          </a:bodyPr>
          <a:lstStyle>
            <a:lvl1pPr marL="0" indent="0" algn="l" defTabSz="457200" rtl="0" eaLnBrk="1" latinLnBrk="0" hangingPunct="1">
              <a:spcBef>
                <a:spcPts val="0"/>
              </a:spcBef>
              <a:spcAft>
                <a:spcPts val="0"/>
              </a:spcAft>
              <a:buFont typeface="Arial"/>
              <a:buNone/>
              <a:defRPr sz="1800" b="1" kern="1200">
                <a:solidFill>
                  <a:schemeClr val="tx1"/>
                </a:solidFill>
                <a:latin typeface="+mn-lt"/>
                <a:ea typeface="+mn-ea"/>
                <a:cs typeface="+mn-cs"/>
              </a:defRPr>
            </a:lvl1pPr>
            <a:lvl2pPr marL="457200" indent="0" algn="l" defTabSz="457200" rtl="0" eaLnBrk="1" latinLnBrk="0" hangingPunct="1">
              <a:spcBef>
                <a:spcPts val="750"/>
              </a:spcBef>
              <a:buFont typeface="Arial" panose="020B0604020202020204" pitchFamily="34" charset="0"/>
              <a:buNone/>
              <a:tabLst/>
              <a:defRPr sz="1200" kern="1200">
                <a:solidFill>
                  <a:schemeClr val="tx1"/>
                </a:solidFill>
                <a:latin typeface="+mn-lt"/>
                <a:ea typeface="+mn-ea"/>
                <a:cs typeface="+mn-cs"/>
              </a:defRPr>
            </a:lvl2pPr>
            <a:lvl3pPr marL="914400" indent="0" algn="l" defTabSz="457200" rtl="0" eaLnBrk="1" latinLnBrk="0" hangingPunct="1">
              <a:spcBef>
                <a:spcPts val="600"/>
              </a:spcBef>
              <a:buFont typeface="Arial" panose="020B0604020202020204" pitchFamily="34" charset="0"/>
              <a:buNone/>
              <a:tabLst/>
              <a:defRPr sz="1000" kern="1200">
                <a:solidFill>
                  <a:schemeClr val="tx1"/>
                </a:solidFill>
                <a:latin typeface="+mn-lt"/>
                <a:ea typeface="+mn-ea"/>
                <a:cs typeface="+mn-cs"/>
              </a:defRPr>
            </a:lvl3pPr>
            <a:lvl4pPr marL="13716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4pPr>
            <a:lvl5pPr marL="18288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5pPr>
            <a:lvl6pPr marL="2286000" indent="0" algn="l" defTabSz="457200" rtl="0" eaLnBrk="1" latinLnBrk="0" hangingPunct="1">
              <a:spcBef>
                <a:spcPts val="600"/>
              </a:spcBef>
              <a:buFont typeface="Arial"/>
              <a:buNone/>
              <a:tabLst/>
              <a:defRPr sz="900" kern="1200">
                <a:solidFill>
                  <a:schemeClr val="tx1"/>
                </a:solidFill>
                <a:latin typeface="+mn-lt"/>
                <a:ea typeface="+mn-ea"/>
                <a:cs typeface="+mn-cs"/>
              </a:defRPr>
            </a:lvl6pPr>
            <a:lvl7pPr marL="27432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7pPr>
            <a:lvl8pPr marL="3200400" indent="0" algn="l" defTabSz="457200" rtl="0" eaLnBrk="1" latinLnBrk="0" hangingPunct="1">
              <a:spcBef>
                <a:spcPts val="600"/>
              </a:spcBef>
              <a:buFont typeface="Arial"/>
              <a:buNone/>
              <a:tabLst/>
              <a:defRPr sz="900" kern="1200">
                <a:solidFill>
                  <a:schemeClr val="tx1"/>
                </a:solidFill>
                <a:latin typeface="+mn-lt"/>
                <a:ea typeface="+mn-ea"/>
                <a:cs typeface="+mn-cs"/>
              </a:defRPr>
            </a:lvl8pPr>
            <a:lvl9pPr marL="36576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800" b="1" i="0" u="none" strike="noStrike" kern="1200" cap="none" spc="0" normalizeH="0" baseline="0" noProof="0" dirty="0">
                <a:ln>
                  <a:noFill/>
                </a:ln>
                <a:solidFill>
                  <a:srgbClr val="202020"/>
                </a:solidFill>
                <a:effectLst/>
                <a:uLnTx/>
                <a:uFillTx/>
                <a:latin typeface="Arial" panose="020B0604020202020204"/>
                <a:ea typeface="+mn-ea"/>
                <a:cs typeface="+mn-cs"/>
              </a:rPr>
              <a:t>Peter Rutigliano</a:t>
            </a:r>
          </a:p>
        </p:txBody>
      </p:sp>
      <p:sp>
        <p:nvSpPr>
          <p:cNvPr id="22" name="Text Placeholder 3">
            <a:extLst>
              <a:ext uri="{FF2B5EF4-FFF2-40B4-BE49-F238E27FC236}">
                <a16:creationId xmlns:a16="http://schemas.microsoft.com/office/drawing/2014/main" id="{0FBA2C31-7999-0247-BDEF-C988E29E50AE}"/>
              </a:ext>
            </a:extLst>
          </p:cNvPr>
          <p:cNvSpPr txBox="1">
            <a:spLocks/>
          </p:cNvSpPr>
          <p:nvPr/>
        </p:nvSpPr>
        <p:spPr>
          <a:xfrm>
            <a:off x="485777" y="3548674"/>
            <a:ext cx="5495924" cy="318476"/>
          </a:xfrm>
          <a:prstGeom prst="rect">
            <a:avLst/>
          </a:prstGeom>
        </p:spPr>
        <p:txBody>
          <a:bodyPr vert="horz" lIns="0" tIns="0" rIns="0" bIns="0" rtlCol="0" anchor="t">
            <a:noAutofit/>
          </a:bodyPr>
          <a:lstStyle>
            <a:lvl1pPr marL="0" indent="0" algn="l" defTabSz="457200" rtl="0" eaLnBrk="1" latinLnBrk="0" hangingPunct="1">
              <a:spcBef>
                <a:spcPts val="0"/>
              </a:spcBef>
              <a:spcAft>
                <a:spcPts val="0"/>
              </a:spcAft>
              <a:buFont typeface="Arial"/>
              <a:buNone/>
              <a:defRPr sz="1800" b="1" kern="1200">
                <a:solidFill>
                  <a:schemeClr val="tx1"/>
                </a:solidFill>
                <a:latin typeface="+mn-lt"/>
                <a:ea typeface="+mn-ea"/>
                <a:cs typeface="+mn-cs"/>
              </a:defRPr>
            </a:lvl1pPr>
            <a:lvl2pPr marL="457200" indent="0" algn="l" defTabSz="457200" rtl="0" eaLnBrk="1" latinLnBrk="0" hangingPunct="1">
              <a:spcBef>
                <a:spcPts val="750"/>
              </a:spcBef>
              <a:buFont typeface="Arial" panose="020B0604020202020204" pitchFamily="34" charset="0"/>
              <a:buNone/>
              <a:tabLst/>
              <a:defRPr sz="1200" kern="1200">
                <a:solidFill>
                  <a:schemeClr val="tx1"/>
                </a:solidFill>
                <a:latin typeface="+mn-lt"/>
                <a:ea typeface="+mn-ea"/>
                <a:cs typeface="+mn-cs"/>
              </a:defRPr>
            </a:lvl2pPr>
            <a:lvl3pPr marL="914400" indent="0" algn="l" defTabSz="457200" rtl="0" eaLnBrk="1" latinLnBrk="0" hangingPunct="1">
              <a:spcBef>
                <a:spcPts val="600"/>
              </a:spcBef>
              <a:buFont typeface="Arial" panose="020B0604020202020204" pitchFamily="34" charset="0"/>
              <a:buNone/>
              <a:tabLst/>
              <a:defRPr sz="1000" kern="1200">
                <a:solidFill>
                  <a:schemeClr val="tx1"/>
                </a:solidFill>
                <a:latin typeface="+mn-lt"/>
                <a:ea typeface="+mn-ea"/>
                <a:cs typeface="+mn-cs"/>
              </a:defRPr>
            </a:lvl3pPr>
            <a:lvl4pPr marL="13716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4pPr>
            <a:lvl5pPr marL="18288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5pPr>
            <a:lvl6pPr marL="2286000" indent="0" algn="l" defTabSz="457200" rtl="0" eaLnBrk="1" latinLnBrk="0" hangingPunct="1">
              <a:spcBef>
                <a:spcPts val="600"/>
              </a:spcBef>
              <a:buFont typeface="Arial"/>
              <a:buNone/>
              <a:tabLst/>
              <a:defRPr sz="900" kern="1200">
                <a:solidFill>
                  <a:schemeClr val="tx1"/>
                </a:solidFill>
                <a:latin typeface="+mn-lt"/>
                <a:ea typeface="+mn-ea"/>
                <a:cs typeface="+mn-cs"/>
              </a:defRPr>
            </a:lvl6pPr>
            <a:lvl7pPr marL="27432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7pPr>
            <a:lvl8pPr marL="3200400" indent="0" algn="l" defTabSz="457200" rtl="0" eaLnBrk="1" latinLnBrk="0" hangingPunct="1">
              <a:spcBef>
                <a:spcPts val="600"/>
              </a:spcBef>
              <a:buFont typeface="Arial"/>
              <a:buNone/>
              <a:tabLst/>
              <a:defRPr sz="900" kern="1200">
                <a:solidFill>
                  <a:schemeClr val="tx1"/>
                </a:solidFill>
                <a:latin typeface="+mn-lt"/>
                <a:ea typeface="+mn-ea"/>
                <a:cs typeface="+mn-cs"/>
              </a:defRPr>
            </a:lvl8pPr>
            <a:lvl9pPr marL="36576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800" b="1" i="0" u="none" strike="noStrike" kern="1200" cap="none" spc="0" normalizeH="0" baseline="0" noProof="0" dirty="0">
                <a:ln>
                  <a:noFill/>
                </a:ln>
                <a:solidFill>
                  <a:srgbClr val="202020"/>
                </a:solidFill>
                <a:effectLst/>
                <a:uLnTx/>
                <a:uFillTx/>
                <a:latin typeface="Arial" panose="020B0604020202020204"/>
                <a:ea typeface="+mn-ea"/>
                <a:cs typeface="+mn-cs"/>
              </a:rPr>
              <a:t>Laurence</a:t>
            </a:r>
            <a:r>
              <a:rPr kumimoji="0" lang="en-US" sz="1800" b="1" i="0" u="none" strike="noStrike" kern="1200" cap="none" spc="0" normalizeH="0" noProof="0" dirty="0">
                <a:ln>
                  <a:noFill/>
                </a:ln>
                <a:solidFill>
                  <a:srgbClr val="202020"/>
                </a:solidFill>
                <a:effectLst/>
                <a:uLnTx/>
                <a:uFillTx/>
                <a:latin typeface="Arial" panose="020B0604020202020204"/>
                <a:ea typeface="+mn-ea"/>
                <a:cs typeface="+mn-cs"/>
              </a:rPr>
              <a:t> Pearlman</a:t>
            </a:r>
            <a:endParaRPr kumimoji="0" lang="en-US" sz="1800" b="1" i="0" u="none" strike="noStrike" kern="1200" cap="none" spc="0" normalizeH="0" baseline="0" noProof="0" dirty="0">
              <a:ln>
                <a:noFill/>
              </a:ln>
              <a:solidFill>
                <a:srgbClr val="202020"/>
              </a:solidFill>
              <a:effectLst/>
              <a:uLnTx/>
              <a:uFillTx/>
              <a:latin typeface="Arial" panose="020B0604020202020204"/>
              <a:ea typeface="+mn-ea"/>
              <a:cs typeface="+mn-cs"/>
            </a:endParaRPr>
          </a:p>
        </p:txBody>
      </p:sp>
      <p:sp>
        <p:nvSpPr>
          <p:cNvPr id="25" name="Text Placeholder 13">
            <a:extLst>
              <a:ext uri="{FF2B5EF4-FFF2-40B4-BE49-F238E27FC236}">
                <a16:creationId xmlns:a16="http://schemas.microsoft.com/office/drawing/2014/main" id="{3BB99F62-7394-5640-BBA6-EEFDE0FDFFB8}"/>
              </a:ext>
            </a:extLst>
          </p:cNvPr>
          <p:cNvSpPr txBox="1">
            <a:spLocks/>
          </p:cNvSpPr>
          <p:nvPr/>
        </p:nvSpPr>
        <p:spPr>
          <a:xfrm>
            <a:off x="6226176" y="4523860"/>
            <a:ext cx="5495922" cy="1802248"/>
          </a:xfrm>
          <a:prstGeom prst="rect">
            <a:avLst/>
          </a:prstGeom>
        </p:spPr>
        <p:txBody>
          <a:bodyPr vert="horz" lIns="0" tIns="0" rIns="0" bIns="0" rtlCol="0" anchor="t">
            <a:noAutofit/>
          </a:bodyPr>
          <a:lstStyle>
            <a:lvl1pPr marL="0" indent="0" algn="l" defTabSz="457200" rtl="0" eaLnBrk="1" latinLnBrk="0" hangingPunct="1">
              <a:spcBef>
                <a:spcPts val="900"/>
              </a:spcBef>
              <a:buFont typeface="Arial"/>
              <a:buNone/>
              <a:defRPr sz="1500" b="0" kern="1200">
                <a:solidFill>
                  <a:schemeClr val="tx1"/>
                </a:solidFill>
                <a:latin typeface="+mn-lt"/>
                <a:ea typeface="+mn-ea"/>
                <a:cs typeface="+mn-cs"/>
              </a:defRPr>
            </a:lvl1pPr>
            <a:lvl2pPr marL="283464" indent="-283464" algn="l" defTabSz="457200" rtl="0" eaLnBrk="1" latinLnBrk="0" hangingPunct="1">
              <a:spcBef>
                <a:spcPts val="600"/>
              </a:spcBef>
              <a:buFont typeface="Arial" panose="020B0604020202020204" pitchFamily="34" charset="0"/>
              <a:buChar char="•"/>
              <a:tabLst/>
              <a:defRPr sz="1500" kern="1200">
                <a:solidFill>
                  <a:schemeClr val="tx1"/>
                </a:solidFill>
                <a:latin typeface="+mn-lt"/>
                <a:ea typeface="+mn-ea"/>
                <a:cs typeface="+mn-cs"/>
              </a:defRPr>
            </a:lvl2pPr>
            <a:lvl3pPr marL="566928" indent="-283464" algn="l" defTabSz="457200" rtl="0" eaLnBrk="1" latinLnBrk="0" hangingPunct="1">
              <a:spcBef>
                <a:spcPts val="600"/>
              </a:spcBef>
              <a:buFont typeface="Arial" panose="020B0604020202020204" pitchFamily="34" charset="0"/>
              <a:buChar char="–"/>
              <a:tabLst/>
              <a:defRPr sz="1500" kern="1200">
                <a:solidFill>
                  <a:schemeClr val="tx1"/>
                </a:solidFill>
                <a:latin typeface="+mn-lt"/>
                <a:ea typeface="+mn-ea"/>
                <a:cs typeface="+mn-cs"/>
              </a:defRPr>
            </a:lvl3pPr>
            <a:lvl4pPr marL="859536" indent="-283464" algn="l" defTabSz="457200" rtl="0" eaLnBrk="1" latinLnBrk="0" hangingPunct="1">
              <a:spcBef>
                <a:spcPts val="600"/>
              </a:spcBef>
              <a:buFont typeface="Arial" panose="020B0604020202020204" pitchFamily="34" charset="0"/>
              <a:buChar char="•"/>
              <a:tabLst/>
              <a:defRPr sz="1500" kern="1200">
                <a:solidFill>
                  <a:schemeClr val="tx1"/>
                </a:solidFill>
                <a:latin typeface="+mn-lt"/>
                <a:ea typeface="+mn-ea"/>
                <a:cs typeface="+mn-cs"/>
              </a:defRPr>
            </a:lvl4pPr>
            <a:lvl5pPr marL="1143000" indent="-283464" algn="l" defTabSz="457200" rtl="0" eaLnBrk="1" latinLnBrk="0" hangingPunct="1">
              <a:spcBef>
                <a:spcPts val="600"/>
              </a:spcBef>
              <a:buFont typeface="Arial" panose="020B0604020202020204" pitchFamily="34" charset="0"/>
              <a:buChar char="–"/>
              <a:tabLst/>
              <a:defRPr sz="1500" kern="1200">
                <a:solidFill>
                  <a:schemeClr val="tx1"/>
                </a:solidFill>
                <a:latin typeface="+mn-lt"/>
                <a:ea typeface="+mn-ea"/>
                <a:cs typeface="+mn-cs"/>
              </a:defRPr>
            </a:lvl5pPr>
            <a:lvl6pPr marL="1426464" indent="-283464" algn="l" defTabSz="457200" rtl="0" eaLnBrk="1" latinLnBrk="0" hangingPunct="1">
              <a:spcBef>
                <a:spcPts val="600"/>
              </a:spcBef>
              <a:buFont typeface="Arial"/>
              <a:buChar char="•"/>
              <a:tabLst/>
              <a:defRPr sz="1200" kern="1200">
                <a:solidFill>
                  <a:schemeClr val="tx1"/>
                </a:solidFill>
                <a:latin typeface="+mn-lt"/>
                <a:ea typeface="+mn-ea"/>
                <a:cs typeface="+mn-cs"/>
              </a:defRPr>
            </a:lvl6pPr>
            <a:lvl7pPr marL="1709928" indent="-283464" algn="l" defTabSz="457200" rtl="0" eaLnBrk="1" latinLnBrk="0" hangingPunct="1">
              <a:spcBef>
                <a:spcPts val="600"/>
              </a:spcBef>
              <a:buFont typeface="System Font Regular"/>
              <a:buChar char="–"/>
              <a:tabLst/>
              <a:defRPr sz="1200" kern="1200">
                <a:solidFill>
                  <a:schemeClr val="tx1"/>
                </a:solidFill>
                <a:latin typeface="+mn-lt"/>
                <a:ea typeface="+mn-ea"/>
                <a:cs typeface="+mn-cs"/>
              </a:defRPr>
            </a:lvl7pPr>
            <a:lvl8pPr marL="2002536" indent="-283464" algn="l" defTabSz="457200" rtl="0" eaLnBrk="1" latinLnBrk="0" hangingPunct="1">
              <a:spcBef>
                <a:spcPts val="600"/>
              </a:spcBef>
              <a:buFont typeface="Arial"/>
              <a:buChar char="•"/>
              <a:tabLst/>
              <a:defRPr sz="1200" kern="1200">
                <a:solidFill>
                  <a:schemeClr val="tx1"/>
                </a:solidFill>
                <a:latin typeface="+mn-lt"/>
                <a:ea typeface="+mn-ea"/>
                <a:cs typeface="+mn-cs"/>
              </a:defRPr>
            </a:lvl8pPr>
            <a:lvl9pPr marL="2286000" indent="-283464" algn="l" defTabSz="457200" rtl="0" eaLnBrk="1" latinLnBrk="0" hangingPunct="1">
              <a:spcBef>
                <a:spcPts val="600"/>
              </a:spcBef>
              <a:buFont typeface="System Font Regular"/>
              <a:buChar char="–"/>
              <a:tabLst/>
              <a:defRPr sz="1200" kern="1200">
                <a:solidFill>
                  <a:schemeClr val="tx1"/>
                </a:solidFill>
                <a:latin typeface="+mn-lt"/>
                <a:ea typeface="+mn-ea"/>
                <a:cs typeface="+mn-cs"/>
              </a:defRPr>
            </a:lvl9pPr>
          </a:lstStyle>
          <a:p>
            <a:r>
              <a:rPr lang="en-US" sz="1600" dirty="0">
                <a:latin typeface="Arial" panose="020B0604020202020204" pitchFamily="34" charset="0"/>
                <a:cs typeface="Arial" panose="020B0604020202020204" pitchFamily="34" charset="0"/>
              </a:rPr>
              <a:t>peter.rutigliano@mercer.com</a:t>
            </a:r>
          </a:p>
          <a:p>
            <a:endParaRPr lang="en-US" sz="900" dirty="0">
              <a:latin typeface="Arial" panose="020B0604020202020204" pitchFamily="34" charset="0"/>
              <a:cs typeface="Arial" panose="020B0604020202020204" pitchFamily="34" charset="0"/>
            </a:endParaRPr>
          </a:p>
        </p:txBody>
      </p:sp>
      <p:sp>
        <p:nvSpPr>
          <p:cNvPr id="26" name="Text Placeholder 3">
            <a:extLst>
              <a:ext uri="{FF2B5EF4-FFF2-40B4-BE49-F238E27FC236}">
                <a16:creationId xmlns:a16="http://schemas.microsoft.com/office/drawing/2014/main" id="{92D024BC-BC46-BB43-97CB-B9F7AB6B5787}"/>
              </a:ext>
            </a:extLst>
          </p:cNvPr>
          <p:cNvSpPr txBox="1">
            <a:spLocks/>
          </p:cNvSpPr>
          <p:nvPr/>
        </p:nvSpPr>
        <p:spPr>
          <a:xfrm>
            <a:off x="6226174" y="3866329"/>
            <a:ext cx="5495924" cy="318476"/>
          </a:xfrm>
          <a:prstGeom prst="rect">
            <a:avLst/>
          </a:prstGeom>
        </p:spPr>
        <p:txBody>
          <a:bodyPr vert="horz" lIns="0" tIns="0" rIns="0" bIns="0" rtlCol="0" anchor="t">
            <a:noAutofit/>
          </a:bodyPr>
          <a:lstStyle>
            <a:lvl1pPr marL="0" indent="0" algn="l" defTabSz="457200" rtl="0" eaLnBrk="1" latinLnBrk="0" hangingPunct="1">
              <a:spcBef>
                <a:spcPts val="0"/>
              </a:spcBef>
              <a:spcAft>
                <a:spcPts val="0"/>
              </a:spcAft>
              <a:buFont typeface="Arial"/>
              <a:buNone/>
              <a:defRPr sz="1800" b="0" kern="1200">
                <a:solidFill>
                  <a:schemeClr val="tx1"/>
                </a:solidFill>
                <a:latin typeface="+mn-lt"/>
                <a:ea typeface="+mn-ea"/>
                <a:cs typeface="+mn-cs"/>
              </a:defRPr>
            </a:lvl1pPr>
            <a:lvl2pPr marL="457200" indent="0" algn="l" defTabSz="457200" rtl="0" eaLnBrk="1" latinLnBrk="0" hangingPunct="1">
              <a:spcBef>
                <a:spcPts val="750"/>
              </a:spcBef>
              <a:buFont typeface="Arial" panose="020B0604020202020204" pitchFamily="34" charset="0"/>
              <a:buNone/>
              <a:tabLst/>
              <a:defRPr sz="1200" kern="1200">
                <a:solidFill>
                  <a:schemeClr val="tx1"/>
                </a:solidFill>
                <a:latin typeface="+mn-lt"/>
                <a:ea typeface="+mn-ea"/>
                <a:cs typeface="+mn-cs"/>
              </a:defRPr>
            </a:lvl2pPr>
            <a:lvl3pPr marL="914400" indent="0" algn="l" defTabSz="457200" rtl="0" eaLnBrk="1" latinLnBrk="0" hangingPunct="1">
              <a:spcBef>
                <a:spcPts val="600"/>
              </a:spcBef>
              <a:buFont typeface="Arial" panose="020B0604020202020204" pitchFamily="34" charset="0"/>
              <a:buNone/>
              <a:tabLst/>
              <a:defRPr sz="1000" kern="1200">
                <a:solidFill>
                  <a:schemeClr val="tx1"/>
                </a:solidFill>
                <a:latin typeface="+mn-lt"/>
                <a:ea typeface="+mn-ea"/>
                <a:cs typeface="+mn-cs"/>
              </a:defRPr>
            </a:lvl3pPr>
            <a:lvl4pPr marL="13716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4pPr>
            <a:lvl5pPr marL="18288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5pPr>
            <a:lvl6pPr marL="2286000" indent="0" algn="l" defTabSz="457200" rtl="0" eaLnBrk="1" latinLnBrk="0" hangingPunct="1">
              <a:spcBef>
                <a:spcPts val="600"/>
              </a:spcBef>
              <a:buFont typeface="Arial"/>
              <a:buNone/>
              <a:tabLst/>
              <a:defRPr sz="900" kern="1200">
                <a:solidFill>
                  <a:schemeClr val="tx1"/>
                </a:solidFill>
                <a:latin typeface="+mn-lt"/>
                <a:ea typeface="+mn-ea"/>
                <a:cs typeface="+mn-cs"/>
              </a:defRPr>
            </a:lvl6pPr>
            <a:lvl7pPr marL="27432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7pPr>
            <a:lvl8pPr marL="3200400" indent="0" algn="l" defTabSz="457200" rtl="0" eaLnBrk="1" latinLnBrk="0" hangingPunct="1">
              <a:spcBef>
                <a:spcPts val="600"/>
              </a:spcBef>
              <a:buFont typeface="Arial"/>
              <a:buNone/>
              <a:tabLst/>
              <a:defRPr sz="900" kern="1200">
                <a:solidFill>
                  <a:schemeClr val="tx1"/>
                </a:solidFill>
                <a:latin typeface="+mn-lt"/>
                <a:ea typeface="+mn-ea"/>
                <a:cs typeface="+mn-cs"/>
              </a:defRPr>
            </a:lvl8pPr>
            <a:lvl9pPr marL="36576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800" b="0" i="0" u="none" strike="noStrike" kern="1200" cap="none" spc="0" normalizeH="0" baseline="0" noProof="0" dirty="0">
                <a:ln>
                  <a:noFill/>
                </a:ln>
                <a:solidFill>
                  <a:srgbClr val="202020"/>
                </a:solidFill>
                <a:effectLst/>
                <a:uLnTx/>
                <a:uFillTx/>
                <a:latin typeface="Arial" panose="020B0604020202020204"/>
                <a:ea typeface="+mn-ea"/>
                <a:cs typeface="+mn-cs"/>
              </a:rPr>
              <a:t>Principal, Mercer</a:t>
            </a:r>
          </a:p>
        </p:txBody>
      </p:sp>
      <p:sp>
        <p:nvSpPr>
          <p:cNvPr id="27" name="Text Placeholder 13">
            <a:extLst>
              <a:ext uri="{FF2B5EF4-FFF2-40B4-BE49-F238E27FC236}">
                <a16:creationId xmlns:a16="http://schemas.microsoft.com/office/drawing/2014/main" id="{FA11E823-0F61-B144-9A65-89A2F749C474}"/>
              </a:ext>
            </a:extLst>
          </p:cNvPr>
          <p:cNvSpPr txBox="1">
            <a:spLocks/>
          </p:cNvSpPr>
          <p:nvPr/>
        </p:nvSpPr>
        <p:spPr>
          <a:xfrm>
            <a:off x="485775" y="4523860"/>
            <a:ext cx="5495922" cy="1802248"/>
          </a:xfrm>
          <a:prstGeom prst="rect">
            <a:avLst/>
          </a:prstGeom>
        </p:spPr>
        <p:txBody>
          <a:bodyPr vert="horz" lIns="0" tIns="0" rIns="0" bIns="0" rtlCol="0" anchor="t">
            <a:noAutofit/>
          </a:bodyPr>
          <a:lstStyle>
            <a:lvl1pPr marL="0" indent="0" algn="l" defTabSz="457200" rtl="0" eaLnBrk="1" latinLnBrk="0" hangingPunct="1">
              <a:spcBef>
                <a:spcPts val="900"/>
              </a:spcBef>
              <a:buFont typeface="Arial"/>
              <a:buNone/>
              <a:defRPr sz="1500" b="0" kern="1200">
                <a:solidFill>
                  <a:schemeClr val="tx1"/>
                </a:solidFill>
                <a:latin typeface="+mn-lt"/>
                <a:ea typeface="+mn-ea"/>
                <a:cs typeface="+mn-cs"/>
              </a:defRPr>
            </a:lvl1pPr>
            <a:lvl2pPr marL="283464" indent="-283464" algn="l" defTabSz="457200" rtl="0" eaLnBrk="1" latinLnBrk="0" hangingPunct="1">
              <a:spcBef>
                <a:spcPts val="600"/>
              </a:spcBef>
              <a:buFont typeface="Arial" panose="020B0604020202020204" pitchFamily="34" charset="0"/>
              <a:buChar char="•"/>
              <a:tabLst/>
              <a:defRPr sz="1500" kern="1200">
                <a:solidFill>
                  <a:schemeClr val="tx1"/>
                </a:solidFill>
                <a:latin typeface="+mn-lt"/>
                <a:ea typeface="+mn-ea"/>
                <a:cs typeface="+mn-cs"/>
              </a:defRPr>
            </a:lvl2pPr>
            <a:lvl3pPr marL="566928" indent="-283464" algn="l" defTabSz="457200" rtl="0" eaLnBrk="1" latinLnBrk="0" hangingPunct="1">
              <a:spcBef>
                <a:spcPts val="600"/>
              </a:spcBef>
              <a:buFont typeface="Arial" panose="020B0604020202020204" pitchFamily="34" charset="0"/>
              <a:buChar char="–"/>
              <a:tabLst/>
              <a:defRPr sz="1500" kern="1200">
                <a:solidFill>
                  <a:schemeClr val="tx1"/>
                </a:solidFill>
                <a:latin typeface="+mn-lt"/>
                <a:ea typeface="+mn-ea"/>
                <a:cs typeface="+mn-cs"/>
              </a:defRPr>
            </a:lvl3pPr>
            <a:lvl4pPr marL="859536" indent="-283464" algn="l" defTabSz="457200" rtl="0" eaLnBrk="1" latinLnBrk="0" hangingPunct="1">
              <a:spcBef>
                <a:spcPts val="600"/>
              </a:spcBef>
              <a:buFont typeface="Arial" panose="020B0604020202020204" pitchFamily="34" charset="0"/>
              <a:buChar char="•"/>
              <a:tabLst/>
              <a:defRPr sz="1500" kern="1200">
                <a:solidFill>
                  <a:schemeClr val="tx1"/>
                </a:solidFill>
                <a:latin typeface="+mn-lt"/>
                <a:ea typeface="+mn-ea"/>
                <a:cs typeface="+mn-cs"/>
              </a:defRPr>
            </a:lvl4pPr>
            <a:lvl5pPr marL="1143000" indent="-283464" algn="l" defTabSz="457200" rtl="0" eaLnBrk="1" latinLnBrk="0" hangingPunct="1">
              <a:spcBef>
                <a:spcPts val="600"/>
              </a:spcBef>
              <a:buFont typeface="Arial" panose="020B0604020202020204" pitchFamily="34" charset="0"/>
              <a:buChar char="–"/>
              <a:tabLst/>
              <a:defRPr sz="1500" kern="1200">
                <a:solidFill>
                  <a:schemeClr val="tx1"/>
                </a:solidFill>
                <a:latin typeface="+mn-lt"/>
                <a:ea typeface="+mn-ea"/>
                <a:cs typeface="+mn-cs"/>
              </a:defRPr>
            </a:lvl5pPr>
            <a:lvl6pPr marL="1426464" indent="-283464" algn="l" defTabSz="457200" rtl="0" eaLnBrk="1" latinLnBrk="0" hangingPunct="1">
              <a:spcBef>
                <a:spcPts val="600"/>
              </a:spcBef>
              <a:buFont typeface="Arial"/>
              <a:buChar char="•"/>
              <a:tabLst/>
              <a:defRPr sz="1200" kern="1200">
                <a:solidFill>
                  <a:schemeClr val="tx1"/>
                </a:solidFill>
                <a:latin typeface="+mn-lt"/>
                <a:ea typeface="+mn-ea"/>
                <a:cs typeface="+mn-cs"/>
              </a:defRPr>
            </a:lvl6pPr>
            <a:lvl7pPr marL="1709928" indent="-283464" algn="l" defTabSz="457200" rtl="0" eaLnBrk="1" latinLnBrk="0" hangingPunct="1">
              <a:spcBef>
                <a:spcPts val="600"/>
              </a:spcBef>
              <a:buFont typeface="System Font Regular"/>
              <a:buChar char="–"/>
              <a:tabLst/>
              <a:defRPr sz="1200" kern="1200">
                <a:solidFill>
                  <a:schemeClr val="tx1"/>
                </a:solidFill>
                <a:latin typeface="+mn-lt"/>
                <a:ea typeface="+mn-ea"/>
                <a:cs typeface="+mn-cs"/>
              </a:defRPr>
            </a:lvl7pPr>
            <a:lvl8pPr marL="2002536" indent="-283464" algn="l" defTabSz="457200" rtl="0" eaLnBrk="1" latinLnBrk="0" hangingPunct="1">
              <a:spcBef>
                <a:spcPts val="600"/>
              </a:spcBef>
              <a:buFont typeface="Arial"/>
              <a:buChar char="•"/>
              <a:tabLst/>
              <a:defRPr sz="1200" kern="1200">
                <a:solidFill>
                  <a:schemeClr val="tx1"/>
                </a:solidFill>
                <a:latin typeface="+mn-lt"/>
                <a:ea typeface="+mn-ea"/>
                <a:cs typeface="+mn-cs"/>
              </a:defRPr>
            </a:lvl8pPr>
            <a:lvl9pPr marL="2286000" indent="-283464" algn="l" defTabSz="457200" rtl="0" eaLnBrk="1" latinLnBrk="0" hangingPunct="1">
              <a:spcBef>
                <a:spcPts val="600"/>
              </a:spcBef>
              <a:buFont typeface="System Font Regular"/>
              <a:buChar char="–"/>
              <a:tabLst/>
              <a:defRPr sz="1200" kern="1200">
                <a:solidFill>
                  <a:schemeClr val="tx1"/>
                </a:solidFill>
                <a:latin typeface="+mn-lt"/>
                <a:ea typeface="+mn-ea"/>
                <a:cs typeface="+mn-cs"/>
              </a:defRPr>
            </a:lvl9pPr>
          </a:lstStyle>
          <a:p>
            <a:r>
              <a:rPr lang="en-US" sz="1600" dirty="0">
                <a:latin typeface="Arial" panose="020B0604020202020204" pitchFamily="34" charset="0"/>
                <a:cs typeface="Arial" panose="020B0604020202020204" pitchFamily="34" charset="0"/>
              </a:rPr>
              <a:t>laurence.pearlman@marsh.com</a:t>
            </a:r>
            <a:endParaRPr lang="en-US" sz="900" dirty="0">
              <a:latin typeface="Arial" panose="020B0604020202020204" pitchFamily="34" charset="0"/>
              <a:cs typeface="Arial" panose="020B0604020202020204" pitchFamily="34" charset="0"/>
            </a:endParaRPr>
          </a:p>
        </p:txBody>
      </p:sp>
      <p:sp>
        <p:nvSpPr>
          <p:cNvPr id="28" name="Text Placeholder 3">
            <a:extLst>
              <a:ext uri="{FF2B5EF4-FFF2-40B4-BE49-F238E27FC236}">
                <a16:creationId xmlns:a16="http://schemas.microsoft.com/office/drawing/2014/main" id="{0FB319D6-4FDF-8B4F-9021-D082FAC7B9B2}"/>
              </a:ext>
            </a:extLst>
          </p:cNvPr>
          <p:cNvSpPr txBox="1">
            <a:spLocks/>
          </p:cNvSpPr>
          <p:nvPr/>
        </p:nvSpPr>
        <p:spPr>
          <a:xfrm>
            <a:off x="485777" y="3866329"/>
            <a:ext cx="5495924" cy="318476"/>
          </a:xfrm>
          <a:prstGeom prst="rect">
            <a:avLst/>
          </a:prstGeom>
        </p:spPr>
        <p:txBody>
          <a:bodyPr vert="horz" lIns="0" tIns="0" rIns="0" bIns="0" rtlCol="0" anchor="t">
            <a:noAutofit/>
          </a:bodyPr>
          <a:lstStyle>
            <a:lvl1pPr marL="0" indent="0" algn="l" defTabSz="457200" rtl="0" eaLnBrk="1" latinLnBrk="0" hangingPunct="1">
              <a:spcBef>
                <a:spcPts val="0"/>
              </a:spcBef>
              <a:spcAft>
                <a:spcPts val="0"/>
              </a:spcAft>
              <a:buFont typeface="Arial"/>
              <a:buNone/>
              <a:defRPr sz="1800" b="0" kern="1200">
                <a:solidFill>
                  <a:schemeClr val="tx1"/>
                </a:solidFill>
                <a:latin typeface="+mn-lt"/>
                <a:ea typeface="+mn-ea"/>
                <a:cs typeface="+mn-cs"/>
              </a:defRPr>
            </a:lvl1pPr>
            <a:lvl2pPr marL="457200" indent="0" algn="l" defTabSz="457200" rtl="0" eaLnBrk="1" latinLnBrk="0" hangingPunct="1">
              <a:spcBef>
                <a:spcPts val="750"/>
              </a:spcBef>
              <a:buFont typeface="Arial" panose="020B0604020202020204" pitchFamily="34" charset="0"/>
              <a:buNone/>
              <a:tabLst/>
              <a:defRPr sz="1200" kern="1200">
                <a:solidFill>
                  <a:schemeClr val="tx1"/>
                </a:solidFill>
                <a:latin typeface="+mn-lt"/>
                <a:ea typeface="+mn-ea"/>
                <a:cs typeface="+mn-cs"/>
              </a:defRPr>
            </a:lvl2pPr>
            <a:lvl3pPr marL="914400" indent="0" algn="l" defTabSz="457200" rtl="0" eaLnBrk="1" latinLnBrk="0" hangingPunct="1">
              <a:spcBef>
                <a:spcPts val="600"/>
              </a:spcBef>
              <a:buFont typeface="Arial" panose="020B0604020202020204" pitchFamily="34" charset="0"/>
              <a:buNone/>
              <a:tabLst/>
              <a:defRPr sz="1000" kern="1200">
                <a:solidFill>
                  <a:schemeClr val="tx1"/>
                </a:solidFill>
                <a:latin typeface="+mn-lt"/>
                <a:ea typeface="+mn-ea"/>
                <a:cs typeface="+mn-cs"/>
              </a:defRPr>
            </a:lvl3pPr>
            <a:lvl4pPr marL="13716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4pPr>
            <a:lvl5pPr marL="1828800" indent="0" algn="l" defTabSz="457200" rtl="0" eaLnBrk="1" latinLnBrk="0" hangingPunct="1">
              <a:spcBef>
                <a:spcPts val="600"/>
              </a:spcBef>
              <a:buFont typeface="Arial" panose="020B0604020202020204" pitchFamily="34" charset="0"/>
              <a:buNone/>
              <a:tabLst/>
              <a:defRPr sz="900" kern="1200">
                <a:solidFill>
                  <a:schemeClr val="tx1"/>
                </a:solidFill>
                <a:latin typeface="+mn-lt"/>
                <a:ea typeface="+mn-ea"/>
                <a:cs typeface="+mn-cs"/>
              </a:defRPr>
            </a:lvl5pPr>
            <a:lvl6pPr marL="2286000" indent="0" algn="l" defTabSz="457200" rtl="0" eaLnBrk="1" latinLnBrk="0" hangingPunct="1">
              <a:spcBef>
                <a:spcPts val="600"/>
              </a:spcBef>
              <a:buFont typeface="Arial"/>
              <a:buNone/>
              <a:tabLst/>
              <a:defRPr sz="900" kern="1200">
                <a:solidFill>
                  <a:schemeClr val="tx1"/>
                </a:solidFill>
                <a:latin typeface="+mn-lt"/>
                <a:ea typeface="+mn-ea"/>
                <a:cs typeface="+mn-cs"/>
              </a:defRPr>
            </a:lvl6pPr>
            <a:lvl7pPr marL="27432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7pPr>
            <a:lvl8pPr marL="3200400" indent="0" algn="l" defTabSz="457200" rtl="0" eaLnBrk="1" latinLnBrk="0" hangingPunct="1">
              <a:spcBef>
                <a:spcPts val="600"/>
              </a:spcBef>
              <a:buFont typeface="Arial"/>
              <a:buNone/>
              <a:tabLst/>
              <a:defRPr sz="900" kern="1200">
                <a:solidFill>
                  <a:schemeClr val="tx1"/>
                </a:solidFill>
                <a:latin typeface="+mn-lt"/>
                <a:ea typeface="+mn-ea"/>
                <a:cs typeface="+mn-cs"/>
              </a:defRPr>
            </a:lvl8pPr>
            <a:lvl9pPr marL="3657600" indent="0" algn="l" defTabSz="457200" rtl="0" eaLnBrk="1" latinLnBrk="0" hangingPunct="1">
              <a:spcBef>
                <a:spcPts val="600"/>
              </a:spcBef>
              <a:buFont typeface="System Font Regular"/>
              <a:buNone/>
              <a:tabLst/>
              <a:defRPr sz="9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Head of Practice, Workforce Solutions</a:t>
            </a:r>
          </a:p>
          <a:p>
            <a:r>
              <a:rPr lang="en-US" dirty="0">
                <a:latin typeface="Arial" panose="020B0604020202020204" pitchFamily="34" charset="0"/>
                <a:cs typeface="Arial" panose="020B0604020202020204" pitchFamily="34" charset="0"/>
              </a:rPr>
              <a:t>Marsh Advisory</a:t>
            </a:r>
          </a:p>
        </p:txBody>
      </p:sp>
      <p:sp>
        <p:nvSpPr>
          <p:cNvPr id="29" name="Picture Placeholder 10">
            <a:extLst>
              <a:ext uri="{FF2B5EF4-FFF2-40B4-BE49-F238E27FC236}">
                <a16:creationId xmlns:a16="http://schemas.microsoft.com/office/drawing/2014/main" id="{735B67BB-4145-CB43-9042-99F21E43E2EB}"/>
              </a:ext>
            </a:extLst>
          </p:cNvPr>
          <p:cNvSpPr txBox="1">
            <a:spLocks noChangeAspect="1"/>
          </p:cNvSpPr>
          <p:nvPr/>
        </p:nvSpPr>
        <p:spPr>
          <a:xfrm>
            <a:off x="485776" y="1620838"/>
            <a:ext cx="1673352" cy="1673352"/>
          </a:xfrm>
          <a:prstGeom prst="rect">
            <a:avLst/>
          </a:prstGeom>
          <a:solidFill>
            <a:srgbClr val="F0F0F0"/>
          </a:solidFill>
        </p:spPr>
        <p:txBody>
          <a:bodyPr anchor="ctr" anchorCtr="0"/>
          <a:lstStyle>
            <a:lvl1pPr marL="0" indent="0" algn="l" defTabSz="457200" rtl="0" eaLnBrk="1" latinLnBrk="0" hangingPunct="1">
              <a:spcBef>
                <a:spcPts val="900"/>
              </a:spcBef>
              <a:buFont typeface="Arial"/>
              <a:buNone/>
              <a:defRPr sz="1200" b="0" kern="1200">
                <a:solidFill>
                  <a:srgbClr val="FF0000"/>
                </a:solidFill>
                <a:latin typeface="+mn-lt"/>
                <a:ea typeface="+mn-ea"/>
                <a:cs typeface="+mn-cs"/>
              </a:defRPr>
            </a:lvl1pPr>
            <a:lvl2pPr marL="283464" indent="-283464" algn="l" defTabSz="457200" rtl="0" eaLnBrk="1" latinLnBrk="0" hangingPunct="1">
              <a:spcBef>
                <a:spcPts val="750"/>
              </a:spcBef>
              <a:buFont typeface="Arial" panose="020B0604020202020204" pitchFamily="34" charset="0"/>
              <a:buChar char="•"/>
              <a:tabLst/>
              <a:defRPr sz="1500" kern="1200">
                <a:solidFill>
                  <a:schemeClr val="tx1"/>
                </a:solidFill>
                <a:latin typeface="+mn-lt"/>
                <a:ea typeface="+mn-ea"/>
                <a:cs typeface="+mn-cs"/>
              </a:defRPr>
            </a:lvl2pPr>
            <a:lvl3pPr marL="566928" indent="-283464" algn="l" defTabSz="457200" rtl="0" eaLnBrk="1" latinLnBrk="0" hangingPunct="1">
              <a:spcBef>
                <a:spcPts val="600"/>
              </a:spcBef>
              <a:buFont typeface="Arial" panose="020B0604020202020204" pitchFamily="34" charset="0"/>
              <a:buChar char="–"/>
              <a:tabLst/>
              <a:defRPr sz="1200" kern="1200">
                <a:solidFill>
                  <a:schemeClr val="tx1"/>
                </a:solidFill>
                <a:latin typeface="+mn-lt"/>
                <a:ea typeface="+mn-ea"/>
                <a:cs typeface="+mn-cs"/>
              </a:defRPr>
            </a:lvl3pPr>
            <a:lvl4pPr marL="859536" indent="-283464" algn="l" defTabSz="457200" rtl="0" eaLnBrk="1" latinLnBrk="0" hangingPunct="1">
              <a:spcBef>
                <a:spcPts val="600"/>
              </a:spcBef>
              <a:buFont typeface="Arial" panose="020B0604020202020204" pitchFamily="34" charset="0"/>
              <a:buChar char="•"/>
              <a:tabLst/>
              <a:defRPr sz="1200" kern="1200">
                <a:solidFill>
                  <a:schemeClr val="tx1"/>
                </a:solidFill>
                <a:latin typeface="+mn-lt"/>
                <a:ea typeface="+mn-ea"/>
                <a:cs typeface="+mn-cs"/>
              </a:defRPr>
            </a:lvl4pPr>
            <a:lvl5pPr marL="1143000" indent="-283464" algn="l" defTabSz="457200" rtl="0" eaLnBrk="1" latinLnBrk="0" hangingPunct="1">
              <a:spcBef>
                <a:spcPts val="600"/>
              </a:spcBef>
              <a:buFont typeface="Arial" panose="020B0604020202020204" pitchFamily="34" charset="0"/>
              <a:buChar char="–"/>
              <a:tabLst/>
              <a:defRPr sz="1200" kern="1200">
                <a:solidFill>
                  <a:schemeClr val="tx1"/>
                </a:solidFill>
                <a:latin typeface="+mn-lt"/>
                <a:ea typeface="+mn-ea"/>
                <a:cs typeface="+mn-cs"/>
              </a:defRPr>
            </a:lvl5pPr>
            <a:lvl6pPr marL="1426464" indent="-283464" algn="l" defTabSz="457200" rtl="0" eaLnBrk="1" latinLnBrk="0" hangingPunct="1">
              <a:spcBef>
                <a:spcPts val="600"/>
              </a:spcBef>
              <a:buFont typeface="Arial"/>
              <a:buChar char="•"/>
              <a:tabLst/>
              <a:defRPr sz="1200" kern="1200">
                <a:solidFill>
                  <a:schemeClr val="tx1"/>
                </a:solidFill>
                <a:latin typeface="+mn-lt"/>
                <a:ea typeface="+mn-ea"/>
                <a:cs typeface="+mn-cs"/>
              </a:defRPr>
            </a:lvl6pPr>
            <a:lvl7pPr marL="1709928" indent="-283464" algn="l" defTabSz="457200" rtl="0" eaLnBrk="1" latinLnBrk="0" hangingPunct="1">
              <a:spcBef>
                <a:spcPts val="600"/>
              </a:spcBef>
              <a:buFont typeface="System Font Regular"/>
              <a:buChar char="–"/>
              <a:tabLst/>
              <a:defRPr sz="1200" kern="1200">
                <a:solidFill>
                  <a:schemeClr val="tx1"/>
                </a:solidFill>
                <a:latin typeface="+mn-lt"/>
                <a:ea typeface="+mn-ea"/>
                <a:cs typeface="+mn-cs"/>
              </a:defRPr>
            </a:lvl7pPr>
            <a:lvl8pPr marL="2002536" indent="-283464" algn="l" defTabSz="457200" rtl="0" eaLnBrk="1" latinLnBrk="0" hangingPunct="1">
              <a:spcBef>
                <a:spcPts val="600"/>
              </a:spcBef>
              <a:buFont typeface="Arial"/>
              <a:buChar char="•"/>
              <a:tabLst/>
              <a:defRPr sz="1200" kern="1200">
                <a:solidFill>
                  <a:schemeClr val="tx1"/>
                </a:solidFill>
                <a:latin typeface="+mn-lt"/>
                <a:ea typeface="+mn-ea"/>
                <a:cs typeface="+mn-cs"/>
              </a:defRPr>
            </a:lvl8pPr>
            <a:lvl9pPr marL="2286000" indent="-283464" algn="l" defTabSz="457200" rtl="0" eaLnBrk="1" latinLnBrk="0" hangingPunct="1">
              <a:spcBef>
                <a:spcPts val="600"/>
              </a:spcBef>
              <a:buFont typeface="System Font Regular"/>
              <a:buChar char="–"/>
              <a:tabLst/>
              <a:defRPr sz="1200" kern="1200">
                <a:solidFill>
                  <a:schemeClr val="tx1"/>
                </a:solidFill>
                <a:latin typeface="+mn-lt"/>
                <a:ea typeface="+mn-ea"/>
                <a:cs typeface="+mn-cs"/>
              </a:defRPr>
            </a:lvl9pPr>
          </a:lstStyle>
          <a:p>
            <a:pPr algn="ctr"/>
            <a:r>
              <a:rPr lang="en-US" dirty="0"/>
              <a:t>Image goes here</a:t>
            </a:r>
          </a:p>
        </p:txBody>
      </p:sp>
      <p:sp>
        <p:nvSpPr>
          <p:cNvPr id="30" name="Picture Placeholder 10">
            <a:extLst>
              <a:ext uri="{FF2B5EF4-FFF2-40B4-BE49-F238E27FC236}">
                <a16:creationId xmlns:a16="http://schemas.microsoft.com/office/drawing/2014/main" id="{735B67BB-4145-CB43-9042-99F21E43E2EB}"/>
              </a:ext>
            </a:extLst>
          </p:cNvPr>
          <p:cNvSpPr txBox="1">
            <a:spLocks noChangeAspect="1"/>
          </p:cNvSpPr>
          <p:nvPr/>
        </p:nvSpPr>
        <p:spPr>
          <a:xfrm>
            <a:off x="6217381" y="1620838"/>
            <a:ext cx="1673352" cy="1673352"/>
          </a:xfrm>
          <a:prstGeom prst="rect">
            <a:avLst/>
          </a:prstGeom>
          <a:solidFill>
            <a:srgbClr val="F0F0F0"/>
          </a:solidFill>
        </p:spPr>
        <p:txBody>
          <a:bodyPr anchor="ctr" anchorCtr="0"/>
          <a:lstStyle>
            <a:lvl1pPr marL="0" indent="0" algn="l" defTabSz="457200" rtl="0" eaLnBrk="1" latinLnBrk="0" hangingPunct="1">
              <a:spcBef>
                <a:spcPts val="900"/>
              </a:spcBef>
              <a:buFont typeface="Arial"/>
              <a:buNone/>
              <a:defRPr sz="1200" b="0" kern="1200">
                <a:solidFill>
                  <a:srgbClr val="FF0000"/>
                </a:solidFill>
                <a:latin typeface="+mn-lt"/>
                <a:ea typeface="+mn-ea"/>
                <a:cs typeface="+mn-cs"/>
              </a:defRPr>
            </a:lvl1pPr>
            <a:lvl2pPr marL="283464" indent="-283464" algn="l" defTabSz="457200" rtl="0" eaLnBrk="1" latinLnBrk="0" hangingPunct="1">
              <a:spcBef>
                <a:spcPts val="750"/>
              </a:spcBef>
              <a:buFont typeface="Arial" panose="020B0604020202020204" pitchFamily="34" charset="0"/>
              <a:buChar char="•"/>
              <a:tabLst/>
              <a:defRPr sz="1500" kern="1200">
                <a:solidFill>
                  <a:schemeClr val="tx1"/>
                </a:solidFill>
                <a:latin typeface="+mn-lt"/>
                <a:ea typeface="+mn-ea"/>
                <a:cs typeface="+mn-cs"/>
              </a:defRPr>
            </a:lvl2pPr>
            <a:lvl3pPr marL="566928" indent="-283464" algn="l" defTabSz="457200" rtl="0" eaLnBrk="1" latinLnBrk="0" hangingPunct="1">
              <a:spcBef>
                <a:spcPts val="600"/>
              </a:spcBef>
              <a:buFont typeface="Arial" panose="020B0604020202020204" pitchFamily="34" charset="0"/>
              <a:buChar char="–"/>
              <a:tabLst/>
              <a:defRPr sz="1200" kern="1200">
                <a:solidFill>
                  <a:schemeClr val="tx1"/>
                </a:solidFill>
                <a:latin typeface="+mn-lt"/>
                <a:ea typeface="+mn-ea"/>
                <a:cs typeface="+mn-cs"/>
              </a:defRPr>
            </a:lvl3pPr>
            <a:lvl4pPr marL="859536" indent="-283464" algn="l" defTabSz="457200" rtl="0" eaLnBrk="1" latinLnBrk="0" hangingPunct="1">
              <a:spcBef>
                <a:spcPts val="600"/>
              </a:spcBef>
              <a:buFont typeface="Arial" panose="020B0604020202020204" pitchFamily="34" charset="0"/>
              <a:buChar char="•"/>
              <a:tabLst/>
              <a:defRPr sz="1200" kern="1200">
                <a:solidFill>
                  <a:schemeClr val="tx1"/>
                </a:solidFill>
                <a:latin typeface="+mn-lt"/>
                <a:ea typeface="+mn-ea"/>
                <a:cs typeface="+mn-cs"/>
              </a:defRPr>
            </a:lvl4pPr>
            <a:lvl5pPr marL="1143000" indent="-283464" algn="l" defTabSz="457200" rtl="0" eaLnBrk="1" latinLnBrk="0" hangingPunct="1">
              <a:spcBef>
                <a:spcPts val="600"/>
              </a:spcBef>
              <a:buFont typeface="Arial" panose="020B0604020202020204" pitchFamily="34" charset="0"/>
              <a:buChar char="–"/>
              <a:tabLst/>
              <a:defRPr sz="1200" kern="1200">
                <a:solidFill>
                  <a:schemeClr val="tx1"/>
                </a:solidFill>
                <a:latin typeface="+mn-lt"/>
                <a:ea typeface="+mn-ea"/>
                <a:cs typeface="+mn-cs"/>
              </a:defRPr>
            </a:lvl5pPr>
            <a:lvl6pPr marL="1426464" indent="-283464" algn="l" defTabSz="457200" rtl="0" eaLnBrk="1" latinLnBrk="0" hangingPunct="1">
              <a:spcBef>
                <a:spcPts val="600"/>
              </a:spcBef>
              <a:buFont typeface="Arial"/>
              <a:buChar char="•"/>
              <a:tabLst/>
              <a:defRPr sz="1200" kern="1200">
                <a:solidFill>
                  <a:schemeClr val="tx1"/>
                </a:solidFill>
                <a:latin typeface="+mn-lt"/>
                <a:ea typeface="+mn-ea"/>
                <a:cs typeface="+mn-cs"/>
              </a:defRPr>
            </a:lvl6pPr>
            <a:lvl7pPr marL="1709928" indent="-283464" algn="l" defTabSz="457200" rtl="0" eaLnBrk="1" latinLnBrk="0" hangingPunct="1">
              <a:spcBef>
                <a:spcPts val="600"/>
              </a:spcBef>
              <a:buFont typeface="System Font Regular"/>
              <a:buChar char="–"/>
              <a:tabLst/>
              <a:defRPr sz="1200" kern="1200">
                <a:solidFill>
                  <a:schemeClr val="tx1"/>
                </a:solidFill>
                <a:latin typeface="+mn-lt"/>
                <a:ea typeface="+mn-ea"/>
                <a:cs typeface="+mn-cs"/>
              </a:defRPr>
            </a:lvl7pPr>
            <a:lvl8pPr marL="2002536" indent="-283464" algn="l" defTabSz="457200" rtl="0" eaLnBrk="1" latinLnBrk="0" hangingPunct="1">
              <a:spcBef>
                <a:spcPts val="600"/>
              </a:spcBef>
              <a:buFont typeface="Arial"/>
              <a:buChar char="•"/>
              <a:tabLst/>
              <a:defRPr sz="1200" kern="1200">
                <a:solidFill>
                  <a:schemeClr val="tx1"/>
                </a:solidFill>
                <a:latin typeface="+mn-lt"/>
                <a:ea typeface="+mn-ea"/>
                <a:cs typeface="+mn-cs"/>
              </a:defRPr>
            </a:lvl8pPr>
            <a:lvl9pPr marL="2286000" indent="-283464" algn="l" defTabSz="457200" rtl="0" eaLnBrk="1" latinLnBrk="0" hangingPunct="1">
              <a:spcBef>
                <a:spcPts val="600"/>
              </a:spcBef>
              <a:buFont typeface="System Font Regular"/>
              <a:buChar char="–"/>
              <a:tabLst/>
              <a:defRPr sz="1200" kern="1200">
                <a:solidFill>
                  <a:schemeClr val="tx1"/>
                </a:solidFill>
                <a:latin typeface="+mn-lt"/>
                <a:ea typeface="+mn-ea"/>
                <a:cs typeface="+mn-cs"/>
              </a:defRPr>
            </a:lvl9pPr>
          </a:lstStyle>
          <a:p>
            <a:pPr algn="ctr"/>
            <a:r>
              <a:rPr lang="en-US" dirty="0"/>
              <a:t>Image goes here</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257647" y="1577599"/>
            <a:ext cx="1828800" cy="1828800"/>
          </a:xfrm>
          <a:prstGeom prst="rect">
            <a:avLst/>
          </a:prstGeom>
        </p:spPr>
      </p:pic>
      <p:pic>
        <p:nvPicPr>
          <p:cNvPr id="6" name="Picture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13910" y="1490496"/>
            <a:ext cx="1803693" cy="1803693"/>
          </a:xfrm>
          <a:prstGeom prst="rect">
            <a:avLst/>
          </a:prstGeom>
        </p:spPr>
      </p:pic>
    </p:spTree>
    <p:custDataLst>
      <p:custData r:id="rId2"/>
    </p:custDataLst>
    <p:extLst>
      <p:ext uri="{BB962C8B-B14F-4D97-AF65-F5344CB8AC3E}">
        <p14:creationId xmlns:p14="http://schemas.microsoft.com/office/powerpoint/2010/main" val="2383277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sz="2000" dirty="0"/>
              <a:t>About Safety Culture</a:t>
            </a:r>
          </a:p>
          <a:p>
            <a:r>
              <a:rPr lang="en-US" sz="2000" dirty="0"/>
              <a:t>Process Safety Culture Survey Overview</a:t>
            </a:r>
          </a:p>
          <a:p>
            <a:r>
              <a:rPr lang="en-US" sz="2000" dirty="0"/>
              <a:t>Study Hypotheses &amp; Results</a:t>
            </a:r>
          </a:p>
          <a:p>
            <a:r>
              <a:rPr lang="en-US" sz="2000" dirty="0"/>
              <a:t>Synopsis</a:t>
            </a:r>
          </a:p>
          <a:p>
            <a:endParaRPr lang="en-US" dirty="0"/>
          </a:p>
          <a:p>
            <a:endParaRPr lang="en-US" dirty="0"/>
          </a:p>
          <a:p>
            <a:endParaRPr lang="en-US" dirty="0"/>
          </a:p>
          <a:p>
            <a:endParaRPr lang="en-US" dirty="0"/>
          </a:p>
          <a:p>
            <a:endParaRPr lang="en-US" dirty="0"/>
          </a:p>
        </p:txBody>
      </p:sp>
      <p:sp>
        <p:nvSpPr>
          <p:cNvPr id="3" name="Text Placeholder 2"/>
          <p:cNvSpPr>
            <a:spLocks noGrp="1"/>
          </p:cNvSpPr>
          <p:nvPr>
            <p:ph type="body" sz="quarter" idx="13"/>
            <p:custDataLst>
              <p:custData r:id="rId1"/>
            </p:custDataLst>
          </p:nvPr>
        </p:nvSpPr>
        <p:spPr/>
        <p:txBody>
          <a:bodyPr/>
          <a:lstStyle/>
          <a:p>
            <a:r>
              <a:rPr lang="en-US" dirty="0"/>
              <a:t>Agenda</a:t>
            </a:r>
          </a:p>
        </p:txBody>
      </p:sp>
    </p:spTree>
    <p:extLst>
      <p:ext uri="{BB962C8B-B14F-4D97-AF65-F5344CB8AC3E}">
        <p14:creationId xmlns:p14="http://schemas.microsoft.com/office/powerpoint/2010/main" val="249849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p:nvPr/>
        </p:nvSpPr>
        <p:spPr bwMode="auto">
          <a:xfrm>
            <a:off x="6069025" y="880687"/>
            <a:ext cx="4866246" cy="5409398"/>
          </a:xfrm>
          <a:prstGeom prst="rect">
            <a:avLst/>
          </a:prstGeom>
          <a:solidFill>
            <a:srgbClr val="0077A0"/>
          </a:solidFill>
          <a:ln w="9525" cap="flat" cmpd="sng" algn="ctr">
            <a:solidFill>
              <a:schemeClr val="bg2"/>
            </a:solid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algn="ctr" defTabSz="914400" fontAlgn="base">
              <a:lnSpc>
                <a:spcPct val="86000"/>
              </a:lnSpc>
              <a:spcBef>
                <a:spcPct val="0"/>
              </a:spcBef>
              <a:spcAft>
                <a:spcPct val="0"/>
              </a:spcAft>
            </a:pPr>
            <a:endParaRPr lang="en-US" sz="2000" dirty="0">
              <a:latin typeface="Arial" pitchFamily="34" charset="0"/>
            </a:endParaRPr>
          </a:p>
        </p:txBody>
      </p:sp>
      <p:sp>
        <p:nvSpPr>
          <p:cNvPr id="2" name="Title 1"/>
          <p:cNvSpPr>
            <a:spLocks noGrp="1"/>
          </p:cNvSpPr>
          <p:nvPr>
            <p:ph type="title"/>
          </p:nvPr>
        </p:nvSpPr>
        <p:spPr/>
        <p:txBody>
          <a:bodyPr/>
          <a:lstStyle/>
          <a:p>
            <a:r>
              <a:rPr lang="en-US" dirty="0">
                <a:solidFill>
                  <a:srgbClr val="002C77"/>
                </a:solidFill>
                <a:cs typeface="Calibri" pitchFamily="34" charset="0"/>
              </a:rPr>
              <a:t>Culture is both tangible and intangible </a:t>
            </a:r>
          </a:p>
        </p:txBody>
      </p:sp>
      <p:sp>
        <p:nvSpPr>
          <p:cNvPr id="4" name="Slide Number Placeholder 3"/>
          <p:cNvSpPr>
            <a:spLocks noGrp="1"/>
          </p:cNvSpPr>
          <p:nvPr>
            <p:ph type="sldNum" sz="quarter" idx="10"/>
          </p:nvPr>
        </p:nvSpPr>
        <p:spPr/>
        <p:txBody>
          <a:bodyPr/>
          <a:lstStyle/>
          <a:p>
            <a:r>
              <a:rPr lang="en-US" altLang="en-US" dirty="0"/>
              <a:t> </a:t>
            </a:r>
          </a:p>
        </p:txBody>
      </p:sp>
      <p:sp>
        <p:nvSpPr>
          <p:cNvPr id="7" name="Oval 6"/>
          <p:cNvSpPr/>
          <p:nvPr/>
        </p:nvSpPr>
        <p:spPr>
          <a:xfrm>
            <a:off x="4658471" y="2387898"/>
            <a:ext cx="2691829" cy="2688336"/>
          </a:xfrm>
          <a:prstGeom prst="ellipse">
            <a:avLst/>
          </a:prstGeom>
          <a:solidFill>
            <a:srgbClr val="002C77"/>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GB" sz="1000" kern="0"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8" name="Oval 7"/>
          <p:cNvSpPr/>
          <p:nvPr/>
        </p:nvSpPr>
        <p:spPr>
          <a:xfrm>
            <a:off x="4798703" y="2525058"/>
            <a:ext cx="2411365" cy="2414016"/>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GB" sz="1000" kern="0"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9" name="Oval 8"/>
          <p:cNvSpPr>
            <a:spLocks/>
          </p:cNvSpPr>
          <p:nvPr/>
        </p:nvSpPr>
        <p:spPr>
          <a:xfrm>
            <a:off x="4979580" y="2321190"/>
            <a:ext cx="817987" cy="817852"/>
          </a:xfrm>
          <a:prstGeom prst="ellipse">
            <a:avLst/>
          </a:prstGeom>
          <a:solidFill>
            <a:srgbClr val="0077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GB" sz="1000" kern="0"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10" name="Oval 9"/>
          <p:cNvSpPr>
            <a:spLocks/>
          </p:cNvSpPr>
          <p:nvPr/>
        </p:nvSpPr>
        <p:spPr>
          <a:xfrm>
            <a:off x="4375976" y="3337285"/>
            <a:ext cx="817987" cy="817852"/>
          </a:xfrm>
          <a:prstGeom prst="ellipse">
            <a:avLst/>
          </a:prstGeom>
          <a:solidFill>
            <a:srgbClr val="0077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GB" sz="1000" kern="0"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11" name="Oval 10"/>
          <p:cNvSpPr>
            <a:spLocks/>
          </p:cNvSpPr>
          <p:nvPr/>
        </p:nvSpPr>
        <p:spPr>
          <a:xfrm>
            <a:off x="4979580" y="4353380"/>
            <a:ext cx="817987" cy="817852"/>
          </a:xfrm>
          <a:prstGeom prst="ellipse">
            <a:avLst/>
          </a:prstGeom>
          <a:solidFill>
            <a:srgbClr val="0077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GB" sz="1000" kern="0"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12" name="Oval 11"/>
          <p:cNvSpPr>
            <a:spLocks/>
          </p:cNvSpPr>
          <p:nvPr/>
        </p:nvSpPr>
        <p:spPr>
          <a:xfrm>
            <a:off x="6183737" y="4353381"/>
            <a:ext cx="817987" cy="81785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GB" sz="1000" kern="0"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13" name="Oval 12"/>
          <p:cNvSpPr/>
          <p:nvPr/>
        </p:nvSpPr>
        <p:spPr>
          <a:xfrm>
            <a:off x="6781582" y="3363595"/>
            <a:ext cx="856940" cy="81724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GB" sz="1000" kern="0"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14" name="Oval 13"/>
          <p:cNvSpPr>
            <a:spLocks/>
          </p:cNvSpPr>
          <p:nvPr/>
        </p:nvSpPr>
        <p:spPr>
          <a:xfrm>
            <a:off x="6183737" y="2321191"/>
            <a:ext cx="817987" cy="81785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GB" sz="1000" kern="0" dirty="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15" name="TextBox 14"/>
          <p:cNvSpPr txBox="1"/>
          <p:nvPr/>
        </p:nvSpPr>
        <p:spPr>
          <a:xfrm>
            <a:off x="2455347" y="1255534"/>
            <a:ext cx="1263166" cy="369332"/>
          </a:xfrm>
          <a:prstGeom prst="rect">
            <a:avLst/>
          </a:prstGeom>
          <a:noFill/>
        </p:spPr>
        <p:txBody>
          <a:bodyPr wrap="none" lIns="0" tIns="0" rIns="0" bIns="0" rtlCol="0">
            <a:spAutoFit/>
          </a:bodyPr>
          <a:lstStyle/>
          <a:p>
            <a:r>
              <a:rPr lang="en-GB" sz="2400" b="1" kern="0" dirty="0">
                <a:solidFill>
                  <a:srgbClr val="0077A0"/>
                </a:solidFill>
                <a:latin typeface="Arial" panose="020B0604020202020204" pitchFamily="34" charset="0"/>
                <a:cs typeface="Arial" panose="020B0604020202020204" pitchFamily="34" charset="0"/>
                <a:sym typeface="Arial" panose="020B0604020202020204" pitchFamily="34" charset="0"/>
              </a:rPr>
              <a:t>Tangible</a:t>
            </a:r>
          </a:p>
        </p:txBody>
      </p:sp>
      <p:sp>
        <p:nvSpPr>
          <p:cNvPr id="16" name="TextBox 15"/>
          <p:cNvSpPr txBox="1"/>
          <p:nvPr/>
        </p:nvSpPr>
        <p:spPr>
          <a:xfrm>
            <a:off x="7959127" y="1250067"/>
            <a:ext cx="1450718" cy="369332"/>
          </a:xfrm>
          <a:prstGeom prst="rect">
            <a:avLst/>
          </a:prstGeom>
          <a:noFill/>
        </p:spPr>
        <p:txBody>
          <a:bodyPr wrap="none" lIns="0" tIns="0" rIns="0" bIns="0" rtlCol="0">
            <a:spAutoFit/>
          </a:bodyPr>
          <a:lstStyle/>
          <a:p>
            <a:r>
              <a:rPr lang="en-GB" sz="2400" b="1" kern="0" dirty="0">
                <a:solidFill>
                  <a:schemeClr val="bg1"/>
                </a:solidFill>
                <a:latin typeface="Arial" panose="020B0604020202020204" pitchFamily="34" charset="0"/>
                <a:cs typeface="Arial" panose="020B0604020202020204" pitchFamily="34" charset="0"/>
                <a:sym typeface="Arial" panose="020B0604020202020204" pitchFamily="34" charset="0"/>
              </a:rPr>
              <a:t>Intangible</a:t>
            </a:r>
            <a:endParaRPr lang="en-GB" sz="2400" b="1" kern="0" dirty="0">
              <a:solidFill>
                <a:schemeClr val="accent1">
                  <a:lumMod val="75000"/>
                </a:schemeClr>
              </a:solidFill>
              <a:latin typeface="Arial" panose="020B0604020202020204" pitchFamily="34" charset="0"/>
              <a:cs typeface="Arial" panose="020B0604020202020204" pitchFamily="34" charset="0"/>
              <a:sym typeface="Arial" panose="020B0604020202020204" pitchFamily="34" charset="0"/>
            </a:endParaRPr>
          </a:p>
        </p:txBody>
      </p:sp>
      <p:sp>
        <p:nvSpPr>
          <p:cNvPr id="17" name="TextBox 16"/>
          <p:cNvSpPr txBox="1"/>
          <p:nvPr/>
        </p:nvSpPr>
        <p:spPr>
          <a:xfrm>
            <a:off x="5405089" y="3469212"/>
            <a:ext cx="1239677" cy="553998"/>
          </a:xfrm>
          <a:prstGeom prst="rect">
            <a:avLst/>
          </a:prstGeom>
          <a:solidFill>
            <a:schemeClr val="bg1"/>
          </a:solidFill>
        </p:spPr>
        <p:txBody>
          <a:bodyPr wrap="square" lIns="0" tIns="0" rIns="0" bIns="0" rtlCol="0">
            <a:spAutoFit/>
          </a:bodyPr>
          <a:lstStyle/>
          <a:p>
            <a:pPr algn="ctr"/>
            <a:r>
              <a:rPr lang="en-GB" b="1" kern="0" dirty="0">
                <a:solidFill>
                  <a:srgbClr val="002C77"/>
                </a:solidFill>
                <a:latin typeface="Arial" panose="020B0604020202020204" pitchFamily="34" charset="0"/>
                <a:cs typeface="Arial" panose="020B0604020202020204" pitchFamily="34" charset="0"/>
                <a:sym typeface="Arial" panose="020B0604020202020204" pitchFamily="34" charset="0"/>
              </a:rPr>
              <a:t>SAFETY CULTURE</a:t>
            </a:r>
          </a:p>
        </p:txBody>
      </p:sp>
      <p:sp>
        <p:nvSpPr>
          <p:cNvPr id="18" name="Rounded Rectangle 17"/>
          <p:cNvSpPr/>
          <p:nvPr/>
        </p:nvSpPr>
        <p:spPr>
          <a:xfrm>
            <a:off x="1683361" y="1711281"/>
            <a:ext cx="2412358" cy="930400"/>
          </a:xfrm>
          <a:prstGeom prst="round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buSzPct val="100000"/>
            </a:pPr>
            <a:r>
              <a:rPr lang="en-GB" sz="1600" b="1" kern="0" dirty="0">
                <a:solidFill>
                  <a:srgbClr val="0077A0"/>
                </a:solidFill>
                <a:latin typeface="Arial" panose="020B0604020202020204" pitchFamily="34" charset="0"/>
                <a:cs typeface="Arial" panose="020B0604020202020204" pitchFamily="34" charset="0"/>
                <a:sym typeface="Arial" panose="020B0604020202020204" pitchFamily="34" charset="0"/>
              </a:rPr>
              <a:t>Management systems/measures</a:t>
            </a:r>
          </a:p>
          <a:p>
            <a:pPr algn="l">
              <a:buSzPct val="100000"/>
            </a:pPr>
            <a:r>
              <a:rPr lang="en-GB" sz="1600" b="1" kern="0" dirty="0">
                <a:solidFill>
                  <a:srgbClr val="0077A0"/>
                </a:solidFill>
                <a:latin typeface="Arial" panose="020B0604020202020204" pitchFamily="34" charset="0"/>
                <a:cs typeface="Arial" panose="020B0604020202020204" pitchFamily="34" charset="0"/>
                <a:sym typeface="Arial" panose="020B0604020202020204" pitchFamily="34" charset="0"/>
              </a:rPr>
              <a:t>(and their KPIs)</a:t>
            </a:r>
            <a:endParaRPr lang="en-GB" sz="1600" kern="0" dirty="0">
              <a:solidFill>
                <a:srgbClr val="0077A0"/>
              </a:solidFill>
              <a:latin typeface="Arial" panose="020B0604020202020204" pitchFamily="34" charset="0"/>
              <a:cs typeface="Arial" panose="020B0604020202020204" pitchFamily="34" charset="0"/>
              <a:sym typeface="Arial" panose="020B0604020202020204" pitchFamily="34" charset="0"/>
            </a:endParaRPr>
          </a:p>
        </p:txBody>
      </p:sp>
      <p:sp>
        <p:nvSpPr>
          <p:cNvPr id="19" name="Rounded Rectangle 18"/>
          <p:cNvSpPr/>
          <p:nvPr/>
        </p:nvSpPr>
        <p:spPr>
          <a:xfrm>
            <a:off x="1683361" y="3380818"/>
            <a:ext cx="2807138" cy="9304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spcBef>
                <a:spcPts val="600"/>
              </a:spcBef>
              <a:buSzPct val="100000"/>
            </a:pPr>
            <a:r>
              <a:rPr lang="en-GB" sz="1600" b="1" kern="0" spc="-20" dirty="0">
                <a:solidFill>
                  <a:srgbClr val="0077A0"/>
                </a:solidFill>
                <a:latin typeface="Arial" panose="020B0604020202020204" pitchFamily="34" charset="0"/>
                <a:cs typeface="Arial" panose="020B0604020202020204" pitchFamily="34" charset="0"/>
                <a:sym typeface="Arial" panose="020B0604020202020204" pitchFamily="34" charset="0"/>
              </a:rPr>
              <a:t>Processes/hazard management</a:t>
            </a:r>
            <a:endParaRPr lang="en-GB" sz="1600" kern="0" spc="-20" dirty="0">
              <a:solidFill>
                <a:srgbClr val="0077A0"/>
              </a:solidFill>
              <a:latin typeface="Arial" panose="020B0604020202020204" pitchFamily="34" charset="0"/>
              <a:cs typeface="Arial" panose="020B0604020202020204" pitchFamily="34" charset="0"/>
              <a:sym typeface="Arial" panose="020B0604020202020204" pitchFamily="34" charset="0"/>
            </a:endParaRPr>
          </a:p>
        </p:txBody>
      </p:sp>
      <p:sp>
        <p:nvSpPr>
          <p:cNvPr id="20" name="Rounded Rectangle 19"/>
          <p:cNvSpPr/>
          <p:nvPr/>
        </p:nvSpPr>
        <p:spPr>
          <a:xfrm>
            <a:off x="1683361" y="5085184"/>
            <a:ext cx="2412358" cy="930400"/>
          </a:xfrm>
          <a:prstGeom prst="round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buSzPct val="100000"/>
            </a:pPr>
            <a:r>
              <a:rPr lang="en-GB" sz="1600" b="1" kern="0" dirty="0">
                <a:solidFill>
                  <a:srgbClr val="0077A0"/>
                </a:solidFill>
                <a:latin typeface="Arial" panose="020B0604020202020204" pitchFamily="34" charset="0"/>
                <a:cs typeface="Arial" panose="020B0604020202020204" pitchFamily="34" charset="0"/>
                <a:sym typeface="Arial" panose="020B0604020202020204" pitchFamily="34" charset="0"/>
              </a:rPr>
              <a:t>Organization and accountabilities</a:t>
            </a:r>
            <a:endParaRPr lang="en-GB" sz="1600" kern="0" dirty="0">
              <a:solidFill>
                <a:srgbClr val="0077A0"/>
              </a:solidFill>
              <a:latin typeface="Arial" panose="020B0604020202020204" pitchFamily="34" charset="0"/>
              <a:cs typeface="Arial" panose="020B0604020202020204" pitchFamily="34" charset="0"/>
              <a:sym typeface="Arial" panose="020B0604020202020204" pitchFamily="34" charset="0"/>
            </a:endParaRPr>
          </a:p>
        </p:txBody>
      </p:sp>
      <p:grpSp>
        <p:nvGrpSpPr>
          <p:cNvPr id="24" name="Group 23">
            <a:extLst>
              <a:ext uri="{FF2B5EF4-FFF2-40B4-BE49-F238E27FC236}">
                <a16:creationId xmlns:a16="http://schemas.microsoft.com/office/drawing/2014/main" id="{E45F449F-F9D5-4683-9A32-286EA8556798}"/>
              </a:ext>
            </a:extLst>
          </p:cNvPr>
          <p:cNvGrpSpPr/>
          <p:nvPr/>
        </p:nvGrpSpPr>
        <p:grpSpPr>
          <a:xfrm>
            <a:off x="6267604" y="2531442"/>
            <a:ext cx="650250" cy="397350"/>
            <a:chOff x="5154434" y="3008516"/>
            <a:chExt cx="458854" cy="280441"/>
          </a:xfrm>
          <a:solidFill>
            <a:schemeClr val="bg1"/>
          </a:solidFill>
        </p:grpSpPr>
        <p:sp>
          <p:nvSpPr>
            <p:cNvPr id="25" name="Freeform 285">
              <a:extLst>
                <a:ext uri="{FF2B5EF4-FFF2-40B4-BE49-F238E27FC236}">
                  <a16:creationId xmlns:a16="http://schemas.microsoft.com/office/drawing/2014/main" id="{B8B1EC10-2607-4171-B3C7-8FB36752D8E0}"/>
                </a:ext>
              </a:extLst>
            </p:cNvPr>
            <p:cNvSpPr>
              <a:spLocks noEditPoints="1"/>
            </p:cNvSpPr>
            <p:nvPr/>
          </p:nvSpPr>
          <p:spPr bwMode="auto">
            <a:xfrm>
              <a:off x="5327573" y="3008516"/>
              <a:ext cx="112577" cy="136947"/>
            </a:xfrm>
            <a:custGeom>
              <a:avLst/>
              <a:gdLst>
                <a:gd name="T0" fmla="*/ 131 w 262"/>
                <a:gd name="T1" fmla="*/ 319 h 319"/>
                <a:gd name="T2" fmla="*/ 262 w 262"/>
                <a:gd name="T3" fmla="*/ 160 h 319"/>
                <a:gd name="T4" fmla="*/ 131 w 262"/>
                <a:gd name="T5" fmla="*/ 0 h 319"/>
                <a:gd name="T6" fmla="*/ 0 w 262"/>
                <a:gd name="T7" fmla="*/ 160 h 319"/>
                <a:gd name="T8" fmla="*/ 131 w 262"/>
                <a:gd name="T9" fmla="*/ 319 h 319"/>
                <a:gd name="T10" fmla="*/ 131 w 262"/>
                <a:gd name="T11" fmla="*/ 319 h 319"/>
                <a:gd name="T12" fmla="*/ 131 w 262"/>
                <a:gd name="T13" fmla="*/ 319 h 319"/>
              </a:gdLst>
              <a:ahLst/>
              <a:cxnLst>
                <a:cxn ang="0">
                  <a:pos x="T0" y="T1"/>
                </a:cxn>
                <a:cxn ang="0">
                  <a:pos x="T2" y="T3"/>
                </a:cxn>
                <a:cxn ang="0">
                  <a:pos x="T4" y="T5"/>
                </a:cxn>
                <a:cxn ang="0">
                  <a:pos x="T6" y="T7"/>
                </a:cxn>
                <a:cxn ang="0">
                  <a:pos x="T8" y="T9"/>
                </a:cxn>
                <a:cxn ang="0">
                  <a:pos x="T10" y="T11"/>
                </a:cxn>
                <a:cxn ang="0">
                  <a:pos x="T12" y="T13"/>
                </a:cxn>
              </a:cxnLst>
              <a:rect l="0" t="0" r="r" b="b"/>
              <a:pathLst>
                <a:path w="262" h="319">
                  <a:moveTo>
                    <a:pt x="131" y="319"/>
                  </a:moveTo>
                  <a:cubicBezTo>
                    <a:pt x="204" y="319"/>
                    <a:pt x="262" y="248"/>
                    <a:pt x="262" y="160"/>
                  </a:cubicBezTo>
                  <a:cubicBezTo>
                    <a:pt x="262" y="72"/>
                    <a:pt x="243" y="0"/>
                    <a:pt x="131" y="0"/>
                  </a:cubicBezTo>
                  <a:cubicBezTo>
                    <a:pt x="19" y="0"/>
                    <a:pt x="0" y="72"/>
                    <a:pt x="0" y="160"/>
                  </a:cubicBezTo>
                  <a:cubicBezTo>
                    <a:pt x="0" y="248"/>
                    <a:pt x="59" y="319"/>
                    <a:pt x="131" y="319"/>
                  </a:cubicBezTo>
                  <a:close/>
                  <a:moveTo>
                    <a:pt x="131" y="319"/>
                  </a:moveTo>
                  <a:cubicBezTo>
                    <a:pt x="131" y="319"/>
                    <a:pt x="131" y="319"/>
                    <a:pt x="131" y="319"/>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26" name="Freeform 286">
              <a:extLst>
                <a:ext uri="{FF2B5EF4-FFF2-40B4-BE49-F238E27FC236}">
                  <a16:creationId xmlns:a16="http://schemas.microsoft.com/office/drawing/2014/main" id="{E77C65A3-2AB2-4911-94C4-8D2964DAF105}"/>
                </a:ext>
              </a:extLst>
            </p:cNvPr>
            <p:cNvSpPr>
              <a:spLocks noEditPoints="1"/>
            </p:cNvSpPr>
            <p:nvPr/>
          </p:nvSpPr>
          <p:spPr bwMode="auto">
            <a:xfrm>
              <a:off x="5277377" y="3248218"/>
              <a:ext cx="0" cy="2182"/>
            </a:xfrm>
            <a:custGeom>
              <a:avLst/>
              <a:gdLst>
                <a:gd name="T0" fmla="*/ 5 h 5"/>
                <a:gd name="T1" fmla="*/ 5 h 5"/>
                <a:gd name="T2" fmla="*/ 5 h 5"/>
                <a:gd name="T3" fmla="*/ 5 h 5"/>
              </a:gdLst>
              <a:ahLst/>
              <a:cxnLst>
                <a:cxn ang="0">
                  <a:pos x="0" y="T0"/>
                </a:cxn>
                <a:cxn ang="0">
                  <a:pos x="0" y="T1"/>
                </a:cxn>
                <a:cxn ang="0">
                  <a:pos x="0" y="T2"/>
                </a:cxn>
                <a:cxn ang="0">
                  <a:pos x="0" y="T3"/>
                </a:cxn>
              </a:cxnLst>
              <a:rect l="0" t="0" r="r" b="b"/>
              <a:pathLst>
                <a:path h="5">
                  <a:moveTo>
                    <a:pt x="0" y="5"/>
                  </a:moveTo>
                  <a:cubicBezTo>
                    <a:pt x="0" y="0"/>
                    <a:pt x="0" y="3"/>
                    <a:pt x="0" y="5"/>
                  </a:cubicBezTo>
                  <a:close/>
                  <a:moveTo>
                    <a:pt x="0" y="5"/>
                  </a:moveTo>
                  <a:cubicBezTo>
                    <a:pt x="0" y="5"/>
                    <a:pt x="0" y="5"/>
                    <a:pt x="0" y="5"/>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27" name="Freeform 287">
              <a:extLst>
                <a:ext uri="{FF2B5EF4-FFF2-40B4-BE49-F238E27FC236}">
                  <a16:creationId xmlns:a16="http://schemas.microsoft.com/office/drawing/2014/main" id="{77919AD3-AC46-4BB3-92C2-8DA55A21C586}"/>
                </a:ext>
              </a:extLst>
            </p:cNvPr>
            <p:cNvSpPr>
              <a:spLocks/>
            </p:cNvSpPr>
            <p:nvPr/>
          </p:nvSpPr>
          <p:spPr bwMode="auto">
            <a:xfrm>
              <a:off x="5353034" y="3150737"/>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28" name="Freeform 288">
              <a:extLst>
                <a:ext uri="{FF2B5EF4-FFF2-40B4-BE49-F238E27FC236}">
                  <a16:creationId xmlns:a16="http://schemas.microsoft.com/office/drawing/2014/main" id="{65202551-0312-4406-8FBF-00303A61D182}"/>
                </a:ext>
              </a:extLst>
            </p:cNvPr>
            <p:cNvSpPr>
              <a:spLocks/>
            </p:cNvSpPr>
            <p:nvPr/>
          </p:nvSpPr>
          <p:spPr bwMode="auto">
            <a:xfrm>
              <a:off x="5353034" y="3150737"/>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29" name="Freeform 289">
              <a:extLst>
                <a:ext uri="{FF2B5EF4-FFF2-40B4-BE49-F238E27FC236}">
                  <a16:creationId xmlns:a16="http://schemas.microsoft.com/office/drawing/2014/main" id="{953332D8-1848-4269-82A5-E9D5AAB29A87}"/>
                </a:ext>
              </a:extLst>
            </p:cNvPr>
            <p:cNvSpPr>
              <a:spLocks/>
            </p:cNvSpPr>
            <p:nvPr/>
          </p:nvSpPr>
          <p:spPr bwMode="auto">
            <a:xfrm>
              <a:off x="5414870" y="3150737"/>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0" name="Freeform 290">
              <a:extLst>
                <a:ext uri="{FF2B5EF4-FFF2-40B4-BE49-F238E27FC236}">
                  <a16:creationId xmlns:a16="http://schemas.microsoft.com/office/drawing/2014/main" id="{0CDB07CF-1244-4D39-812F-526E37C7DC38}"/>
                </a:ext>
              </a:extLst>
            </p:cNvPr>
            <p:cNvSpPr>
              <a:spLocks/>
            </p:cNvSpPr>
            <p:nvPr/>
          </p:nvSpPr>
          <p:spPr bwMode="auto">
            <a:xfrm>
              <a:off x="5414870" y="3150737"/>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1" name="Freeform 291">
              <a:extLst>
                <a:ext uri="{FF2B5EF4-FFF2-40B4-BE49-F238E27FC236}">
                  <a16:creationId xmlns:a16="http://schemas.microsoft.com/office/drawing/2014/main" id="{D8E79088-A803-48B6-846F-AAA56A001569}"/>
                </a:ext>
              </a:extLst>
            </p:cNvPr>
            <p:cNvSpPr>
              <a:spLocks/>
            </p:cNvSpPr>
            <p:nvPr/>
          </p:nvSpPr>
          <p:spPr bwMode="auto">
            <a:xfrm>
              <a:off x="5277377" y="3151101"/>
              <a:ext cx="213150" cy="137856"/>
            </a:xfrm>
            <a:custGeom>
              <a:avLst/>
              <a:gdLst>
                <a:gd name="T0" fmla="*/ 496 w 496"/>
                <a:gd name="T1" fmla="*/ 224 h 321"/>
                <a:gd name="T2" fmla="*/ 320 w 496"/>
                <a:gd name="T3" fmla="*/ 0 h 321"/>
                <a:gd name="T4" fmla="*/ 248 w 496"/>
                <a:gd name="T5" fmla="*/ 253 h 321"/>
                <a:gd name="T6" fmla="*/ 176 w 496"/>
                <a:gd name="T7" fmla="*/ 0 h 321"/>
                <a:gd name="T8" fmla="*/ 0 w 496"/>
                <a:gd name="T9" fmla="*/ 220 h 321"/>
                <a:gd name="T10" fmla="*/ 0 w 496"/>
                <a:gd name="T11" fmla="*/ 247 h 321"/>
                <a:gd name="T12" fmla="*/ 248 w 496"/>
                <a:gd name="T13" fmla="*/ 321 h 321"/>
                <a:gd name="T14" fmla="*/ 496 w 496"/>
                <a:gd name="T15" fmla="*/ 247 h 321"/>
                <a:gd name="T16" fmla="*/ 496 w 496"/>
                <a:gd name="T17" fmla="*/ 224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6" h="321">
                  <a:moveTo>
                    <a:pt x="496" y="224"/>
                  </a:moveTo>
                  <a:cubicBezTo>
                    <a:pt x="494" y="71"/>
                    <a:pt x="474" y="27"/>
                    <a:pt x="320" y="0"/>
                  </a:cubicBezTo>
                  <a:cubicBezTo>
                    <a:pt x="248" y="253"/>
                    <a:pt x="248" y="253"/>
                    <a:pt x="248" y="253"/>
                  </a:cubicBezTo>
                  <a:cubicBezTo>
                    <a:pt x="176" y="0"/>
                    <a:pt x="176" y="0"/>
                    <a:pt x="176" y="0"/>
                  </a:cubicBezTo>
                  <a:cubicBezTo>
                    <a:pt x="24" y="27"/>
                    <a:pt x="3" y="70"/>
                    <a:pt x="0" y="220"/>
                  </a:cubicBezTo>
                  <a:cubicBezTo>
                    <a:pt x="0" y="247"/>
                    <a:pt x="0" y="247"/>
                    <a:pt x="0" y="247"/>
                  </a:cubicBezTo>
                  <a:cubicBezTo>
                    <a:pt x="0" y="247"/>
                    <a:pt x="36" y="321"/>
                    <a:pt x="248" y="321"/>
                  </a:cubicBezTo>
                  <a:cubicBezTo>
                    <a:pt x="460" y="321"/>
                    <a:pt x="496" y="247"/>
                    <a:pt x="496" y="247"/>
                  </a:cubicBezTo>
                  <a:lnTo>
                    <a:pt x="496" y="22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2" name="Freeform 292">
              <a:extLst>
                <a:ext uri="{FF2B5EF4-FFF2-40B4-BE49-F238E27FC236}">
                  <a16:creationId xmlns:a16="http://schemas.microsoft.com/office/drawing/2014/main" id="{0BE55E8B-8C35-42B0-8170-4422F9ACBA1B}"/>
                </a:ext>
              </a:extLst>
            </p:cNvPr>
            <p:cNvSpPr>
              <a:spLocks/>
            </p:cNvSpPr>
            <p:nvPr/>
          </p:nvSpPr>
          <p:spPr bwMode="auto">
            <a:xfrm>
              <a:off x="5370676" y="3152374"/>
              <a:ext cx="26553" cy="83841"/>
            </a:xfrm>
            <a:custGeom>
              <a:avLst/>
              <a:gdLst>
                <a:gd name="T0" fmla="*/ 146 w 146"/>
                <a:gd name="T1" fmla="*/ 0 h 461"/>
                <a:gd name="T2" fmla="*/ 0 w 146"/>
                <a:gd name="T3" fmla="*/ 0 h 461"/>
                <a:gd name="T4" fmla="*/ 61 w 146"/>
                <a:gd name="T5" fmla="*/ 64 h 461"/>
                <a:gd name="T6" fmla="*/ 14 w 146"/>
                <a:gd name="T7" fmla="*/ 300 h 461"/>
                <a:gd name="T8" fmla="*/ 73 w 146"/>
                <a:gd name="T9" fmla="*/ 461 h 461"/>
                <a:gd name="T10" fmla="*/ 132 w 146"/>
                <a:gd name="T11" fmla="*/ 298 h 461"/>
                <a:gd name="T12" fmla="*/ 85 w 146"/>
                <a:gd name="T13" fmla="*/ 64 h 461"/>
                <a:gd name="T14" fmla="*/ 146 w 146"/>
                <a:gd name="T15" fmla="*/ 0 h 4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461">
                  <a:moveTo>
                    <a:pt x="146" y="0"/>
                  </a:moveTo>
                  <a:lnTo>
                    <a:pt x="0" y="0"/>
                  </a:lnTo>
                  <a:lnTo>
                    <a:pt x="61" y="64"/>
                  </a:lnTo>
                  <a:lnTo>
                    <a:pt x="14" y="300"/>
                  </a:lnTo>
                  <a:lnTo>
                    <a:pt x="73" y="461"/>
                  </a:lnTo>
                  <a:lnTo>
                    <a:pt x="132" y="298"/>
                  </a:lnTo>
                  <a:lnTo>
                    <a:pt x="85" y="64"/>
                  </a:lnTo>
                  <a:lnTo>
                    <a:pt x="146"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3" name="Freeform 293">
              <a:extLst>
                <a:ext uri="{FF2B5EF4-FFF2-40B4-BE49-F238E27FC236}">
                  <a16:creationId xmlns:a16="http://schemas.microsoft.com/office/drawing/2014/main" id="{5F3204BA-66D3-4555-A096-4AB7D7E126CA}"/>
                </a:ext>
              </a:extLst>
            </p:cNvPr>
            <p:cNvSpPr>
              <a:spLocks noEditPoints="1"/>
            </p:cNvSpPr>
            <p:nvPr/>
          </p:nvSpPr>
          <p:spPr bwMode="auto">
            <a:xfrm>
              <a:off x="5197537" y="3008516"/>
              <a:ext cx="96936" cy="117669"/>
            </a:xfrm>
            <a:custGeom>
              <a:avLst/>
              <a:gdLst>
                <a:gd name="T0" fmla="*/ 113 w 226"/>
                <a:gd name="T1" fmla="*/ 274 h 274"/>
                <a:gd name="T2" fmla="*/ 226 w 226"/>
                <a:gd name="T3" fmla="*/ 137 h 274"/>
                <a:gd name="T4" fmla="*/ 113 w 226"/>
                <a:gd name="T5" fmla="*/ 0 h 274"/>
                <a:gd name="T6" fmla="*/ 0 w 226"/>
                <a:gd name="T7" fmla="*/ 137 h 274"/>
                <a:gd name="T8" fmla="*/ 113 w 226"/>
                <a:gd name="T9" fmla="*/ 274 h 274"/>
                <a:gd name="T10" fmla="*/ 113 w 226"/>
                <a:gd name="T11" fmla="*/ 274 h 274"/>
                <a:gd name="T12" fmla="*/ 113 w 226"/>
                <a:gd name="T13" fmla="*/ 274 h 274"/>
              </a:gdLst>
              <a:ahLst/>
              <a:cxnLst>
                <a:cxn ang="0">
                  <a:pos x="T0" y="T1"/>
                </a:cxn>
                <a:cxn ang="0">
                  <a:pos x="T2" y="T3"/>
                </a:cxn>
                <a:cxn ang="0">
                  <a:pos x="T4" y="T5"/>
                </a:cxn>
                <a:cxn ang="0">
                  <a:pos x="T6" y="T7"/>
                </a:cxn>
                <a:cxn ang="0">
                  <a:pos x="T8" y="T9"/>
                </a:cxn>
                <a:cxn ang="0">
                  <a:pos x="T10" y="T11"/>
                </a:cxn>
                <a:cxn ang="0">
                  <a:pos x="T12" y="T13"/>
                </a:cxn>
              </a:cxnLst>
              <a:rect l="0" t="0" r="r" b="b"/>
              <a:pathLst>
                <a:path w="226" h="274">
                  <a:moveTo>
                    <a:pt x="113" y="274"/>
                  </a:moveTo>
                  <a:cubicBezTo>
                    <a:pt x="175" y="274"/>
                    <a:pt x="226" y="213"/>
                    <a:pt x="226" y="137"/>
                  </a:cubicBezTo>
                  <a:cubicBezTo>
                    <a:pt x="226" y="61"/>
                    <a:pt x="209" y="0"/>
                    <a:pt x="113" y="0"/>
                  </a:cubicBezTo>
                  <a:cubicBezTo>
                    <a:pt x="17" y="0"/>
                    <a:pt x="0" y="61"/>
                    <a:pt x="0" y="137"/>
                  </a:cubicBezTo>
                  <a:cubicBezTo>
                    <a:pt x="0" y="213"/>
                    <a:pt x="51" y="274"/>
                    <a:pt x="113" y="274"/>
                  </a:cubicBezTo>
                  <a:close/>
                  <a:moveTo>
                    <a:pt x="113" y="274"/>
                  </a:moveTo>
                  <a:cubicBezTo>
                    <a:pt x="113" y="274"/>
                    <a:pt x="113" y="274"/>
                    <a:pt x="113" y="27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4" name="Freeform 294">
              <a:extLst>
                <a:ext uri="{FF2B5EF4-FFF2-40B4-BE49-F238E27FC236}">
                  <a16:creationId xmlns:a16="http://schemas.microsoft.com/office/drawing/2014/main" id="{43F1E0B2-72DF-4C9E-A246-9FBCCC1EF99D}"/>
                </a:ext>
              </a:extLst>
            </p:cNvPr>
            <p:cNvSpPr>
              <a:spLocks noEditPoints="1"/>
            </p:cNvSpPr>
            <p:nvPr/>
          </p:nvSpPr>
          <p:spPr bwMode="auto">
            <a:xfrm>
              <a:off x="5154434" y="3214209"/>
              <a:ext cx="0" cy="1819"/>
            </a:xfrm>
            <a:custGeom>
              <a:avLst/>
              <a:gdLst>
                <a:gd name="T0" fmla="*/ 4 h 4"/>
                <a:gd name="T1" fmla="*/ 4 h 4"/>
                <a:gd name="T2" fmla="*/ 4 h 4"/>
                <a:gd name="T3" fmla="*/ 4 h 4"/>
              </a:gdLst>
              <a:ahLst/>
              <a:cxnLst>
                <a:cxn ang="0">
                  <a:pos x="0" y="T0"/>
                </a:cxn>
                <a:cxn ang="0">
                  <a:pos x="0" y="T1"/>
                </a:cxn>
                <a:cxn ang="0">
                  <a:pos x="0" y="T2"/>
                </a:cxn>
                <a:cxn ang="0">
                  <a:pos x="0" y="T3"/>
                </a:cxn>
              </a:cxnLst>
              <a:rect l="0" t="0" r="r" b="b"/>
              <a:pathLst>
                <a:path h="4">
                  <a:moveTo>
                    <a:pt x="0" y="4"/>
                  </a:moveTo>
                  <a:cubicBezTo>
                    <a:pt x="0" y="0"/>
                    <a:pt x="0" y="3"/>
                    <a:pt x="0" y="4"/>
                  </a:cubicBezTo>
                  <a:close/>
                  <a:moveTo>
                    <a:pt x="0" y="4"/>
                  </a:moveTo>
                  <a:cubicBezTo>
                    <a:pt x="0" y="4"/>
                    <a:pt x="0" y="4"/>
                    <a:pt x="0" y="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5" name="Freeform 295">
              <a:extLst>
                <a:ext uri="{FF2B5EF4-FFF2-40B4-BE49-F238E27FC236}">
                  <a16:creationId xmlns:a16="http://schemas.microsoft.com/office/drawing/2014/main" id="{F5284E62-4D4F-4257-99A8-D5DC73D08368}"/>
                </a:ext>
              </a:extLst>
            </p:cNvPr>
            <p:cNvSpPr>
              <a:spLocks/>
            </p:cNvSpPr>
            <p:nvPr/>
          </p:nvSpPr>
          <p:spPr bwMode="auto">
            <a:xfrm>
              <a:off x="5234456" y="3131823"/>
              <a:ext cx="23097" cy="72202"/>
            </a:xfrm>
            <a:custGeom>
              <a:avLst/>
              <a:gdLst>
                <a:gd name="T0" fmla="*/ 127 w 127"/>
                <a:gd name="T1" fmla="*/ 0 h 397"/>
                <a:gd name="T2" fmla="*/ 0 w 127"/>
                <a:gd name="T3" fmla="*/ 0 h 397"/>
                <a:gd name="T4" fmla="*/ 54 w 127"/>
                <a:gd name="T5" fmla="*/ 56 h 397"/>
                <a:gd name="T6" fmla="*/ 14 w 127"/>
                <a:gd name="T7" fmla="*/ 260 h 397"/>
                <a:gd name="T8" fmla="*/ 64 w 127"/>
                <a:gd name="T9" fmla="*/ 397 h 397"/>
                <a:gd name="T10" fmla="*/ 115 w 127"/>
                <a:gd name="T11" fmla="*/ 257 h 397"/>
                <a:gd name="T12" fmla="*/ 73 w 127"/>
                <a:gd name="T13" fmla="*/ 56 h 397"/>
                <a:gd name="T14" fmla="*/ 127 w 127"/>
                <a:gd name="T15" fmla="*/ 0 h 39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397">
                  <a:moveTo>
                    <a:pt x="127" y="0"/>
                  </a:moveTo>
                  <a:lnTo>
                    <a:pt x="0" y="0"/>
                  </a:lnTo>
                  <a:lnTo>
                    <a:pt x="54" y="56"/>
                  </a:lnTo>
                  <a:lnTo>
                    <a:pt x="14" y="260"/>
                  </a:lnTo>
                  <a:lnTo>
                    <a:pt x="64" y="397"/>
                  </a:lnTo>
                  <a:lnTo>
                    <a:pt x="115" y="257"/>
                  </a:lnTo>
                  <a:lnTo>
                    <a:pt x="73" y="56"/>
                  </a:lnTo>
                  <a:lnTo>
                    <a:pt x="127"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6" name="Freeform 296">
              <a:extLst>
                <a:ext uri="{FF2B5EF4-FFF2-40B4-BE49-F238E27FC236}">
                  <a16:creationId xmlns:a16="http://schemas.microsoft.com/office/drawing/2014/main" id="{EBD239E0-58DA-433D-8570-046B26CE8DE7}"/>
                </a:ext>
              </a:extLst>
            </p:cNvPr>
            <p:cNvSpPr>
              <a:spLocks noEditPoints="1"/>
            </p:cNvSpPr>
            <p:nvPr/>
          </p:nvSpPr>
          <p:spPr bwMode="auto">
            <a:xfrm>
              <a:off x="5473249" y="3008516"/>
              <a:ext cx="97118" cy="117669"/>
            </a:xfrm>
            <a:custGeom>
              <a:avLst/>
              <a:gdLst>
                <a:gd name="T0" fmla="*/ 113 w 226"/>
                <a:gd name="T1" fmla="*/ 274 h 274"/>
                <a:gd name="T2" fmla="*/ 226 w 226"/>
                <a:gd name="T3" fmla="*/ 137 h 274"/>
                <a:gd name="T4" fmla="*/ 113 w 226"/>
                <a:gd name="T5" fmla="*/ 0 h 274"/>
                <a:gd name="T6" fmla="*/ 0 w 226"/>
                <a:gd name="T7" fmla="*/ 137 h 274"/>
                <a:gd name="T8" fmla="*/ 113 w 226"/>
                <a:gd name="T9" fmla="*/ 274 h 274"/>
                <a:gd name="T10" fmla="*/ 113 w 226"/>
                <a:gd name="T11" fmla="*/ 274 h 274"/>
                <a:gd name="T12" fmla="*/ 113 w 226"/>
                <a:gd name="T13" fmla="*/ 274 h 274"/>
              </a:gdLst>
              <a:ahLst/>
              <a:cxnLst>
                <a:cxn ang="0">
                  <a:pos x="T0" y="T1"/>
                </a:cxn>
                <a:cxn ang="0">
                  <a:pos x="T2" y="T3"/>
                </a:cxn>
                <a:cxn ang="0">
                  <a:pos x="T4" y="T5"/>
                </a:cxn>
                <a:cxn ang="0">
                  <a:pos x="T6" y="T7"/>
                </a:cxn>
                <a:cxn ang="0">
                  <a:pos x="T8" y="T9"/>
                </a:cxn>
                <a:cxn ang="0">
                  <a:pos x="T10" y="T11"/>
                </a:cxn>
                <a:cxn ang="0">
                  <a:pos x="T12" y="T13"/>
                </a:cxn>
              </a:cxnLst>
              <a:rect l="0" t="0" r="r" b="b"/>
              <a:pathLst>
                <a:path w="226" h="274">
                  <a:moveTo>
                    <a:pt x="113" y="274"/>
                  </a:moveTo>
                  <a:cubicBezTo>
                    <a:pt x="175" y="274"/>
                    <a:pt x="226" y="213"/>
                    <a:pt x="226" y="137"/>
                  </a:cubicBezTo>
                  <a:cubicBezTo>
                    <a:pt x="226" y="61"/>
                    <a:pt x="209" y="0"/>
                    <a:pt x="113" y="0"/>
                  </a:cubicBezTo>
                  <a:cubicBezTo>
                    <a:pt x="17" y="0"/>
                    <a:pt x="0" y="61"/>
                    <a:pt x="0" y="137"/>
                  </a:cubicBezTo>
                  <a:cubicBezTo>
                    <a:pt x="0" y="213"/>
                    <a:pt x="51" y="274"/>
                    <a:pt x="113" y="274"/>
                  </a:cubicBezTo>
                  <a:close/>
                  <a:moveTo>
                    <a:pt x="113" y="274"/>
                  </a:moveTo>
                  <a:cubicBezTo>
                    <a:pt x="113" y="274"/>
                    <a:pt x="113" y="274"/>
                    <a:pt x="113" y="27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7" name="Freeform 297">
              <a:extLst>
                <a:ext uri="{FF2B5EF4-FFF2-40B4-BE49-F238E27FC236}">
                  <a16:creationId xmlns:a16="http://schemas.microsoft.com/office/drawing/2014/main" id="{8250A92D-CDD2-448C-BD1D-30E737E63BEF}"/>
                </a:ext>
              </a:extLst>
            </p:cNvPr>
            <p:cNvSpPr>
              <a:spLocks noEditPoints="1"/>
            </p:cNvSpPr>
            <p:nvPr/>
          </p:nvSpPr>
          <p:spPr bwMode="auto">
            <a:xfrm>
              <a:off x="5430328" y="3214209"/>
              <a:ext cx="0" cy="1819"/>
            </a:xfrm>
            <a:custGeom>
              <a:avLst/>
              <a:gdLst>
                <a:gd name="T0" fmla="*/ 4 h 4"/>
                <a:gd name="T1" fmla="*/ 4 h 4"/>
                <a:gd name="T2" fmla="*/ 4 h 4"/>
                <a:gd name="T3" fmla="*/ 4 h 4"/>
              </a:gdLst>
              <a:ahLst/>
              <a:cxnLst>
                <a:cxn ang="0">
                  <a:pos x="0" y="T0"/>
                </a:cxn>
                <a:cxn ang="0">
                  <a:pos x="0" y="T1"/>
                </a:cxn>
                <a:cxn ang="0">
                  <a:pos x="0" y="T2"/>
                </a:cxn>
                <a:cxn ang="0">
                  <a:pos x="0" y="T3"/>
                </a:cxn>
              </a:cxnLst>
              <a:rect l="0" t="0" r="r" b="b"/>
              <a:pathLst>
                <a:path h="4">
                  <a:moveTo>
                    <a:pt x="0" y="4"/>
                  </a:moveTo>
                  <a:cubicBezTo>
                    <a:pt x="0" y="0"/>
                    <a:pt x="0" y="3"/>
                    <a:pt x="0" y="4"/>
                  </a:cubicBezTo>
                  <a:close/>
                  <a:moveTo>
                    <a:pt x="0" y="4"/>
                  </a:moveTo>
                  <a:cubicBezTo>
                    <a:pt x="0" y="4"/>
                    <a:pt x="0" y="4"/>
                    <a:pt x="0" y="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8" name="Freeform 298">
              <a:extLst>
                <a:ext uri="{FF2B5EF4-FFF2-40B4-BE49-F238E27FC236}">
                  <a16:creationId xmlns:a16="http://schemas.microsoft.com/office/drawing/2014/main" id="{C0338299-06BB-4BB7-BFAB-493E94278452}"/>
                </a:ext>
              </a:extLst>
            </p:cNvPr>
            <p:cNvSpPr>
              <a:spLocks/>
            </p:cNvSpPr>
            <p:nvPr/>
          </p:nvSpPr>
          <p:spPr bwMode="auto">
            <a:xfrm>
              <a:off x="5219361" y="313091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39" name="Freeform 299">
              <a:extLst>
                <a:ext uri="{FF2B5EF4-FFF2-40B4-BE49-F238E27FC236}">
                  <a16:creationId xmlns:a16="http://schemas.microsoft.com/office/drawing/2014/main" id="{36A9E9BA-B0AA-4ED2-BF2D-83543BA114A5}"/>
                </a:ext>
              </a:extLst>
            </p:cNvPr>
            <p:cNvSpPr>
              <a:spLocks/>
            </p:cNvSpPr>
            <p:nvPr/>
          </p:nvSpPr>
          <p:spPr bwMode="auto">
            <a:xfrm>
              <a:off x="5272648" y="313091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40" name="Freeform 300">
              <a:extLst>
                <a:ext uri="{FF2B5EF4-FFF2-40B4-BE49-F238E27FC236}">
                  <a16:creationId xmlns:a16="http://schemas.microsoft.com/office/drawing/2014/main" id="{E44BEE2D-ED7E-4F5B-B663-734A47B267BA}"/>
                </a:ext>
              </a:extLst>
            </p:cNvPr>
            <p:cNvSpPr>
              <a:spLocks/>
            </p:cNvSpPr>
            <p:nvPr/>
          </p:nvSpPr>
          <p:spPr bwMode="auto">
            <a:xfrm>
              <a:off x="5154434" y="3130913"/>
              <a:ext cx="163682" cy="118214"/>
            </a:xfrm>
            <a:custGeom>
              <a:avLst/>
              <a:gdLst>
                <a:gd name="T0" fmla="*/ 296 w 381"/>
                <a:gd name="T1" fmla="*/ 94 h 275"/>
                <a:gd name="T2" fmla="*/ 381 w 381"/>
                <a:gd name="T3" fmla="*/ 38 h 275"/>
                <a:gd name="T4" fmla="*/ 275 w 381"/>
                <a:gd name="T5" fmla="*/ 0 h 275"/>
                <a:gd name="T6" fmla="*/ 213 w 381"/>
                <a:gd name="T7" fmla="*/ 217 h 275"/>
                <a:gd name="T8" fmla="*/ 151 w 381"/>
                <a:gd name="T9" fmla="*/ 0 h 275"/>
                <a:gd name="T10" fmla="*/ 0 w 381"/>
                <a:gd name="T11" fmla="*/ 188 h 275"/>
                <a:gd name="T12" fmla="*/ 0 w 381"/>
                <a:gd name="T13" fmla="*/ 212 h 275"/>
                <a:gd name="T14" fmla="*/ 213 w 381"/>
                <a:gd name="T15" fmla="*/ 275 h 275"/>
                <a:gd name="T16" fmla="*/ 258 w 381"/>
                <a:gd name="T17" fmla="*/ 274 h 275"/>
                <a:gd name="T18" fmla="*/ 258 w 381"/>
                <a:gd name="T19" fmla="*/ 266 h 275"/>
                <a:gd name="T20" fmla="*/ 296 w 381"/>
                <a:gd name="T21" fmla="*/ 9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1" h="275">
                  <a:moveTo>
                    <a:pt x="296" y="94"/>
                  </a:moveTo>
                  <a:cubicBezTo>
                    <a:pt x="314" y="69"/>
                    <a:pt x="341" y="51"/>
                    <a:pt x="381" y="38"/>
                  </a:cubicBezTo>
                  <a:cubicBezTo>
                    <a:pt x="359" y="20"/>
                    <a:pt x="326" y="9"/>
                    <a:pt x="275" y="0"/>
                  </a:cubicBezTo>
                  <a:cubicBezTo>
                    <a:pt x="213" y="217"/>
                    <a:pt x="213" y="217"/>
                    <a:pt x="213" y="217"/>
                  </a:cubicBezTo>
                  <a:cubicBezTo>
                    <a:pt x="151" y="0"/>
                    <a:pt x="151" y="0"/>
                    <a:pt x="151" y="0"/>
                  </a:cubicBezTo>
                  <a:cubicBezTo>
                    <a:pt x="21" y="23"/>
                    <a:pt x="3" y="60"/>
                    <a:pt x="0" y="188"/>
                  </a:cubicBezTo>
                  <a:cubicBezTo>
                    <a:pt x="0" y="212"/>
                    <a:pt x="0" y="212"/>
                    <a:pt x="0" y="212"/>
                  </a:cubicBezTo>
                  <a:cubicBezTo>
                    <a:pt x="0" y="212"/>
                    <a:pt x="31" y="275"/>
                    <a:pt x="213" y="275"/>
                  </a:cubicBezTo>
                  <a:cubicBezTo>
                    <a:pt x="229" y="275"/>
                    <a:pt x="244" y="275"/>
                    <a:pt x="258" y="274"/>
                  </a:cubicBezTo>
                  <a:cubicBezTo>
                    <a:pt x="258" y="266"/>
                    <a:pt x="258" y="266"/>
                    <a:pt x="258" y="266"/>
                  </a:cubicBezTo>
                  <a:cubicBezTo>
                    <a:pt x="260" y="187"/>
                    <a:pt x="266" y="133"/>
                    <a:pt x="296" y="9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41" name="Freeform 301">
              <a:extLst>
                <a:ext uri="{FF2B5EF4-FFF2-40B4-BE49-F238E27FC236}">
                  <a16:creationId xmlns:a16="http://schemas.microsoft.com/office/drawing/2014/main" id="{37BD50CD-60C1-4C85-AB79-4CFF35295F86}"/>
                </a:ext>
              </a:extLst>
            </p:cNvPr>
            <p:cNvSpPr>
              <a:spLocks/>
            </p:cNvSpPr>
            <p:nvPr/>
          </p:nvSpPr>
          <p:spPr bwMode="auto">
            <a:xfrm>
              <a:off x="5495255" y="313091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42" name="Freeform 302">
              <a:extLst>
                <a:ext uri="{FF2B5EF4-FFF2-40B4-BE49-F238E27FC236}">
                  <a16:creationId xmlns:a16="http://schemas.microsoft.com/office/drawing/2014/main" id="{DCD6AB6A-1384-4B56-A81E-32F2ED17BB5C}"/>
                </a:ext>
              </a:extLst>
            </p:cNvPr>
            <p:cNvSpPr>
              <a:spLocks/>
            </p:cNvSpPr>
            <p:nvPr/>
          </p:nvSpPr>
          <p:spPr bwMode="auto">
            <a:xfrm>
              <a:off x="5548543" y="313091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43" name="Freeform 303">
              <a:extLst>
                <a:ext uri="{FF2B5EF4-FFF2-40B4-BE49-F238E27FC236}">
                  <a16:creationId xmlns:a16="http://schemas.microsoft.com/office/drawing/2014/main" id="{425E9CB9-A459-4ED3-A051-09D1AE043630}"/>
                </a:ext>
              </a:extLst>
            </p:cNvPr>
            <p:cNvSpPr>
              <a:spLocks/>
            </p:cNvSpPr>
            <p:nvPr/>
          </p:nvSpPr>
          <p:spPr bwMode="auto">
            <a:xfrm>
              <a:off x="5449606" y="3130913"/>
              <a:ext cx="163682" cy="118214"/>
            </a:xfrm>
            <a:custGeom>
              <a:avLst/>
              <a:gdLst>
                <a:gd name="T0" fmla="*/ 381 w 381"/>
                <a:gd name="T1" fmla="*/ 193 h 275"/>
                <a:gd name="T2" fmla="*/ 230 w 381"/>
                <a:gd name="T3" fmla="*/ 0 h 275"/>
                <a:gd name="T4" fmla="*/ 168 w 381"/>
                <a:gd name="T5" fmla="*/ 217 h 275"/>
                <a:gd name="T6" fmla="*/ 106 w 381"/>
                <a:gd name="T7" fmla="*/ 0 h 275"/>
                <a:gd name="T8" fmla="*/ 0 w 381"/>
                <a:gd name="T9" fmla="*/ 38 h 275"/>
                <a:gd name="T10" fmla="*/ 123 w 381"/>
                <a:gd name="T11" fmla="*/ 271 h 275"/>
                <a:gd name="T12" fmla="*/ 123 w 381"/>
                <a:gd name="T13" fmla="*/ 274 h 275"/>
                <a:gd name="T14" fmla="*/ 168 w 381"/>
                <a:gd name="T15" fmla="*/ 275 h 275"/>
                <a:gd name="T16" fmla="*/ 381 w 381"/>
                <a:gd name="T17" fmla="*/ 212 h 275"/>
                <a:gd name="T18" fmla="*/ 381 w 381"/>
                <a:gd name="T19" fmla="*/ 193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1" h="275">
                  <a:moveTo>
                    <a:pt x="381" y="193"/>
                  </a:moveTo>
                  <a:cubicBezTo>
                    <a:pt x="379" y="61"/>
                    <a:pt x="362" y="23"/>
                    <a:pt x="230" y="0"/>
                  </a:cubicBezTo>
                  <a:cubicBezTo>
                    <a:pt x="168" y="217"/>
                    <a:pt x="168" y="217"/>
                    <a:pt x="168" y="217"/>
                  </a:cubicBezTo>
                  <a:cubicBezTo>
                    <a:pt x="106" y="0"/>
                    <a:pt x="106" y="0"/>
                    <a:pt x="106" y="0"/>
                  </a:cubicBezTo>
                  <a:cubicBezTo>
                    <a:pt x="56" y="9"/>
                    <a:pt x="22" y="20"/>
                    <a:pt x="0" y="38"/>
                  </a:cubicBezTo>
                  <a:cubicBezTo>
                    <a:pt x="101" y="72"/>
                    <a:pt x="121" y="134"/>
                    <a:pt x="123" y="271"/>
                  </a:cubicBezTo>
                  <a:cubicBezTo>
                    <a:pt x="123" y="274"/>
                    <a:pt x="123" y="274"/>
                    <a:pt x="123" y="274"/>
                  </a:cubicBezTo>
                  <a:cubicBezTo>
                    <a:pt x="137" y="275"/>
                    <a:pt x="152" y="275"/>
                    <a:pt x="168" y="275"/>
                  </a:cubicBezTo>
                  <a:cubicBezTo>
                    <a:pt x="350" y="275"/>
                    <a:pt x="381" y="212"/>
                    <a:pt x="381" y="212"/>
                  </a:cubicBezTo>
                  <a:lnTo>
                    <a:pt x="381" y="193"/>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44" name="Freeform 304">
              <a:extLst>
                <a:ext uri="{FF2B5EF4-FFF2-40B4-BE49-F238E27FC236}">
                  <a16:creationId xmlns:a16="http://schemas.microsoft.com/office/drawing/2014/main" id="{F1E76883-74B4-4206-9A94-5FAC51F1BAE7}"/>
                </a:ext>
              </a:extLst>
            </p:cNvPr>
            <p:cNvSpPr>
              <a:spLocks/>
            </p:cNvSpPr>
            <p:nvPr/>
          </p:nvSpPr>
          <p:spPr bwMode="auto">
            <a:xfrm>
              <a:off x="5510169" y="3131823"/>
              <a:ext cx="23279" cy="72202"/>
            </a:xfrm>
            <a:custGeom>
              <a:avLst/>
              <a:gdLst>
                <a:gd name="T0" fmla="*/ 128 w 128"/>
                <a:gd name="T1" fmla="*/ 0 h 397"/>
                <a:gd name="T2" fmla="*/ 0 w 128"/>
                <a:gd name="T3" fmla="*/ 0 h 397"/>
                <a:gd name="T4" fmla="*/ 55 w 128"/>
                <a:gd name="T5" fmla="*/ 56 h 397"/>
                <a:gd name="T6" fmla="*/ 15 w 128"/>
                <a:gd name="T7" fmla="*/ 260 h 397"/>
                <a:gd name="T8" fmla="*/ 64 w 128"/>
                <a:gd name="T9" fmla="*/ 397 h 397"/>
                <a:gd name="T10" fmla="*/ 116 w 128"/>
                <a:gd name="T11" fmla="*/ 257 h 397"/>
                <a:gd name="T12" fmla="*/ 74 w 128"/>
                <a:gd name="T13" fmla="*/ 56 h 397"/>
                <a:gd name="T14" fmla="*/ 128 w 128"/>
                <a:gd name="T15" fmla="*/ 0 h 39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8" h="397">
                  <a:moveTo>
                    <a:pt x="128" y="0"/>
                  </a:moveTo>
                  <a:lnTo>
                    <a:pt x="0" y="0"/>
                  </a:lnTo>
                  <a:lnTo>
                    <a:pt x="55" y="56"/>
                  </a:lnTo>
                  <a:lnTo>
                    <a:pt x="15" y="260"/>
                  </a:lnTo>
                  <a:lnTo>
                    <a:pt x="64" y="397"/>
                  </a:lnTo>
                  <a:lnTo>
                    <a:pt x="116" y="257"/>
                  </a:lnTo>
                  <a:lnTo>
                    <a:pt x="74" y="56"/>
                  </a:lnTo>
                  <a:lnTo>
                    <a:pt x="128"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grpSp>
      <p:grpSp>
        <p:nvGrpSpPr>
          <p:cNvPr id="45" name="Group 44">
            <a:extLst>
              <a:ext uri="{FF2B5EF4-FFF2-40B4-BE49-F238E27FC236}">
                <a16:creationId xmlns:a16="http://schemas.microsoft.com/office/drawing/2014/main" id="{A3A9A278-3298-4A25-8D0E-5FA4ED450017}"/>
              </a:ext>
            </a:extLst>
          </p:cNvPr>
          <p:cNvGrpSpPr/>
          <p:nvPr/>
        </p:nvGrpSpPr>
        <p:grpSpPr>
          <a:xfrm>
            <a:off x="5186566" y="2460378"/>
            <a:ext cx="404015" cy="539476"/>
            <a:chOff x="3025507" y="3822483"/>
            <a:chExt cx="370524" cy="494837"/>
          </a:xfrm>
          <a:solidFill>
            <a:schemeClr val="bg2"/>
          </a:solidFill>
        </p:grpSpPr>
        <p:sp>
          <p:nvSpPr>
            <p:cNvPr id="46" name="Freeform 8">
              <a:extLst>
                <a:ext uri="{FF2B5EF4-FFF2-40B4-BE49-F238E27FC236}">
                  <a16:creationId xmlns:a16="http://schemas.microsoft.com/office/drawing/2014/main" id="{FA97747A-8278-445F-99E5-7F94F17DAF57}"/>
                </a:ext>
              </a:extLst>
            </p:cNvPr>
            <p:cNvSpPr>
              <a:spLocks noEditPoints="1"/>
            </p:cNvSpPr>
            <p:nvPr/>
          </p:nvSpPr>
          <p:spPr bwMode="auto">
            <a:xfrm flipH="1">
              <a:off x="3025507" y="3822483"/>
              <a:ext cx="370524" cy="494837"/>
            </a:xfrm>
            <a:custGeom>
              <a:avLst/>
              <a:gdLst>
                <a:gd name="T0" fmla="*/ 717 w 2458"/>
                <a:gd name="T1" fmla="*/ 175 h 3277"/>
                <a:gd name="T2" fmla="*/ 175 w 2458"/>
                <a:gd name="T3" fmla="*/ 717 h 3277"/>
                <a:gd name="T4" fmla="*/ 717 w 2458"/>
                <a:gd name="T5" fmla="*/ 717 h 3277"/>
                <a:gd name="T6" fmla="*/ 717 w 2458"/>
                <a:gd name="T7" fmla="*/ 175 h 3277"/>
                <a:gd name="T8" fmla="*/ 819 w 2458"/>
                <a:gd name="T9" fmla="*/ 103 h 3277"/>
                <a:gd name="T10" fmla="*/ 819 w 2458"/>
                <a:gd name="T11" fmla="*/ 820 h 3277"/>
                <a:gd name="T12" fmla="*/ 103 w 2458"/>
                <a:gd name="T13" fmla="*/ 820 h 3277"/>
                <a:gd name="T14" fmla="*/ 103 w 2458"/>
                <a:gd name="T15" fmla="*/ 3174 h 3277"/>
                <a:gd name="T16" fmla="*/ 2355 w 2458"/>
                <a:gd name="T17" fmla="*/ 3174 h 3277"/>
                <a:gd name="T18" fmla="*/ 2355 w 2458"/>
                <a:gd name="T19" fmla="*/ 103 h 3277"/>
                <a:gd name="T20" fmla="*/ 819 w 2458"/>
                <a:gd name="T21" fmla="*/ 103 h 3277"/>
                <a:gd name="T22" fmla="*/ 746 w 2458"/>
                <a:gd name="T23" fmla="*/ 0 h 3277"/>
                <a:gd name="T24" fmla="*/ 2458 w 2458"/>
                <a:gd name="T25" fmla="*/ 0 h 3277"/>
                <a:gd name="T26" fmla="*/ 2458 w 2458"/>
                <a:gd name="T27" fmla="*/ 3277 h 3277"/>
                <a:gd name="T28" fmla="*/ 0 w 2458"/>
                <a:gd name="T29" fmla="*/ 3277 h 3277"/>
                <a:gd name="T30" fmla="*/ 0 w 2458"/>
                <a:gd name="T31" fmla="*/ 747 h 3277"/>
                <a:gd name="T32" fmla="*/ 746 w 2458"/>
                <a:gd name="T33" fmla="*/ 0 h 3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58" h="3277">
                  <a:moveTo>
                    <a:pt x="717" y="175"/>
                  </a:moveTo>
                  <a:lnTo>
                    <a:pt x="175" y="717"/>
                  </a:lnTo>
                  <a:lnTo>
                    <a:pt x="717" y="717"/>
                  </a:lnTo>
                  <a:lnTo>
                    <a:pt x="717" y="175"/>
                  </a:lnTo>
                  <a:close/>
                  <a:moveTo>
                    <a:pt x="819" y="103"/>
                  </a:moveTo>
                  <a:lnTo>
                    <a:pt x="819" y="820"/>
                  </a:lnTo>
                  <a:lnTo>
                    <a:pt x="103" y="820"/>
                  </a:lnTo>
                  <a:lnTo>
                    <a:pt x="103" y="3174"/>
                  </a:lnTo>
                  <a:lnTo>
                    <a:pt x="2355" y="3174"/>
                  </a:lnTo>
                  <a:lnTo>
                    <a:pt x="2355" y="103"/>
                  </a:lnTo>
                  <a:lnTo>
                    <a:pt x="819" y="103"/>
                  </a:lnTo>
                  <a:close/>
                  <a:moveTo>
                    <a:pt x="746" y="0"/>
                  </a:moveTo>
                  <a:lnTo>
                    <a:pt x="2458" y="0"/>
                  </a:lnTo>
                  <a:lnTo>
                    <a:pt x="2458" y="3277"/>
                  </a:lnTo>
                  <a:lnTo>
                    <a:pt x="0" y="3277"/>
                  </a:lnTo>
                  <a:lnTo>
                    <a:pt x="0" y="747"/>
                  </a:lnTo>
                  <a:lnTo>
                    <a:pt x="746"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grpSp>
          <p:nvGrpSpPr>
            <p:cNvPr id="47" name="Group 46">
              <a:extLst>
                <a:ext uri="{FF2B5EF4-FFF2-40B4-BE49-F238E27FC236}">
                  <a16:creationId xmlns:a16="http://schemas.microsoft.com/office/drawing/2014/main" id="{CEAE81E7-D522-4785-B73E-02A786C4A35D}"/>
                </a:ext>
              </a:extLst>
            </p:cNvPr>
            <p:cNvGrpSpPr/>
            <p:nvPr/>
          </p:nvGrpSpPr>
          <p:grpSpPr>
            <a:xfrm>
              <a:off x="3080090" y="3971733"/>
              <a:ext cx="261359" cy="74407"/>
              <a:chOff x="3080090" y="3971733"/>
              <a:chExt cx="261359" cy="74407"/>
            </a:xfrm>
            <a:grpFill/>
          </p:grpSpPr>
          <p:sp>
            <p:nvSpPr>
              <p:cNvPr id="54" name="Freeform 15">
                <a:extLst>
                  <a:ext uri="{FF2B5EF4-FFF2-40B4-BE49-F238E27FC236}">
                    <a16:creationId xmlns:a16="http://schemas.microsoft.com/office/drawing/2014/main" id="{275C012F-08FF-41D8-A8FB-8BCEB899F1C1}"/>
                  </a:ext>
                </a:extLst>
              </p:cNvPr>
              <p:cNvSpPr>
                <a:spLocks noEditPoints="1"/>
              </p:cNvSpPr>
              <p:nvPr/>
            </p:nvSpPr>
            <p:spPr bwMode="auto">
              <a:xfrm>
                <a:off x="3080090" y="3971733"/>
                <a:ext cx="90777" cy="74407"/>
              </a:xfrm>
              <a:custGeom>
                <a:avLst/>
                <a:gdLst>
                  <a:gd name="T0" fmla="*/ 75 w 546"/>
                  <a:gd name="T1" fmla="*/ 68 h 454"/>
                  <a:gd name="T2" fmla="*/ 60 w 546"/>
                  <a:gd name="T3" fmla="*/ 83 h 454"/>
                  <a:gd name="T4" fmla="*/ 58 w 546"/>
                  <a:gd name="T5" fmla="*/ 368 h 454"/>
                  <a:gd name="T6" fmla="*/ 66 w 546"/>
                  <a:gd name="T7" fmla="*/ 389 h 454"/>
                  <a:gd name="T8" fmla="*/ 86 w 546"/>
                  <a:gd name="T9" fmla="*/ 396 h 454"/>
                  <a:gd name="T10" fmla="*/ 345 w 546"/>
                  <a:gd name="T11" fmla="*/ 394 h 454"/>
                  <a:gd name="T12" fmla="*/ 361 w 546"/>
                  <a:gd name="T13" fmla="*/ 379 h 454"/>
                  <a:gd name="T14" fmla="*/ 363 w 546"/>
                  <a:gd name="T15" fmla="*/ 290 h 454"/>
                  <a:gd name="T16" fmla="*/ 292 w 546"/>
                  <a:gd name="T17" fmla="*/ 373 h 454"/>
                  <a:gd name="T18" fmla="*/ 265 w 546"/>
                  <a:gd name="T19" fmla="*/ 381 h 454"/>
                  <a:gd name="T20" fmla="*/ 249 w 546"/>
                  <a:gd name="T21" fmla="*/ 380 h 454"/>
                  <a:gd name="T22" fmla="*/ 225 w 546"/>
                  <a:gd name="T23" fmla="*/ 367 h 454"/>
                  <a:gd name="T24" fmla="*/ 91 w 546"/>
                  <a:gd name="T25" fmla="*/ 238 h 454"/>
                  <a:gd name="T26" fmla="*/ 84 w 546"/>
                  <a:gd name="T27" fmla="*/ 206 h 454"/>
                  <a:gd name="T28" fmla="*/ 98 w 546"/>
                  <a:gd name="T29" fmla="*/ 176 h 454"/>
                  <a:gd name="T30" fmla="*/ 127 w 546"/>
                  <a:gd name="T31" fmla="*/ 160 h 454"/>
                  <a:gd name="T32" fmla="*/ 159 w 546"/>
                  <a:gd name="T33" fmla="*/ 164 h 454"/>
                  <a:gd name="T34" fmla="*/ 218 w 546"/>
                  <a:gd name="T35" fmla="*/ 215 h 454"/>
                  <a:gd name="T36" fmla="*/ 248 w 546"/>
                  <a:gd name="T37" fmla="*/ 228 h 454"/>
                  <a:gd name="T38" fmla="*/ 279 w 546"/>
                  <a:gd name="T39" fmla="*/ 221 h 454"/>
                  <a:gd name="T40" fmla="*/ 363 w 546"/>
                  <a:gd name="T41" fmla="*/ 125 h 454"/>
                  <a:gd name="T42" fmla="*/ 361 w 546"/>
                  <a:gd name="T43" fmla="*/ 83 h 454"/>
                  <a:gd name="T44" fmla="*/ 345 w 546"/>
                  <a:gd name="T45" fmla="*/ 68 h 454"/>
                  <a:gd name="T46" fmla="*/ 86 w 546"/>
                  <a:gd name="T47" fmla="*/ 66 h 454"/>
                  <a:gd name="T48" fmla="*/ 513 w 546"/>
                  <a:gd name="T49" fmla="*/ 3 h 454"/>
                  <a:gd name="T50" fmla="*/ 539 w 546"/>
                  <a:gd name="T51" fmla="*/ 24 h 454"/>
                  <a:gd name="T52" fmla="*/ 546 w 546"/>
                  <a:gd name="T53" fmla="*/ 56 h 454"/>
                  <a:gd name="T54" fmla="*/ 533 w 546"/>
                  <a:gd name="T55" fmla="*/ 86 h 454"/>
                  <a:gd name="T56" fmla="*/ 421 w 546"/>
                  <a:gd name="T57" fmla="*/ 368 h 454"/>
                  <a:gd name="T58" fmla="*/ 409 w 546"/>
                  <a:gd name="T59" fmla="*/ 411 h 454"/>
                  <a:gd name="T60" fmla="*/ 378 w 546"/>
                  <a:gd name="T61" fmla="*/ 442 h 454"/>
                  <a:gd name="T62" fmla="*/ 335 w 546"/>
                  <a:gd name="T63" fmla="*/ 454 h 454"/>
                  <a:gd name="T64" fmla="*/ 63 w 546"/>
                  <a:gd name="T65" fmla="*/ 451 h 454"/>
                  <a:gd name="T66" fmla="*/ 26 w 546"/>
                  <a:gd name="T67" fmla="*/ 429 h 454"/>
                  <a:gd name="T68" fmla="*/ 3 w 546"/>
                  <a:gd name="T69" fmla="*/ 391 h 454"/>
                  <a:gd name="T70" fmla="*/ 0 w 546"/>
                  <a:gd name="T71" fmla="*/ 95 h 454"/>
                  <a:gd name="T72" fmla="*/ 12 w 546"/>
                  <a:gd name="T73" fmla="*/ 51 h 454"/>
                  <a:gd name="T74" fmla="*/ 43 w 546"/>
                  <a:gd name="T75" fmla="*/ 20 h 454"/>
                  <a:gd name="T76" fmla="*/ 86 w 546"/>
                  <a:gd name="T77" fmla="*/ 8 h 454"/>
                  <a:gd name="T78" fmla="*/ 356 w 546"/>
                  <a:gd name="T79" fmla="*/ 10 h 454"/>
                  <a:gd name="T80" fmla="*/ 391 w 546"/>
                  <a:gd name="T81" fmla="*/ 30 h 454"/>
                  <a:gd name="T82" fmla="*/ 415 w 546"/>
                  <a:gd name="T83" fmla="*/ 63 h 454"/>
                  <a:gd name="T84" fmla="*/ 465 w 546"/>
                  <a:gd name="T85" fmla="*/ 7 h 454"/>
                  <a:gd name="T86" fmla="*/ 497 w 546"/>
                  <a:gd name="T87"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54">
                    <a:moveTo>
                      <a:pt x="86" y="66"/>
                    </a:moveTo>
                    <a:lnTo>
                      <a:pt x="75" y="68"/>
                    </a:lnTo>
                    <a:lnTo>
                      <a:pt x="66" y="74"/>
                    </a:lnTo>
                    <a:lnTo>
                      <a:pt x="60" y="83"/>
                    </a:lnTo>
                    <a:lnTo>
                      <a:pt x="58" y="95"/>
                    </a:lnTo>
                    <a:lnTo>
                      <a:pt x="58" y="368"/>
                    </a:lnTo>
                    <a:lnTo>
                      <a:pt x="60" y="379"/>
                    </a:lnTo>
                    <a:lnTo>
                      <a:pt x="66" y="389"/>
                    </a:lnTo>
                    <a:lnTo>
                      <a:pt x="75" y="394"/>
                    </a:lnTo>
                    <a:lnTo>
                      <a:pt x="86" y="396"/>
                    </a:lnTo>
                    <a:lnTo>
                      <a:pt x="335" y="396"/>
                    </a:lnTo>
                    <a:lnTo>
                      <a:pt x="345" y="394"/>
                    </a:lnTo>
                    <a:lnTo>
                      <a:pt x="355" y="389"/>
                    </a:lnTo>
                    <a:lnTo>
                      <a:pt x="361" y="379"/>
                    </a:lnTo>
                    <a:lnTo>
                      <a:pt x="363" y="368"/>
                    </a:lnTo>
                    <a:lnTo>
                      <a:pt x="363" y="290"/>
                    </a:lnTo>
                    <a:lnTo>
                      <a:pt x="302" y="363"/>
                    </a:lnTo>
                    <a:lnTo>
                      <a:pt x="292" y="373"/>
                    </a:lnTo>
                    <a:lnTo>
                      <a:pt x="279" y="379"/>
                    </a:lnTo>
                    <a:lnTo>
                      <a:pt x="265" y="381"/>
                    </a:lnTo>
                    <a:lnTo>
                      <a:pt x="262" y="381"/>
                    </a:lnTo>
                    <a:lnTo>
                      <a:pt x="249" y="380"/>
                    </a:lnTo>
                    <a:lnTo>
                      <a:pt x="236" y="375"/>
                    </a:lnTo>
                    <a:lnTo>
                      <a:pt x="225" y="367"/>
                    </a:lnTo>
                    <a:lnTo>
                      <a:pt x="101" y="252"/>
                    </a:lnTo>
                    <a:lnTo>
                      <a:pt x="91" y="238"/>
                    </a:lnTo>
                    <a:lnTo>
                      <a:pt x="85" y="223"/>
                    </a:lnTo>
                    <a:lnTo>
                      <a:pt x="84" y="206"/>
                    </a:lnTo>
                    <a:lnTo>
                      <a:pt x="89" y="191"/>
                    </a:lnTo>
                    <a:lnTo>
                      <a:pt x="98" y="176"/>
                    </a:lnTo>
                    <a:lnTo>
                      <a:pt x="112" y="166"/>
                    </a:lnTo>
                    <a:lnTo>
                      <a:pt x="127" y="160"/>
                    </a:lnTo>
                    <a:lnTo>
                      <a:pt x="143" y="160"/>
                    </a:lnTo>
                    <a:lnTo>
                      <a:pt x="159" y="164"/>
                    </a:lnTo>
                    <a:lnTo>
                      <a:pt x="173" y="174"/>
                    </a:lnTo>
                    <a:lnTo>
                      <a:pt x="218" y="215"/>
                    </a:lnTo>
                    <a:lnTo>
                      <a:pt x="232" y="224"/>
                    </a:lnTo>
                    <a:lnTo>
                      <a:pt x="248" y="228"/>
                    </a:lnTo>
                    <a:lnTo>
                      <a:pt x="264" y="227"/>
                    </a:lnTo>
                    <a:lnTo>
                      <a:pt x="279" y="221"/>
                    </a:lnTo>
                    <a:lnTo>
                      <a:pt x="292" y="210"/>
                    </a:lnTo>
                    <a:lnTo>
                      <a:pt x="363" y="125"/>
                    </a:lnTo>
                    <a:lnTo>
                      <a:pt x="363" y="95"/>
                    </a:lnTo>
                    <a:lnTo>
                      <a:pt x="361" y="83"/>
                    </a:lnTo>
                    <a:lnTo>
                      <a:pt x="355" y="74"/>
                    </a:lnTo>
                    <a:lnTo>
                      <a:pt x="345" y="68"/>
                    </a:lnTo>
                    <a:lnTo>
                      <a:pt x="335" y="66"/>
                    </a:lnTo>
                    <a:lnTo>
                      <a:pt x="86" y="66"/>
                    </a:lnTo>
                    <a:close/>
                    <a:moveTo>
                      <a:pt x="497" y="0"/>
                    </a:moveTo>
                    <a:lnTo>
                      <a:pt x="513" y="3"/>
                    </a:lnTo>
                    <a:lnTo>
                      <a:pt x="527" y="11"/>
                    </a:lnTo>
                    <a:lnTo>
                      <a:pt x="539" y="24"/>
                    </a:lnTo>
                    <a:lnTo>
                      <a:pt x="545" y="40"/>
                    </a:lnTo>
                    <a:lnTo>
                      <a:pt x="546" y="56"/>
                    </a:lnTo>
                    <a:lnTo>
                      <a:pt x="543" y="72"/>
                    </a:lnTo>
                    <a:lnTo>
                      <a:pt x="533" y="86"/>
                    </a:lnTo>
                    <a:lnTo>
                      <a:pt x="421" y="221"/>
                    </a:lnTo>
                    <a:lnTo>
                      <a:pt x="421" y="368"/>
                    </a:lnTo>
                    <a:lnTo>
                      <a:pt x="418" y="391"/>
                    </a:lnTo>
                    <a:lnTo>
                      <a:pt x="409" y="411"/>
                    </a:lnTo>
                    <a:lnTo>
                      <a:pt x="396" y="429"/>
                    </a:lnTo>
                    <a:lnTo>
                      <a:pt x="378" y="442"/>
                    </a:lnTo>
                    <a:lnTo>
                      <a:pt x="357" y="451"/>
                    </a:lnTo>
                    <a:lnTo>
                      <a:pt x="335" y="454"/>
                    </a:lnTo>
                    <a:lnTo>
                      <a:pt x="86" y="454"/>
                    </a:lnTo>
                    <a:lnTo>
                      <a:pt x="63" y="451"/>
                    </a:lnTo>
                    <a:lnTo>
                      <a:pt x="43" y="442"/>
                    </a:lnTo>
                    <a:lnTo>
                      <a:pt x="26" y="429"/>
                    </a:lnTo>
                    <a:lnTo>
                      <a:pt x="12" y="411"/>
                    </a:lnTo>
                    <a:lnTo>
                      <a:pt x="3" y="391"/>
                    </a:lnTo>
                    <a:lnTo>
                      <a:pt x="0" y="368"/>
                    </a:lnTo>
                    <a:lnTo>
                      <a:pt x="0" y="95"/>
                    </a:lnTo>
                    <a:lnTo>
                      <a:pt x="3" y="71"/>
                    </a:lnTo>
                    <a:lnTo>
                      <a:pt x="12" y="51"/>
                    </a:lnTo>
                    <a:lnTo>
                      <a:pt x="26" y="33"/>
                    </a:lnTo>
                    <a:lnTo>
                      <a:pt x="43" y="20"/>
                    </a:lnTo>
                    <a:lnTo>
                      <a:pt x="63" y="11"/>
                    </a:lnTo>
                    <a:lnTo>
                      <a:pt x="86" y="8"/>
                    </a:lnTo>
                    <a:lnTo>
                      <a:pt x="335" y="8"/>
                    </a:lnTo>
                    <a:lnTo>
                      <a:pt x="356" y="10"/>
                    </a:lnTo>
                    <a:lnTo>
                      <a:pt x="375" y="18"/>
                    </a:lnTo>
                    <a:lnTo>
                      <a:pt x="391" y="30"/>
                    </a:lnTo>
                    <a:lnTo>
                      <a:pt x="405" y="45"/>
                    </a:lnTo>
                    <a:lnTo>
                      <a:pt x="415" y="63"/>
                    </a:lnTo>
                    <a:lnTo>
                      <a:pt x="452" y="19"/>
                    </a:lnTo>
                    <a:lnTo>
                      <a:pt x="465" y="7"/>
                    </a:lnTo>
                    <a:lnTo>
                      <a:pt x="480" y="1"/>
                    </a:lnTo>
                    <a:lnTo>
                      <a:pt x="497"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55" name="Freeform 18">
                <a:extLst>
                  <a:ext uri="{FF2B5EF4-FFF2-40B4-BE49-F238E27FC236}">
                    <a16:creationId xmlns:a16="http://schemas.microsoft.com/office/drawing/2014/main" id="{C76C06F9-D522-4CDE-BFDC-CF7AA71F0611}"/>
                  </a:ext>
                </a:extLst>
              </p:cNvPr>
              <p:cNvSpPr>
                <a:spLocks/>
              </p:cNvSpPr>
              <p:nvPr/>
            </p:nvSpPr>
            <p:spPr bwMode="auto">
              <a:xfrm>
                <a:off x="3194676" y="4002983"/>
                <a:ext cx="146773" cy="17858"/>
              </a:xfrm>
              <a:custGeom>
                <a:avLst/>
                <a:gdLst>
                  <a:gd name="T0" fmla="*/ 53 w 969"/>
                  <a:gd name="T1" fmla="*/ 0 h 107"/>
                  <a:gd name="T2" fmla="*/ 916 w 969"/>
                  <a:gd name="T3" fmla="*/ 0 h 107"/>
                  <a:gd name="T4" fmla="*/ 933 w 969"/>
                  <a:gd name="T5" fmla="*/ 3 h 107"/>
                  <a:gd name="T6" fmla="*/ 947 w 969"/>
                  <a:gd name="T7" fmla="*/ 11 h 107"/>
                  <a:gd name="T8" fmla="*/ 959 w 969"/>
                  <a:gd name="T9" fmla="*/ 23 h 107"/>
                  <a:gd name="T10" fmla="*/ 966 w 969"/>
                  <a:gd name="T11" fmla="*/ 38 h 107"/>
                  <a:gd name="T12" fmla="*/ 969 w 969"/>
                  <a:gd name="T13" fmla="*/ 55 h 107"/>
                  <a:gd name="T14" fmla="*/ 966 w 969"/>
                  <a:gd name="T15" fmla="*/ 71 h 107"/>
                  <a:gd name="T16" fmla="*/ 959 w 969"/>
                  <a:gd name="T17" fmla="*/ 86 h 107"/>
                  <a:gd name="T18" fmla="*/ 947 w 969"/>
                  <a:gd name="T19" fmla="*/ 98 h 107"/>
                  <a:gd name="T20" fmla="*/ 933 w 969"/>
                  <a:gd name="T21" fmla="*/ 105 h 107"/>
                  <a:gd name="T22" fmla="*/ 916 w 969"/>
                  <a:gd name="T23" fmla="*/ 107 h 107"/>
                  <a:gd name="T24" fmla="*/ 53 w 969"/>
                  <a:gd name="T25" fmla="*/ 107 h 107"/>
                  <a:gd name="T26" fmla="*/ 36 w 969"/>
                  <a:gd name="T27" fmla="*/ 105 h 107"/>
                  <a:gd name="T28" fmla="*/ 22 w 969"/>
                  <a:gd name="T29" fmla="*/ 98 h 107"/>
                  <a:gd name="T30" fmla="*/ 10 w 969"/>
                  <a:gd name="T31" fmla="*/ 86 h 107"/>
                  <a:gd name="T32" fmla="*/ 3 w 969"/>
                  <a:gd name="T33" fmla="*/ 71 h 107"/>
                  <a:gd name="T34" fmla="*/ 0 w 969"/>
                  <a:gd name="T35" fmla="*/ 55 h 107"/>
                  <a:gd name="T36" fmla="*/ 3 w 969"/>
                  <a:gd name="T37" fmla="*/ 38 h 107"/>
                  <a:gd name="T38" fmla="*/ 10 w 969"/>
                  <a:gd name="T39" fmla="*/ 23 h 107"/>
                  <a:gd name="T40" fmla="*/ 22 w 969"/>
                  <a:gd name="T41" fmla="*/ 11 h 107"/>
                  <a:gd name="T42" fmla="*/ 36 w 969"/>
                  <a:gd name="T43" fmla="*/ 3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3"/>
                    </a:lnTo>
                    <a:lnTo>
                      <a:pt x="947" y="11"/>
                    </a:lnTo>
                    <a:lnTo>
                      <a:pt x="959" y="23"/>
                    </a:lnTo>
                    <a:lnTo>
                      <a:pt x="966" y="38"/>
                    </a:lnTo>
                    <a:lnTo>
                      <a:pt x="969" y="55"/>
                    </a:lnTo>
                    <a:lnTo>
                      <a:pt x="966" y="71"/>
                    </a:lnTo>
                    <a:lnTo>
                      <a:pt x="959" y="86"/>
                    </a:lnTo>
                    <a:lnTo>
                      <a:pt x="947" y="98"/>
                    </a:lnTo>
                    <a:lnTo>
                      <a:pt x="933" y="105"/>
                    </a:lnTo>
                    <a:lnTo>
                      <a:pt x="916" y="107"/>
                    </a:lnTo>
                    <a:lnTo>
                      <a:pt x="53" y="107"/>
                    </a:lnTo>
                    <a:lnTo>
                      <a:pt x="36" y="105"/>
                    </a:lnTo>
                    <a:lnTo>
                      <a:pt x="22" y="98"/>
                    </a:lnTo>
                    <a:lnTo>
                      <a:pt x="10" y="86"/>
                    </a:lnTo>
                    <a:lnTo>
                      <a:pt x="3" y="71"/>
                    </a:lnTo>
                    <a:lnTo>
                      <a:pt x="0" y="55"/>
                    </a:lnTo>
                    <a:lnTo>
                      <a:pt x="3" y="38"/>
                    </a:lnTo>
                    <a:lnTo>
                      <a:pt x="10" y="23"/>
                    </a:lnTo>
                    <a:lnTo>
                      <a:pt x="22" y="11"/>
                    </a:lnTo>
                    <a:lnTo>
                      <a:pt x="36" y="3"/>
                    </a:lnTo>
                    <a:lnTo>
                      <a:pt x="53"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grpSp>
        <p:grpSp>
          <p:nvGrpSpPr>
            <p:cNvPr id="48" name="Group 47">
              <a:extLst>
                <a:ext uri="{FF2B5EF4-FFF2-40B4-BE49-F238E27FC236}">
                  <a16:creationId xmlns:a16="http://schemas.microsoft.com/office/drawing/2014/main" id="{A3BEDB7A-0AAC-4C1A-8676-D08D299C9A6C}"/>
                </a:ext>
              </a:extLst>
            </p:cNvPr>
            <p:cNvGrpSpPr/>
            <p:nvPr/>
          </p:nvGrpSpPr>
          <p:grpSpPr>
            <a:xfrm>
              <a:off x="3080090" y="4081862"/>
              <a:ext cx="261359" cy="74407"/>
              <a:chOff x="3080090" y="3971733"/>
              <a:chExt cx="261359" cy="74407"/>
            </a:xfrm>
            <a:grpFill/>
          </p:grpSpPr>
          <p:sp>
            <p:nvSpPr>
              <p:cNvPr id="52" name="Freeform 15">
                <a:extLst>
                  <a:ext uri="{FF2B5EF4-FFF2-40B4-BE49-F238E27FC236}">
                    <a16:creationId xmlns:a16="http://schemas.microsoft.com/office/drawing/2014/main" id="{E7A0B91E-A14D-4C60-BF03-615063F32D57}"/>
                  </a:ext>
                </a:extLst>
              </p:cNvPr>
              <p:cNvSpPr>
                <a:spLocks noEditPoints="1"/>
              </p:cNvSpPr>
              <p:nvPr/>
            </p:nvSpPr>
            <p:spPr bwMode="auto">
              <a:xfrm>
                <a:off x="3080090" y="3971733"/>
                <a:ext cx="90777" cy="74407"/>
              </a:xfrm>
              <a:custGeom>
                <a:avLst/>
                <a:gdLst>
                  <a:gd name="T0" fmla="*/ 75 w 546"/>
                  <a:gd name="T1" fmla="*/ 68 h 454"/>
                  <a:gd name="T2" fmla="*/ 60 w 546"/>
                  <a:gd name="T3" fmla="*/ 83 h 454"/>
                  <a:gd name="T4" fmla="*/ 58 w 546"/>
                  <a:gd name="T5" fmla="*/ 368 h 454"/>
                  <a:gd name="T6" fmla="*/ 66 w 546"/>
                  <a:gd name="T7" fmla="*/ 389 h 454"/>
                  <a:gd name="T8" fmla="*/ 86 w 546"/>
                  <a:gd name="T9" fmla="*/ 396 h 454"/>
                  <a:gd name="T10" fmla="*/ 345 w 546"/>
                  <a:gd name="T11" fmla="*/ 394 h 454"/>
                  <a:gd name="T12" fmla="*/ 361 w 546"/>
                  <a:gd name="T13" fmla="*/ 379 h 454"/>
                  <a:gd name="T14" fmla="*/ 363 w 546"/>
                  <a:gd name="T15" fmla="*/ 290 h 454"/>
                  <a:gd name="T16" fmla="*/ 292 w 546"/>
                  <a:gd name="T17" fmla="*/ 373 h 454"/>
                  <a:gd name="T18" fmla="*/ 265 w 546"/>
                  <a:gd name="T19" fmla="*/ 381 h 454"/>
                  <a:gd name="T20" fmla="*/ 249 w 546"/>
                  <a:gd name="T21" fmla="*/ 380 h 454"/>
                  <a:gd name="T22" fmla="*/ 225 w 546"/>
                  <a:gd name="T23" fmla="*/ 367 h 454"/>
                  <a:gd name="T24" fmla="*/ 91 w 546"/>
                  <a:gd name="T25" fmla="*/ 238 h 454"/>
                  <a:gd name="T26" fmla="*/ 84 w 546"/>
                  <a:gd name="T27" fmla="*/ 206 h 454"/>
                  <a:gd name="T28" fmla="*/ 98 w 546"/>
                  <a:gd name="T29" fmla="*/ 176 h 454"/>
                  <a:gd name="T30" fmla="*/ 127 w 546"/>
                  <a:gd name="T31" fmla="*/ 160 h 454"/>
                  <a:gd name="T32" fmla="*/ 159 w 546"/>
                  <a:gd name="T33" fmla="*/ 164 h 454"/>
                  <a:gd name="T34" fmla="*/ 218 w 546"/>
                  <a:gd name="T35" fmla="*/ 215 h 454"/>
                  <a:gd name="T36" fmla="*/ 248 w 546"/>
                  <a:gd name="T37" fmla="*/ 228 h 454"/>
                  <a:gd name="T38" fmla="*/ 279 w 546"/>
                  <a:gd name="T39" fmla="*/ 221 h 454"/>
                  <a:gd name="T40" fmla="*/ 363 w 546"/>
                  <a:gd name="T41" fmla="*/ 125 h 454"/>
                  <a:gd name="T42" fmla="*/ 361 w 546"/>
                  <a:gd name="T43" fmla="*/ 83 h 454"/>
                  <a:gd name="T44" fmla="*/ 345 w 546"/>
                  <a:gd name="T45" fmla="*/ 68 h 454"/>
                  <a:gd name="T46" fmla="*/ 86 w 546"/>
                  <a:gd name="T47" fmla="*/ 66 h 454"/>
                  <a:gd name="T48" fmla="*/ 513 w 546"/>
                  <a:gd name="T49" fmla="*/ 3 h 454"/>
                  <a:gd name="T50" fmla="*/ 539 w 546"/>
                  <a:gd name="T51" fmla="*/ 24 h 454"/>
                  <a:gd name="T52" fmla="*/ 546 w 546"/>
                  <a:gd name="T53" fmla="*/ 56 h 454"/>
                  <a:gd name="T54" fmla="*/ 533 w 546"/>
                  <a:gd name="T55" fmla="*/ 86 h 454"/>
                  <a:gd name="T56" fmla="*/ 421 w 546"/>
                  <a:gd name="T57" fmla="*/ 368 h 454"/>
                  <a:gd name="T58" fmla="*/ 409 w 546"/>
                  <a:gd name="T59" fmla="*/ 411 h 454"/>
                  <a:gd name="T60" fmla="*/ 378 w 546"/>
                  <a:gd name="T61" fmla="*/ 442 h 454"/>
                  <a:gd name="T62" fmla="*/ 335 w 546"/>
                  <a:gd name="T63" fmla="*/ 454 h 454"/>
                  <a:gd name="T64" fmla="*/ 63 w 546"/>
                  <a:gd name="T65" fmla="*/ 451 h 454"/>
                  <a:gd name="T66" fmla="*/ 26 w 546"/>
                  <a:gd name="T67" fmla="*/ 429 h 454"/>
                  <a:gd name="T68" fmla="*/ 3 w 546"/>
                  <a:gd name="T69" fmla="*/ 391 h 454"/>
                  <a:gd name="T70" fmla="*/ 0 w 546"/>
                  <a:gd name="T71" fmla="*/ 95 h 454"/>
                  <a:gd name="T72" fmla="*/ 12 w 546"/>
                  <a:gd name="T73" fmla="*/ 51 h 454"/>
                  <a:gd name="T74" fmla="*/ 43 w 546"/>
                  <a:gd name="T75" fmla="*/ 20 h 454"/>
                  <a:gd name="T76" fmla="*/ 86 w 546"/>
                  <a:gd name="T77" fmla="*/ 8 h 454"/>
                  <a:gd name="T78" fmla="*/ 356 w 546"/>
                  <a:gd name="T79" fmla="*/ 10 h 454"/>
                  <a:gd name="T80" fmla="*/ 391 w 546"/>
                  <a:gd name="T81" fmla="*/ 30 h 454"/>
                  <a:gd name="T82" fmla="*/ 415 w 546"/>
                  <a:gd name="T83" fmla="*/ 63 h 454"/>
                  <a:gd name="T84" fmla="*/ 465 w 546"/>
                  <a:gd name="T85" fmla="*/ 7 h 454"/>
                  <a:gd name="T86" fmla="*/ 497 w 546"/>
                  <a:gd name="T87"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54">
                    <a:moveTo>
                      <a:pt x="86" y="66"/>
                    </a:moveTo>
                    <a:lnTo>
                      <a:pt x="75" y="68"/>
                    </a:lnTo>
                    <a:lnTo>
                      <a:pt x="66" y="74"/>
                    </a:lnTo>
                    <a:lnTo>
                      <a:pt x="60" y="83"/>
                    </a:lnTo>
                    <a:lnTo>
                      <a:pt x="58" y="95"/>
                    </a:lnTo>
                    <a:lnTo>
                      <a:pt x="58" y="368"/>
                    </a:lnTo>
                    <a:lnTo>
                      <a:pt x="60" y="379"/>
                    </a:lnTo>
                    <a:lnTo>
                      <a:pt x="66" y="389"/>
                    </a:lnTo>
                    <a:lnTo>
                      <a:pt x="75" y="394"/>
                    </a:lnTo>
                    <a:lnTo>
                      <a:pt x="86" y="396"/>
                    </a:lnTo>
                    <a:lnTo>
                      <a:pt x="335" y="396"/>
                    </a:lnTo>
                    <a:lnTo>
                      <a:pt x="345" y="394"/>
                    </a:lnTo>
                    <a:lnTo>
                      <a:pt x="355" y="389"/>
                    </a:lnTo>
                    <a:lnTo>
                      <a:pt x="361" y="379"/>
                    </a:lnTo>
                    <a:lnTo>
                      <a:pt x="363" y="368"/>
                    </a:lnTo>
                    <a:lnTo>
                      <a:pt x="363" y="290"/>
                    </a:lnTo>
                    <a:lnTo>
                      <a:pt x="302" y="363"/>
                    </a:lnTo>
                    <a:lnTo>
                      <a:pt x="292" y="373"/>
                    </a:lnTo>
                    <a:lnTo>
                      <a:pt x="279" y="379"/>
                    </a:lnTo>
                    <a:lnTo>
                      <a:pt x="265" y="381"/>
                    </a:lnTo>
                    <a:lnTo>
                      <a:pt x="262" y="381"/>
                    </a:lnTo>
                    <a:lnTo>
                      <a:pt x="249" y="380"/>
                    </a:lnTo>
                    <a:lnTo>
                      <a:pt x="236" y="375"/>
                    </a:lnTo>
                    <a:lnTo>
                      <a:pt x="225" y="367"/>
                    </a:lnTo>
                    <a:lnTo>
                      <a:pt x="101" y="252"/>
                    </a:lnTo>
                    <a:lnTo>
                      <a:pt x="91" y="238"/>
                    </a:lnTo>
                    <a:lnTo>
                      <a:pt x="85" y="223"/>
                    </a:lnTo>
                    <a:lnTo>
                      <a:pt x="84" y="206"/>
                    </a:lnTo>
                    <a:lnTo>
                      <a:pt x="89" y="191"/>
                    </a:lnTo>
                    <a:lnTo>
                      <a:pt x="98" y="176"/>
                    </a:lnTo>
                    <a:lnTo>
                      <a:pt x="112" y="166"/>
                    </a:lnTo>
                    <a:lnTo>
                      <a:pt x="127" y="160"/>
                    </a:lnTo>
                    <a:lnTo>
                      <a:pt x="143" y="160"/>
                    </a:lnTo>
                    <a:lnTo>
                      <a:pt x="159" y="164"/>
                    </a:lnTo>
                    <a:lnTo>
                      <a:pt x="173" y="174"/>
                    </a:lnTo>
                    <a:lnTo>
                      <a:pt x="218" y="215"/>
                    </a:lnTo>
                    <a:lnTo>
                      <a:pt x="232" y="224"/>
                    </a:lnTo>
                    <a:lnTo>
                      <a:pt x="248" y="228"/>
                    </a:lnTo>
                    <a:lnTo>
                      <a:pt x="264" y="227"/>
                    </a:lnTo>
                    <a:lnTo>
                      <a:pt x="279" y="221"/>
                    </a:lnTo>
                    <a:lnTo>
                      <a:pt x="292" y="210"/>
                    </a:lnTo>
                    <a:lnTo>
                      <a:pt x="363" y="125"/>
                    </a:lnTo>
                    <a:lnTo>
                      <a:pt x="363" y="95"/>
                    </a:lnTo>
                    <a:lnTo>
                      <a:pt x="361" y="83"/>
                    </a:lnTo>
                    <a:lnTo>
                      <a:pt x="355" y="74"/>
                    </a:lnTo>
                    <a:lnTo>
                      <a:pt x="345" y="68"/>
                    </a:lnTo>
                    <a:lnTo>
                      <a:pt x="335" y="66"/>
                    </a:lnTo>
                    <a:lnTo>
                      <a:pt x="86" y="66"/>
                    </a:lnTo>
                    <a:close/>
                    <a:moveTo>
                      <a:pt x="497" y="0"/>
                    </a:moveTo>
                    <a:lnTo>
                      <a:pt x="513" y="3"/>
                    </a:lnTo>
                    <a:lnTo>
                      <a:pt x="527" y="11"/>
                    </a:lnTo>
                    <a:lnTo>
                      <a:pt x="539" y="24"/>
                    </a:lnTo>
                    <a:lnTo>
                      <a:pt x="545" y="40"/>
                    </a:lnTo>
                    <a:lnTo>
                      <a:pt x="546" y="56"/>
                    </a:lnTo>
                    <a:lnTo>
                      <a:pt x="543" y="72"/>
                    </a:lnTo>
                    <a:lnTo>
                      <a:pt x="533" y="86"/>
                    </a:lnTo>
                    <a:lnTo>
                      <a:pt x="421" y="221"/>
                    </a:lnTo>
                    <a:lnTo>
                      <a:pt x="421" y="368"/>
                    </a:lnTo>
                    <a:lnTo>
                      <a:pt x="418" y="391"/>
                    </a:lnTo>
                    <a:lnTo>
                      <a:pt x="409" y="411"/>
                    </a:lnTo>
                    <a:lnTo>
                      <a:pt x="396" y="429"/>
                    </a:lnTo>
                    <a:lnTo>
                      <a:pt x="378" y="442"/>
                    </a:lnTo>
                    <a:lnTo>
                      <a:pt x="357" y="451"/>
                    </a:lnTo>
                    <a:lnTo>
                      <a:pt x="335" y="454"/>
                    </a:lnTo>
                    <a:lnTo>
                      <a:pt x="86" y="454"/>
                    </a:lnTo>
                    <a:lnTo>
                      <a:pt x="63" y="451"/>
                    </a:lnTo>
                    <a:lnTo>
                      <a:pt x="43" y="442"/>
                    </a:lnTo>
                    <a:lnTo>
                      <a:pt x="26" y="429"/>
                    </a:lnTo>
                    <a:lnTo>
                      <a:pt x="12" y="411"/>
                    </a:lnTo>
                    <a:lnTo>
                      <a:pt x="3" y="391"/>
                    </a:lnTo>
                    <a:lnTo>
                      <a:pt x="0" y="368"/>
                    </a:lnTo>
                    <a:lnTo>
                      <a:pt x="0" y="95"/>
                    </a:lnTo>
                    <a:lnTo>
                      <a:pt x="3" y="71"/>
                    </a:lnTo>
                    <a:lnTo>
                      <a:pt x="12" y="51"/>
                    </a:lnTo>
                    <a:lnTo>
                      <a:pt x="26" y="33"/>
                    </a:lnTo>
                    <a:lnTo>
                      <a:pt x="43" y="20"/>
                    </a:lnTo>
                    <a:lnTo>
                      <a:pt x="63" y="11"/>
                    </a:lnTo>
                    <a:lnTo>
                      <a:pt x="86" y="8"/>
                    </a:lnTo>
                    <a:lnTo>
                      <a:pt x="335" y="8"/>
                    </a:lnTo>
                    <a:lnTo>
                      <a:pt x="356" y="10"/>
                    </a:lnTo>
                    <a:lnTo>
                      <a:pt x="375" y="18"/>
                    </a:lnTo>
                    <a:lnTo>
                      <a:pt x="391" y="30"/>
                    </a:lnTo>
                    <a:lnTo>
                      <a:pt x="405" y="45"/>
                    </a:lnTo>
                    <a:lnTo>
                      <a:pt x="415" y="63"/>
                    </a:lnTo>
                    <a:lnTo>
                      <a:pt x="452" y="19"/>
                    </a:lnTo>
                    <a:lnTo>
                      <a:pt x="465" y="7"/>
                    </a:lnTo>
                    <a:lnTo>
                      <a:pt x="480" y="1"/>
                    </a:lnTo>
                    <a:lnTo>
                      <a:pt x="497"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53" name="Freeform 18">
                <a:extLst>
                  <a:ext uri="{FF2B5EF4-FFF2-40B4-BE49-F238E27FC236}">
                    <a16:creationId xmlns:a16="http://schemas.microsoft.com/office/drawing/2014/main" id="{FE030101-09E3-4355-9F42-F07ED6024614}"/>
                  </a:ext>
                </a:extLst>
              </p:cNvPr>
              <p:cNvSpPr>
                <a:spLocks/>
              </p:cNvSpPr>
              <p:nvPr/>
            </p:nvSpPr>
            <p:spPr bwMode="auto">
              <a:xfrm>
                <a:off x="3194676" y="4002983"/>
                <a:ext cx="146773" cy="17858"/>
              </a:xfrm>
              <a:custGeom>
                <a:avLst/>
                <a:gdLst>
                  <a:gd name="T0" fmla="*/ 53 w 969"/>
                  <a:gd name="T1" fmla="*/ 0 h 107"/>
                  <a:gd name="T2" fmla="*/ 916 w 969"/>
                  <a:gd name="T3" fmla="*/ 0 h 107"/>
                  <a:gd name="T4" fmla="*/ 933 w 969"/>
                  <a:gd name="T5" fmla="*/ 3 h 107"/>
                  <a:gd name="T6" fmla="*/ 947 w 969"/>
                  <a:gd name="T7" fmla="*/ 11 h 107"/>
                  <a:gd name="T8" fmla="*/ 959 w 969"/>
                  <a:gd name="T9" fmla="*/ 23 h 107"/>
                  <a:gd name="T10" fmla="*/ 966 w 969"/>
                  <a:gd name="T11" fmla="*/ 38 h 107"/>
                  <a:gd name="T12" fmla="*/ 969 w 969"/>
                  <a:gd name="T13" fmla="*/ 55 h 107"/>
                  <a:gd name="T14" fmla="*/ 966 w 969"/>
                  <a:gd name="T15" fmla="*/ 71 h 107"/>
                  <a:gd name="T16" fmla="*/ 959 w 969"/>
                  <a:gd name="T17" fmla="*/ 86 h 107"/>
                  <a:gd name="T18" fmla="*/ 947 w 969"/>
                  <a:gd name="T19" fmla="*/ 98 h 107"/>
                  <a:gd name="T20" fmla="*/ 933 w 969"/>
                  <a:gd name="T21" fmla="*/ 105 h 107"/>
                  <a:gd name="T22" fmla="*/ 916 w 969"/>
                  <a:gd name="T23" fmla="*/ 107 h 107"/>
                  <a:gd name="T24" fmla="*/ 53 w 969"/>
                  <a:gd name="T25" fmla="*/ 107 h 107"/>
                  <a:gd name="T26" fmla="*/ 36 w 969"/>
                  <a:gd name="T27" fmla="*/ 105 h 107"/>
                  <a:gd name="T28" fmla="*/ 22 w 969"/>
                  <a:gd name="T29" fmla="*/ 98 h 107"/>
                  <a:gd name="T30" fmla="*/ 10 w 969"/>
                  <a:gd name="T31" fmla="*/ 86 h 107"/>
                  <a:gd name="T32" fmla="*/ 3 w 969"/>
                  <a:gd name="T33" fmla="*/ 71 h 107"/>
                  <a:gd name="T34" fmla="*/ 0 w 969"/>
                  <a:gd name="T35" fmla="*/ 55 h 107"/>
                  <a:gd name="T36" fmla="*/ 3 w 969"/>
                  <a:gd name="T37" fmla="*/ 38 h 107"/>
                  <a:gd name="T38" fmla="*/ 10 w 969"/>
                  <a:gd name="T39" fmla="*/ 23 h 107"/>
                  <a:gd name="T40" fmla="*/ 22 w 969"/>
                  <a:gd name="T41" fmla="*/ 11 h 107"/>
                  <a:gd name="T42" fmla="*/ 36 w 969"/>
                  <a:gd name="T43" fmla="*/ 3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3"/>
                    </a:lnTo>
                    <a:lnTo>
                      <a:pt x="947" y="11"/>
                    </a:lnTo>
                    <a:lnTo>
                      <a:pt x="959" y="23"/>
                    </a:lnTo>
                    <a:lnTo>
                      <a:pt x="966" y="38"/>
                    </a:lnTo>
                    <a:lnTo>
                      <a:pt x="969" y="55"/>
                    </a:lnTo>
                    <a:lnTo>
                      <a:pt x="966" y="71"/>
                    </a:lnTo>
                    <a:lnTo>
                      <a:pt x="959" y="86"/>
                    </a:lnTo>
                    <a:lnTo>
                      <a:pt x="947" y="98"/>
                    </a:lnTo>
                    <a:lnTo>
                      <a:pt x="933" y="105"/>
                    </a:lnTo>
                    <a:lnTo>
                      <a:pt x="916" y="107"/>
                    </a:lnTo>
                    <a:lnTo>
                      <a:pt x="53" y="107"/>
                    </a:lnTo>
                    <a:lnTo>
                      <a:pt x="36" y="105"/>
                    </a:lnTo>
                    <a:lnTo>
                      <a:pt x="22" y="98"/>
                    </a:lnTo>
                    <a:lnTo>
                      <a:pt x="10" y="86"/>
                    </a:lnTo>
                    <a:lnTo>
                      <a:pt x="3" y="71"/>
                    </a:lnTo>
                    <a:lnTo>
                      <a:pt x="0" y="55"/>
                    </a:lnTo>
                    <a:lnTo>
                      <a:pt x="3" y="38"/>
                    </a:lnTo>
                    <a:lnTo>
                      <a:pt x="10" y="23"/>
                    </a:lnTo>
                    <a:lnTo>
                      <a:pt x="22" y="11"/>
                    </a:lnTo>
                    <a:lnTo>
                      <a:pt x="36" y="3"/>
                    </a:lnTo>
                    <a:lnTo>
                      <a:pt x="53"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grpSp>
        <p:grpSp>
          <p:nvGrpSpPr>
            <p:cNvPr id="49" name="Group 48">
              <a:extLst>
                <a:ext uri="{FF2B5EF4-FFF2-40B4-BE49-F238E27FC236}">
                  <a16:creationId xmlns:a16="http://schemas.microsoft.com/office/drawing/2014/main" id="{CC37D8C6-F32E-4B5F-84C5-8634D05352CB}"/>
                </a:ext>
              </a:extLst>
            </p:cNvPr>
            <p:cNvGrpSpPr/>
            <p:nvPr/>
          </p:nvGrpSpPr>
          <p:grpSpPr>
            <a:xfrm>
              <a:off x="3080090" y="4191990"/>
              <a:ext cx="261359" cy="74407"/>
              <a:chOff x="3080090" y="3971733"/>
              <a:chExt cx="261359" cy="74407"/>
            </a:xfrm>
            <a:grpFill/>
          </p:grpSpPr>
          <p:sp>
            <p:nvSpPr>
              <p:cNvPr id="50" name="Freeform 15">
                <a:extLst>
                  <a:ext uri="{FF2B5EF4-FFF2-40B4-BE49-F238E27FC236}">
                    <a16:creationId xmlns:a16="http://schemas.microsoft.com/office/drawing/2014/main" id="{A8C6BA79-5F21-4966-BCE6-B7A0B2E85D30}"/>
                  </a:ext>
                </a:extLst>
              </p:cNvPr>
              <p:cNvSpPr>
                <a:spLocks noEditPoints="1"/>
              </p:cNvSpPr>
              <p:nvPr/>
            </p:nvSpPr>
            <p:spPr bwMode="auto">
              <a:xfrm>
                <a:off x="3080090" y="3971733"/>
                <a:ext cx="90777" cy="74407"/>
              </a:xfrm>
              <a:custGeom>
                <a:avLst/>
                <a:gdLst>
                  <a:gd name="T0" fmla="*/ 75 w 546"/>
                  <a:gd name="T1" fmla="*/ 68 h 454"/>
                  <a:gd name="T2" fmla="*/ 60 w 546"/>
                  <a:gd name="T3" fmla="*/ 83 h 454"/>
                  <a:gd name="T4" fmla="*/ 58 w 546"/>
                  <a:gd name="T5" fmla="*/ 368 h 454"/>
                  <a:gd name="T6" fmla="*/ 66 w 546"/>
                  <a:gd name="T7" fmla="*/ 389 h 454"/>
                  <a:gd name="T8" fmla="*/ 86 w 546"/>
                  <a:gd name="T9" fmla="*/ 396 h 454"/>
                  <a:gd name="T10" fmla="*/ 345 w 546"/>
                  <a:gd name="T11" fmla="*/ 394 h 454"/>
                  <a:gd name="T12" fmla="*/ 361 w 546"/>
                  <a:gd name="T13" fmla="*/ 379 h 454"/>
                  <a:gd name="T14" fmla="*/ 363 w 546"/>
                  <a:gd name="T15" fmla="*/ 290 h 454"/>
                  <a:gd name="T16" fmla="*/ 292 w 546"/>
                  <a:gd name="T17" fmla="*/ 373 h 454"/>
                  <a:gd name="T18" fmla="*/ 265 w 546"/>
                  <a:gd name="T19" fmla="*/ 381 h 454"/>
                  <a:gd name="T20" fmla="*/ 249 w 546"/>
                  <a:gd name="T21" fmla="*/ 380 h 454"/>
                  <a:gd name="T22" fmla="*/ 225 w 546"/>
                  <a:gd name="T23" fmla="*/ 367 h 454"/>
                  <a:gd name="T24" fmla="*/ 91 w 546"/>
                  <a:gd name="T25" fmla="*/ 238 h 454"/>
                  <a:gd name="T26" fmla="*/ 84 w 546"/>
                  <a:gd name="T27" fmla="*/ 206 h 454"/>
                  <a:gd name="T28" fmla="*/ 98 w 546"/>
                  <a:gd name="T29" fmla="*/ 176 h 454"/>
                  <a:gd name="T30" fmla="*/ 127 w 546"/>
                  <a:gd name="T31" fmla="*/ 160 h 454"/>
                  <a:gd name="T32" fmla="*/ 159 w 546"/>
                  <a:gd name="T33" fmla="*/ 164 h 454"/>
                  <a:gd name="T34" fmla="*/ 218 w 546"/>
                  <a:gd name="T35" fmla="*/ 215 h 454"/>
                  <a:gd name="T36" fmla="*/ 248 w 546"/>
                  <a:gd name="T37" fmla="*/ 228 h 454"/>
                  <a:gd name="T38" fmla="*/ 279 w 546"/>
                  <a:gd name="T39" fmla="*/ 221 h 454"/>
                  <a:gd name="T40" fmla="*/ 363 w 546"/>
                  <a:gd name="T41" fmla="*/ 125 h 454"/>
                  <a:gd name="T42" fmla="*/ 361 w 546"/>
                  <a:gd name="T43" fmla="*/ 83 h 454"/>
                  <a:gd name="T44" fmla="*/ 345 w 546"/>
                  <a:gd name="T45" fmla="*/ 68 h 454"/>
                  <a:gd name="T46" fmla="*/ 86 w 546"/>
                  <a:gd name="T47" fmla="*/ 66 h 454"/>
                  <a:gd name="T48" fmla="*/ 513 w 546"/>
                  <a:gd name="T49" fmla="*/ 3 h 454"/>
                  <a:gd name="T50" fmla="*/ 539 w 546"/>
                  <a:gd name="T51" fmla="*/ 24 h 454"/>
                  <a:gd name="T52" fmla="*/ 546 w 546"/>
                  <a:gd name="T53" fmla="*/ 56 h 454"/>
                  <a:gd name="T54" fmla="*/ 533 w 546"/>
                  <a:gd name="T55" fmla="*/ 86 h 454"/>
                  <a:gd name="T56" fmla="*/ 421 w 546"/>
                  <a:gd name="T57" fmla="*/ 368 h 454"/>
                  <a:gd name="T58" fmla="*/ 409 w 546"/>
                  <a:gd name="T59" fmla="*/ 411 h 454"/>
                  <a:gd name="T60" fmla="*/ 378 w 546"/>
                  <a:gd name="T61" fmla="*/ 442 h 454"/>
                  <a:gd name="T62" fmla="*/ 335 w 546"/>
                  <a:gd name="T63" fmla="*/ 454 h 454"/>
                  <a:gd name="T64" fmla="*/ 63 w 546"/>
                  <a:gd name="T65" fmla="*/ 451 h 454"/>
                  <a:gd name="T66" fmla="*/ 26 w 546"/>
                  <a:gd name="T67" fmla="*/ 429 h 454"/>
                  <a:gd name="T68" fmla="*/ 3 w 546"/>
                  <a:gd name="T69" fmla="*/ 391 h 454"/>
                  <a:gd name="T70" fmla="*/ 0 w 546"/>
                  <a:gd name="T71" fmla="*/ 95 h 454"/>
                  <a:gd name="T72" fmla="*/ 12 w 546"/>
                  <a:gd name="T73" fmla="*/ 51 h 454"/>
                  <a:gd name="T74" fmla="*/ 43 w 546"/>
                  <a:gd name="T75" fmla="*/ 20 h 454"/>
                  <a:gd name="T76" fmla="*/ 86 w 546"/>
                  <a:gd name="T77" fmla="*/ 8 h 454"/>
                  <a:gd name="T78" fmla="*/ 356 w 546"/>
                  <a:gd name="T79" fmla="*/ 10 h 454"/>
                  <a:gd name="T80" fmla="*/ 391 w 546"/>
                  <a:gd name="T81" fmla="*/ 30 h 454"/>
                  <a:gd name="T82" fmla="*/ 415 w 546"/>
                  <a:gd name="T83" fmla="*/ 63 h 454"/>
                  <a:gd name="T84" fmla="*/ 465 w 546"/>
                  <a:gd name="T85" fmla="*/ 7 h 454"/>
                  <a:gd name="T86" fmla="*/ 497 w 546"/>
                  <a:gd name="T87"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54">
                    <a:moveTo>
                      <a:pt x="86" y="66"/>
                    </a:moveTo>
                    <a:lnTo>
                      <a:pt x="75" y="68"/>
                    </a:lnTo>
                    <a:lnTo>
                      <a:pt x="66" y="74"/>
                    </a:lnTo>
                    <a:lnTo>
                      <a:pt x="60" y="83"/>
                    </a:lnTo>
                    <a:lnTo>
                      <a:pt x="58" y="95"/>
                    </a:lnTo>
                    <a:lnTo>
                      <a:pt x="58" y="368"/>
                    </a:lnTo>
                    <a:lnTo>
                      <a:pt x="60" y="379"/>
                    </a:lnTo>
                    <a:lnTo>
                      <a:pt x="66" y="389"/>
                    </a:lnTo>
                    <a:lnTo>
                      <a:pt x="75" y="394"/>
                    </a:lnTo>
                    <a:lnTo>
                      <a:pt x="86" y="396"/>
                    </a:lnTo>
                    <a:lnTo>
                      <a:pt x="335" y="396"/>
                    </a:lnTo>
                    <a:lnTo>
                      <a:pt x="345" y="394"/>
                    </a:lnTo>
                    <a:lnTo>
                      <a:pt x="355" y="389"/>
                    </a:lnTo>
                    <a:lnTo>
                      <a:pt x="361" y="379"/>
                    </a:lnTo>
                    <a:lnTo>
                      <a:pt x="363" y="368"/>
                    </a:lnTo>
                    <a:lnTo>
                      <a:pt x="363" y="290"/>
                    </a:lnTo>
                    <a:lnTo>
                      <a:pt x="302" y="363"/>
                    </a:lnTo>
                    <a:lnTo>
                      <a:pt x="292" y="373"/>
                    </a:lnTo>
                    <a:lnTo>
                      <a:pt x="279" y="379"/>
                    </a:lnTo>
                    <a:lnTo>
                      <a:pt x="265" y="381"/>
                    </a:lnTo>
                    <a:lnTo>
                      <a:pt x="262" y="381"/>
                    </a:lnTo>
                    <a:lnTo>
                      <a:pt x="249" y="380"/>
                    </a:lnTo>
                    <a:lnTo>
                      <a:pt x="236" y="375"/>
                    </a:lnTo>
                    <a:lnTo>
                      <a:pt x="225" y="367"/>
                    </a:lnTo>
                    <a:lnTo>
                      <a:pt x="101" y="252"/>
                    </a:lnTo>
                    <a:lnTo>
                      <a:pt x="91" y="238"/>
                    </a:lnTo>
                    <a:lnTo>
                      <a:pt x="85" y="223"/>
                    </a:lnTo>
                    <a:lnTo>
                      <a:pt x="84" y="206"/>
                    </a:lnTo>
                    <a:lnTo>
                      <a:pt x="89" y="191"/>
                    </a:lnTo>
                    <a:lnTo>
                      <a:pt x="98" y="176"/>
                    </a:lnTo>
                    <a:lnTo>
                      <a:pt x="112" y="166"/>
                    </a:lnTo>
                    <a:lnTo>
                      <a:pt x="127" y="160"/>
                    </a:lnTo>
                    <a:lnTo>
                      <a:pt x="143" y="160"/>
                    </a:lnTo>
                    <a:lnTo>
                      <a:pt x="159" y="164"/>
                    </a:lnTo>
                    <a:lnTo>
                      <a:pt x="173" y="174"/>
                    </a:lnTo>
                    <a:lnTo>
                      <a:pt x="218" y="215"/>
                    </a:lnTo>
                    <a:lnTo>
                      <a:pt x="232" y="224"/>
                    </a:lnTo>
                    <a:lnTo>
                      <a:pt x="248" y="228"/>
                    </a:lnTo>
                    <a:lnTo>
                      <a:pt x="264" y="227"/>
                    </a:lnTo>
                    <a:lnTo>
                      <a:pt x="279" y="221"/>
                    </a:lnTo>
                    <a:lnTo>
                      <a:pt x="292" y="210"/>
                    </a:lnTo>
                    <a:lnTo>
                      <a:pt x="363" y="125"/>
                    </a:lnTo>
                    <a:lnTo>
                      <a:pt x="363" y="95"/>
                    </a:lnTo>
                    <a:lnTo>
                      <a:pt x="361" y="83"/>
                    </a:lnTo>
                    <a:lnTo>
                      <a:pt x="355" y="74"/>
                    </a:lnTo>
                    <a:lnTo>
                      <a:pt x="345" y="68"/>
                    </a:lnTo>
                    <a:lnTo>
                      <a:pt x="335" y="66"/>
                    </a:lnTo>
                    <a:lnTo>
                      <a:pt x="86" y="66"/>
                    </a:lnTo>
                    <a:close/>
                    <a:moveTo>
                      <a:pt x="497" y="0"/>
                    </a:moveTo>
                    <a:lnTo>
                      <a:pt x="513" y="3"/>
                    </a:lnTo>
                    <a:lnTo>
                      <a:pt x="527" y="11"/>
                    </a:lnTo>
                    <a:lnTo>
                      <a:pt x="539" y="24"/>
                    </a:lnTo>
                    <a:lnTo>
                      <a:pt x="545" y="40"/>
                    </a:lnTo>
                    <a:lnTo>
                      <a:pt x="546" y="56"/>
                    </a:lnTo>
                    <a:lnTo>
                      <a:pt x="543" y="72"/>
                    </a:lnTo>
                    <a:lnTo>
                      <a:pt x="533" y="86"/>
                    </a:lnTo>
                    <a:lnTo>
                      <a:pt x="421" y="221"/>
                    </a:lnTo>
                    <a:lnTo>
                      <a:pt x="421" y="368"/>
                    </a:lnTo>
                    <a:lnTo>
                      <a:pt x="418" y="391"/>
                    </a:lnTo>
                    <a:lnTo>
                      <a:pt x="409" y="411"/>
                    </a:lnTo>
                    <a:lnTo>
                      <a:pt x="396" y="429"/>
                    </a:lnTo>
                    <a:lnTo>
                      <a:pt x="378" y="442"/>
                    </a:lnTo>
                    <a:lnTo>
                      <a:pt x="357" y="451"/>
                    </a:lnTo>
                    <a:lnTo>
                      <a:pt x="335" y="454"/>
                    </a:lnTo>
                    <a:lnTo>
                      <a:pt x="86" y="454"/>
                    </a:lnTo>
                    <a:lnTo>
                      <a:pt x="63" y="451"/>
                    </a:lnTo>
                    <a:lnTo>
                      <a:pt x="43" y="442"/>
                    </a:lnTo>
                    <a:lnTo>
                      <a:pt x="26" y="429"/>
                    </a:lnTo>
                    <a:lnTo>
                      <a:pt x="12" y="411"/>
                    </a:lnTo>
                    <a:lnTo>
                      <a:pt x="3" y="391"/>
                    </a:lnTo>
                    <a:lnTo>
                      <a:pt x="0" y="368"/>
                    </a:lnTo>
                    <a:lnTo>
                      <a:pt x="0" y="95"/>
                    </a:lnTo>
                    <a:lnTo>
                      <a:pt x="3" y="71"/>
                    </a:lnTo>
                    <a:lnTo>
                      <a:pt x="12" y="51"/>
                    </a:lnTo>
                    <a:lnTo>
                      <a:pt x="26" y="33"/>
                    </a:lnTo>
                    <a:lnTo>
                      <a:pt x="43" y="20"/>
                    </a:lnTo>
                    <a:lnTo>
                      <a:pt x="63" y="11"/>
                    </a:lnTo>
                    <a:lnTo>
                      <a:pt x="86" y="8"/>
                    </a:lnTo>
                    <a:lnTo>
                      <a:pt x="335" y="8"/>
                    </a:lnTo>
                    <a:lnTo>
                      <a:pt x="356" y="10"/>
                    </a:lnTo>
                    <a:lnTo>
                      <a:pt x="375" y="18"/>
                    </a:lnTo>
                    <a:lnTo>
                      <a:pt x="391" y="30"/>
                    </a:lnTo>
                    <a:lnTo>
                      <a:pt x="405" y="45"/>
                    </a:lnTo>
                    <a:lnTo>
                      <a:pt x="415" y="63"/>
                    </a:lnTo>
                    <a:lnTo>
                      <a:pt x="452" y="19"/>
                    </a:lnTo>
                    <a:lnTo>
                      <a:pt x="465" y="7"/>
                    </a:lnTo>
                    <a:lnTo>
                      <a:pt x="480" y="1"/>
                    </a:lnTo>
                    <a:lnTo>
                      <a:pt x="497"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51" name="Freeform 18">
                <a:extLst>
                  <a:ext uri="{FF2B5EF4-FFF2-40B4-BE49-F238E27FC236}">
                    <a16:creationId xmlns:a16="http://schemas.microsoft.com/office/drawing/2014/main" id="{1229211F-C29E-48CE-AF34-D17F08AC5A58}"/>
                  </a:ext>
                </a:extLst>
              </p:cNvPr>
              <p:cNvSpPr>
                <a:spLocks/>
              </p:cNvSpPr>
              <p:nvPr/>
            </p:nvSpPr>
            <p:spPr bwMode="auto">
              <a:xfrm>
                <a:off x="3194676" y="4002983"/>
                <a:ext cx="146773" cy="17858"/>
              </a:xfrm>
              <a:custGeom>
                <a:avLst/>
                <a:gdLst>
                  <a:gd name="T0" fmla="*/ 53 w 969"/>
                  <a:gd name="T1" fmla="*/ 0 h 107"/>
                  <a:gd name="T2" fmla="*/ 916 w 969"/>
                  <a:gd name="T3" fmla="*/ 0 h 107"/>
                  <a:gd name="T4" fmla="*/ 933 w 969"/>
                  <a:gd name="T5" fmla="*/ 3 h 107"/>
                  <a:gd name="T6" fmla="*/ 947 w 969"/>
                  <a:gd name="T7" fmla="*/ 11 h 107"/>
                  <a:gd name="T8" fmla="*/ 959 w 969"/>
                  <a:gd name="T9" fmla="*/ 23 h 107"/>
                  <a:gd name="T10" fmla="*/ 966 w 969"/>
                  <a:gd name="T11" fmla="*/ 38 h 107"/>
                  <a:gd name="T12" fmla="*/ 969 w 969"/>
                  <a:gd name="T13" fmla="*/ 55 h 107"/>
                  <a:gd name="T14" fmla="*/ 966 w 969"/>
                  <a:gd name="T15" fmla="*/ 71 h 107"/>
                  <a:gd name="T16" fmla="*/ 959 w 969"/>
                  <a:gd name="T17" fmla="*/ 86 h 107"/>
                  <a:gd name="T18" fmla="*/ 947 w 969"/>
                  <a:gd name="T19" fmla="*/ 98 h 107"/>
                  <a:gd name="T20" fmla="*/ 933 w 969"/>
                  <a:gd name="T21" fmla="*/ 105 h 107"/>
                  <a:gd name="T22" fmla="*/ 916 w 969"/>
                  <a:gd name="T23" fmla="*/ 107 h 107"/>
                  <a:gd name="T24" fmla="*/ 53 w 969"/>
                  <a:gd name="T25" fmla="*/ 107 h 107"/>
                  <a:gd name="T26" fmla="*/ 36 w 969"/>
                  <a:gd name="T27" fmla="*/ 105 h 107"/>
                  <a:gd name="T28" fmla="*/ 22 w 969"/>
                  <a:gd name="T29" fmla="*/ 98 h 107"/>
                  <a:gd name="T30" fmla="*/ 10 w 969"/>
                  <a:gd name="T31" fmla="*/ 86 h 107"/>
                  <a:gd name="T32" fmla="*/ 3 w 969"/>
                  <a:gd name="T33" fmla="*/ 71 h 107"/>
                  <a:gd name="T34" fmla="*/ 0 w 969"/>
                  <a:gd name="T35" fmla="*/ 55 h 107"/>
                  <a:gd name="T36" fmla="*/ 3 w 969"/>
                  <a:gd name="T37" fmla="*/ 38 h 107"/>
                  <a:gd name="T38" fmla="*/ 10 w 969"/>
                  <a:gd name="T39" fmla="*/ 23 h 107"/>
                  <a:gd name="T40" fmla="*/ 22 w 969"/>
                  <a:gd name="T41" fmla="*/ 11 h 107"/>
                  <a:gd name="T42" fmla="*/ 36 w 969"/>
                  <a:gd name="T43" fmla="*/ 3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3"/>
                    </a:lnTo>
                    <a:lnTo>
                      <a:pt x="947" y="11"/>
                    </a:lnTo>
                    <a:lnTo>
                      <a:pt x="959" y="23"/>
                    </a:lnTo>
                    <a:lnTo>
                      <a:pt x="966" y="38"/>
                    </a:lnTo>
                    <a:lnTo>
                      <a:pt x="969" y="55"/>
                    </a:lnTo>
                    <a:lnTo>
                      <a:pt x="966" y="71"/>
                    </a:lnTo>
                    <a:lnTo>
                      <a:pt x="959" y="86"/>
                    </a:lnTo>
                    <a:lnTo>
                      <a:pt x="947" y="98"/>
                    </a:lnTo>
                    <a:lnTo>
                      <a:pt x="933" y="105"/>
                    </a:lnTo>
                    <a:lnTo>
                      <a:pt x="916" y="107"/>
                    </a:lnTo>
                    <a:lnTo>
                      <a:pt x="53" y="107"/>
                    </a:lnTo>
                    <a:lnTo>
                      <a:pt x="36" y="105"/>
                    </a:lnTo>
                    <a:lnTo>
                      <a:pt x="22" y="98"/>
                    </a:lnTo>
                    <a:lnTo>
                      <a:pt x="10" y="86"/>
                    </a:lnTo>
                    <a:lnTo>
                      <a:pt x="3" y="71"/>
                    </a:lnTo>
                    <a:lnTo>
                      <a:pt x="0" y="55"/>
                    </a:lnTo>
                    <a:lnTo>
                      <a:pt x="3" y="38"/>
                    </a:lnTo>
                    <a:lnTo>
                      <a:pt x="10" y="23"/>
                    </a:lnTo>
                    <a:lnTo>
                      <a:pt x="22" y="11"/>
                    </a:lnTo>
                    <a:lnTo>
                      <a:pt x="36" y="3"/>
                    </a:lnTo>
                    <a:lnTo>
                      <a:pt x="53"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grpSp>
      </p:grpSp>
      <p:grpSp>
        <p:nvGrpSpPr>
          <p:cNvPr id="56" name="Group 55">
            <a:extLst>
              <a:ext uri="{FF2B5EF4-FFF2-40B4-BE49-F238E27FC236}">
                <a16:creationId xmlns:a16="http://schemas.microsoft.com/office/drawing/2014/main" id="{0D5E5BE5-3EC5-4683-B9E4-776ECE89D080}"/>
              </a:ext>
            </a:extLst>
          </p:cNvPr>
          <p:cNvGrpSpPr/>
          <p:nvPr>
            <p:custDataLst>
              <p:custData r:id="rId2"/>
            </p:custDataLst>
          </p:nvPr>
        </p:nvGrpSpPr>
        <p:grpSpPr>
          <a:xfrm>
            <a:off x="6333365" y="4446289"/>
            <a:ext cx="518728" cy="632036"/>
            <a:chOff x="5895976" y="1516063"/>
            <a:chExt cx="442912" cy="539750"/>
          </a:xfrm>
          <a:solidFill>
            <a:schemeClr val="bg1"/>
          </a:solidFill>
        </p:grpSpPr>
        <p:sp>
          <p:nvSpPr>
            <p:cNvPr id="57" name="Freeform 29">
              <a:extLst>
                <a:ext uri="{FF2B5EF4-FFF2-40B4-BE49-F238E27FC236}">
                  <a16:creationId xmlns:a16="http://schemas.microsoft.com/office/drawing/2014/main" id="{8F7575E1-AB5D-4138-A632-F8D59CFD4835}"/>
                </a:ext>
              </a:extLst>
            </p:cNvPr>
            <p:cNvSpPr>
              <a:spLocks/>
            </p:cNvSpPr>
            <p:nvPr/>
          </p:nvSpPr>
          <p:spPr bwMode="auto">
            <a:xfrm>
              <a:off x="6148388" y="1766888"/>
              <a:ext cx="42862" cy="46038"/>
            </a:xfrm>
            <a:custGeom>
              <a:avLst/>
              <a:gdLst>
                <a:gd name="T0" fmla="*/ 26 w 33"/>
                <a:gd name="T1" fmla="*/ 5 h 34"/>
                <a:gd name="T2" fmla="*/ 5 w 33"/>
                <a:gd name="T3" fmla="*/ 8 h 34"/>
                <a:gd name="T4" fmla="*/ 8 w 33"/>
                <a:gd name="T5" fmla="*/ 29 h 34"/>
                <a:gd name="T6" fmla="*/ 29 w 33"/>
                <a:gd name="T7" fmla="*/ 26 h 34"/>
                <a:gd name="T8" fmla="*/ 26 w 33"/>
                <a:gd name="T9" fmla="*/ 5 h 34"/>
              </a:gdLst>
              <a:ahLst/>
              <a:cxnLst>
                <a:cxn ang="0">
                  <a:pos x="T0" y="T1"/>
                </a:cxn>
                <a:cxn ang="0">
                  <a:pos x="T2" y="T3"/>
                </a:cxn>
                <a:cxn ang="0">
                  <a:pos x="T4" y="T5"/>
                </a:cxn>
                <a:cxn ang="0">
                  <a:pos x="T6" y="T7"/>
                </a:cxn>
                <a:cxn ang="0">
                  <a:pos x="T8" y="T9"/>
                </a:cxn>
              </a:cxnLst>
              <a:rect l="0" t="0" r="r" b="b"/>
              <a:pathLst>
                <a:path w="33" h="34">
                  <a:moveTo>
                    <a:pt x="26" y="5"/>
                  </a:moveTo>
                  <a:cubicBezTo>
                    <a:pt x="19" y="0"/>
                    <a:pt x="10" y="2"/>
                    <a:pt x="5" y="8"/>
                  </a:cubicBezTo>
                  <a:cubicBezTo>
                    <a:pt x="0" y="15"/>
                    <a:pt x="2" y="24"/>
                    <a:pt x="8" y="29"/>
                  </a:cubicBezTo>
                  <a:cubicBezTo>
                    <a:pt x="15" y="34"/>
                    <a:pt x="24" y="32"/>
                    <a:pt x="29" y="26"/>
                  </a:cubicBezTo>
                  <a:cubicBezTo>
                    <a:pt x="33" y="19"/>
                    <a:pt x="32" y="10"/>
                    <a:pt x="26" y="5"/>
                  </a:cubicBez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pPr algn="ctr"/>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58" name="Freeform 30">
              <a:extLst>
                <a:ext uri="{FF2B5EF4-FFF2-40B4-BE49-F238E27FC236}">
                  <a16:creationId xmlns:a16="http://schemas.microsoft.com/office/drawing/2014/main" id="{A9F0C23E-F84C-4090-8954-6D389D09BB41}"/>
                </a:ext>
              </a:extLst>
            </p:cNvPr>
            <p:cNvSpPr>
              <a:spLocks/>
            </p:cNvSpPr>
            <p:nvPr/>
          </p:nvSpPr>
          <p:spPr bwMode="auto">
            <a:xfrm>
              <a:off x="6054725" y="1641476"/>
              <a:ext cx="44450" cy="44450"/>
            </a:xfrm>
            <a:custGeom>
              <a:avLst/>
              <a:gdLst>
                <a:gd name="T0" fmla="*/ 26 w 34"/>
                <a:gd name="T1" fmla="*/ 5 h 33"/>
                <a:gd name="T2" fmla="*/ 5 w 34"/>
                <a:gd name="T3" fmla="*/ 8 h 33"/>
                <a:gd name="T4" fmla="*/ 8 w 34"/>
                <a:gd name="T5" fmla="*/ 28 h 33"/>
                <a:gd name="T6" fmla="*/ 29 w 34"/>
                <a:gd name="T7" fmla="*/ 25 h 33"/>
                <a:gd name="T8" fmla="*/ 26 w 34"/>
                <a:gd name="T9" fmla="*/ 5 h 33"/>
              </a:gdLst>
              <a:ahLst/>
              <a:cxnLst>
                <a:cxn ang="0">
                  <a:pos x="T0" y="T1"/>
                </a:cxn>
                <a:cxn ang="0">
                  <a:pos x="T2" y="T3"/>
                </a:cxn>
                <a:cxn ang="0">
                  <a:pos x="T4" y="T5"/>
                </a:cxn>
                <a:cxn ang="0">
                  <a:pos x="T6" y="T7"/>
                </a:cxn>
                <a:cxn ang="0">
                  <a:pos x="T8" y="T9"/>
                </a:cxn>
              </a:cxnLst>
              <a:rect l="0" t="0" r="r" b="b"/>
              <a:pathLst>
                <a:path w="34" h="33">
                  <a:moveTo>
                    <a:pt x="26" y="5"/>
                  </a:moveTo>
                  <a:cubicBezTo>
                    <a:pt x="19" y="0"/>
                    <a:pt x="10" y="1"/>
                    <a:pt x="5" y="8"/>
                  </a:cubicBezTo>
                  <a:cubicBezTo>
                    <a:pt x="0" y="14"/>
                    <a:pt x="2" y="23"/>
                    <a:pt x="8" y="28"/>
                  </a:cubicBezTo>
                  <a:cubicBezTo>
                    <a:pt x="15" y="33"/>
                    <a:pt x="24" y="32"/>
                    <a:pt x="29" y="25"/>
                  </a:cubicBezTo>
                  <a:cubicBezTo>
                    <a:pt x="34" y="19"/>
                    <a:pt x="32" y="9"/>
                    <a:pt x="26" y="5"/>
                  </a:cubicBez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pPr algn="ctr"/>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59" name="Freeform 31">
              <a:extLst>
                <a:ext uri="{FF2B5EF4-FFF2-40B4-BE49-F238E27FC236}">
                  <a16:creationId xmlns:a16="http://schemas.microsoft.com/office/drawing/2014/main" id="{8FFE9168-9E6D-47E7-9005-E2A1B8BD6166}"/>
                </a:ext>
              </a:extLst>
            </p:cNvPr>
            <p:cNvSpPr>
              <a:spLocks/>
            </p:cNvSpPr>
            <p:nvPr/>
          </p:nvSpPr>
          <p:spPr bwMode="auto">
            <a:xfrm>
              <a:off x="6167438" y="1641476"/>
              <a:ext cx="60325" cy="58738"/>
            </a:xfrm>
            <a:custGeom>
              <a:avLst/>
              <a:gdLst>
                <a:gd name="T0" fmla="*/ 34 w 45"/>
                <a:gd name="T1" fmla="*/ 6 h 44"/>
                <a:gd name="T2" fmla="*/ 7 w 45"/>
                <a:gd name="T3" fmla="*/ 10 h 44"/>
                <a:gd name="T4" fmla="*/ 11 w 45"/>
                <a:gd name="T5" fmla="*/ 38 h 44"/>
                <a:gd name="T6" fmla="*/ 38 w 45"/>
                <a:gd name="T7" fmla="*/ 34 h 44"/>
                <a:gd name="T8" fmla="*/ 34 w 45"/>
                <a:gd name="T9" fmla="*/ 6 h 44"/>
              </a:gdLst>
              <a:ahLst/>
              <a:cxnLst>
                <a:cxn ang="0">
                  <a:pos x="T0" y="T1"/>
                </a:cxn>
                <a:cxn ang="0">
                  <a:pos x="T2" y="T3"/>
                </a:cxn>
                <a:cxn ang="0">
                  <a:pos x="T4" y="T5"/>
                </a:cxn>
                <a:cxn ang="0">
                  <a:pos x="T6" y="T7"/>
                </a:cxn>
                <a:cxn ang="0">
                  <a:pos x="T8" y="T9"/>
                </a:cxn>
              </a:cxnLst>
              <a:rect l="0" t="0" r="r" b="b"/>
              <a:pathLst>
                <a:path w="45" h="44">
                  <a:moveTo>
                    <a:pt x="34" y="6"/>
                  </a:moveTo>
                  <a:cubicBezTo>
                    <a:pt x="25" y="0"/>
                    <a:pt x="13" y="1"/>
                    <a:pt x="7" y="10"/>
                  </a:cubicBezTo>
                  <a:cubicBezTo>
                    <a:pt x="0" y="19"/>
                    <a:pt x="2" y="31"/>
                    <a:pt x="11" y="38"/>
                  </a:cubicBezTo>
                  <a:cubicBezTo>
                    <a:pt x="19" y="44"/>
                    <a:pt x="32" y="42"/>
                    <a:pt x="38" y="34"/>
                  </a:cubicBezTo>
                  <a:cubicBezTo>
                    <a:pt x="45" y="25"/>
                    <a:pt x="43" y="12"/>
                    <a:pt x="34" y="6"/>
                  </a:cubicBez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pPr algn="ctr"/>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60" name="Freeform 32">
              <a:extLst>
                <a:ext uri="{FF2B5EF4-FFF2-40B4-BE49-F238E27FC236}">
                  <a16:creationId xmlns:a16="http://schemas.microsoft.com/office/drawing/2014/main" id="{6DAAE2EB-8CA6-4D52-99D6-E1F875BD8E06}"/>
                </a:ext>
              </a:extLst>
            </p:cNvPr>
            <p:cNvSpPr>
              <a:spLocks noEditPoints="1"/>
            </p:cNvSpPr>
            <p:nvPr/>
          </p:nvSpPr>
          <p:spPr bwMode="auto">
            <a:xfrm>
              <a:off x="5895976" y="1516063"/>
              <a:ext cx="442912" cy="539750"/>
            </a:xfrm>
            <a:custGeom>
              <a:avLst/>
              <a:gdLst>
                <a:gd name="T0" fmla="*/ 10 w 335"/>
                <a:gd name="T1" fmla="*/ 216 h 408"/>
                <a:gd name="T2" fmla="*/ 114 w 335"/>
                <a:gd name="T3" fmla="*/ 310 h 408"/>
                <a:gd name="T4" fmla="*/ 265 w 335"/>
                <a:gd name="T5" fmla="*/ 296 h 408"/>
                <a:gd name="T6" fmla="*/ 158 w 335"/>
                <a:gd name="T7" fmla="*/ 150 h 408"/>
                <a:gd name="T8" fmla="*/ 139 w 335"/>
                <a:gd name="T9" fmla="*/ 157 h 408"/>
                <a:gd name="T10" fmla="*/ 122 w 335"/>
                <a:gd name="T11" fmla="*/ 143 h 408"/>
                <a:gd name="T12" fmla="*/ 107 w 335"/>
                <a:gd name="T13" fmla="*/ 144 h 408"/>
                <a:gd name="T14" fmla="*/ 95 w 335"/>
                <a:gd name="T15" fmla="*/ 129 h 408"/>
                <a:gd name="T16" fmla="*/ 102 w 335"/>
                <a:gd name="T17" fmla="*/ 105 h 408"/>
                <a:gd name="T18" fmla="*/ 98 w 335"/>
                <a:gd name="T19" fmla="*/ 91 h 408"/>
                <a:gd name="T20" fmla="*/ 108 w 335"/>
                <a:gd name="T21" fmla="*/ 78 h 408"/>
                <a:gd name="T22" fmla="*/ 123 w 335"/>
                <a:gd name="T23" fmla="*/ 79 h 408"/>
                <a:gd name="T24" fmla="*/ 143 w 335"/>
                <a:gd name="T25" fmla="*/ 66 h 408"/>
                <a:gd name="T26" fmla="*/ 159 w 335"/>
                <a:gd name="T27" fmla="*/ 73 h 408"/>
                <a:gd name="T28" fmla="*/ 163 w 335"/>
                <a:gd name="T29" fmla="*/ 87 h 408"/>
                <a:gd name="T30" fmla="*/ 181 w 335"/>
                <a:gd name="T31" fmla="*/ 101 h 408"/>
                <a:gd name="T32" fmla="*/ 180 w 335"/>
                <a:gd name="T33" fmla="*/ 122 h 408"/>
                <a:gd name="T34" fmla="*/ 167 w 335"/>
                <a:gd name="T35" fmla="*/ 130 h 408"/>
                <a:gd name="T36" fmla="*/ 166 w 335"/>
                <a:gd name="T37" fmla="*/ 146 h 408"/>
                <a:gd name="T38" fmla="*/ 243 w 335"/>
                <a:gd name="T39" fmla="*/ 203 h 408"/>
                <a:gd name="T40" fmla="*/ 248 w 335"/>
                <a:gd name="T41" fmla="*/ 227 h 408"/>
                <a:gd name="T42" fmla="*/ 233 w 335"/>
                <a:gd name="T43" fmla="*/ 232 h 408"/>
                <a:gd name="T44" fmla="*/ 228 w 335"/>
                <a:gd name="T45" fmla="*/ 246 h 408"/>
                <a:gd name="T46" fmla="*/ 210 w 335"/>
                <a:gd name="T47" fmla="*/ 252 h 408"/>
                <a:gd name="T48" fmla="*/ 193 w 335"/>
                <a:gd name="T49" fmla="*/ 239 h 408"/>
                <a:gd name="T50" fmla="*/ 178 w 335"/>
                <a:gd name="T51" fmla="*/ 239 h 408"/>
                <a:gd name="T52" fmla="*/ 166 w 335"/>
                <a:gd name="T53" fmla="*/ 224 h 408"/>
                <a:gd name="T54" fmla="*/ 173 w 335"/>
                <a:gd name="T55" fmla="*/ 201 h 408"/>
                <a:gd name="T56" fmla="*/ 169 w 335"/>
                <a:gd name="T57" fmla="*/ 187 h 408"/>
                <a:gd name="T58" fmla="*/ 179 w 335"/>
                <a:gd name="T59" fmla="*/ 174 h 408"/>
                <a:gd name="T60" fmla="*/ 194 w 335"/>
                <a:gd name="T61" fmla="*/ 174 h 408"/>
                <a:gd name="T62" fmla="*/ 214 w 335"/>
                <a:gd name="T63" fmla="*/ 162 h 408"/>
                <a:gd name="T64" fmla="*/ 230 w 335"/>
                <a:gd name="T65" fmla="*/ 169 h 408"/>
                <a:gd name="T66" fmla="*/ 234 w 335"/>
                <a:gd name="T67" fmla="*/ 183 h 408"/>
                <a:gd name="T68" fmla="*/ 252 w 335"/>
                <a:gd name="T69" fmla="*/ 197 h 408"/>
                <a:gd name="T70" fmla="*/ 269 w 335"/>
                <a:gd name="T71" fmla="*/ 128 h 408"/>
                <a:gd name="T72" fmla="*/ 267 w 335"/>
                <a:gd name="T73" fmla="*/ 150 h 408"/>
                <a:gd name="T74" fmla="*/ 253 w 335"/>
                <a:gd name="T75" fmla="*/ 160 h 408"/>
                <a:gd name="T76" fmla="*/ 239 w 335"/>
                <a:gd name="T77" fmla="*/ 157 h 408"/>
                <a:gd name="T78" fmla="*/ 219 w 335"/>
                <a:gd name="T79" fmla="*/ 167 h 408"/>
                <a:gd name="T80" fmla="*/ 203 w 335"/>
                <a:gd name="T81" fmla="*/ 159 h 408"/>
                <a:gd name="T82" fmla="*/ 199 w 335"/>
                <a:gd name="T83" fmla="*/ 146 h 408"/>
                <a:gd name="T84" fmla="*/ 181 w 335"/>
                <a:gd name="T85" fmla="*/ 133 h 408"/>
                <a:gd name="T86" fmla="*/ 179 w 335"/>
                <a:gd name="T87" fmla="*/ 116 h 408"/>
                <a:gd name="T88" fmla="*/ 188 w 335"/>
                <a:gd name="T89" fmla="*/ 106 h 408"/>
                <a:gd name="T90" fmla="*/ 190 w 335"/>
                <a:gd name="T91" fmla="*/ 84 h 408"/>
                <a:gd name="T92" fmla="*/ 204 w 335"/>
                <a:gd name="T93" fmla="*/ 74 h 408"/>
                <a:gd name="T94" fmla="*/ 218 w 335"/>
                <a:gd name="T95" fmla="*/ 76 h 408"/>
                <a:gd name="T96" fmla="*/ 238 w 335"/>
                <a:gd name="T97" fmla="*/ 67 h 408"/>
                <a:gd name="T98" fmla="*/ 254 w 335"/>
                <a:gd name="T99" fmla="*/ 74 h 408"/>
                <a:gd name="T100" fmla="*/ 258 w 335"/>
                <a:gd name="T101" fmla="*/ 88 h 408"/>
                <a:gd name="T102" fmla="*/ 276 w 335"/>
                <a:gd name="T103" fmla="*/ 100 h 408"/>
                <a:gd name="T104" fmla="*/ 278 w 335"/>
                <a:gd name="T105" fmla="*/ 117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5" h="408">
                  <a:moveTo>
                    <a:pt x="187" y="0"/>
                  </a:moveTo>
                  <a:cubicBezTo>
                    <a:pt x="108" y="0"/>
                    <a:pt x="43" y="61"/>
                    <a:pt x="38" y="139"/>
                  </a:cubicBezTo>
                  <a:cubicBezTo>
                    <a:pt x="5" y="195"/>
                    <a:pt x="5" y="195"/>
                    <a:pt x="5" y="195"/>
                  </a:cubicBezTo>
                  <a:cubicBezTo>
                    <a:pt x="0" y="202"/>
                    <a:pt x="3" y="211"/>
                    <a:pt x="10" y="216"/>
                  </a:cubicBezTo>
                  <a:cubicBezTo>
                    <a:pt x="38" y="232"/>
                    <a:pt x="38" y="232"/>
                    <a:pt x="38" y="232"/>
                  </a:cubicBezTo>
                  <a:cubicBezTo>
                    <a:pt x="38" y="296"/>
                    <a:pt x="38" y="296"/>
                    <a:pt x="38" y="296"/>
                  </a:cubicBezTo>
                  <a:cubicBezTo>
                    <a:pt x="38" y="304"/>
                    <a:pt x="44" y="310"/>
                    <a:pt x="52" y="310"/>
                  </a:cubicBezTo>
                  <a:cubicBezTo>
                    <a:pt x="114" y="310"/>
                    <a:pt x="114" y="310"/>
                    <a:pt x="114" y="310"/>
                  </a:cubicBezTo>
                  <a:cubicBezTo>
                    <a:pt x="114" y="393"/>
                    <a:pt x="114" y="393"/>
                    <a:pt x="114" y="393"/>
                  </a:cubicBezTo>
                  <a:cubicBezTo>
                    <a:pt x="114" y="401"/>
                    <a:pt x="119" y="407"/>
                    <a:pt x="128" y="408"/>
                  </a:cubicBezTo>
                  <a:cubicBezTo>
                    <a:pt x="265" y="352"/>
                    <a:pt x="265" y="352"/>
                    <a:pt x="265" y="352"/>
                  </a:cubicBezTo>
                  <a:cubicBezTo>
                    <a:pt x="265" y="296"/>
                    <a:pt x="265" y="296"/>
                    <a:pt x="265" y="296"/>
                  </a:cubicBezTo>
                  <a:cubicBezTo>
                    <a:pt x="265" y="276"/>
                    <a:pt x="265" y="276"/>
                    <a:pt x="265" y="276"/>
                  </a:cubicBezTo>
                  <a:cubicBezTo>
                    <a:pt x="307" y="250"/>
                    <a:pt x="335" y="203"/>
                    <a:pt x="335" y="148"/>
                  </a:cubicBezTo>
                  <a:cubicBezTo>
                    <a:pt x="335" y="67"/>
                    <a:pt x="269" y="0"/>
                    <a:pt x="187" y="0"/>
                  </a:cubicBezTo>
                  <a:close/>
                  <a:moveTo>
                    <a:pt x="158" y="150"/>
                  </a:moveTo>
                  <a:cubicBezTo>
                    <a:pt x="151" y="144"/>
                    <a:pt x="151" y="144"/>
                    <a:pt x="151" y="144"/>
                  </a:cubicBezTo>
                  <a:cubicBezTo>
                    <a:pt x="148" y="145"/>
                    <a:pt x="145" y="146"/>
                    <a:pt x="142" y="146"/>
                  </a:cubicBezTo>
                  <a:cubicBezTo>
                    <a:pt x="140" y="155"/>
                    <a:pt x="140" y="155"/>
                    <a:pt x="140" y="155"/>
                  </a:cubicBezTo>
                  <a:cubicBezTo>
                    <a:pt x="140" y="156"/>
                    <a:pt x="140" y="157"/>
                    <a:pt x="139" y="157"/>
                  </a:cubicBezTo>
                  <a:cubicBezTo>
                    <a:pt x="131" y="156"/>
                    <a:pt x="131" y="156"/>
                    <a:pt x="131" y="156"/>
                  </a:cubicBezTo>
                  <a:cubicBezTo>
                    <a:pt x="131" y="156"/>
                    <a:pt x="130" y="156"/>
                    <a:pt x="130" y="155"/>
                  </a:cubicBezTo>
                  <a:cubicBezTo>
                    <a:pt x="129" y="146"/>
                    <a:pt x="129" y="146"/>
                    <a:pt x="129" y="146"/>
                  </a:cubicBezTo>
                  <a:cubicBezTo>
                    <a:pt x="126" y="145"/>
                    <a:pt x="124" y="145"/>
                    <a:pt x="122" y="143"/>
                  </a:cubicBezTo>
                  <a:cubicBezTo>
                    <a:pt x="115" y="149"/>
                    <a:pt x="115" y="149"/>
                    <a:pt x="115" y="149"/>
                  </a:cubicBezTo>
                  <a:cubicBezTo>
                    <a:pt x="115" y="150"/>
                    <a:pt x="114" y="150"/>
                    <a:pt x="113" y="150"/>
                  </a:cubicBezTo>
                  <a:cubicBezTo>
                    <a:pt x="107" y="145"/>
                    <a:pt x="107" y="145"/>
                    <a:pt x="107" y="145"/>
                  </a:cubicBezTo>
                  <a:cubicBezTo>
                    <a:pt x="107" y="145"/>
                    <a:pt x="107" y="144"/>
                    <a:pt x="107" y="144"/>
                  </a:cubicBezTo>
                  <a:cubicBezTo>
                    <a:pt x="111" y="135"/>
                    <a:pt x="111" y="135"/>
                    <a:pt x="111" y="135"/>
                  </a:cubicBezTo>
                  <a:cubicBezTo>
                    <a:pt x="109" y="133"/>
                    <a:pt x="107" y="131"/>
                    <a:pt x="106" y="128"/>
                  </a:cubicBezTo>
                  <a:cubicBezTo>
                    <a:pt x="97" y="129"/>
                    <a:pt x="97" y="129"/>
                    <a:pt x="97" y="129"/>
                  </a:cubicBezTo>
                  <a:cubicBezTo>
                    <a:pt x="96" y="129"/>
                    <a:pt x="95" y="129"/>
                    <a:pt x="95" y="129"/>
                  </a:cubicBezTo>
                  <a:cubicBezTo>
                    <a:pt x="93" y="121"/>
                    <a:pt x="93" y="121"/>
                    <a:pt x="93" y="121"/>
                  </a:cubicBezTo>
                  <a:cubicBezTo>
                    <a:pt x="93" y="121"/>
                    <a:pt x="93" y="120"/>
                    <a:pt x="94" y="120"/>
                  </a:cubicBezTo>
                  <a:cubicBezTo>
                    <a:pt x="102" y="115"/>
                    <a:pt x="102" y="115"/>
                    <a:pt x="102" y="115"/>
                  </a:cubicBezTo>
                  <a:cubicBezTo>
                    <a:pt x="101" y="112"/>
                    <a:pt x="101" y="109"/>
                    <a:pt x="102" y="105"/>
                  </a:cubicBezTo>
                  <a:cubicBezTo>
                    <a:pt x="94" y="100"/>
                    <a:pt x="94" y="100"/>
                    <a:pt x="94" y="100"/>
                  </a:cubicBezTo>
                  <a:cubicBezTo>
                    <a:pt x="94" y="100"/>
                    <a:pt x="93" y="99"/>
                    <a:pt x="94" y="99"/>
                  </a:cubicBezTo>
                  <a:cubicBezTo>
                    <a:pt x="96" y="91"/>
                    <a:pt x="96" y="91"/>
                    <a:pt x="96" y="91"/>
                  </a:cubicBezTo>
                  <a:cubicBezTo>
                    <a:pt x="97" y="91"/>
                    <a:pt x="97" y="91"/>
                    <a:pt x="98" y="91"/>
                  </a:cubicBezTo>
                  <a:cubicBezTo>
                    <a:pt x="107" y="92"/>
                    <a:pt x="107" y="92"/>
                    <a:pt x="107" y="92"/>
                  </a:cubicBezTo>
                  <a:cubicBezTo>
                    <a:pt x="107" y="92"/>
                    <a:pt x="108" y="91"/>
                    <a:pt x="108" y="90"/>
                  </a:cubicBezTo>
                  <a:cubicBezTo>
                    <a:pt x="109" y="89"/>
                    <a:pt x="111" y="88"/>
                    <a:pt x="112" y="86"/>
                  </a:cubicBezTo>
                  <a:cubicBezTo>
                    <a:pt x="108" y="78"/>
                    <a:pt x="108" y="78"/>
                    <a:pt x="108" y="78"/>
                  </a:cubicBezTo>
                  <a:cubicBezTo>
                    <a:pt x="108" y="77"/>
                    <a:pt x="108" y="77"/>
                    <a:pt x="109" y="76"/>
                  </a:cubicBezTo>
                  <a:cubicBezTo>
                    <a:pt x="115" y="72"/>
                    <a:pt x="115" y="72"/>
                    <a:pt x="115" y="72"/>
                  </a:cubicBezTo>
                  <a:cubicBezTo>
                    <a:pt x="115" y="72"/>
                    <a:pt x="116" y="72"/>
                    <a:pt x="117" y="72"/>
                  </a:cubicBezTo>
                  <a:cubicBezTo>
                    <a:pt x="123" y="79"/>
                    <a:pt x="123" y="79"/>
                    <a:pt x="123" y="79"/>
                  </a:cubicBezTo>
                  <a:cubicBezTo>
                    <a:pt x="126" y="77"/>
                    <a:pt x="129" y="77"/>
                    <a:pt x="132" y="76"/>
                  </a:cubicBezTo>
                  <a:cubicBezTo>
                    <a:pt x="134" y="67"/>
                    <a:pt x="134" y="67"/>
                    <a:pt x="134" y="67"/>
                  </a:cubicBezTo>
                  <a:cubicBezTo>
                    <a:pt x="134" y="67"/>
                    <a:pt x="135" y="66"/>
                    <a:pt x="135" y="66"/>
                  </a:cubicBezTo>
                  <a:cubicBezTo>
                    <a:pt x="143" y="66"/>
                    <a:pt x="143" y="66"/>
                    <a:pt x="143" y="66"/>
                  </a:cubicBezTo>
                  <a:cubicBezTo>
                    <a:pt x="144" y="67"/>
                    <a:pt x="144" y="67"/>
                    <a:pt x="144" y="68"/>
                  </a:cubicBezTo>
                  <a:cubicBezTo>
                    <a:pt x="145" y="77"/>
                    <a:pt x="145" y="77"/>
                    <a:pt x="145" y="77"/>
                  </a:cubicBezTo>
                  <a:cubicBezTo>
                    <a:pt x="148" y="77"/>
                    <a:pt x="150" y="78"/>
                    <a:pt x="152" y="79"/>
                  </a:cubicBezTo>
                  <a:cubicBezTo>
                    <a:pt x="159" y="73"/>
                    <a:pt x="159" y="73"/>
                    <a:pt x="159" y="73"/>
                  </a:cubicBezTo>
                  <a:cubicBezTo>
                    <a:pt x="160" y="73"/>
                    <a:pt x="160" y="72"/>
                    <a:pt x="161" y="73"/>
                  </a:cubicBezTo>
                  <a:cubicBezTo>
                    <a:pt x="167" y="77"/>
                    <a:pt x="167" y="77"/>
                    <a:pt x="167" y="77"/>
                  </a:cubicBezTo>
                  <a:cubicBezTo>
                    <a:pt x="167" y="78"/>
                    <a:pt x="168" y="78"/>
                    <a:pt x="167" y="79"/>
                  </a:cubicBezTo>
                  <a:cubicBezTo>
                    <a:pt x="163" y="87"/>
                    <a:pt x="163" y="87"/>
                    <a:pt x="163" y="87"/>
                  </a:cubicBezTo>
                  <a:cubicBezTo>
                    <a:pt x="165" y="89"/>
                    <a:pt x="167" y="92"/>
                    <a:pt x="168" y="94"/>
                  </a:cubicBezTo>
                  <a:cubicBezTo>
                    <a:pt x="177" y="93"/>
                    <a:pt x="177" y="93"/>
                    <a:pt x="177" y="93"/>
                  </a:cubicBezTo>
                  <a:cubicBezTo>
                    <a:pt x="178" y="93"/>
                    <a:pt x="179" y="93"/>
                    <a:pt x="179" y="94"/>
                  </a:cubicBezTo>
                  <a:cubicBezTo>
                    <a:pt x="181" y="101"/>
                    <a:pt x="181" y="101"/>
                    <a:pt x="181" y="101"/>
                  </a:cubicBezTo>
                  <a:cubicBezTo>
                    <a:pt x="181" y="102"/>
                    <a:pt x="181" y="103"/>
                    <a:pt x="180" y="103"/>
                  </a:cubicBezTo>
                  <a:cubicBezTo>
                    <a:pt x="172" y="107"/>
                    <a:pt x="172" y="107"/>
                    <a:pt x="172" y="107"/>
                  </a:cubicBezTo>
                  <a:cubicBezTo>
                    <a:pt x="173" y="111"/>
                    <a:pt x="173" y="114"/>
                    <a:pt x="172" y="117"/>
                  </a:cubicBezTo>
                  <a:cubicBezTo>
                    <a:pt x="180" y="122"/>
                    <a:pt x="180" y="122"/>
                    <a:pt x="180" y="122"/>
                  </a:cubicBezTo>
                  <a:cubicBezTo>
                    <a:pt x="180" y="123"/>
                    <a:pt x="181" y="123"/>
                    <a:pt x="181" y="124"/>
                  </a:cubicBezTo>
                  <a:cubicBezTo>
                    <a:pt x="178" y="131"/>
                    <a:pt x="178" y="131"/>
                    <a:pt x="178" y="131"/>
                  </a:cubicBezTo>
                  <a:cubicBezTo>
                    <a:pt x="177" y="132"/>
                    <a:pt x="177" y="132"/>
                    <a:pt x="176" y="132"/>
                  </a:cubicBezTo>
                  <a:cubicBezTo>
                    <a:pt x="167" y="130"/>
                    <a:pt x="167" y="130"/>
                    <a:pt x="167" y="130"/>
                  </a:cubicBezTo>
                  <a:cubicBezTo>
                    <a:pt x="167" y="131"/>
                    <a:pt x="166" y="132"/>
                    <a:pt x="166" y="132"/>
                  </a:cubicBezTo>
                  <a:cubicBezTo>
                    <a:pt x="165" y="134"/>
                    <a:pt x="164" y="135"/>
                    <a:pt x="162" y="136"/>
                  </a:cubicBezTo>
                  <a:cubicBezTo>
                    <a:pt x="166" y="145"/>
                    <a:pt x="166" y="145"/>
                    <a:pt x="166" y="145"/>
                  </a:cubicBezTo>
                  <a:cubicBezTo>
                    <a:pt x="166" y="145"/>
                    <a:pt x="166" y="146"/>
                    <a:pt x="166" y="146"/>
                  </a:cubicBezTo>
                  <a:cubicBezTo>
                    <a:pt x="159" y="151"/>
                    <a:pt x="159" y="151"/>
                    <a:pt x="159" y="151"/>
                  </a:cubicBezTo>
                  <a:cubicBezTo>
                    <a:pt x="159" y="151"/>
                    <a:pt x="158" y="151"/>
                    <a:pt x="158" y="150"/>
                  </a:cubicBezTo>
                  <a:close/>
                  <a:moveTo>
                    <a:pt x="251" y="199"/>
                  </a:moveTo>
                  <a:cubicBezTo>
                    <a:pt x="243" y="203"/>
                    <a:pt x="243" y="203"/>
                    <a:pt x="243" y="203"/>
                  </a:cubicBezTo>
                  <a:cubicBezTo>
                    <a:pt x="243" y="207"/>
                    <a:pt x="243" y="210"/>
                    <a:pt x="243" y="213"/>
                  </a:cubicBezTo>
                  <a:cubicBezTo>
                    <a:pt x="250" y="218"/>
                    <a:pt x="250" y="218"/>
                    <a:pt x="250" y="218"/>
                  </a:cubicBezTo>
                  <a:cubicBezTo>
                    <a:pt x="251" y="219"/>
                    <a:pt x="251" y="219"/>
                    <a:pt x="251" y="220"/>
                  </a:cubicBezTo>
                  <a:cubicBezTo>
                    <a:pt x="248" y="227"/>
                    <a:pt x="248" y="227"/>
                    <a:pt x="248" y="227"/>
                  </a:cubicBezTo>
                  <a:cubicBezTo>
                    <a:pt x="248" y="228"/>
                    <a:pt x="248" y="228"/>
                    <a:pt x="247" y="228"/>
                  </a:cubicBezTo>
                  <a:cubicBezTo>
                    <a:pt x="238" y="226"/>
                    <a:pt x="238" y="226"/>
                    <a:pt x="238" y="226"/>
                  </a:cubicBezTo>
                  <a:cubicBezTo>
                    <a:pt x="237" y="227"/>
                    <a:pt x="237" y="228"/>
                    <a:pt x="236" y="228"/>
                  </a:cubicBezTo>
                  <a:cubicBezTo>
                    <a:pt x="235" y="230"/>
                    <a:pt x="234" y="231"/>
                    <a:pt x="233" y="232"/>
                  </a:cubicBezTo>
                  <a:cubicBezTo>
                    <a:pt x="237" y="240"/>
                    <a:pt x="237" y="240"/>
                    <a:pt x="237" y="240"/>
                  </a:cubicBezTo>
                  <a:cubicBezTo>
                    <a:pt x="237" y="241"/>
                    <a:pt x="237" y="242"/>
                    <a:pt x="236" y="242"/>
                  </a:cubicBezTo>
                  <a:cubicBezTo>
                    <a:pt x="230" y="246"/>
                    <a:pt x="230" y="246"/>
                    <a:pt x="230" y="246"/>
                  </a:cubicBezTo>
                  <a:cubicBezTo>
                    <a:pt x="229" y="247"/>
                    <a:pt x="229" y="247"/>
                    <a:pt x="228" y="246"/>
                  </a:cubicBezTo>
                  <a:cubicBezTo>
                    <a:pt x="222" y="240"/>
                    <a:pt x="222" y="240"/>
                    <a:pt x="222" y="240"/>
                  </a:cubicBezTo>
                  <a:cubicBezTo>
                    <a:pt x="219" y="241"/>
                    <a:pt x="216" y="242"/>
                    <a:pt x="213" y="242"/>
                  </a:cubicBezTo>
                  <a:cubicBezTo>
                    <a:pt x="211" y="251"/>
                    <a:pt x="211" y="251"/>
                    <a:pt x="211" y="251"/>
                  </a:cubicBezTo>
                  <a:cubicBezTo>
                    <a:pt x="211" y="252"/>
                    <a:pt x="210" y="252"/>
                    <a:pt x="210" y="252"/>
                  </a:cubicBezTo>
                  <a:cubicBezTo>
                    <a:pt x="202" y="252"/>
                    <a:pt x="202" y="252"/>
                    <a:pt x="202" y="252"/>
                  </a:cubicBezTo>
                  <a:cubicBezTo>
                    <a:pt x="201" y="252"/>
                    <a:pt x="201" y="252"/>
                    <a:pt x="201" y="251"/>
                  </a:cubicBezTo>
                  <a:cubicBezTo>
                    <a:pt x="199" y="242"/>
                    <a:pt x="199" y="242"/>
                    <a:pt x="199" y="242"/>
                  </a:cubicBezTo>
                  <a:cubicBezTo>
                    <a:pt x="197" y="241"/>
                    <a:pt x="195" y="240"/>
                    <a:pt x="193" y="239"/>
                  </a:cubicBezTo>
                  <a:cubicBezTo>
                    <a:pt x="186" y="245"/>
                    <a:pt x="186" y="245"/>
                    <a:pt x="186" y="245"/>
                  </a:cubicBezTo>
                  <a:cubicBezTo>
                    <a:pt x="185" y="246"/>
                    <a:pt x="185" y="246"/>
                    <a:pt x="184" y="246"/>
                  </a:cubicBezTo>
                  <a:cubicBezTo>
                    <a:pt x="178" y="241"/>
                    <a:pt x="178" y="241"/>
                    <a:pt x="178" y="241"/>
                  </a:cubicBezTo>
                  <a:cubicBezTo>
                    <a:pt x="177" y="241"/>
                    <a:pt x="177" y="240"/>
                    <a:pt x="178" y="239"/>
                  </a:cubicBezTo>
                  <a:cubicBezTo>
                    <a:pt x="182" y="231"/>
                    <a:pt x="182" y="231"/>
                    <a:pt x="182" y="231"/>
                  </a:cubicBezTo>
                  <a:cubicBezTo>
                    <a:pt x="180" y="229"/>
                    <a:pt x="178" y="227"/>
                    <a:pt x="177" y="224"/>
                  </a:cubicBezTo>
                  <a:cubicBezTo>
                    <a:pt x="168" y="225"/>
                    <a:pt x="168" y="225"/>
                    <a:pt x="168" y="225"/>
                  </a:cubicBezTo>
                  <a:cubicBezTo>
                    <a:pt x="167" y="225"/>
                    <a:pt x="166" y="225"/>
                    <a:pt x="166" y="224"/>
                  </a:cubicBezTo>
                  <a:cubicBezTo>
                    <a:pt x="164" y="217"/>
                    <a:pt x="164" y="217"/>
                    <a:pt x="164" y="217"/>
                  </a:cubicBezTo>
                  <a:cubicBezTo>
                    <a:pt x="163" y="216"/>
                    <a:pt x="164" y="216"/>
                    <a:pt x="165" y="215"/>
                  </a:cubicBezTo>
                  <a:cubicBezTo>
                    <a:pt x="172" y="211"/>
                    <a:pt x="172" y="211"/>
                    <a:pt x="172" y="211"/>
                  </a:cubicBezTo>
                  <a:cubicBezTo>
                    <a:pt x="172" y="208"/>
                    <a:pt x="172" y="204"/>
                    <a:pt x="173" y="201"/>
                  </a:cubicBezTo>
                  <a:cubicBezTo>
                    <a:pt x="165" y="196"/>
                    <a:pt x="165" y="196"/>
                    <a:pt x="165" y="196"/>
                  </a:cubicBezTo>
                  <a:cubicBezTo>
                    <a:pt x="165" y="196"/>
                    <a:pt x="164" y="195"/>
                    <a:pt x="164" y="194"/>
                  </a:cubicBezTo>
                  <a:cubicBezTo>
                    <a:pt x="167" y="187"/>
                    <a:pt x="167" y="187"/>
                    <a:pt x="167" y="187"/>
                  </a:cubicBezTo>
                  <a:cubicBezTo>
                    <a:pt x="167" y="187"/>
                    <a:pt x="168" y="186"/>
                    <a:pt x="169" y="187"/>
                  </a:cubicBezTo>
                  <a:cubicBezTo>
                    <a:pt x="178" y="188"/>
                    <a:pt x="178" y="188"/>
                    <a:pt x="178" y="188"/>
                  </a:cubicBezTo>
                  <a:cubicBezTo>
                    <a:pt x="178" y="187"/>
                    <a:pt x="179" y="187"/>
                    <a:pt x="179" y="186"/>
                  </a:cubicBezTo>
                  <a:cubicBezTo>
                    <a:pt x="180" y="185"/>
                    <a:pt x="181" y="183"/>
                    <a:pt x="182" y="182"/>
                  </a:cubicBezTo>
                  <a:cubicBezTo>
                    <a:pt x="179" y="174"/>
                    <a:pt x="179" y="174"/>
                    <a:pt x="179" y="174"/>
                  </a:cubicBezTo>
                  <a:cubicBezTo>
                    <a:pt x="179" y="173"/>
                    <a:pt x="179" y="172"/>
                    <a:pt x="179" y="172"/>
                  </a:cubicBezTo>
                  <a:cubicBezTo>
                    <a:pt x="186" y="168"/>
                    <a:pt x="186" y="168"/>
                    <a:pt x="186" y="168"/>
                  </a:cubicBezTo>
                  <a:cubicBezTo>
                    <a:pt x="186" y="167"/>
                    <a:pt x="187" y="167"/>
                    <a:pt x="187" y="168"/>
                  </a:cubicBezTo>
                  <a:cubicBezTo>
                    <a:pt x="194" y="174"/>
                    <a:pt x="194" y="174"/>
                    <a:pt x="194" y="174"/>
                  </a:cubicBezTo>
                  <a:cubicBezTo>
                    <a:pt x="197" y="173"/>
                    <a:pt x="200" y="172"/>
                    <a:pt x="202" y="172"/>
                  </a:cubicBezTo>
                  <a:cubicBezTo>
                    <a:pt x="205" y="163"/>
                    <a:pt x="205" y="163"/>
                    <a:pt x="205" y="163"/>
                  </a:cubicBezTo>
                  <a:cubicBezTo>
                    <a:pt x="205" y="163"/>
                    <a:pt x="205" y="162"/>
                    <a:pt x="206" y="162"/>
                  </a:cubicBezTo>
                  <a:cubicBezTo>
                    <a:pt x="214" y="162"/>
                    <a:pt x="214" y="162"/>
                    <a:pt x="214" y="162"/>
                  </a:cubicBezTo>
                  <a:cubicBezTo>
                    <a:pt x="214" y="162"/>
                    <a:pt x="215" y="163"/>
                    <a:pt x="215" y="164"/>
                  </a:cubicBezTo>
                  <a:cubicBezTo>
                    <a:pt x="216" y="173"/>
                    <a:pt x="216" y="173"/>
                    <a:pt x="216" y="173"/>
                  </a:cubicBezTo>
                  <a:cubicBezTo>
                    <a:pt x="219" y="173"/>
                    <a:pt x="221" y="174"/>
                    <a:pt x="223" y="175"/>
                  </a:cubicBezTo>
                  <a:cubicBezTo>
                    <a:pt x="230" y="169"/>
                    <a:pt x="230" y="169"/>
                    <a:pt x="230" y="169"/>
                  </a:cubicBezTo>
                  <a:cubicBezTo>
                    <a:pt x="230" y="168"/>
                    <a:pt x="231" y="168"/>
                    <a:pt x="231" y="169"/>
                  </a:cubicBezTo>
                  <a:cubicBezTo>
                    <a:pt x="238" y="173"/>
                    <a:pt x="238" y="173"/>
                    <a:pt x="238" y="173"/>
                  </a:cubicBezTo>
                  <a:cubicBezTo>
                    <a:pt x="238" y="174"/>
                    <a:pt x="238" y="174"/>
                    <a:pt x="238" y="175"/>
                  </a:cubicBezTo>
                  <a:cubicBezTo>
                    <a:pt x="234" y="183"/>
                    <a:pt x="234" y="183"/>
                    <a:pt x="234" y="183"/>
                  </a:cubicBezTo>
                  <a:cubicBezTo>
                    <a:pt x="236" y="185"/>
                    <a:pt x="238" y="188"/>
                    <a:pt x="239" y="190"/>
                  </a:cubicBezTo>
                  <a:cubicBezTo>
                    <a:pt x="248" y="189"/>
                    <a:pt x="248" y="189"/>
                    <a:pt x="248" y="189"/>
                  </a:cubicBezTo>
                  <a:cubicBezTo>
                    <a:pt x="249" y="189"/>
                    <a:pt x="249" y="189"/>
                    <a:pt x="250" y="190"/>
                  </a:cubicBezTo>
                  <a:cubicBezTo>
                    <a:pt x="252" y="197"/>
                    <a:pt x="252" y="197"/>
                    <a:pt x="252" y="197"/>
                  </a:cubicBezTo>
                  <a:cubicBezTo>
                    <a:pt x="252" y="198"/>
                    <a:pt x="252" y="198"/>
                    <a:pt x="251" y="199"/>
                  </a:cubicBezTo>
                  <a:close/>
                  <a:moveTo>
                    <a:pt x="278" y="126"/>
                  </a:moveTo>
                  <a:cubicBezTo>
                    <a:pt x="278" y="127"/>
                    <a:pt x="278" y="127"/>
                    <a:pt x="277" y="127"/>
                  </a:cubicBezTo>
                  <a:cubicBezTo>
                    <a:pt x="269" y="128"/>
                    <a:pt x="269" y="128"/>
                    <a:pt x="269" y="128"/>
                  </a:cubicBezTo>
                  <a:cubicBezTo>
                    <a:pt x="268" y="131"/>
                    <a:pt x="267" y="133"/>
                    <a:pt x="266" y="136"/>
                  </a:cubicBezTo>
                  <a:cubicBezTo>
                    <a:pt x="271" y="142"/>
                    <a:pt x="271" y="142"/>
                    <a:pt x="271" y="142"/>
                  </a:cubicBezTo>
                  <a:cubicBezTo>
                    <a:pt x="271" y="143"/>
                    <a:pt x="272" y="143"/>
                    <a:pt x="271" y="144"/>
                  </a:cubicBezTo>
                  <a:cubicBezTo>
                    <a:pt x="267" y="150"/>
                    <a:pt x="267" y="150"/>
                    <a:pt x="267" y="150"/>
                  </a:cubicBezTo>
                  <a:cubicBezTo>
                    <a:pt x="266" y="150"/>
                    <a:pt x="266" y="151"/>
                    <a:pt x="265" y="150"/>
                  </a:cubicBezTo>
                  <a:cubicBezTo>
                    <a:pt x="258" y="147"/>
                    <a:pt x="258" y="147"/>
                    <a:pt x="258" y="147"/>
                  </a:cubicBezTo>
                  <a:cubicBezTo>
                    <a:pt x="256" y="149"/>
                    <a:pt x="253" y="150"/>
                    <a:pt x="251" y="152"/>
                  </a:cubicBezTo>
                  <a:cubicBezTo>
                    <a:pt x="253" y="160"/>
                    <a:pt x="253" y="160"/>
                    <a:pt x="253" y="160"/>
                  </a:cubicBezTo>
                  <a:cubicBezTo>
                    <a:pt x="253" y="161"/>
                    <a:pt x="253" y="161"/>
                    <a:pt x="252" y="162"/>
                  </a:cubicBezTo>
                  <a:cubicBezTo>
                    <a:pt x="245" y="165"/>
                    <a:pt x="245" y="165"/>
                    <a:pt x="245" y="165"/>
                  </a:cubicBezTo>
                  <a:cubicBezTo>
                    <a:pt x="244" y="165"/>
                    <a:pt x="244" y="164"/>
                    <a:pt x="243" y="164"/>
                  </a:cubicBezTo>
                  <a:cubicBezTo>
                    <a:pt x="239" y="157"/>
                    <a:pt x="239" y="157"/>
                    <a:pt x="239" y="157"/>
                  </a:cubicBezTo>
                  <a:cubicBezTo>
                    <a:pt x="236" y="158"/>
                    <a:pt x="233" y="158"/>
                    <a:pt x="230" y="158"/>
                  </a:cubicBezTo>
                  <a:cubicBezTo>
                    <a:pt x="228" y="166"/>
                    <a:pt x="228" y="166"/>
                    <a:pt x="228" y="166"/>
                  </a:cubicBezTo>
                  <a:cubicBezTo>
                    <a:pt x="228" y="167"/>
                    <a:pt x="227" y="167"/>
                    <a:pt x="227" y="167"/>
                  </a:cubicBezTo>
                  <a:cubicBezTo>
                    <a:pt x="219" y="167"/>
                    <a:pt x="219" y="167"/>
                    <a:pt x="219" y="167"/>
                  </a:cubicBezTo>
                  <a:cubicBezTo>
                    <a:pt x="218" y="166"/>
                    <a:pt x="218" y="166"/>
                    <a:pt x="218" y="165"/>
                  </a:cubicBezTo>
                  <a:cubicBezTo>
                    <a:pt x="217" y="157"/>
                    <a:pt x="217" y="157"/>
                    <a:pt x="217" y="157"/>
                  </a:cubicBezTo>
                  <a:cubicBezTo>
                    <a:pt x="215" y="156"/>
                    <a:pt x="212" y="155"/>
                    <a:pt x="209" y="154"/>
                  </a:cubicBezTo>
                  <a:cubicBezTo>
                    <a:pt x="203" y="159"/>
                    <a:pt x="203" y="159"/>
                    <a:pt x="203" y="159"/>
                  </a:cubicBezTo>
                  <a:cubicBezTo>
                    <a:pt x="203" y="160"/>
                    <a:pt x="202" y="160"/>
                    <a:pt x="202" y="160"/>
                  </a:cubicBezTo>
                  <a:cubicBezTo>
                    <a:pt x="195" y="155"/>
                    <a:pt x="195" y="155"/>
                    <a:pt x="195" y="155"/>
                  </a:cubicBezTo>
                  <a:cubicBezTo>
                    <a:pt x="195" y="155"/>
                    <a:pt x="195" y="154"/>
                    <a:pt x="195" y="153"/>
                  </a:cubicBezTo>
                  <a:cubicBezTo>
                    <a:pt x="199" y="146"/>
                    <a:pt x="199" y="146"/>
                    <a:pt x="199" y="146"/>
                  </a:cubicBezTo>
                  <a:cubicBezTo>
                    <a:pt x="197" y="144"/>
                    <a:pt x="195" y="142"/>
                    <a:pt x="193" y="139"/>
                  </a:cubicBezTo>
                  <a:cubicBezTo>
                    <a:pt x="185" y="141"/>
                    <a:pt x="185" y="141"/>
                    <a:pt x="185" y="141"/>
                  </a:cubicBezTo>
                  <a:cubicBezTo>
                    <a:pt x="185" y="141"/>
                    <a:pt x="184" y="141"/>
                    <a:pt x="184" y="141"/>
                  </a:cubicBezTo>
                  <a:cubicBezTo>
                    <a:pt x="181" y="133"/>
                    <a:pt x="181" y="133"/>
                    <a:pt x="181" y="133"/>
                  </a:cubicBezTo>
                  <a:cubicBezTo>
                    <a:pt x="180" y="133"/>
                    <a:pt x="181" y="132"/>
                    <a:pt x="181" y="132"/>
                  </a:cubicBezTo>
                  <a:cubicBezTo>
                    <a:pt x="188" y="127"/>
                    <a:pt x="188" y="127"/>
                    <a:pt x="188" y="127"/>
                  </a:cubicBezTo>
                  <a:cubicBezTo>
                    <a:pt x="187" y="124"/>
                    <a:pt x="187" y="122"/>
                    <a:pt x="187" y="119"/>
                  </a:cubicBezTo>
                  <a:cubicBezTo>
                    <a:pt x="179" y="116"/>
                    <a:pt x="179" y="116"/>
                    <a:pt x="179" y="116"/>
                  </a:cubicBezTo>
                  <a:cubicBezTo>
                    <a:pt x="178" y="116"/>
                    <a:pt x="178" y="116"/>
                    <a:pt x="178" y="115"/>
                  </a:cubicBezTo>
                  <a:cubicBezTo>
                    <a:pt x="179" y="107"/>
                    <a:pt x="179" y="107"/>
                    <a:pt x="179" y="107"/>
                  </a:cubicBezTo>
                  <a:cubicBezTo>
                    <a:pt x="179" y="107"/>
                    <a:pt x="179" y="106"/>
                    <a:pt x="180" y="106"/>
                  </a:cubicBezTo>
                  <a:cubicBezTo>
                    <a:pt x="188" y="106"/>
                    <a:pt x="188" y="106"/>
                    <a:pt x="188" y="106"/>
                  </a:cubicBezTo>
                  <a:cubicBezTo>
                    <a:pt x="189" y="103"/>
                    <a:pt x="190" y="100"/>
                    <a:pt x="191" y="98"/>
                  </a:cubicBezTo>
                  <a:cubicBezTo>
                    <a:pt x="186" y="92"/>
                    <a:pt x="186" y="92"/>
                    <a:pt x="186" y="92"/>
                  </a:cubicBezTo>
                  <a:cubicBezTo>
                    <a:pt x="186" y="91"/>
                    <a:pt x="185" y="91"/>
                    <a:pt x="186" y="90"/>
                  </a:cubicBezTo>
                  <a:cubicBezTo>
                    <a:pt x="190" y="84"/>
                    <a:pt x="190" y="84"/>
                    <a:pt x="190" y="84"/>
                  </a:cubicBezTo>
                  <a:cubicBezTo>
                    <a:pt x="191" y="83"/>
                    <a:pt x="191" y="83"/>
                    <a:pt x="192" y="84"/>
                  </a:cubicBezTo>
                  <a:cubicBezTo>
                    <a:pt x="199" y="87"/>
                    <a:pt x="199" y="87"/>
                    <a:pt x="199" y="87"/>
                  </a:cubicBezTo>
                  <a:cubicBezTo>
                    <a:pt x="201" y="85"/>
                    <a:pt x="204" y="83"/>
                    <a:pt x="206" y="82"/>
                  </a:cubicBezTo>
                  <a:cubicBezTo>
                    <a:pt x="204" y="74"/>
                    <a:pt x="204" y="74"/>
                    <a:pt x="204" y="74"/>
                  </a:cubicBezTo>
                  <a:cubicBezTo>
                    <a:pt x="204" y="73"/>
                    <a:pt x="204" y="72"/>
                    <a:pt x="205" y="72"/>
                  </a:cubicBezTo>
                  <a:cubicBezTo>
                    <a:pt x="212" y="69"/>
                    <a:pt x="212" y="69"/>
                    <a:pt x="212" y="69"/>
                  </a:cubicBezTo>
                  <a:cubicBezTo>
                    <a:pt x="212" y="69"/>
                    <a:pt x="213" y="69"/>
                    <a:pt x="213" y="70"/>
                  </a:cubicBezTo>
                  <a:cubicBezTo>
                    <a:pt x="218" y="76"/>
                    <a:pt x="218" y="76"/>
                    <a:pt x="218" y="76"/>
                  </a:cubicBezTo>
                  <a:cubicBezTo>
                    <a:pt x="221" y="76"/>
                    <a:pt x="224" y="75"/>
                    <a:pt x="226" y="75"/>
                  </a:cubicBezTo>
                  <a:cubicBezTo>
                    <a:pt x="229" y="67"/>
                    <a:pt x="229" y="67"/>
                    <a:pt x="229" y="67"/>
                  </a:cubicBezTo>
                  <a:cubicBezTo>
                    <a:pt x="229" y="67"/>
                    <a:pt x="230" y="66"/>
                    <a:pt x="230" y="66"/>
                  </a:cubicBezTo>
                  <a:cubicBezTo>
                    <a:pt x="238" y="67"/>
                    <a:pt x="238" y="67"/>
                    <a:pt x="238" y="67"/>
                  </a:cubicBezTo>
                  <a:cubicBezTo>
                    <a:pt x="239" y="67"/>
                    <a:pt x="239" y="68"/>
                    <a:pt x="239" y="69"/>
                  </a:cubicBezTo>
                  <a:cubicBezTo>
                    <a:pt x="240" y="77"/>
                    <a:pt x="240" y="77"/>
                    <a:pt x="240" y="77"/>
                  </a:cubicBezTo>
                  <a:cubicBezTo>
                    <a:pt x="242" y="77"/>
                    <a:pt x="245" y="79"/>
                    <a:pt x="248" y="80"/>
                  </a:cubicBezTo>
                  <a:cubicBezTo>
                    <a:pt x="254" y="74"/>
                    <a:pt x="254" y="74"/>
                    <a:pt x="254" y="74"/>
                  </a:cubicBezTo>
                  <a:cubicBezTo>
                    <a:pt x="254" y="74"/>
                    <a:pt x="255" y="74"/>
                    <a:pt x="255" y="74"/>
                  </a:cubicBezTo>
                  <a:cubicBezTo>
                    <a:pt x="262" y="79"/>
                    <a:pt x="262" y="79"/>
                    <a:pt x="262" y="79"/>
                  </a:cubicBezTo>
                  <a:cubicBezTo>
                    <a:pt x="262" y="79"/>
                    <a:pt x="262" y="79"/>
                    <a:pt x="262" y="80"/>
                  </a:cubicBezTo>
                  <a:cubicBezTo>
                    <a:pt x="258" y="88"/>
                    <a:pt x="258" y="88"/>
                    <a:pt x="258" y="88"/>
                  </a:cubicBezTo>
                  <a:cubicBezTo>
                    <a:pt x="260" y="90"/>
                    <a:pt x="262" y="92"/>
                    <a:pt x="263" y="94"/>
                  </a:cubicBezTo>
                  <a:cubicBezTo>
                    <a:pt x="271" y="93"/>
                    <a:pt x="271" y="93"/>
                    <a:pt x="271" y="93"/>
                  </a:cubicBezTo>
                  <a:cubicBezTo>
                    <a:pt x="272" y="93"/>
                    <a:pt x="273" y="93"/>
                    <a:pt x="273" y="93"/>
                  </a:cubicBezTo>
                  <a:cubicBezTo>
                    <a:pt x="276" y="100"/>
                    <a:pt x="276" y="100"/>
                    <a:pt x="276" y="100"/>
                  </a:cubicBezTo>
                  <a:cubicBezTo>
                    <a:pt x="277" y="101"/>
                    <a:pt x="276" y="101"/>
                    <a:pt x="276" y="102"/>
                  </a:cubicBezTo>
                  <a:cubicBezTo>
                    <a:pt x="269" y="107"/>
                    <a:pt x="269" y="107"/>
                    <a:pt x="269" y="107"/>
                  </a:cubicBezTo>
                  <a:cubicBezTo>
                    <a:pt x="270" y="109"/>
                    <a:pt x="270" y="112"/>
                    <a:pt x="270" y="115"/>
                  </a:cubicBezTo>
                  <a:cubicBezTo>
                    <a:pt x="278" y="117"/>
                    <a:pt x="278" y="117"/>
                    <a:pt x="278" y="117"/>
                  </a:cubicBezTo>
                  <a:cubicBezTo>
                    <a:pt x="278" y="118"/>
                    <a:pt x="279" y="118"/>
                    <a:pt x="279" y="119"/>
                  </a:cubicBezTo>
                  <a:lnTo>
                    <a:pt x="278" y="126"/>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pPr algn="ctr"/>
              <a:endParaRPr lang="en-GB" dirty="0">
                <a:latin typeface="Arial" panose="020B0604020202020204" pitchFamily="34" charset="0"/>
                <a:cs typeface="Arial" panose="020B0604020202020204" pitchFamily="34" charset="0"/>
                <a:sym typeface="Arial" panose="020B0604020202020204" pitchFamily="34" charset="0"/>
              </a:endParaRPr>
            </a:p>
          </p:txBody>
        </p:sp>
      </p:grpSp>
      <p:grpSp>
        <p:nvGrpSpPr>
          <p:cNvPr id="61" name="Group 228">
            <a:extLst>
              <a:ext uri="{FF2B5EF4-FFF2-40B4-BE49-F238E27FC236}">
                <a16:creationId xmlns:a16="http://schemas.microsoft.com/office/drawing/2014/main" id="{0737AF4B-62D1-4184-A870-328E242C5195}"/>
              </a:ext>
            </a:extLst>
          </p:cNvPr>
          <p:cNvGrpSpPr>
            <a:grpSpLocks noChangeAspect="1"/>
          </p:cNvGrpSpPr>
          <p:nvPr/>
        </p:nvGrpSpPr>
        <p:grpSpPr bwMode="auto">
          <a:xfrm>
            <a:off x="6915345" y="3526557"/>
            <a:ext cx="589415" cy="418368"/>
            <a:chOff x="3649" y="2524"/>
            <a:chExt cx="262" cy="186"/>
          </a:xfrm>
          <a:solidFill>
            <a:schemeClr val="bg1"/>
          </a:solidFill>
        </p:grpSpPr>
        <p:sp>
          <p:nvSpPr>
            <p:cNvPr id="62" name="Freeform 229">
              <a:extLst>
                <a:ext uri="{FF2B5EF4-FFF2-40B4-BE49-F238E27FC236}">
                  <a16:creationId xmlns:a16="http://schemas.microsoft.com/office/drawing/2014/main" id="{3B1093CD-BCA2-4195-87B8-9C599A7DE43F}"/>
                </a:ext>
              </a:extLst>
            </p:cNvPr>
            <p:cNvSpPr>
              <a:spLocks/>
            </p:cNvSpPr>
            <p:nvPr/>
          </p:nvSpPr>
          <p:spPr bwMode="auto">
            <a:xfrm>
              <a:off x="3718" y="2524"/>
              <a:ext cx="94" cy="81"/>
            </a:xfrm>
            <a:custGeom>
              <a:avLst/>
              <a:gdLst>
                <a:gd name="T0" fmla="*/ 19 w 165"/>
                <a:gd name="T1" fmla="*/ 111 h 141"/>
                <a:gd name="T2" fmla="*/ 27 w 165"/>
                <a:gd name="T3" fmla="*/ 111 h 141"/>
                <a:gd name="T4" fmla="*/ 27 w 165"/>
                <a:gd name="T5" fmla="*/ 111 h 141"/>
                <a:gd name="T6" fmla="*/ 27 w 165"/>
                <a:gd name="T7" fmla="*/ 133 h 141"/>
                <a:gd name="T8" fmla="*/ 43 w 165"/>
                <a:gd name="T9" fmla="*/ 133 h 141"/>
                <a:gd name="T10" fmla="*/ 70 w 165"/>
                <a:gd name="T11" fmla="*/ 111 h 141"/>
                <a:gd name="T12" fmla="*/ 146 w 165"/>
                <a:gd name="T13" fmla="*/ 111 h 141"/>
                <a:gd name="T14" fmla="*/ 165 w 165"/>
                <a:gd name="T15" fmla="*/ 92 h 141"/>
                <a:gd name="T16" fmla="*/ 165 w 165"/>
                <a:gd name="T17" fmla="*/ 18 h 141"/>
                <a:gd name="T18" fmla="*/ 146 w 165"/>
                <a:gd name="T19" fmla="*/ 0 h 141"/>
                <a:gd name="T20" fmla="*/ 19 w 165"/>
                <a:gd name="T21" fmla="*/ 0 h 141"/>
                <a:gd name="T22" fmla="*/ 0 w 165"/>
                <a:gd name="T23" fmla="*/ 18 h 141"/>
                <a:gd name="T24" fmla="*/ 0 w 165"/>
                <a:gd name="T25" fmla="*/ 92 h 141"/>
                <a:gd name="T26" fmla="*/ 19 w 165"/>
                <a:gd name="T27" fmla="*/ 11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41">
                  <a:moveTo>
                    <a:pt x="19" y="111"/>
                  </a:moveTo>
                  <a:cubicBezTo>
                    <a:pt x="27" y="111"/>
                    <a:pt x="27" y="111"/>
                    <a:pt x="27" y="111"/>
                  </a:cubicBezTo>
                  <a:cubicBezTo>
                    <a:pt x="27" y="111"/>
                    <a:pt x="27" y="111"/>
                    <a:pt x="27" y="111"/>
                  </a:cubicBezTo>
                  <a:cubicBezTo>
                    <a:pt x="27" y="133"/>
                    <a:pt x="27" y="133"/>
                    <a:pt x="27" y="133"/>
                  </a:cubicBezTo>
                  <a:cubicBezTo>
                    <a:pt x="26" y="140"/>
                    <a:pt x="34" y="141"/>
                    <a:pt x="43" y="133"/>
                  </a:cubicBezTo>
                  <a:cubicBezTo>
                    <a:pt x="70" y="111"/>
                    <a:pt x="70" y="111"/>
                    <a:pt x="70" y="111"/>
                  </a:cubicBezTo>
                  <a:cubicBezTo>
                    <a:pt x="146" y="111"/>
                    <a:pt x="146" y="111"/>
                    <a:pt x="146" y="111"/>
                  </a:cubicBezTo>
                  <a:cubicBezTo>
                    <a:pt x="157" y="111"/>
                    <a:pt x="165" y="102"/>
                    <a:pt x="165" y="92"/>
                  </a:cubicBezTo>
                  <a:cubicBezTo>
                    <a:pt x="165" y="18"/>
                    <a:pt x="165" y="18"/>
                    <a:pt x="165" y="18"/>
                  </a:cubicBezTo>
                  <a:cubicBezTo>
                    <a:pt x="165" y="8"/>
                    <a:pt x="157" y="0"/>
                    <a:pt x="146" y="0"/>
                  </a:cubicBezTo>
                  <a:cubicBezTo>
                    <a:pt x="19" y="0"/>
                    <a:pt x="19" y="0"/>
                    <a:pt x="19" y="0"/>
                  </a:cubicBezTo>
                  <a:cubicBezTo>
                    <a:pt x="9" y="0"/>
                    <a:pt x="0" y="8"/>
                    <a:pt x="0" y="18"/>
                  </a:cubicBezTo>
                  <a:cubicBezTo>
                    <a:pt x="0" y="92"/>
                    <a:pt x="0" y="92"/>
                    <a:pt x="0" y="92"/>
                  </a:cubicBezTo>
                  <a:cubicBezTo>
                    <a:pt x="0" y="102"/>
                    <a:pt x="9" y="111"/>
                    <a:pt x="19" y="1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63" name="Freeform 230">
              <a:extLst>
                <a:ext uri="{FF2B5EF4-FFF2-40B4-BE49-F238E27FC236}">
                  <a16:creationId xmlns:a16="http://schemas.microsoft.com/office/drawing/2014/main" id="{6DB5DD9B-98F3-470F-AC40-7E2F196A255B}"/>
                </a:ext>
              </a:extLst>
            </p:cNvPr>
            <p:cNvSpPr>
              <a:spLocks/>
            </p:cNvSpPr>
            <p:nvPr/>
          </p:nvSpPr>
          <p:spPr bwMode="auto">
            <a:xfrm>
              <a:off x="3757" y="2536"/>
              <a:ext cx="89" cy="80"/>
            </a:xfrm>
            <a:custGeom>
              <a:avLst/>
              <a:gdLst>
                <a:gd name="T0" fmla="*/ 129 w 155"/>
                <a:gd name="T1" fmla="*/ 132 h 141"/>
                <a:gd name="T2" fmla="*/ 129 w 155"/>
                <a:gd name="T3" fmla="*/ 110 h 141"/>
                <a:gd name="T4" fmla="*/ 128 w 155"/>
                <a:gd name="T5" fmla="*/ 110 h 141"/>
                <a:gd name="T6" fmla="*/ 137 w 155"/>
                <a:gd name="T7" fmla="*/ 110 h 141"/>
                <a:gd name="T8" fmla="*/ 155 w 155"/>
                <a:gd name="T9" fmla="*/ 92 h 141"/>
                <a:gd name="T10" fmla="*/ 155 w 155"/>
                <a:gd name="T11" fmla="*/ 18 h 141"/>
                <a:gd name="T12" fmla="*/ 137 w 155"/>
                <a:gd name="T13" fmla="*/ 0 h 141"/>
                <a:gd name="T14" fmla="*/ 108 w 155"/>
                <a:gd name="T15" fmla="*/ 0 h 141"/>
                <a:gd name="T16" fmla="*/ 108 w 155"/>
                <a:gd name="T17" fmla="*/ 72 h 141"/>
                <a:gd name="T18" fmla="*/ 77 w 155"/>
                <a:gd name="T19" fmla="*/ 103 h 141"/>
                <a:gd name="T20" fmla="*/ 5 w 155"/>
                <a:gd name="T21" fmla="*/ 103 h 141"/>
                <a:gd name="T22" fmla="*/ 0 w 155"/>
                <a:gd name="T23" fmla="*/ 108 h 141"/>
                <a:gd name="T24" fmla="*/ 9 w 155"/>
                <a:gd name="T25" fmla="*/ 110 h 141"/>
                <a:gd name="T26" fmla="*/ 86 w 155"/>
                <a:gd name="T27" fmla="*/ 110 h 141"/>
                <a:gd name="T28" fmla="*/ 112 w 155"/>
                <a:gd name="T29" fmla="*/ 133 h 141"/>
                <a:gd name="T30" fmla="*/ 129 w 155"/>
                <a:gd name="T31" fmla="*/ 13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5" h="141">
                  <a:moveTo>
                    <a:pt x="129" y="132"/>
                  </a:moveTo>
                  <a:cubicBezTo>
                    <a:pt x="129" y="110"/>
                    <a:pt x="129" y="110"/>
                    <a:pt x="129" y="110"/>
                  </a:cubicBezTo>
                  <a:cubicBezTo>
                    <a:pt x="128" y="110"/>
                    <a:pt x="128" y="110"/>
                    <a:pt x="128" y="110"/>
                  </a:cubicBezTo>
                  <a:cubicBezTo>
                    <a:pt x="137" y="110"/>
                    <a:pt x="137" y="110"/>
                    <a:pt x="137" y="110"/>
                  </a:cubicBezTo>
                  <a:cubicBezTo>
                    <a:pt x="147" y="110"/>
                    <a:pt x="155" y="102"/>
                    <a:pt x="155" y="92"/>
                  </a:cubicBezTo>
                  <a:cubicBezTo>
                    <a:pt x="155" y="18"/>
                    <a:pt x="155" y="18"/>
                    <a:pt x="155" y="18"/>
                  </a:cubicBezTo>
                  <a:cubicBezTo>
                    <a:pt x="155" y="8"/>
                    <a:pt x="147" y="0"/>
                    <a:pt x="137" y="0"/>
                  </a:cubicBezTo>
                  <a:cubicBezTo>
                    <a:pt x="108" y="0"/>
                    <a:pt x="108" y="0"/>
                    <a:pt x="108" y="0"/>
                  </a:cubicBezTo>
                  <a:cubicBezTo>
                    <a:pt x="108" y="72"/>
                    <a:pt x="108" y="72"/>
                    <a:pt x="108" y="72"/>
                  </a:cubicBezTo>
                  <a:cubicBezTo>
                    <a:pt x="108" y="89"/>
                    <a:pt x="94" y="103"/>
                    <a:pt x="77" y="103"/>
                  </a:cubicBezTo>
                  <a:cubicBezTo>
                    <a:pt x="5" y="103"/>
                    <a:pt x="5" y="103"/>
                    <a:pt x="5" y="103"/>
                  </a:cubicBezTo>
                  <a:cubicBezTo>
                    <a:pt x="0" y="108"/>
                    <a:pt x="0" y="108"/>
                    <a:pt x="0" y="108"/>
                  </a:cubicBezTo>
                  <a:cubicBezTo>
                    <a:pt x="2" y="109"/>
                    <a:pt x="6" y="110"/>
                    <a:pt x="9" y="110"/>
                  </a:cubicBezTo>
                  <a:cubicBezTo>
                    <a:pt x="86" y="110"/>
                    <a:pt x="86" y="110"/>
                    <a:pt x="86" y="110"/>
                  </a:cubicBezTo>
                  <a:cubicBezTo>
                    <a:pt x="112" y="133"/>
                    <a:pt x="112" y="133"/>
                    <a:pt x="112" y="133"/>
                  </a:cubicBezTo>
                  <a:cubicBezTo>
                    <a:pt x="122" y="141"/>
                    <a:pt x="129" y="139"/>
                    <a:pt x="129" y="1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64" name="Oval 231">
              <a:extLst>
                <a:ext uri="{FF2B5EF4-FFF2-40B4-BE49-F238E27FC236}">
                  <a16:creationId xmlns:a16="http://schemas.microsoft.com/office/drawing/2014/main" id="{F730D5EC-7987-4D65-9081-09702C7F4C28}"/>
                </a:ext>
              </a:extLst>
            </p:cNvPr>
            <p:cNvSpPr>
              <a:spLocks noChangeArrowheads="1"/>
            </p:cNvSpPr>
            <p:nvPr/>
          </p:nvSpPr>
          <p:spPr bwMode="auto">
            <a:xfrm>
              <a:off x="3671" y="2582"/>
              <a:ext cx="55" cy="5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65" name="Freeform 232">
              <a:extLst>
                <a:ext uri="{FF2B5EF4-FFF2-40B4-BE49-F238E27FC236}">
                  <a16:creationId xmlns:a16="http://schemas.microsoft.com/office/drawing/2014/main" id="{A977865A-4329-4322-9879-4FFE583B8DA0}"/>
                </a:ext>
              </a:extLst>
            </p:cNvPr>
            <p:cNvSpPr>
              <a:spLocks/>
            </p:cNvSpPr>
            <p:nvPr/>
          </p:nvSpPr>
          <p:spPr bwMode="auto">
            <a:xfrm>
              <a:off x="3649" y="2642"/>
              <a:ext cx="99" cy="48"/>
            </a:xfrm>
            <a:custGeom>
              <a:avLst/>
              <a:gdLst>
                <a:gd name="T0" fmla="*/ 133 w 172"/>
                <a:gd name="T1" fmla="*/ 2 h 84"/>
                <a:gd name="T2" fmla="*/ 118 w 172"/>
                <a:gd name="T3" fmla="*/ 2 h 84"/>
                <a:gd name="T4" fmla="*/ 96 w 172"/>
                <a:gd name="T5" fmla="*/ 64 h 84"/>
                <a:gd name="T6" fmla="*/ 89 w 172"/>
                <a:gd name="T7" fmla="*/ 30 h 84"/>
                <a:gd name="T8" fmla="*/ 105 w 172"/>
                <a:gd name="T9" fmla="*/ 0 h 84"/>
                <a:gd name="T10" fmla="*/ 86 w 172"/>
                <a:gd name="T11" fmla="*/ 3 h 84"/>
                <a:gd name="T12" fmla="*/ 66 w 172"/>
                <a:gd name="T13" fmla="*/ 0 h 84"/>
                <a:gd name="T14" fmla="*/ 83 w 172"/>
                <a:gd name="T15" fmla="*/ 30 h 84"/>
                <a:gd name="T16" fmla="*/ 76 w 172"/>
                <a:gd name="T17" fmla="*/ 64 h 84"/>
                <a:gd name="T18" fmla="*/ 54 w 172"/>
                <a:gd name="T19" fmla="*/ 2 h 84"/>
                <a:gd name="T20" fmla="*/ 38 w 172"/>
                <a:gd name="T21" fmla="*/ 2 h 84"/>
                <a:gd name="T22" fmla="*/ 0 w 172"/>
                <a:gd name="T23" fmla="*/ 39 h 84"/>
                <a:gd name="T24" fmla="*/ 0 w 172"/>
                <a:gd name="T25" fmla="*/ 84 h 84"/>
                <a:gd name="T26" fmla="*/ 172 w 172"/>
                <a:gd name="T27" fmla="*/ 84 h 84"/>
                <a:gd name="T28" fmla="*/ 172 w 172"/>
                <a:gd name="T29" fmla="*/ 39 h 84"/>
                <a:gd name="T30" fmla="*/ 133 w 172"/>
                <a:gd name="T31"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 h="84">
                  <a:moveTo>
                    <a:pt x="133" y="2"/>
                  </a:moveTo>
                  <a:cubicBezTo>
                    <a:pt x="118" y="2"/>
                    <a:pt x="118" y="2"/>
                    <a:pt x="118" y="2"/>
                  </a:cubicBezTo>
                  <a:cubicBezTo>
                    <a:pt x="96" y="64"/>
                    <a:pt x="96" y="64"/>
                    <a:pt x="96" y="64"/>
                  </a:cubicBezTo>
                  <a:cubicBezTo>
                    <a:pt x="89" y="30"/>
                    <a:pt x="89" y="30"/>
                    <a:pt x="89" y="30"/>
                  </a:cubicBezTo>
                  <a:cubicBezTo>
                    <a:pt x="105" y="0"/>
                    <a:pt x="105" y="0"/>
                    <a:pt x="105" y="0"/>
                  </a:cubicBezTo>
                  <a:cubicBezTo>
                    <a:pt x="99" y="2"/>
                    <a:pt x="93" y="3"/>
                    <a:pt x="86" y="3"/>
                  </a:cubicBezTo>
                  <a:cubicBezTo>
                    <a:pt x="79" y="3"/>
                    <a:pt x="73" y="2"/>
                    <a:pt x="66" y="0"/>
                  </a:cubicBezTo>
                  <a:cubicBezTo>
                    <a:pt x="83" y="30"/>
                    <a:pt x="83" y="30"/>
                    <a:pt x="83" y="30"/>
                  </a:cubicBezTo>
                  <a:cubicBezTo>
                    <a:pt x="76" y="64"/>
                    <a:pt x="76" y="64"/>
                    <a:pt x="76" y="64"/>
                  </a:cubicBezTo>
                  <a:cubicBezTo>
                    <a:pt x="54" y="2"/>
                    <a:pt x="54" y="2"/>
                    <a:pt x="54" y="2"/>
                  </a:cubicBezTo>
                  <a:cubicBezTo>
                    <a:pt x="38" y="2"/>
                    <a:pt x="38" y="2"/>
                    <a:pt x="38" y="2"/>
                  </a:cubicBezTo>
                  <a:cubicBezTo>
                    <a:pt x="22" y="2"/>
                    <a:pt x="0" y="19"/>
                    <a:pt x="0" y="39"/>
                  </a:cubicBezTo>
                  <a:cubicBezTo>
                    <a:pt x="0" y="84"/>
                    <a:pt x="0" y="84"/>
                    <a:pt x="0" y="84"/>
                  </a:cubicBezTo>
                  <a:cubicBezTo>
                    <a:pt x="14" y="84"/>
                    <a:pt x="159" y="84"/>
                    <a:pt x="172" y="84"/>
                  </a:cubicBezTo>
                  <a:cubicBezTo>
                    <a:pt x="172" y="39"/>
                    <a:pt x="172" y="39"/>
                    <a:pt x="172" y="39"/>
                  </a:cubicBezTo>
                  <a:cubicBezTo>
                    <a:pt x="172" y="21"/>
                    <a:pt x="154" y="2"/>
                    <a:pt x="133"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66" name="Oval 233">
              <a:extLst>
                <a:ext uri="{FF2B5EF4-FFF2-40B4-BE49-F238E27FC236}">
                  <a16:creationId xmlns:a16="http://schemas.microsoft.com/office/drawing/2014/main" id="{5733D4C9-769C-4C24-92C7-0A0A4C38ED8F}"/>
                </a:ext>
              </a:extLst>
            </p:cNvPr>
            <p:cNvSpPr>
              <a:spLocks noChangeArrowheads="1"/>
            </p:cNvSpPr>
            <p:nvPr/>
          </p:nvSpPr>
          <p:spPr bwMode="auto">
            <a:xfrm>
              <a:off x="3834" y="2601"/>
              <a:ext cx="55" cy="5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67" name="Freeform 234">
              <a:extLst>
                <a:ext uri="{FF2B5EF4-FFF2-40B4-BE49-F238E27FC236}">
                  <a16:creationId xmlns:a16="http://schemas.microsoft.com/office/drawing/2014/main" id="{CFE9CFCC-7E18-4415-8B86-802426A5F108}"/>
                </a:ext>
              </a:extLst>
            </p:cNvPr>
            <p:cNvSpPr>
              <a:spLocks/>
            </p:cNvSpPr>
            <p:nvPr/>
          </p:nvSpPr>
          <p:spPr bwMode="auto">
            <a:xfrm>
              <a:off x="3812" y="2662"/>
              <a:ext cx="99" cy="48"/>
            </a:xfrm>
            <a:custGeom>
              <a:avLst/>
              <a:gdLst>
                <a:gd name="T0" fmla="*/ 133 w 172"/>
                <a:gd name="T1" fmla="*/ 2 h 84"/>
                <a:gd name="T2" fmla="*/ 118 w 172"/>
                <a:gd name="T3" fmla="*/ 2 h 84"/>
                <a:gd name="T4" fmla="*/ 96 w 172"/>
                <a:gd name="T5" fmla="*/ 64 h 84"/>
                <a:gd name="T6" fmla="*/ 89 w 172"/>
                <a:gd name="T7" fmla="*/ 30 h 84"/>
                <a:gd name="T8" fmla="*/ 105 w 172"/>
                <a:gd name="T9" fmla="*/ 0 h 84"/>
                <a:gd name="T10" fmla="*/ 86 w 172"/>
                <a:gd name="T11" fmla="*/ 3 h 84"/>
                <a:gd name="T12" fmla="*/ 67 w 172"/>
                <a:gd name="T13" fmla="*/ 0 h 84"/>
                <a:gd name="T14" fmla="*/ 83 w 172"/>
                <a:gd name="T15" fmla="*/ 30 h 84"/>
                <a:gd name="T16" fmla="*/ 76 w 172"/>
                <a:gd name="T17" fmla="*/ 64 h 84"/>
                <a:gd name="T18" fmla="*/ 54 w 172"/>
                <a:gd name="T19" fmla="*/ 2 h 84"/>
                <a:gd name="T20" fmla="*/ 39 w 172"/>
                <a:gd name="T21" fmla="*/ 2 h 84"/>
                <a:gd name="T22" fmla="*/ 0 w 172"/>
                <a:gd name="T23" fmla="*/ 39 h 84"/>
                <a:gd name="T24" fmla="*/ 0 w 172"/>
                <a:gd name="T25" fmla="*/ 84 h 84"/>
                <a:gd name="T26" fmla="*/ 172 w 172"/>
                <a:gd name="T27" fmla="*/ 84 h 84"/>
                <a:gd name="T28" fmla="*/ 172 w 172"/>
                <a:gd name="T29" fmla="*/ 39 h 84"/>
                <a:gd name="T30" fmla="*/ 133 w 172"/>
                <a:gd name="T31"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 h="84">
                  <a:moveTo>
                    <a:pt x="133" y="2"/>
                  </a:moveTo>
                  <a:cubicBezTo>
                    <a:pt x="118" y="2"/>
                    <a:pt x="118" y="2"/>
                    <a:pt x="118" y="2"/>
                  </a:cubicBezTo>
                  <a:cubicBezTo>
                    <a:pt x="96" y="64"/>
                    <a:pt x="96" y="64"/>
                    <a:pt x="96" y="64"/>
                  </a:cubicBezTo>
                  <a:cubicBezTo>
                    <a:pt x="89" y="30"/>
                    <a:pt x="89" y="30"/>
                    <a:pt x="89" y="30"/>
                  </a:cubicBezTo>
                  <a:cubicBezTo>
                    <a:pt x="105" y="0"/>
                    <a:pt x="105" y="0"/>
                    <a:pt x="105" y="0"/>
                  </a:cubicBezTo>
                  <a:cubicBezTo>
                    <a:pt x="99" y="2"/>
                    <a:pt x="93" y="3"/>
                    <a:pt x="86" y="3"/>
                  </a:cubicBezTo>
                  <a:cubicBezTo>
                    <a:pt x="79" y="3"/>
                    <a:pt x="73" y="2"/>
                    <a:pt x="67" y="0"/>
                  </a:cubicBezTo>
                  <a:cubicBezTo>
                    <a:pt x="83" y="30"/>
                    <a:pt x="83" y="30"/>
                    <a:pt x="83" y="30"/>
                  </a:cubicBezTo>
                  <a:cubicBezTo>
                    <a:pt x="76" y="64"/>
                    <a:pt x="76" y="64"/>
                    <a:pt x="76" y="64"/>
                  </a:cubicBezTo>
                  <a:cubicBezTo>
                    <a:pt x="54" y="2"/>
                    <a:pt x="54" y="2"/>
                    <a:pt x="54" y="2"/>
                  </a:cubicBezTo>
                  <a:cubicBezTo>
                    <a:pt x="39" y="2"/>
                    <a:pt x="39" y="2"/>
                    <a:pt x="39" y="2"/>
                  </a:cubicBezTo>
                  <a:cubicBezTo>
                    <a:pt x="22" y="2"/>
                    <a:pt x="0" y="19"/>
                    <a:pt x="0" y="39"/>
                  </a:cubicBezTo>
                  <a:cubicBezTo>
                    <a:pt x="0" y="84"/>
                    <a:pt x="0" y="84"/>
                    <a:pt x="0" y="84"/>
                  </a:cubicBezTo>
                  <a:cubicBezTo>
                    <a:pt x="14" y="84"/>
                    <a:pt x="160" y="84"/>
                    <a:pt x="172" y="84"/>
                  </a:cubicBezTo>
                  <a:cubicBezTo>
                    <a:pt x="172" y="39"/>
                    <a:pt x="172" y="39"/>
                    <a:pt x="172" y="39"/>
                  </a:cubicBezTo>
                  <a:cubicBezTo>
                    <a:pt x="172" y="21"/>
                    <a:pt x="154" y="2"/>
                    <a:pt x="133"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grpSp>
      <p:grpSp>
        <p:nvGrpSpPr>
          <p:cNvPr id="68" name="Group 237">
            <a:extLst>
              <a:ext uri="{FF2B5EF4-FFF2-40B4-BE49-F238E27FC236}">
                <a16:creationId xmlns:a16="http://schemas.microsoft.com/office/drawing/2014/main" id="{0F9DBA74-742A-4D93-875B-55D94B6A3151}"/>
              </a:ext>
            </a:extLst>
          </p:cNvPr>
          <p:cNvGrpSpPr>
            <a:grpSpLocks noChangeAspect="1"/>
          </p:cNvGrpSpPr>
          <p:nvPr/>
        </p:nvGrpSpPr>
        <p:grpSpPr bwMode="auto">
          <a:xfrm>
            <a:off x="4490501" y="3484167"/>
            <a:ext cx="589415" cy="524088"/>
            <a:chOff x="2122" y="2507"/>
            <a:chExt cx="262" cy="233"/>
          </a:xfrm>
          <a:solidFill>
            <a:schemeClr val="bg1"/>
          </a:solidFill>
        </p:grpSpPr>
        <p:sp>
          <p:nvSpPr>
            <p:cNvPr id="69" name="Freeform 238">
              <a:extLst>
                <a:ext uri="{FF2B5EF4-FFF2-40B4-BE49-F238E27FC236}">
                  <a16:creationId xmlns:a16="http://schemas.microsoft.com/office/drawing/2014/main" id="{859533D5-045F-4AB2-8277-7247AD7F3597}"/>
                </a:ext>
              </a:extLst>
            </p:cNvPr>
            <p:cNvSpPr>
              <a:spLocks noEditPoints="1"/>
            </p:cNvSpPr>
            <p:nvPr/>
          </p:nvSpPr>
          <p:spPr bwMode="auto">
            <a:xfrm>
              <a:off x="2162" y="2609"/>
              <a:ext cx="130" cy="131"/>
            </a:xfrm>
            <a:custGeom>
              <a:avLst/>
              <a:gdLst>
                <a:gd name="T0" fmla="*/ 184 w 202"/>
                <a:gd name="T1" fmla="*/ 88 h 203"/>
                <a:gd name="T2" fmla="*/ 192 w 202"/>
                <a:gd name="T3" fmla="*/ 61 h 203"/>
                <a:gd name="T4" fmla="*/ 185 w 202"/>
                <a:gd name="T5" fmla="*/ 44 h 203"/>
                <a:gd name="T6" fmla="*/ 166 w 202"/>
                <a:gd name="T7" fmla="*/ 49 h 203"/>
                <a:gd name="T8" fmla="*/ 159 w 202"/>
                <a:gd name="T9" fmla="*/ 21 h 203"/>
                <a:gd name="T10" fmla="*/ 145 w 202"/>
                <a:gd name="T11" fmla="*/ 10 h 203"/>
                <a:gd name="T12" fmla="*/ 131 w 202"/>
                <a:gd name="T13" fmla="*/ 24 h 203"/>
                <a:gd name="T14" fmla="*/ 111 w 202"/>
                <a:gd name="T15" fmla="*/ 3 h 203"/>
                <a:gd name="T16" fmla="*/ 93 w 202"/>
                <a:gd name="T17" fmla="*/ 0 h 203"/>
                <a:gd name="T18" fmla="*/ 88 w 202"/>
                <a:gd name="T19" fmla="*/ 19 h 203"/>
                <a:gd name="T20" fmla="*/ 60 w 202"/>
                <a:gd name="T21" fmla="*/ 11 h 203"/>
                <a:gd name="T22" fmla="*/ 44 w 202"/>
                <a:gd name="T23" fmla="*/ 18 h 203"/>
                <a:gd name="T24" fmla="*/ 48 w 202"/>
                <a:gd name="T25" fmla="*/ 37 h 203"/>
                <a:gd name="T26" fmla="*/ 20 w 202"/>
                <a:gd name="T27" fmla="*/ 44 h 203"/>
                <a:gd name="T28" fmla="*/ 9 w 202"/>
                <a:gd name="T29" fmla="*/ 58 h 203"/>
                <a:gd name="T30" fmla="*/ 23 w 202"/>
                <a:gd name="T31" fmla="*/ 72 h 203"/>
                <a:gd name="T32" fmla="*/ 2 w 202"/>
                <a:gd name="T33" fmla="*/ 92 h 203"/>
                <a:gd name="T34" fmla="*/ 0 w 202"/>
                <a:gd name="T35" fmla="*/ 110 h 203"/>
                <a:gd name="T36" fmla="*/ 18 w 202"/>
                <a:gd name="T37" fmla="*/ 115 h 203"/>
                <a:gd name="T38" fmla="*/ 10 w 202"/>
                <a:gd name="T39" fmla="*/ 143 h 203"/>
                <a:gd name="T40" fmla="*/ 17 w 202"/>
                <a:gd name="T41" fmla="*/ 159 h 203"/>
                <a:gd name="T42" fmla="*/ 36 w 202"/>
                <a:gd name="T43" fmla="*/ 155 h 203"/>
                <a:gd name="T44" fmla="*/ 43 w 202"/>
                <a:gd name="T45" fmla="*/ 182 h 203"/>
                <a:gd name="T46" fmla="*/ 57 w 202"/>
                <a:gd name="T47" fmla="*/ 194 h 203"/>
                <a:gd name="T48" fmla="*/ 71 w 202"/>
                <a:gd name="T49" fmla="*/ 180 h 203"/>
                <a:gd name="T50" fmla="*/ 91 w 202"/>
                <a:gd name="T51" fmla="*/ 201 h 203"/>
                <a:gd name="T52" fmla="*/ 109 w 202"/>
                <a:gd name="T53" fmla="*/ 203 h 203"/>
                <a:gd name="T54" fmla="*/ 114 w 202"/>
                <a:gd name="T55" fmla="*/ 185 h 203"/>
                <a:gd name="T56" fmla="*/ 142 w 202"/>
                <a:gd name="T57" fmla="*/ 193 h 203"/>
                <a:gd name="T58" fmla="*/ 158 w 202"/>
                <a:gd name="T59" fmla="*/ 186 h 203"/>
                <a:gd name="T60" fmla="*/ 154 w 202"/>
                <a:gd name="T61" fmla="*/ 167 h 203"/>
                <a:gd name="T62" fmla="*/ 181 w 202"/>
                <a:gd name="T63" fmla="*/ 160 h 203"/>
                <a:gd name="T64" fmla="*/ 193 w 202"/>
                <a:gd name="T65" fmla="*/ 146 h 203"/>
                <a:gd name="T66" fmla="*/ 179 w 202"/>
                <a:gd name="T67" fmla="*/ 132 h 203"/>
                <a:gd name="T68" fmla="*/ 200 w 202"/>
                <a:gd name="T69" fmla="*/ 112 h 203"/>
                <a:gd name="T70" fmla="*/ 202 w 202"/>
                <a:gd name="T71" fmla="*/ 94 h 203"/>
                <a:gd name="T72" fmla="*/ 101 w 202"/>
                <a:gd name="T73" fmla="*/ 141 h 203"/>
                <a:gd name="T74" fmla="*/ 101 w 202"/>
                <a:gd name="T75" fmla="*/ 62 h 203"/>
                <a:gd name="T76" fmla="*/ 101 w 202"/>
                <a:gd name="T77" fmla="*/ 141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2" h="203">
                  <a:moveTo>
                    <a:pt x="200" y="92"/>
                  </a:moveTo>
                  <a:cubicBezTo>
                    <a:pt x="184" y="88"/>
                    <a:pt x="184" y="88"/>
                    <a:pt x="184" y="88"/>
                  </a:cubicBezTo>
                  <a:cubicBezTo>
                    <a:pt x="183" y="83"/>
                    <a:pt x="181" y="77"/>
                    <a:pt x="179" y="72"/>
                  </a:cubicBezTo>
                  <a:cubicBezTo>
                    <a:pt x="192" y="61"/>
                    <a:pt x="192" y="61"/>
                    <a:pt x="192" y="61"/>
                  </a:cubicBezTo>
                  <a:cubicBezTo>
                    <a:pt x="193" y="60"/>
                    <a:pt x="193" y="59"/>
                    <a:pt x="193" y="58"/>
                  </a:cubicBezTo>
                  <a:cubicBezTo>
                    <a:pt x="185" y="44"/>
                    <a:pt x="185" y="44"/>
                    <a:pt x="185" y="44"/>
                  </a:cubicBezTo>
                  <a:cubicBezTo>
                    <a:pt x="184" y="43"/>
                    <a:pt x="183" y="43"/>
                    <a:pt x="181" y="44"/>
                  </a:cubicBezTo>
                  <a:cubicBezTo>
                    <a:pt x="166" y="49"/>
                    <a:pt x="166" y="49"/>
                    <a:pt x="166" y="49"/>
                  </a:cubicBezTo>
                  <a:cubicBezTo>
                    <a:pt x="162" y="45"/>
                    <a:pt x="158" y="41"/>
                    <a:pt x="154" y="37"/>
                  </a:cubicBezTo>
                  <a:cubicBezTo>
                    <a:pt x="159" y="21"/>
                    <a:pt x="159" y="21"/>
                    <a:pt x="159" y="21"/>
                  </a:cubicBezTo>
                  <a:cubicBezTo>
                    <a:pt x="160" y="20"/>
                    <a:pt x="160" y="19"/>
                    <a:pt x="158" y="18"/>
                  </a:cubicBezTo>
                  <a:cubicBezTo>
                    <a:pt x="145" y="10"/>
                    <a:pt x="145" y="10"/>
                    <a:pt x="145" y="10"/>
                  </a:cubicBezTo>
                  <a:cubicBezTo>
                    <a:pt x="144" y="10"/>
                    <a:pt x="143" y="10"/>
                    <a:pt x="142" y="11"/>
                  </a:cubicBezTo>
                  <a:cubicBezTo>
                    <a:pt x="131" y="24"/>
                    <a:pt x="131" y="24"/>
                    <a:pt x="131" y="24"/>
                  </a:cubicBezTo>
                  <a:cubicBezTo>
                    <a:pt x="126" y="22"/>
                    <a:pt x="120" y="20"/>
                    <a:pt x="114" y="19"/>
                  </a:cubicBezTo>
                  <a:cubicBezTo>
                    <a:pt x="111" y="3"/>
                    <a:pt x="111" y="3"/>
                    <a:pt x="111" y="3"/>
                  </a:cubicBezTo>
                  <a:cubicBezTo>
                    <a:pt x="111" y="1"/>
                    <a:pt x="110" y="0"/>
                    <a:pt x="109" y="0"/>
                  </a:cubicBezTo>
                  <a:cubicBezTo>
                    <a:pt x="93" y="0"/>
                    <a:pt x="93" y="0"/>
                    <a:pt x="93" y="0"/>
                  </a:cubicBezTo>
                  <a:cubicBezTo>
                    <a:pt x="92" y="0"/>
                    <a:pt x="91" y="2"/>
                    <a:pt x="91" y="3"/>
                  </a:cubicBezTo>
                  <a:cubicBezTo>
                    <a:pt x="88" y="19"/>
                    <a:pt x="88" y="19"/>
                    <a:pt x="88" y="19"/>
                  </a:cubicBezTo>
                  <a:cubicBezTo>
                    <a:pt x="82" y="20"/>
                    <a:pt x="76" y="22"/>
                    <a:pt x="71" y="24"/>
                  </a:cubicBezTo>
                  <a:cubicBezTo>
                    <a:pt x="60" y="11"/>
                    <a:pt x="60" y="11"/>
                    <a:pt x="60" y="11"/>
                  </a:cubicBezTo>
                  <a:cubicBezTo>
                    <a:pt x="59" y="10"/>
                    <a:pt x="58" y="10"/>
                    <a:pt x="57" y="10"/>
                  </a:cubicBezTo>
                  <a:cubicBezTo>
                    <a:pt x="44" y="18"/>
                    <a:pt x="44" y="18"/>
                    <a:pt x="44" y="18"/>
                  </a:cubicBezTo>
                  <a:cubicBezTo>
                    <a:pt x="42" y="19"/>
                    <a:pt x="42" y="20"/>
                    <a:pt x="43" y="21"/>
                  </a:cubicBezTo>
                  <a:cubicBezTo>
                    <a:pt x="48" y="37"/>
                    <a:pt x="48" y="37"/>
                    <a:pt x="48" y="37"/>
                  </a:cubicBezTo>
                  <a:cubicBezTo>
                    <a:pt x="44" y="41"/>
                    <a:pt x="40" y="45"/>
                    <a:pt x="36" y="49"/>
                  </a:cubicBezTo>
                  <a:cubicBezTo>
                    <a:pt x="20" y="44"/>
                    <a:pt x="20" y="44"/>
                    <a:pt x="20" y="44"/>
                  </a:cubicBezTo>
                  <a:cubicBezTo>
                    <a:pt x="19" y="43"/>
                    <a:pt x="18" y="43"/>
                    <a:pt x="17" y="44"/>
                  </a:cubicBezTo>
                  <a:cubicBezTo>
                    <a:pt x="9" y="58"/>
                    <a:pt x="9" y="58"/>
                    <a:pt x="9" y="58"/>
                  </a:cubicBezTo>
                  <a:cubicBezTo>
                    <a:pt x="9" y="59"/>
                    <a:pt x="9" y="60"/>
                    <a:pt x="10" y="61"/>
                  </a:cubicBezTo>
                  <a:cubicBezTo>
                    <a:pt x="23" y="72"/>
                    <a:pt x="23" y="72"/>
                    <a:pt x="23" y="72"/>
                  </a:cubicBezTo>
                  <a:cubicBezTo>
                    <a:pt x="21" y="77"/>
                    <a:pt x="19" y="83"/>
                    <a:pt x="18" y="88"/>
                  </a:cubicBezTo>
                  <a:cubicBezTo>
                    <a:pt x="2" y="92"/>
                    <a:pt x="2" y="92"/>
                    <a:pt x="2" y="92"/>
                  </a:cubicBezTo>
                  <a:cubicBezTo>
                    <a:pt x="0" y="92"/>
                    <a:pt x="0" y="93"/>
                    <a:pt x="0" y="94"/>
                  </a:cubicBezTo>
                  <a:cubicBezTo>
                    <a:pt x="0" y="110"/>
                    <a:pt x="0" y="110"/>
                    <a:pt x="0" y="110"/>
                  </a:cubicBezTo>
                  <a:cubicBezTo>
                    <a:pt x="0" y="111"/>
                    <a:pt x="1" y="112"/>
                    <a:pt x="2" y="112"/>
                  </a:cubicBezTo>
                  <a:cubicBezTo>
                    <a:pt x="18" y="115"/>
                    <a:pt x="18" y="115"/>
                    <a:pt x="18" y="115"/>
                  </a:cubicBezTo>
                  <a:cubicBezTo>
                    <a:pt x="19" y="121"/>
                    <a:pt x="21" y="126"/>
                    <a:pt x="23" y="132"/>
                  </a:cubicBezTo>
                  <a:cubicBezTo>
                    <a:pt x="10" y="143"/>
                    <a:pt x="10" y="143"/>
                    <a:pt x="10" y="143"/>
                  </a:cubicBezTo>
                  <a:cubicBezTo>
                    <a:pt x="9" y="144"/>
                    <a:pt x="9" y="145"/>
                    <a:pt x="9" y="146"/>
                  </a:cubicBezTo>
                  <a:cubicBezTo>
                    <a:pt x="17" y="159"/>
                    <a:pt x="17" y="159"/>
                    <a:pt x="17" y="159"/>
                  </a:cubicBezTo>
                  <a:cubicBezTo>
                    <a:pt x="18" y="160"/>
                    <a:pt x="19" y="160"/>
                    <a:pt x="20" y="160"/>
                  </a:cubicBezTo>
                  <a:cubicBezTo>
                    <a:pt x="36" y="155"/>
                    <a:pt x="36" y="155"/>
                    <a:pt x="36" y="155"/>
                  </a:cubicBezTo>
                  <a:cubicBezTo>
                    <a:pt x="40" y="159"/>
                    <a:pt x="44" y="163"/>
                    <a:pt x="48" y="167"/>
                  </a:cubicBezTo>
                  <a:cubicBezTo>
                    <a:pt x="43" y="182"/>
                    <a:pt x="43" y="182"/>
                    <a:pt x="43" y="182"/>
                  </a:cubicBezTo>
                  <a:cubicBezTo>
                    <a:pt x="42" y="184"/>
                    <a:pt x="42" y="185"/>
                    <a:pt x="44" y="186"/>
                  </a:cubicBezTo>
                  <a:cubicBezTo>
                    <a:pt x="57" y="194"/>
                    <a:pt x="57" y="194"/>
                    <a:pt x="57" y="194"/>
                  </a:cubicBezTo>
                  <a:cubicBezTo>
                    <a:pt x="58" y="194"/>
                    <a:pt x="59" y="194"/>
                    <a:pt x="60" y="193"/>
                  </a:cubicBezTo>
                  <a:cubicBezTo>
                    <a:pt x="71" y="180"/>
                    <a:pt x="71" y="180"/>
                    <a:pt x="71" y="180"/>
                  </a:cubicBezTo>
                  <a:cubicBezTo>
                    <a:pt x="76" y="182"/>
                    <a:pt x="82" y="184"/>
                    <a:pt x="88" y="185"/>
                  </a:cubicBezTo>
                  <a:cubicBezTo>
                    <a:pt x="91" y="201"/>
                    <a:pt x="91" y="201"/>
                    <a:pt x="91" y="201"/>
                  </a:cubicBezTo>
                  <a:cubicBezTo>
                    <a:pt x="91" y="203"/>
                    <a:pt x="92" y="203"/>
                    <a:pt x="93" y="203"/>
                  </a:cubicBezTo>
                  <a:cubicBezTo>
                    <a:pt x="109" y="203"/>
                    <a:pt x="109" y="203"/>
                    <a:pt x="109" y="203"/>
                  </a:cubicBezTo>
                  <a:cubicBezTo>
                    <a:pt x="110" y="203"/>
                    <a:pt x="111" y="202"/>
                    <a:pt x="111" y="201"/>
                  </a:cubicBezTo>
                  <a:cubicBezTo>
                    <a:pt x="114" y="185"/>
                    <a:pt x="114" y="185"/>
                    <a:pt x="114" y="185"/>
                  </a:cubicBezTo>
                  <a:cubicBezTo>
                    <a:pt x="120" y="184"/>
                    <a:pt x="126" y="182"/>
                    <a:pt x="131" y="180"/>
                  </a:cubicBezTo>
                  <a:cubicBezTo>
                    <a:pt x="142" y="193"/>
                    <a:pt x="142" y="193"/>
                    <a:pt x="142" y="193"/>
                  </a:cubicBezTo>
                  <a:cubicBezTo>
                    <a:pt x="143" y="194"/>
                    <a:pt x="144" y="194"/>
                    <a:pt x="145" y="194"/>
                  </a:cubicBezTo>
                  <a:cubicBezTo>
                    <a:pt x="158" y="186"/>
                    <a:pt x="158" y="186"/>
                    <a:pt x="158" y="186"/>
                  </a:cubicBezTo>
                  <a:cubicBezTo>
                    <a:pt x="160" y="185"/>
                    <a:pt x="160" y="184"/>
                    <a:pt x="159" y="182"/>
                  </a:cubicBezTo>
                  <a:cubicBezTo>
                    <a:pt x="154" y="167"/>
                    <a:pt x="154" y="167"/>
                    <a:pt x="154" y="167"/>
                  </a:cubicBezTo>
                  <a:cubicBezTo>
                    <a:pt x="158" y="163"/>
                    <a:pt x="162" y="159"/>
                    <a:pt x="166" y="155"/>
                  </a:cubicBezTo>
                  <a:cubicBezTo>
                    <a:pt x="181" y="160"/>
                    <a:pt x="181" y="160"/>
                    <a:pt x="181" y="160"/>
                  </a:cubicBezTo>
                  <a:cubicBezTo>
                    <a:pt x="183" y="160"/>
                    <a:pt x="184" y="160"/>
                    <a:pt x="185" y="159"/>
                  </a:cubicBezTo>
                  <a:cubicBezTo>
                    <a:pt x="193" y="146"/>
                    <a:pt x="193" y="146"/>
                    <a:pt x="193" y="146"/>
                  </a:cubicBezTo>
                  <a:cubicBezTo>
                    <a:pt x="193" y="145"/>
                    <a:pt x="193" y="144"/>
                    <a:pt x="192" y="143"/>
                  </a:cubicBezTo>
                  <a:cubicBezTo>
                    <a:pt x="179" y="132"/>
                    <a:pt x="179" y="132"/>
                    <a:pt x="179" y="132"/>
                  </a:cubicBezTo>
                  <a:cubicBezTo>
                    <a:pt x="181" y="126"/>
                    <a:pt x="183" y="121"/>
                    <a:pt x="184" y="115"/>
                  </a:cubicBezTo>
                  <a:cubicBezTo>
                    <a:pt x="200" y="112"/>
                    <a:pt x="200" y="112"/>
                    <a:pt x="200" y="112"/>
                  </a:cubicBezTo>
                  <a:cubicBezTo>
                    <a:pt x="202" y="112"/>
                    <a:pt x="202" y="111"/>
                    <a:pt x="202" y="110"/>
                  </a:cubicBezTo>
                  <a:cubicBezTo>
                    <a:pt x="202" y="94"/>
                    <a:pt x="202" y="94"/>
                    <a:pt x="202" y="94"/>
                  </a:cubicBezTo>
                  <a:cubicBezTo>
                    <a:pt x="202" y="93"/>
                    <a:pt x="201" y="92"/>
                    <a:pt x="200" y="92"/>
                  </a:cubicBezTo>
                  <a:close/>
                  <a:moveTo>
                    <a:pt x="101" y="141"/>
                  </a:moveTo>
                  <a:cubicBezTo>
                    <a:pt x="79" y="141"/>
                    <a:pt x="61" y="124"/>
                    <a:pt x="61" y="102"/>
                  </a:cubicBezTo>
                  <a:cubicBezTo>
                    <a:pt x="61" y="80"/>
                    <a:pt x="79" y="62"/>
                    <a:pt x="101" y="62"/>
                  </a:cubicBezTo>
                  <a:cubicBezTo>
                    <a:pt x="123" y="62"/>
                    <a:pt x="141" y="80"/>
                    <a:pt x="141" y="102"/>
                  </a:cubicBezTo>
                  <a:cubicBezTo>
                    <a:pt x="141" y="124"/>
                    <a:pt x="123" y="141"/>
                    <a:pt x="101"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70" name="Freeform 239">
              <a:extLst>
                <a:ext uri="{FF2B5EF4-FFF2-40B4-BE49-F238E27FC236}">
                  <a16:creationId xmlns:a16="http://schemas.microsoft.com/office/drawing/2014/main" id="{1297A00F-20B2-4D12-A083-0CC094FFDFDD}"/>
                </a:ext>
              </a:extLst>
            </p:cNvPr>
            <p:cNvSpPr>
              <a:spLocks noEditPoints="1"/>
            </p:cNvSpPr>
            <p:nvPr/>
          </p:nvSpPr>
          <p:spPr bwMode="auto">
            <a:xfrm>
              <a:off x="2122" y="2507"/>
              <a:ext cx="115" cy="117"/>
            </a:xfrm>
            <a:custGeom>
              <a:avLst/>
              <a:gdLst>
                <a:gd name="T0" fmla="*/ 82 w 179"/>
                <a:gd name="T1" fmla="*/ 181 h 181"/>
                <a:gd name="T2" fmla="*/ 100 w 179"/>
                <a:gd name="T3" fmla="*/ 178 h 181"/>
                <a:gd name="T4" fmla="*/ 117 w 179"/>
                <a:gd name="T5" fmla="*/ 156 h 181"/>
                <a:gd name="T6" fmla="*/ 134 w 179"/>
                <a:gd name="T7" fmla="*/ 170 h 181"/>
                <a:gd name="T8" fmla="*/ 147 w 179"/>
                <a:gd name="T9" fmla="*/ 158 h 181"/>
                <a:gd name="T10" fmla="*/ 151 w 179"/>
                <a:gd name="T11" fmla="*/ 126 h 181"/>
                <a:gd name="T12" fmla="*/ 173 w 179"/>
                <a:gd name="T13" fmla="*/ 127 h 181"/>
                <a:gd name="T14" fmla="*/ 176 w 179"/>
                <a:gd name="T15" fmla="*/ 110 h 181"/>
                <a:gd name="T16" fmla="*/ 161 w 179"/>
                <a:gd name="T17" fmla="*/ 90 h 181"/>
                <a:gd name="T18" fmla="*/ 177 w 179"/>
                <a:gd name="T19" fmla="*/ 77 h 181"/>
                <a:gd name="T20" fmla="*/ 175 w 179"/>
                <a:gd name="T21" fmla="*/ 59 h 181"/>
                <a:gd name="T22" fmla="*/ 154 w 179"/>
                <a:gd name="T23" fmla="*/ 58 h 181"/>
                <a:gd name="T24" fmla="*/ 150 w 179"/>
                <a:gd name="T25" fmla="*/ 25 h 181"/>
                <a:gd name="T26" fmla="*/ 137 w 179"/>
                <a:gd name="T27" fmla="*/ 12 h 181"/>
                <a:gd name="T28" fmla="*/ 120 w 179"/>
                <a:gd name="T29" fmla="*/ 25 h 181"/>
                <a:gd name="T30" fmla="*/ 100 w 179"/>
                <a:gd name="T31" fmla="*/ 2 h 181"/>
                <a:gd name="T32" fmla="*/ 82 w 179"/>
                <a:gd name="T33" fmla="*/ 0 h 181"/>
                <a:gd name="T34" fmla="*/ 76 w 179"/>
                <a:gd name="T35" fmla="*/ 20 h 181"/>
                <a:gd name="T36" fmla="*/ 49 w 179"/>
                <a:gd name="T37" fmla="*/ 12 h 181"/>
                <a:gd name="T38" fmla="*/ 33 w 179"/>
                <a:gd name="T39" fmla="*/ 19 h 181"/>
                <a:gd name="T40" fmla="*/ 39 w 179"/>
                <a:gd name="T41" fmla="*/ 40 h 181"/>
                <a:gd name="T42" fmla="*/ 10 w 179"/>
                <a:gd name="T43" fmla="*/ 52 h 181"/>
                <a:gd name="T44" fmla="*/ 1 w 179"/>
                <a:gd name="T45" fmla="*/ 68 h 181"/>
                <a:gd name="T46" fmla="*/ 19 w 179"/>
                <a:gd name="T47" fmla="*/ 80 h 181"/>
                <a:gd name="T48" fmla="*/ 18 w 179"/>
                <a:gd name="T49" fmla="*/ 95 h 181"/>
                <a:gd name="T50" fmla="*/ 0 w 179"/>
                <a:gd name="T51" fmla="*/ 107 h 181"/>
                <a:gd name="T52" fmla="*/ 7 w 179"/>
                <a:gd name="T53" fmla="*/ 123 h 181"/>
                <a:gd name="T54" fmla="*/ 37 w 179"/>
                <a:gd name="T55" fmla="*/ 139 h 181"/>
                <a:gd name="T56" fmla="*/ 30 w 179"/>
                <a:gd name="T57" fmla="*/ 159 h 181"/>
                <a:gd name="T58" fmla="*/ 46 w 179"/>
                <a:gd name="T59" fmla="*/ 167 h 181"/>
                <a:gd name="T60" fmla="*/ 76 w 179"/>
                <a:gd name="T61" fmla="*/ 160 h 181"/>
                <a:gd name="T62" fmla="*/ 60 w 179"/>
                <a:gd name="T63" fmla="*/ 90 h 181"/>
                <a:gd name="T64" fmla="*/ 119 w 179"/>
                <a:gd name="T65" fmla="*/ 90 h 181"/>
                <a:gd name="T66" fmla="*/ 60 w 179"/>
                <a:gd name="T67"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9" h="181">
                  <a:moveTo>
                    <a:pt x="79" y="178"/>
                  </a:moveTo>
                  <a:cubicBezTo>
                    <a:pt x="80" y="180"/>
                    <a:pt x="81" y="181"/>
                    <a:pt x="82" y="181"/>
                  </a:cubicBezTo>
                  <a:cubicBezTo>
                    <a:pt x="97" y="181"/>
                    <a:pt x="97" y="181"/>
                    <a:pt x="97" y="181"/>
                  </a:cubicBezTo>
                  <a:cubicBezTo>
                    <a:pt x="99" y="181"/>
                    <a:pt x="99" y="180"/>
                    <a:pt x="100" y="178"/>
                  </a:cubicBezTo>
                  <a:cubicBezTo>
                    <a:pt x="103" y="160"/>
                    <a:pt x="103" y="160"/>
                    <a:pt x="103" y="160"/>
                  </a:cubicBezTo>
                  <a:cubicBezTo>
                    <a:pt x="108" y="159"/>
                    <a:pt x="113" y="158"/>
                    <a:pt x="117" y="156"/>
                  </a:cubicBezTo>
                  <a:cubicBezTo>
                    <a:pt x="130" y="169"/>
                    <a:pt x="130" y="169"/>
                    <a:pt x="130" y="169"/>
                  </a:cubicBezTo>
                  <a:cubicBezTo>
                    <a:pt x="132" y="170"/>
                    <a:pt x="133" y="171"/>
                    <a:pt x="134" y="170"/>
                  </a:cubicBezTo>
                  <a:cubicBezTo>
                    <a:pt x="147" y="161"/>
                    <a:pt x="147" y="161"/>
                    <a:pt x="147" y="161"/>
                  </a:cubicBezTo>
                  <a:cubicBezTo>
                    <a:pt x="148" y="160"/>
                    <a:pt x="148" y="159"/>
                    <a:pt x="147" y="158"/>
                  </a:cubicBezTo>
                  <a:cubicBezTo>
                    <a:pt x="140" y="141"/>
                    <a:pt x="140" y="141"/>
                    <a:pt x="140" y="141"/>
                  </a:cubicBezTo>
                  <a:cubicBezTo>
                    <a:pt x="144" y="136"/>
                    <a:pt x="148" y="132"/>
                    <a:pt x="151" y="126"/>
                  </a:cubicBezTo>
                  <a:cubicBezTo>
                    <a:pt x="169" y="129"/>
                    <a:pt x="169" y="129"/>
                    <a:pt x="169" y="129"/>
                  </a:cubicBezTo>
                  <a:cubicBezTo>
                    <a:pt x="171" y="129"/>
                    <a:pt x="172" y="129"/>
                    <a:pt x="173" y="127"/>
                  </a:cubicBezTo>
                  <a:cubicBezTo>
                    <a:pt x="178" y="113"/>
                    <a:pt x="178" y="113"/>
                    <a:pt x="178" y="113"/>
                  </a:cubicBezTo>
                  <a:cubicBezTo>
                    <a:pt x="178" y="112"/>
                    <a:pt x="177" y="110"/>
                    <a:pt x="176" y="110"/>
                  </a:cubicBezTo>
                  <a:cubicBezTo>
                    <a:pt x="160" y="100"/>
                    <a:pt x="160" y="100"/>
                    <a:pt x="160" y="100"/>
                  </a:cubicBezTo>
                  <a:cubicBezTo>
                    <a:pt x="161" y="97"/>
                    <a:pt x="161" y="94"/>
                    <a:pt x="161" y="90"/>
                  </a:cubicBezTo>
                  <a:cubicBezTo>
                    <a:pt x="161" y="88"/>
                    <a:pt x="161" y="87"/>
                    <a:pt x="161" y="85"/>
                  </a:cubicBezTo>
                  <a:cubicBezTo>
                    <a:pt x="177" y="77"/>
                    <a:pt x="177" y="77"/>
                    <a:pt x="177" y="77"/>
                  </a:cubicBezTo>
                  <a:cubicBezTo>
                    <a:pt x="179" y="76"/>
                    <a:pt x="179" y="75"/>
                    <a:pt x="179" y="74"/>
                  </a:cubicBezTo>
                  <a:cubicBezTo>
                    <a:pt x="175" y="59"/>
                    <a:pt x="175" y="59"/>
                    <a:pt x="175" y="59"/>
                  </a:cubicBezTo>
                  <a:cubicBezTo>
                    <a:pt x="175" y="58"/>
                    <a:pt x="173" y="57"/>
                    <a:pt x="172" y="57"/>
                  </a:cubicBezTo>
                  <a:cubicBezTo>
                    <a:pt x="154" y="58"/>
                    <a:pt x="154" y="58"/>
                    <a:pt x="154" y="58"/>
                  </a:cubicBezTo>
                  <a:cubicBezTo>
                    <a:pt x="151" y="52"/>
                    <a:pt x="147" y="47"/>
                    <a:pt x="142" y="42"/>
                  </a:cubicBezTo>
                  <a:cubicBezTo>
                    <a:pt x="150" y="25"/>
                    <a:pt x="150" y="25"/>
                    <a:pt x="150" y="25"/>
                  </a:cubicBezTo>
                  <a:cubicBezTo>
                    <a:pt x="150" y="23"/>
                    <a:pt x="150" y="22"/>
                    <a:pt x="149" y="22"/>
                  </a:cubicBezTo>
                  <a:cubicBezTo>
                    <a:pt x="137" y="12"/>
                    <a:pt x="137" y="12"/>
                    <a:pt x="137" y="12"/>
                  </a:cubicBezTo>
                  <a:cubicBezTo>
                    <a:pt x="136" y="12"/>
                    <a:pt x="134" y="12"/>
                    <a:pt x="133" y="13"/>
                  </a:cubicBezTo>
                  <a:cubicBezTo>
                    <a:pt x="120" y="25"/>
                    <a:pt x="120" y="25"/>
                    <a:pt x="120" y="25"/>
                  </a:cubicBezTo>
                  <a:cubicBezTo>
                    <a:pt x="115" y="23"/>
                    <a:pt x="109" y="21"/>
                    <a:pt x="103" y="20"/>
                  </a:cubicBezTo>
                  <a:cubicBezTo>
                    <a:pt x="100" y="2"/>
                    <a:pt x="100" y="2"/>
                    <a:pt x="100" y="2"/>
                  </a:cubicBezTo>
                  <a:cubicBezTo>
                    <a:pt x="99" y="0"/>
                    <a:pt x="99" y="0"/>
                    <a:pt x="97" y="0"/>
                  </a:cubicBezTo>
                  <a:cubicBezTo>
                    <a:pt x="82" y="0"/>
                    <a:pt x="82" y="0"/>
                    <a:pt x="82" y="0"/>
                  </a:cubicBezTo>
                  <a:cubicBezTo>
                    <a:pt x="81" y="0"/>
                    <a:pt x="80" y="1"/>
                    <a:pt x="79" y="2"/>
                  </a:cubicBezTo>
                  <a:cubicBezTo>
                    <a:pt x="76" y="20"/>
                    <a:pt x="76" y="20"/>
                    <a:pt x="76" y="20"/>
                  </a:cubicBezTo>
                  <a:cubicBezTo>
                    <a:pt x="71" y="21"/>
                    <a:pt x="66" y="22"/>
                    <a:pt x="62" y="24"/>
                  </a:cubicBezTo>
                  <a:cubicBezTo>
                    <a:pt x="49" y="12"/>
                    <a:pt x="49" y="12"/>
                    <a:pt x="49" y="12"/>
                  </a:cubicBezTo>
                  <a:cubicBezTo>
                    <a:pt x="48" y="10"/>
                    <a:pt x="47" y="10"/>
                    <a:pt x="45" y="11"/>
                  </a:cubicBezTo>
                  <a:cubicBezTo>
                    <a:pt x="33" y="19"/>
                    <a:pt x="33" y="19"/>
                    <a:pt x="33" y="19"/>
                  </a:cubicBezTo>
                  <a:cubicBezTo>
                    <a:pt x="31" y="20"/>
                    <a:pt x="32" y="22"/>
                    <a:pt x="32" y="23"/>
                  </a:cubicBezTo>
                  <a:cubicBezTo>
                    <a:pt x="39" y="40"/>
                    <a:pt x="39" y="40"/>
                    <a:pt x="39" y="40"/>
                  </a:cubicBezTo>
                  <a:cubicBezTo>
                    <a:pt x="35" y="44"/>
                    <a:pt x="31" y="49"/>
                    <a:pt x="28" y="54"/>
                  </a:cubicBezTo>
                  <a:cubicBezTo>
                    <a:pt x="10" y="52"/>
                    <a:pt x="10" y="52"/>
                    <a:pt x="10" y="52"/>
                  </a:cubicBezTo>
                  <a:cubicBezTo>
                    <a:pt x="8" y="51"/>
                    <a:pt x="7" y="52"/>
                    <a:pt x="7" y="53"/>
                  </a:cubicBezTo>
                  <a:cubicBezTo>
                    <a:pt x="1" y="68"/>
                    <a:pt x="1" y="68"/>
                    <a:pt x="1" y="68"/>
                  </a:cubicBezTo>
                  <a:cubicBezTo>
                    <a:pt x="1" y="69"/>
                    <a:pt x="2" y="70"/>
                    <a:pt x="3" y="71"/>
                  </a:cubicBezTo>
                  <a:cubicBezTo>
                    <a:pt x="19" y="80"/>
                    <a:pt x="19" y="80"/>
                    <a:pt x="19" y="80"/>
                  </a:cubicBezTo>
                  <a:cubicBezTo>
                    <a:pt x="18" y="83"/>
                    <a:pt x="18" y="87"/>
                    <a:pt x="18" y="90"/>
                  </a:cubicBezTo>
                  <a:cubicBezTo>
                    <a:pt x="18" y="92"/>
                    <a:pt x="18" y="94"/>
                    <a:pt x="18" y="95"/>
                  </a:cubicBezTo>
                  <a:cubicBezTo>
                    <a:pt x="2" y="104"/>
                    <a:pt x="2" y="104"/>
                    <a:pt x="2" y="104"/>
                  </a:cubicBezTo>
                  <a:cubicBezTo>
                    <a:pt x="0" y="105"/>
                    <a:pt x="0" y="105"/>
                    <a:pt x="0" y="107"/>
                  </a:cubicBezTo>
                  <a:cubicBezTo>
                    <a:pt x="4" y="122"/>
                    <a:pt x="4" y="122"/>
                    <a:pt x="4" y="122"/>
                  </a:cubicBezTo>
                  <a:cubicBezTo>
                    <a:pt x="5" y="123"/>
                    <a:pt x="6" y="123"/>
                    <a:pt x="7" y="123"/>
                  </a:cubicBezTo>
                  <a:cubicBezTo>
                    <a:pt x="26" y="122"/>
                    <a:pt x="26" y="122"/>
                    <a:pt x="26" y="122"/>
                  </a:cubicBezTo>
                  <a:cubicBezTo>
                    <a:pt x="29" y="128"/>
                    <a:pt x="33" y="134"/>
                    <a:pt x="37" y="139"/>
                  </a:cubicBezTo>
                  <a:cubicBezTo>
                    <a:pt x="30" y="155"/>
                    <a:pt x="30" y="155"/>
                    <a:pt x="30" y="155"/>
                  </a:cubicBezTo>
                  <a:cubicBezTo>
                    <a:pt x="29" y="157"/>
                    <a:pt x="29" y="158"/>
                    <a:pt x="30" y="159"/>
                  </a:cubicBezTo>
                  <a:cubicBezTo>
                    <a:pt x="43" y="168"/>
                    <a:pt x="43" y="168"/>
                    <a:pt x="43" y="168"/>
                  </a:cubicBezTo>
                  <a:cubicBezTo>
                    <a:pt x="44" y="169"/>
                    <a:pt x="45" y="168"/>
                    <a:pt x="46" y="167"/>
                  </a:cubicBezTo>
                  <a:cubicBezTo>
                    <a:pt x="59" y="155"/>
                    <a:pt x="59" y="155"/>
                    <a:pt x="59" y="155"/>
                  </a:cubicBezTo>
                  <a:cubicBezTo>
                    <a:pt x="65" y="158"/>
                    <a:pt x="70" y="159"/>
                    <a:pt x="76" y="160"/>
                  </a:cubicBezTo>
                  <a:lnTo>
                    <a:pt x="79" y="178"/>
                  </a:lnTo>
                  <a:close/>
                  <a:moveTo>
                    <a:pt x="60" y="90"/>
                  </a:moveTo>
                  <a:cubicBezTo>
                    <a:pt x="60" y="74"/>
                    <a:pt x="73" y="61"/>
                    <a:pt x="90" y="61"/>
                  </a:cubicBezTo>
                  <a:cubicBezTo>
                    <a:pt x="106" y="61"/>
                    <a:pt x="119" y="74"/>
                    <a:pt x="119" y="90"/>
                  </a:cubicBezTo>
                  <a:cubicBezTo>
                    <a:pt x="119" y="107"/>
                    <a:pt x="106" y="120"/>
                    <a:pt x="90" y="120"/>
                  </a:cubicBezTo>
                  <a:cubicBezTo>
                    <a:pt x="73" y="120"/>
                    <a:pt x="60" y="107"/>
                    <a:pt x="60" y="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71" name="Freeform 240">
              <a:extLst>
                <a:ext uri="{FF2B5EF4-FFF2-40B4-BE49-F238E27FC236}">
                  <a16:creationId xmlns:a16="http://schemas.microsoft.com/office/drawing/2014/main" id="{75BDC9EB-4DBC-4D54-BBBD-794B30761A11}"/>
                </a:ext>
              </a:extLst>
            </p:cNvPr>
            <p:cNvSpPr>
              <a:spLocks noEditPoints="1"/>
            </p:cNvSpPr>
            <p:nvPr/>
          </p:nvSpPr>
          <p:spPr bwMode="auto">
            <a:xfrm>
              <a:off x="2269" y="2552"/>
              <a:ext cx="115" cy="116"/>
            </a:xfrm>
            <a:custGeom>
              <a:avLst/>
              <a:gdLst>
                <a:gd name="T0" fmla="*/ 175 w 179"/>
                <a:gd name="T1" fmla="*/ 59 h 181"/>
                <a:gd name="T2" fmla="*/ 153 w 179"/>
                <a:gd name="T3" fmla="*/ 59 h 181"/>
                <a:gd name="T4" fmla="*/ 149 w 179"/>
                <a:gd name="T5" fmla="*/ 26 h 181"/>
                <a:gd name="T6" fmla="*/ 136 w 179"/>
                <a:gd name="T7" fmla="*/ 13 h 181"/>
                <a:gd name="T8" fmla="*/ 120 w 179"/>
                <a:gd name="T9" fmla="*/ 26 h 181"/>
                <a:gd name="T10" fmla="*/ 100 w 179"/>
                <a:gd name="T11" fmla="*/ 3 h 181"/>
                <a:gd name="T12" fmla="*/ 82 w 179"/>
                <a:gd name="T13" fmla="*/ 0 h 181"/>
                <a:gd name="T14" fmla="*/ 76 w 179"/>
                <a:gd name="T15" fmla="*/ 21 h 181"/>
                <a:gd name="T16" fmla="*/ 49 w 179"/>
                <a:gd name="T17" fmla="*/ 12 h 181"/>
                <a:gd name="T18" fmla="*/ 32 w 179"/>
                <a:gd name="T19" fmla="*/ 20 h 181"/>
                <a:gd name="T20" fmla="*/ 39 w 179"/>
                <a:gd name="T21" fmla="*/ 40 h 181"/>
                <a:gd name="T22" fmla="*/ 10 w 179"/>
                <a:gd name="T23" fmla="*/ 52 h 181"/>
                <a:gd name="T24" fmla="*/ 1 w 179"/>
                <a:gd name="T25" fmla="*/ 68 h 181"/>
                <a:gd name="T26" fmla="*/ 19 w 179"/>
                <a:gd name="T27" fmla="*/ 81 h 181"/>
                <a:gd name="T28" fmla="*/ 18 w 179"/>
                <a:gd name="T29" fmla="*/ 96 h 181"/>
                <a:gd name="T30" fmla="*/ 0 w 179"/>
                <a:gd name="T31" fmla="*/ 107 h 181"/>
                <a:gd name="T32" fmla="*/ 7 w 179"/>
                <a:gd name="T33" fmla="*/ 124 h 181"/>
                <a:gd name="T34" fmla="*/ 37 w 179"/>
                <a:gd name="T35" fmla="*/ 139 h 181"/>
                <a:gd name="T36" fmla="*/ 30 w 179"/>
                <a:gd name="T37" fmla="*/ 159 h 181"/>
                <a:gd name="T38" fmla="*/ 46 w 179"/>
                <a:gd name="T39" fmla="*/ 168 h 181"/>
                <a:gd name="T40" fmla="*/ 76 w 179"/>
                <a:gd name="T41" fmla="*/ 161 h 181"/>
                <a:gd name="T42" fmla="*/ 82 w 179"/>
                <a:gd name="T43" fmla="*/ 181 h 181"/>
                <a:gd name="T44" fmla="*/ 100 w 179"/>
                <a:gd name="T45" fmla="*/ 179 h 181"/>
                <a:gd name="T46" fmla="*/ 117 w 179"/>
                <a:gd name="T47" fmla="*/ 157 h 181"/>
                <a:gd name="T48" fmla="*/ 134 w 179"/>
                <a:gd name="T49" fmla="*/ 170 h 181"/>
                <a:gd name="T50" fmla="*/ 147 w 179"/>
                <a:gd name="T51" fmla="*/ 158 h 181"/>
                <a:gd name="T52" fmla="*/ 151 w 179"/>
                <a:gd name="T53" fmla="*/ 127 h 181"/>
                <a:gd name="T54" fmla="*/ 172 w 179"/>
                <a:gd name="T55" fmla="*/ 128 h 181"/>
                <a:gd name="T56" fmla="*/ 176 w 179"/>
                <a:gd name="T57" fmla="*/ 110 h 181"/>
                <a:gd name="T58" fmla="*/ 161 w 179"/>
                <a:gd name="T59" fmla="*/ 91 h 181"/>
                <a:gd name="T60" fmla="*/ 177 w 179"/>
                <a:gd name="T61" fmla="*/ 77 h 181"/>
                <a:gd name="T62" fmla="*/ 89 w 179"/>
                <a:gd name="T63" fmla="*/ 120 h 181"/>
                <a:gd name="T64" fmla="*/ 89 w 179"/>
                <a:gd name="T65" fmla="*/ 61 h 181"/>
                <a:gd name="T66" fmla="*/ 89 w 179"/>
                <a:gd name="T67" fmla="*/ 12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9" h="181">
                  <a:moveTo>
                    <a:pt x="179" y="74"/>
                  </a:moveTo>
                  <a:cubicBezTo>
                    <a:pt x="175" y="59"/>
                    <a:pt x="175" y="59"/>
                    <a:pt x="175" y="59"/>
                  </a:cubicBezTo>
                  <a:cubicBezTo>
                    <a:pt x="174" y="58"/>
                    <a:pt x="173" y="58"/>
                    <a:pt x="172" y="58"/>
                  </a:cubicBezTo>
                  <a:cubicBezTo>
                    <a:pt x="153" y="59"/>
                    <a:pt x="153" y="59"/>
                    <a:pt x="153" y="59"/>
                  </a:cubicBezTo>
                  <a:cubicBezTo>
                    <a:pt x="150" y="53"/>
                    <a:pt x="146" y="47"/>
                    <a:pt x="142" y="42"/>
                  </a:cubicBezTo>
                  <a:cubicBezTo>
                    <a:pt x="149" y="26"/>
                    <a:pt x="149" y="26"/>
                    <a:pt x="149" y="26"/>
                  </a:cubicBezTo>
                  <a:cubicBezTo>
                    <a:pt x="150" y="24"/>
                    <a:pt x="150" y="23"/>
                    <a:pt x="149" y="22"/>
                  </a:cubicBezTo>
                  <a:cubicBezTo>
                    <a:pt x="136" y="13"/>
                    <a:pt x="136" y="13"/>
                    <a:pt x="136" y="13"/>
                  </a:cubicBezTo>
                  <a:cubicBezTo>
                    <a:pt x="135" y="12"/>
                    <a:pt x="134" y="13"/>
                    <a:pt x="133" y="14"/>
                  </a:cubicBezTo>
                  <a:cubicBezTo>
                    <a:pt x="120" y="26"/>
                    <a:pt x="120" y="26"/>
                    <a:pt x="120" y="26"/>
                  </a:cubicBezTo>
                  <a:cubicBezTo>
                    <a:pt x="114" y="23"/>
                    <a:pt x="109" y="22"/>
                    <a:pt x="103" y="21"/>
                  </a:cubicBezTo>
                  <a:cubicBezTo>
                    <a:pt x="100" y="3"/>
                    <a:pt x="100" y="3"/>
                    <a:pt x="100" y="3"/>
                  </a:cubicBezTo>
                  <a:cubicBezTo>
                    <a:pt x="99" y="1"/>
                    <a:pt x="98" y="0"/>
                    <a:pt x="97" y="0"/>
                  </a:cubicBezTo>
                  <a:cubicBezTo>
                    <a:pt x="82" y="0"/>
                    <a:pt x="82" y="0"/>
                    <a:pt x="82" y="0"/>
                  </a:cubicBezTo>
                  <a:cubicBezTo>
                    <a:pt x="80" y="0"/>
                    <a:pt x="80" y="1"/>
                    <a:pt x="79" y="3"/>
                  </a:cubicBezTo>
                  <a:cubicBezTo>
                    <a:pt x="76" y="21"/>
                    <a:pt x="76" y="21"/>
                    <a:pt x="76" y="21"/>
                  </a:cubicBezTo>
                  <a:cubicBezTo>
                    <a:pt x="71" y="21"/>
                    <a:pt x="66" y="23"/>
                    <a:pt x="62" y="25"/>
                  </a:cubicBezTo>
                  <a:cubicBezTo>
                    <a:pt x="49" y="12"/>
                    <a:pt x="49" y="12"/>
                    <a:pt x="49" y="12"/>
                  </a:cubicBezTo>
                  <a:cubicBezTo>
                    <a:pt x="47" y="11"/>
                    <a:pt x="46" y="10"/>
                    <a:pt x="45" y="11"/>
                  </a:cubicBezTo>
                  <a:cubicBezTo>
                    <a:pt x="32" y="20"/>
                    <a:pt x="32" y="20"/>
                    <a:pt x="32" y="20"/>
                  </a:cubicBezTo>
                  <a:cubicBezTo>
                    <a:pt x="31" y="21"/>
                    <a:pt x="31" y="22"/>
                    <a:pt x="32" y="23"/>
                  </a:cubicBezTo>
                  <a:cubicBezTo>
                    <a:pt x="39" y="40"/>
                    <a:pt x="39" y="40"/>
                    <a:pt x="39" y="40"/>
                  </a:cubicBezTo>
                  <a:cubicBezTo>
                    <a:pt x="35" y="44"/>
                    <a:pt x="31" y="49"/>
                    <a:pt x="28" y="55"/>
                  </a:cubicBezTo>
                  <a:cubicBezTo>
                    <a:pt x="10" y="52"/>
                    <a:pt x="10" y="52"/>
                    <a:pt x="10" y="52"/>
                  </a:cubicBezTo>
                  <a:cubicBezTo>
                    <a:pt x="8" y="52"/>
                    <a:pt x="7" y="52"/>
                    <a:pt x="6" y="53"/>
                  </a:cubicBezTo>
                  <a:cubicBezTo>
                    <a:pt x="1" y="68"/>
                    <a:pt x="1" y="68"/>
                    <a:pt x="1" y="68"/>
                  </a:cubicBezTo>
                  <a:cubicBezTo>
                    <a:pt x="1" y="69"/>
                    <a:pt x="2" y="70"/>
                    <a:pt x="3" y="71"/>
                  </a:cubicBezTo>
                  <a:cubicBezTo>
                    <a:pt x="19" y="81"/>
                    <a:pt x="19" y="81"/>
                    <a:pt x="19" y="81"/>
                  </a:cubicBezTo>
                  <a:cubicBezTo>
                    <a:pt x="18" y="84"/>
                    <a:pt x="18" y="87"/>
                    <a:pt x="18" y="91"/>
                  </a:cubicBezTo>
                  <a:cubicBezTo>
                    <a:pt x="18" y="92"/>
                    <a:pt x="18" y="94"/>
                    <a:pt x="18" y="96"/>
                  </a:cubicBezTo>
                  <a:cubicBezTo>
                    <a:pt x="2" y="104"/>
                    <a:pt x="2" y="104"/>
                    <a:pt x="2" y="104"/>
                  </a:cubicBezTo>
                  <a:cubicBezTo>
                    <a:pt x="0" y="105"/>
                    <a:pt x="0" y="106"/>
                    <a:pt x="0" y="107"/>
                  </a:cubicBezTo>
                  <a:cubicBezTo>
                    <a:pt x="4" y="122"/>
                    <a:pt x="4" y="122"/>
                    <a:pt x="4" y="122"/>
                  </a:cubicBezTo>
                  <a:cubicBezTo>
                    <a:pt x="4" y="123"/>
                    <a:pt x="6" y="124"/>
                    <a:pt x="7" y="124"/>
                  </a:cubicBezTo>
                  <a:cubicBezTo>
                    <a:pt x="25" y="123"/>
                    <a:pt x="25" y="123"/>
                    <a:pt x="25" y="123"/>
                  </a:cubicBezTo>
                  <a:cubicBezTo>
                    <a:pt x="28" y="129"/>
                    <a:pt x="32" y="134"/>
                    <a:pt x="37" y="139"/>
                  </a:cubicBezTo>
                  <a:cubicBezTo>
                    <a:pt x="29" y="156"/>
                    <a:pt x="29" y="156"/>
                    <a:pt x="29" y="156"/>
                  </a:cubicBezTo>
                  <a:cubicBezTo>
                    <a:pt x="29" y="158"/>
                    <a:pt x="29" y="159"/>
                    <a:pt x="30" y="159"/>
                  </a:cubicBezTo>
                  <a:cubicBezTo>
                    <a:pt x="42" y="169"/>
                    <a:pt x="42" y="169"/>
                    <a:pt x="42" y="169"/>
                  </a:cubicBezTo>
                  <a:cubicBezTo>
                    <a:pt x="43" y="169"/>
                    <a:pt x="45" y="169"/>
                    <a:pt x="46" y="168"/>
                  </a:cubicBezTo>
                  <a:cubicBezTo>
                    <a:pt x="59" y="156"/>
                    <a:pt x="59" y="156"/>
                    <a:pt x="59" y="156"/>
                  </a:cubicBezTo>
                  <a:cubicBezTo>
                    <a:pt x="64" y="158"/>
                    <a:pt x="70" y="160"/>
                    <a:pt x="76" y="161"/>
                  </a:cubicBezTo>
                  <a:cubicBezTo>
                    <a:pt x="79" y="179"/>
                    <a:pt x="79" y="179"/>
                    <a:pt x="79" y="179"/>
                  </a:cubicBezTo>
                  <a:cubicBezTo>
                    <a:pt x="80" y="181"/>
                    <a:pt x="80" y="181"/>
                    <a:pt x="82" y="181"/>
                  </a:cubicBezTo>
                  <a:cubicBezTo>
                    <a:pt x="97" y="181"/>
                    <a:pt x="97" y="181"/>
                    <a:pt x="97" y="181"/>
                  </a:cubicBezTo>
                  <a:cubicBezTo>
                    <a:pt x="98" y="181"/>
                    <a:pt x="99" y="180"/>
                    <a:pt x="100" y="179"/>
                  </a:cubicBezTo>
                  <a:cubicBezTo>
                    <a:pt x="103" y="161"/>
                    <a:pt x="103" y="161"/>
                    <a:pt x="103" y="161"/>
                  </a:cubicBezTo>
                  <a:cubicBezTo>
                    <a:pt x="108" y="160"/>
                    <a:pt x="113" y="158"/>
                    <a:pt x="117" y="157"/>
                  </a:cubicBezTo>
                  <a:cubicBezTo>
                    <a:pt x="130" y="169"/>
                    <a:pt x="130" y="169"/>
                    <a:pt x="130" y="169"/>
                  </a:cubicBezTo>
                  <a:cubicBezTo>
                    <a:pt x="131" y="171"/>
                    <a:pt x="132" y="171"/>
                    <a:pt x="134" y="170"/>
                  </a:cubicBezTo>
                  <a:cubicBezTo>
                    <a:pt x="146" y="162"/>
                    <a:pt x="146" y="162"/>
                    <a:pt x="146" y="162"/>
                  </a:cubicBezTo>
                  <a:cubicBezTo>
                    <a:pt x="148" y="161"/>
                    <a:pt x="147" y="159"/>
                    <a:pt x="147" y="158"/>
                  </a:cubicBezTo>
                  <a:cubicBezTo>
                    <a:pt x="140" y="141"/>
                    <a:pt x="140" y="141"/>
                    <a:pt x="140" y="141"/>
                  </a:cubicBezTo>
                  <a:cubicBezTo>
                    <a:pt x="144" y="137"/>
                    <a:pt x="148" y="132"/>
                    <a:pt x="151" y="127"/>
                  </a:cubicBezTo>
                  <a:cubicBezTo>
                    <a:pt x="169" y="129"/>
                    <a:pt x="169" y="129"/>
                    <a:pt x="169" y="129"/>
                  </a:cubicBezTo>
                  <a:cubicBezTo>
                    <a:pt x="171" y="130"/>
                    <a:pt x="172" y="129"/>
                    <a:pt x="172" y="128"/>
                  </a:cubicBezTo>
                  <a:cubicBezTo>
                    <a:pt x="178" y="113"/>
                    <a:pt x="178" y="113"/>
                    <a:pt x="178" y="113"/>
                  </a:cubicBezTo>
                  <a:cubicBezTo>
                    <a:pt x="178" y="112"/>
                    <a:pt x="177" y="111"/>
                    <a:pt x="176" y="110"/>
                  </a:cubicBezTo>
                  <a:cubicBezTo>
                    <a:pt x="160" y="101"/>
                    <a:pt x="160" y="101"/>
                    <a:pt x="160" y="101"/>
                  </a:cubicBezTo>
                  <a:cubicBezTo>
                    <a:pt x="161" y="97"/>
                    <a:pt x="161" y="94"/>
                    <a:pt x="161" y="91"/>
                  </a:cubicBezTo>
                  <a:cubicBezTo>
                    <a:pt x="161" y="89"/>
                    <a:pt x="161" y="87"/>
                    <a:pt x="161" y="85"/>
                  </a:cubicBezTo>
                  <a:cubicBezTo>
                    <a:pt x="177" y="77"/>
                    <a:pt x="177" y="77"/>
                    <a:pt x="177" y="77"/>
                  </a:cubicBezTo>
                  <a:cubicBezTo>
                    <a:pt x="179" y="76"/>
                    <a:pt x="179" y="75"/>
                    <a:pt x="179" y="74"/>
                  </a:cubicBezTo>
                  <a:close/>
                  <a:moveTo>
                    <a:pt x="89" y="120"/>
                  </a:moveTo>
                  <a:cubicBezTo>
                    <a:pt x="73" y="120"/>
                    <a:pt x="60" y="107"/>
                    <a:pt x="60" y="91"/>
                  </a:cubicBezTo>
                  <a:cubicBezTo>
                    <a:pt x="60" y="74"/>
                    <a:pt x="73" y="61"/>
                    <a:pt x="89" y="61"/>
                  </a:cubicBezTo>
                  <a:cubicBezTo>
                    <a:pt x="106" y="61"/>
                    <a:pt x="119" y="74"/>
                    <a:pt x="119" y="91"/>
                  </a:cubicBezTo>
                  <a:cubicBezTo>
                    <a:pt x="119" y="107"/>
                    <a:pt x="106" y="120"/>
                    <a:pt x="89" y="1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grpSp>
      <p:grpSp>
        <p:nvGrpSpPr>
          <p:cNvPr id="72" name="Group 243">
            <a:extLst>
              <a:ext uri="{FF2B5EF4-FFF2-40B4-BE49-F238E27FC236}">
                <a16:creationId xmlns:a16="http://schemas.microsoft.com/office/drawing/2014/main" id="{8FD094A6-9F56-4B45-B92A-B2518AB39925}"/>
              </a:ext>
            </a:extLst>
          </p:cNvPr>
          <p:cNvGrpSpPr>
            <a:grpSpLocks noChangeAspect="1"/>
          </p:cNvGrpSpPr>
          <p:nvPr/>
        </p:nvGrpSpPr>
        <p:grpSpPr bwMode="auto">
          <a:xfrm>
            <a:off x="5091600" y="4592928"/>
            <a:ext cx="593944" cy="338756"/>
            <a:chOff x="2488" y="3181"/>
            <a:chExt cx="291" cy="166"/>
          </a:xfrm>
          <a:solidFill>
            <a:schemeClr val="bg1"/>
          </a:solidFill>
        </p:grpSpPr>
        <p:sp>
          <p:nvSpPr>
            <p:cNvPr id="73" name="Rectangle 244">
              <a:extLst>
                <a:ext uri="{FF2B5EF4-FFF2-40B4-BE49-F238E27FC236}">
                  <a16:creationId xmlns:a16="http://schemas.microsoft.com/office/drawing/2014/main" id="{09932DEE-9044-4EF3-AD7B-63816DAC1F2A}"/>
                </a:ext>
              </a:extLst>
            </p:cNvPr>
            <p:cNvSpPr>
              <a:spLocks noChangeArrowheads="1"/>
            </p:cNvSpPr>
            <p:nvPr/>
          </p:nvSpPr>
          <p:spPr bwMode="auto">
            <a:xfrm>
              <a:off x="2594" y="3293"/>
              <a:ext cx="79" cy="5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74" name="Freeform 245">
              <a:extLst>
                <a:ext uri="{FF2B5EF4-FFF2-40B4-BE49-F238E27FC236}">
                  <a16:creationId xmlns:a16="http://schemas.microsoft.com/office/drawing/2014/main" id="{18A2882D-9490-440C-B174-980F19791B2B}"/>
                </a:ext>
              </a:extLst>
            </p:cNvPr>
            <p:cNvSpPr>
              <a:spLocks/>
            </p:cNvSpPr>
            <p:nvPr/>
          </p:nvSpPr>
          <p:spPr bwMode="auto">
            <a:xfrm>
              <a:off x="2488" y="3292"/>
              <a:ext cx="79" cy="54"/>
            </a:xfrm>
            <a:custGeom>
              <a:avLst/>
              <a:gdLst>
                <a:gd name="T0" fmla="*/ 0 w 79"/>
                <a:gd name="T1" fmla="*/ 54 h 54"/>
                <a:gd name="T2" fmla="*/ 78 w 79"/>
                <a:gd name="T3" fmla="*/ 54 h 54"/>
                <a:gd name="T4" fmla="*/ 79 w 79"/>
                <a:gd name="T5" fmla="*/ 1 h 54"/>
                <a:gd name="T6" fmla="*/ 0 w 79"/>
                <a:gd name="T7" fmla="*/ 0 h 54"/>
                <a:gd name="T8" fmla="*/ 0 w 79"/>
                <a:gd name="T9" fmla="*/ 54 h 54"/>
              </a:gdLst>
              <a:ahLst/>
              <a:cxnLst>
                <a:cxn ang="0">
                  <a:pos x="T0" y="T1"/>
                </a:cxn>
                <a:cxn ang="0">
                  <a:pos x="T2" y="T3"/>
                </a:cxn>
                <a:cxn ang="0">
                  <a:pos x="T4" y="T5"/>
                </a:cxn>
                <a:cxn ang="0">
                  <a:pos x="T6" y="T7"/>
                </a:cxn>
                <a:cxn ang="0">
                  <a:pos x="T8" y="T9"/>
                </a:cxn>
              </a:cxnLst>
              <a:rect l="0" t="0" r="r" b="b"/>
              <a:pathLst>
                <a:path w="79" h="54">
                  <a:moveTo>
                    <a:pt x="0" y="54"/>
                  </a:moveTo>
                  <a:lnTo>
                    <a:pt x="78" y="54"/>
                  </a:lnTo>
                  <a:lnTo>
                    <a:pt x="79" y="1"/>
                  </a:lnTo>
                  <a:lnTo>
                    <a:pt x="0" y="0"/>
                  </a:lnTo>
                  <a:lnTo>
                    <a:pt x="0"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75" name="Freeform 246">
              <a:extLst>
                <a:ext uri="{FF2B5EF4-FFF2-40B4-BE49-F238E27FC236}">
                  <a16:creationId xmlns:a16="http://schemas.microsoft.com/office/drawing/2014/main" id="{9F67187B-7462-4C53-931D-DD305FD3A54F}"/>
                </a:ext>
              </a:extLst>
            </p:cNvPr>
            <p:cNvSpPr>
              <a:spLocks/>
            </p:cNvSpPr>
            <p:nvPr/>
          </p:nvSpPr>
          <p:spPr bwMode="auto">
            <a:xfrm>
              <a:off x="2520" y="3248"/>
              <a:ext cx="225" cy="32"/>
            </a:xfrm>
            <a:custGeom>
              <a:avLst/>
              <a:gdLst>
                <a:gd name="T0" fmla="*/ 12 w 225"/>
                <a:gd name="T1" fmla="*/ 22 h 32"/>
                <a:gd name="T2" fmla="*/ 46 w 225"/>
                <a:gd name="T3" fmla="*/ 23 h 32"/>
                <a:gd name="T4" fmla="*/ 75 w 225"/>
                <a:gd name="T5" fmla="*/ 23 h 32"/>
                <a:gd name="T6" fmla="*/ 107 w 225"/>
                <a:gd name="T7" fmla="*/ 23 h 32"/>
                <a:gd name="T8" fmla="*/ 107 w 225"/>
                <a:gd name="T9" fmla="*/ 31 h 32"/>
                <a:gd name="T10" fmla="*/ 118 w 225"/>
                <a:gd name="T11" fmla="*/ 31 h 32"/>
                <a:gd name="T12" fmla="*/ 118 w 225"/>
                <a:gd name="T13" fmla="*/ 23 h 32"/>
                <a:gd name="T14" fmla="*/ 147 w 225"/>
                <a:gd name="T15" fmla="*/ 23 h 32"/>
                <a:gd name="T16" fmla="*/ 182 w 225"/>
                <a:gd name="T17" fmla="*/ 23 h 32"/>
                <a:gd name="T18" fmla="*/ 214 w 225"/>
                <a:gd name="T19" fmla="*/ 23 h 32"/>
                <a:gd name="T20" fmla="*/ 213 w 225"/>
                <a:gd name="T21" fmla="*/ 32 h 32"/>
                <a:gd name="T22" fmla="*/ 224 w 225"/>
                <a:gd name="T23" fmla="*/ 32 h 32"/>
                <a:gd name="T24" fmla="*/ 225 w 225"/>
                <a:gd name="T25" fmla="*/ 12 h 32"/>
                <a:gd name="T26" fmla="*/ 214 w 225"/>
                <a:gd name="T27" fmla="*/ 12 h 32"/>
                <a:gd name="T28" fmla="*/ 214 w 225"/>
                <a:gd name="T29" fmla="*/ 12 h 32"/>
                <a:gd name="T30" fmla="*/ 182 w 225"/>
                <a:gd name="T31" fmla="*/ 12 h 32"/>
                <a:gd name="T32" fmla="*/ 147 w 225"/>
                <a:gd name="T33" fmla="*/ 12 h 32"/>
                <a:gd name="T34" fmla="*/ 118 w 225"/>
                <a:gd name="T35" fmla="*/ 12 h 32"/>
                <a:gd name="T36" fmla="*/ 118 w 225"/>
                <a:gd name="T37" fmla="*/ 0 h 32"/>
                <a:gd name="T38" fmla="*/ 107 w 225"/>
                <a:gd name="T39" fmla="*/ 0 h 32"/>
                <a:gd name="T40" fmla="*/ 107 w 225"/>
                <a:gd name="T41" fmla="*/ 12 h 32"/>
                <a:gd name="T42" fmla="*/ 81 w 225"/>
                <a:gd name="T43" fmla="*/ 12 h 32"/>
                <a:gd name="T44" fmla="*/ 46 w 225"/>
                <a:gd name="T45" fmla="*/ 12 h 32"/>
                <a:gd name="T46" fmla="*/ 9 w 225"/>
                <a:gd name="T47" fmla="*/ 11 h 32"/>
                <a:gd name="T48" fmla="*/ 0 w 225"/>
                <a:gd name="T49" fmla="*/ 11 h 32"/>
                <a:gd name="T50" fmla="*/ 0 w 225"/>
                <a:gd name="T51" fmla="*/ 31 h 32"/>
                <a:gd name="T52" fmla="*/ 12 w 225"/>
                <a:gd name="T53" fmla="*/ 31 h 32"/>
                <a:gd name="T54" fmla="*/ 12 w 225"/>
                <a:gd name="T55" fmla="*/ 2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5" h="32">
                  <a:moveTo>
                    <a:pt x="12" y="22"/>
                  </a:moveTo>
                  <a:lnTo>
                    <a:pt x="46" y="23"/>
                  </a:lnTo>
                  <a:lnTo>
                    <a:pt x="75" y="23"/>
                  </a:lnTo>
                  <a:lnTo>
                    <a:pt x="107" y="23"/>
                  </a:lnTo>
                  <a:lnTo>
                    <a:pt x="107" y="31"/>
                  </a:lnTo>
                  <a:lnTo>
                    <a:pt x="118" y="31"/>
                  </a:lnTo>
                  <a:lnTo>
                    <a:pt x="118" y="23"/>
                  </a:lnTo>
                  <a:lnTo>
                    <a:pt x="147" y="23"/>
                  </a:lnTo>
                  <a:lnTo>
                    <a:pt x="182" y="23"/>
                  </a:lnTo>
                  <a:lnTo>
                    <a:pt x="214" y="23"/>
                  </a:lnTo>
                  <a:lnTo>
                    <a:pt x="213" y="32"/>
                  </a:lnTo>
                  <a:lnTo>
                    <a:pt x="224" y="32"/>
                  </a:lnTo>
                  <a:lnTo>
                    <a:pt x="225" y="12"/>
                  </a:lnTo>
                  <a:lnTo>
                    <a:pt x="214" y="12"/>
                  </a:lnTo>
                  <a:lnTo>
                    <a:pt x="214" y="12"/>
                  </a:lnTo>
                  <a:lnTo>
                    <a:pt x="182" y="12"/>
                  </a:lnTo>
                  <a:lnTo>
                    <a:pt x="147" y="12"/>
                  </a:lnTo>
                  <a:lnTo>
                    <a:pt x="118" y="12"/>
                  </a:lnTo>
                  <a:lnTo>
                    <a:pt x="118" y="0"/>
                  </a:lnTo>
                  <a:lnTo>
                    <a:pt x="107" y="0"/>
                  </a:lnTo>
                  <a:lnTo>
                    <a:pt x="107" y="12"/>
                  </a:lnTo>
                  <a:lnTo>
                    <a:pt x="81" y="12"/>
                  </a:lnTo>
                  <a:lnTo>
                    <a:pt x="46" y="12"/>
                  </a:lnTo>
                  <a:lnTo>
                    <a:pt x="9" y="11"/>
                  </a:lnTo>
                  <a:lnTo>
                    <a:pt x="0" y="11"/>
                  </a:lnTo>
                  <a:lnTo>
                    <a:pt x="0" y="31"/>
                  </a:lnTo>
                  <a:lnTo>
                    <a:pt x="12" y="31"/>
                  </a:lnTo>
                  <a:lnTo>
                    <a:pt x="12" y="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76" name="Freeform 247">
              <a:extLst>
                <a:ext uri="{FF2B5EF4-FFF2-40B4-BE49-F238E27FC236}">
                  <a16:creationId xmlns:a16="http://schemas.microsoft.com/office/drawing/2014/main" id="{E90D8C89-BD9A-4D6B-9477-D99C7230B009}"/>
                </a:ext>
              </a:extLst>
            </p:cNvPr>
            <p:cNvSpPr>
              <a:spLocks/>
            </p:cNvSpPr>
            <p:nvPr/>
          </p:nvSpPr>
          <p:spPr bwMode="auto">
            <a:xfrm>
              <a:off x="2700" y="3293"/>
              <a:ext cx="79" cy="54"/>
            </a:xfrm>
            <a:custGeom>
              <a:avLst/>
              <a:gdLst>
                <a:gd name="T0" fmla="*/ 0 w 79"/>
                <a:gd name="T1" fmla="*/ 0 h 54"/>
                <a:gd name="T2" fmla="*/ 0 w 79"/>
                <a:gd name="T3" fmla="*/ 53 h 54"/>
                <a:gd name="T4" fmla="*/ 79 w 79"/>
                <a:gd name="T5" fmla="*/ 54 h 54"/>
                <a:gd name="T6" fmla="*/ 79 w 79"/>
                <a:gd name="T7" fmla="*/ 0 h 54"/>
                <a:gd name="T8" fmla="*/ 0 w 79"/>
                <a:gd name="T9" fmla="*/ 0 h 54"/>
              </a:gdLst>
              <a:ahLst/>
              <a:cxnLst>
                <a:cxn ang="0">
                  <a:pos x="T0" y="T1"/>
                </a:cxn>
                <a:cxn ang="0">
                  <a:pos x="T2" y="T3"/>
                </a:cxn>
                <a:cxn ang="0">
                  <a:pos x="T4" y="T5"/>
                </a:cxn>
                <a:cxn ang="0">
                  <a:pos x="T6" y="T7"/>
                </a:cxn>
                <a:cxn ang="0">
                  <a:pos x="T8" y="T9"/>
                </a:cxn>
              </a:cxnLst>
              <a:rect l="0" t="0" r="r" b="b"/>
              <a:pathLst>
                <a:path w="79" h="54">
                  <a:moveTo>
                    <a:pt x="0" y="0"/>
                  </a:moveTo>
                  <a:lnTo>
                    <a:pt x="0" y="53"/>
                  </a:lnTo>
                  <a:lnTo>
                    <a:pt x="79" y="54"/>
                  </a:lnTo>
                  <a:lnTo>
                    <a:pt x="7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77" name="Freeform 248">
              <a:extLst>
                <a:ext uri="{FF2B5EF4-FFF2-40B4-BE49-F238E27FC236}">
                  <a16:creationId xmlns:a16="http://schemas.microsoft.com/office/drawing/2014/main" id="{8BABBE11-A405-4370-AFF6-89A44F2AF339}"/>
                </a:ext>
              </a:extLst>
            </p:cNvPr>
            <p:cNvSpPr>
              <a:spLocks/>
            </p:cNvSpPr>
            <p:nvPr/>
          </p:nvSpPr>
          <p:spPr bwMode="auto">
            <a:xfrm>
              <a:off x="2594" y="3181"/>
              <a:ext cx="79" cy="54"/>
            </a:xfrm>
            <a:custGeom>
              <a:avLst/>
              <a:gdLst>
                <a:gd name="T0" fmla="*/ 79 w 79"/>
                <a:gd name="T1" fmla="*/ 1 h 54"/>
                <a:gd name="T2" fmla="*/ 1 w 79"/>
                <a:gd name="T3" fmla="*/ 0 h 54"/>
                <a:gd name="T4" fmla="*/ 0 w 79"/>
                <a:gd name="T5" fmla="*/ 54 h 54"/>
                <a:gd name="T6" fmla="*/ 79 w 79"/>
                <a:gd name="T7" fmla="*/ 54 h 54"/>
                <a:gd name="T8" fmla="*/ 79 w 79"/>
                <a:gd name="T9" fmla="*/ 1 h 54"/>
              </a:gdLst>
              <a:ahLst/>
              <a:cxnLst>
                <a:cxn ang="0">
                  <a:pos x="T0" y="T1"/>
                </a:cxn>
                <a:cxn ang="0">
                  <a:pos x="T2" y="T3"/>
                </a:cxn>
                <a:cxn ang="0">
                  <a:pos x="T4" y="T5"/>
                </a:cxn>
                <a:cxn ang="0">
                  <a:pos x="T6" y="T7"/>
                </a:cxn>
                <a:cxn ang="0">
                  <a:pos x="T8" y="T9"/>
                </a:cxn>
              </a:cxnLst>
              <a:rect l="0" t="0" r="r" b="b"/>
              <a:pathLst>
                <a:path w="79" h="54">
                  <a:moveTo>
                    <a:pt x="79" y="1"/>
                  </a:moveTo>
                  <a:lnTo>
                    <a:pt x="1" y="0"/>
                  </a:lnTo>
                  <a:lnTo>
                    <a:pt x="0" y="54"/>
                  </a:lnTo>
                  <a:lnTo>
                    <a:pt x="79" y="54"/>
                  </a:lnTo>
                  <a:lnTo>
                    <a:pt x="79"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grpSp>
      <p:sp>
        <p:nvSpPr>
          <p:cNvPr id="79" name="Rectangle 78"/>
          <p:cNvSpPr/>
          <p:nvPr/>
        </p:nvSpPr>
        <p:spPr>
          <a:xfrm>
            <a:off x="7735141" y="1801705"/>
            <a:ext cx="2815288" cy="584775"/>
          </a:xfrm>
          <a:prstGeom prst="rect">
            <a:avLst/>
          </a:prstGeom>
        </p:spPr>
        <p:txBody>
          <a:bodyPr wrap="square">
            <a:spAutoFit/>
          </a:bodyPr>
          <a:lstStyle/>
          <a:p>
            <a:pPr algn="r">
              <a:buSzPct val="100000"/>
            </a:pPr>
            <a:r>
              <a:rPr lang="en-GB" sz="1600" b="1" kern="0" dirty="0">
                <a:solidFill>
                  <a:schemeClr val="bg1"/>
                </a:solidFill>
                <a:latin typeface="Arial" panose="020B0604020202020204" pitchFamily="34" charset="0"/>
                <a:cs typeface="Arial" panose="020B0604020202020204" pitchFamily="34" charset="0"/>
                <a:sym typeface="Arial" panose="020B0604020202020204" pitchFamily="34" charset="0"/>
              </a:rPr>
              <a:t>Process safety leadership and commitment</a:t>
            </a:r>
            <a:endParaRPr lang="en-GB" sz="1600" kern="0" spc="-2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80" name="Rectangle 79"/>
          <p:cNvSpPr/>
          <p:nvPr/>
        </p:nvSpPr>
        <p:spPr>
          <a:xfrm>
            <a:off x="8278437" y="3360150"/>
            <a:ext cx="2188322" cy="584775"/>
          </a:xfrm>
          <a:prstGeom prst="rect">
            <a:avLst/>
          </a:prstGeom>
        </p:spPr>
        <p:txBody>
          <a:bodyPr wrap="square">
            <a:spAutoFit/>
          </a:bodyPr>
          <a:lstStyle/>
          <a:p>
            <a:pPr algn="r">
              <a:buSzPct val="100000"/>
            </a:pPr>
            <a:r>
              <a:rPr lang="en-GB" sz="1600" b="1" kern="0" dirty="0">
                <a:solidFill>
                  <a:schemeClr val="bg1"/>
                </a:solidFill>
                <a:latin typeface="Arial" panose="020B0604020202020204" pitchFamily="34" charset="0"/>
                <a:cs typeface="Arial" panose="020B0604020202020204" pitchFamily="34" charset="0"/>
                <a:sym typeface="Arial" panose="020B0604020202020204" pitchFamily="34" charset="0"/>
              </a:rPr>
              <a:t>Process safety behaviors</a:t>
            </a:r>
          </a:p>
        </p:txBody>
      </p:sp>
      <p:sp>
        <p:nvSpPr>
          <p:cNvPr id="81" name="Rectangle 80"/>
          <p:cNvSpPr/>
          <p:nvPr/>
        </p:nvSpPr>
        <p:spPr>
          <a:xfrm>
            <a:off x="8148079" y="5085184"/>
            <a:ext cx="2225288" cy="338554"/>
          </a:xfrm>
          <a:prstGeom prst="rect">
            <a:avLst/>
          </a:prstGeom>
        </p:spPr>
        <p:txBody>
          <a:bodyPr wrap="none">
            <a:spAutoFit/>
          </a:bodyPr>
          <a:lstStyle/>
          <a:p>
            <a:pPr algn="r">
              <a:buSzPct val="100000"/>
            </a:pPr>
            <a:r>
              <a:rPr lang="en-GB" sz="1600" b="1" kern="0" dirty="0">
                <a:solidFill>
                  <a:schemeClr val="bg1"/>
                </a:solidFill>
                <a:latin typeface="Arial" panose="020B0604020202020204" pitchFamily="34" charset="0"/>
                <a:cs typeface="Arial" panose="020B0604020202020204" pitchFamily="34" charset="0"/>
                <a:sym typeface="Arial" panose="020B0604020202020204" pitchFamily="34" charset="0"/>
              </a:rPr>
              <a:t>Safety competencies</a:t>
            </a:r>
          </a:p>
        </p:txBody>
      </p:sp>
    </p:spTree>
    <p:custDataLst>
      <p:tags r:id="rId1"/>
    </p:custDataLst>
    <p:extLst>
      <p:ext uri="{BB962C8B-B14F-4D97-AF65-F5344CB8AC3E}">
        <p14:creationId xmlns:p14="http://schemas.microsoft.com/office/powerpoint/2010/main" val="56274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C77"/>
                </a:solidFill>
                <a:cs typeface="Calibri" pitchFamily="34" charset="0"/>
              </a:rPr>
              <a:t>We identified three components of process safety culture</a:t>
            </a:r>
          </a:p>
        </p:txBody>
      </p:sp>
      <p:sp>
        <p:nvSpPr>
          <p:cNvPr id="23" name="TextBox 7"/>
          <p:cNvSpPr txBox="1">
            <a:spLocks noChangeArrowheads="1"/>
          </p:cNvSpPr>
          <p:nvPr/>
        </p:nvSpPr>
        <p:spPr bwMode="auto">
          <a:xfrm>
            <a:off x="7993257" y="4146762"/>
            <a:ext cx="2708275"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GB"/>
            </a:defPPr>
            <a:lvl1pPr algn="ctr" rtl="0" eaLnBrk="0" fontAlgn="base" hangingPunct="0">
              <a:spcBef>
                <a:spcPct val="50000"/>
              </a:spcBef>
              <a:spcAft>
                <a:spcPct val="0"/>
              </a:spcAft>
              <a:defRPr sz="1600" b="1" kern="1200">
                <a:solidFill>
                  <a:schemeClr val="tx1"/>
                </a:solidFill>
                <a:latin typeface="Arial" charset="0"/>
                <a:ea typeface="+mn-ea"/>
                <a:cs typeface="+mn-cs"/>
              </a:defRPr>
            </a:lvl1pPr>
            <a:lvl2pPr marL="457200" algn="ctr" rtl="0" eaLnBrk="0" fontAlgn="base" hangingPunct="0">
              <a:spcBef>
                <a:spcPct val="50000"/>
              </a:spcBef>
              <a:spcAft>
                <a:spcPct val="0"/>
              </a:spcAft>
              <a:defRPr sz="1600" b="1" kern="1200">
                <a:solidFill>
                  <a:schemeClr val="tx1"/>
                </a:solidFill>
                <a:latin typeface="Arial" charset="0"/>
                <a:ea typeface="+mn-ea"/>
                <a:cs typeface="+mn-cs"/>
              </a:defRPr>
            </a:lvl2pPr>
            <a:lvl3pPr marL="914400" algn="ctr" rtl="0" eaLnBrk="0" fontAlgn="base" hangingPunct="0">
              <a:spcBef>
                <a:spcPct val="50000"/>
              </a:spcBef>
              <a:spcAft>
                <a:spcPct val="0"/>
              </a:spcAft>
              <a:defRPr sz="1600" b="1" kern="1200">
                <a:solidFill>
                  <a:schemeClr val="tx1"/>
                </a:solidFill>
                <a:latin typeface="Arial" charset="0"/>
                <a:ea typeface="+mn-ea"/>
                <a:cs typeface="+mn-cs"/>
              </a:defRPr>
            </a:lvl3pPr>
            <a:lvl4pPr marL="1371600" algn="ctr" rtl="0" eaLnBrk="0" fontAlgn="base" hangingPunct="0">
              <a:spcBef>
                <a:spcPct val="50000"/>
              </a:spcBef>
              <a:spcAft>
                <a:spcPct val="0"/>
              </a:spcAft>
              <a:defRPr sz="1600" b="1" kern="1200">
                <a:solidFill>
                  <a:schemeClr val="tx1"/>
                </a:solidFill>
                <a:latin typeface="Arial" charset="0"/>
                <a:ea typeface="+mn-ea"/>
                <a:cs typeface="+mn-cs"/>
              </a:defRPr>
            </a:lvl4pPr>
            <a:lvl5pPr marL="1828800" algn="ctr" rtl="0" eaLnBrk="0" fontAlgn="base" hangingPunct="0">
              <a:spcBef>
                <a:spcPct val="5000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a:lstStyle>
          <a:p>
            <a:r>
              <a:rPr lang="en-US" sz="1800" dirty="0">
                <a:solidFill>
                  <a:srgbClr val="002C77"/>
                </a:solidFill>
              </a:rPr>
              <a:t>Operational Integrity</a:t>
            </a:r>
          </a:p>
          <a:p>
            <a:r>
              <a:rPr lang="en-US" sz="1400" b="0" i="1" dirty="0">
                <a:solidFill>
                  <a:srgbClr val="002C77"/>
                </a:solidFill>
              </a:rPr>
              <a:t>We work within the operational design parameters.</a:t>
            </a:r>
          </a:p>
        </p:txBody>
      </p:sp>
      <p:sp>
        <p:nvSpPr>
          <p:cNvPr id="24" name="TextBox 7"/>
          <p:cNvSpPr txBox="1">
            <a:spLocks noChangeArrowheads="1"/>
          </p:cNvSpPr>
          <p:nvPr/>
        </p:nvSpPr>
        <p:spPr bwMode="auto">
          <a:xfrm>
            <a:off x="1394603" y="4175471"/>
            <a:ext cx="2573850"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ctr" rtl="0" eaLnBrk="0" fontAlgn="base" hangingPunct="0">
              <a:spcBef>
                <a:spcPct val="50000"/>
              </a:spcBef>
              <a:spcAft>
                <a:spcPct val="0"/>
              </a:spcAft>
              <a:defRPr sz="1600" b="1" kern="1200">
                <a:solidFill>
                  <a:schemeClr val="tx1"/>
                </a:solidFill>
                <a:latin typeface="Arial" charset="0"/>
                <a:ea typeface="+mn-ea"/>
                <a:cs typeface="+mn-cs"/>
              </a:defRPr>
            </a:lvl1pPr>
            <a:lvl2pPr marL="457200" algn="ctr" rtl="0" eaLnBrk="0" fontAlgn="base" hangingPunct="0">
              <a:spcBef>
                <a:spcPct val="50000"/>
              </a:spcBef>
              <a:spcAft>
                <a:spcPct val="0"/>
              </a:spcAft>
              <a:defRPr sz="1600" b="1" kern="1200">
                <a:solidFill>
                  <a:schemeClr val="tx1"/>
                </a:solidFill>
                <a:latin typeface="Arial" charset="0"/>
                <a:ea typeface="+mn-ea"/>
                <a:cs typeface="+mn-cs"/>
              </a:defRPr>
            </a:lvl2pPr>
            <a:lvl3pPr marL="914400" algn="ctr" rtl="0" eaLnBrk="0" fontAlgn="base" hangingPunct="0">
              <a:spcBef>
                <a:spcPct val="50000"/>
              </a:spcBef>
              <a:spcAft>
                <a:spcPct val="0"/>
              </a:spcAft>
              <a:defRPr sz="1600" b="1" kern="1200">
                <a:solidFill>
                  <a:schemeClr val="tx1"/>
                </a:solidFill>
                <a:latin typeface="Arial" charset="0"/>
                <a:ea typeface="+mn-ea"/>
                <a:cs typeface="+mn-cs"/>
              </a:defRPr>
            </a:lvl3pPr>
            <a:lvl4pPr marL="1371600" algn="ctr" rtl="0" eaLnBrk="0" fontAlgn="base" hangingPunct="0">
              <a:spcBef>
                <a:spcPct val="50000"/>
              </a:spcBef>
              <a:spcAft>
                <a:spcPct val="0"/>
              </a:spcAft>
              <a:defRPr sz="1600" b="1" kern="1200">
                <a:solidFill>
                  <a:schemeClr val="tx1"/>
                </a:solidFill>
                <a:latin typeface="Arial" charset="0"/>
                <a:ea typeface="+mn-ea"/>
                <a:cs typeface="+mn-cs"/>
              </a:defRPr>
            </a:lvl4pPr>
            <a:lvl5pPr marL="1828800" algn="ctr" rtl="0" eaLnBrk="0" fontAlgn="base" hangingPunct="0">
              <a:spcBef>
                <a:spcPct val="5000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a:lstStyle>
          <a:p>
            <a:r>
              <a:rPr lang="en-US" sz="1800" dirty="0">
                <a:solidFill>
                  <a:srgbClr val="002C77"/>
                </a:solidFill>
              </a:rPr>
              <a:t>Technical Integrity</a:t>
            </a:r>
          </a:p>
          <a:p>
            <a:r>
              <a:rPr lang="en-US" sz="1400" b="0" i="1" dirty="0">
                <a:solidFill>
                  <a:srgbClr val="002C77"/>
                </a:solidFill>
              </a:rPr>
              <a:t>We maintain the hardware and software barriers.</a:t>
            </a:r>
          </a:p>
        </p:txBody>
      </p:sp>
      <p:grpSp>
        <p:nvGrpSpPr>
          <p:cNvPr id="28" name="Group 27"/>
          <p:cNvGrpSpPr/>
          <p:nvPr/>
        </p:nvGrpSpPr>
        <p:grpSpPr>
          <a:xfrm>
            <a:off x="3737030" y="2348706"/>
            <a:ext cx="4677433" cy="3865573"/>
            <a:chOff x="2980490" y="2310424"/>
            <a:chExt cx="3410631" cy="2952328"/>
          </a:xfrm>
        </p:grpSpPr>
        <p:pic>
          <p:nvPicPr>
            <p:cNvPr id="4" name="Picture 3" descr="http://www.photo-canvas.com/img/gallery/optical-art/Impossible-Triangle.JPG"/>
            <p:cNvPicPr>
              <a:picLocks noChangeAspect="1" noChangeArrowheads="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980490" y="2310424"/>
              <a:ext cx="3410631" cy="2952328"/>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7"/>
            <p:cNvSpPr txBox="1">
              <a:spLocks noChangeArrowheads="1"/>
            </p:cNvSpPr>
            <p:nvPr/>
          </p:nvSpPr>
          <p:spPr bwMode="auto">
            <a:xfrm>
              <a:off x="3880534" y="4305085"/>
              <a:ext cx="18909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ctr" rtl="0" eaLnBrk="0" fontAlgn="base" hangingPunct="0">
                <a:spcBef>
                  <a:spcPct val="50000"/>
                </a:spcBef>
                <a:spcAft>
                  <a:spcPct val="0"/>
                </a:spcAft>
                <a:defRPr sz="1600" b="1" kern="1200">
                  <a:solidFill>
                    <a:schemeClr val="tx1"/>
                  </a:solidFill>
                  <a:latin typeface="Arial" charset="0"/>
                  <a:ea typeface="+mn-ea"/>
                  <a:cs typeface="+mn-cs"/>
                </a:defRPr>
              </a:lvl1pPr>
              <a:lvl2pPr marL="457200" algn="ctr" rtl="0" eaLnBrk="0" fontAlgn="base" hangingPunct="0">
                <a:spcBef>
                  <a:spcPct val="50000"/>
                </a:spcBef>
                <a:spcAft>
                  <a:spcPct val="0"/>
                </a:spcAft>
                <a:defRPr sz="1600" b="1" kern="1200">
                  <a:solidFill>
                    <a:schemeClr val="tx1"/>
                  </a:solidFill>
                  <a:latin typeface="Arial" charset="0"/>
                  <a:ea typeface="+mn-ea"/>
                  <a:cs typeface="+mn-cs"/>
                </a:defRPr>
              </a:lvl2pPr>
              <a:lvl3pPr marL="914400" algn="ctr" rtl="0" eaLnBrk="0" fontAlgn="base" hangingPunct="0">
                <a:spcBef>
                  <a:spcPct val="50000"/>
                </a:spcBef>
                <a:spcAft>
                  <a:spcPct val="0"/>
                </a:spcAft>
                <a:defRPr sz="1600" b="1" kern="1200">
                  <a:solidFill>
                    <a:schemeClr val="tx1"/>
                  </a:solidFill>
                  <a:latin typeface="Arial" charset="0"/>
                  <a:ea typeface="+mn-ea"/>
                  <a:cs typeface="+mn-cs"/>
                </a:defRPr>
              </a:lvl3pPr>
              <a:lvl4pPr marL="1371600" algn="ctr" rtl="0" eaLnBrk="0" fontAlgn="base" hangingPunct="0">
                <a:spcBef>
                  <a:spcPct val="50000"/>
                </a:spcBef>
                <a:spcAft>
                  <a:spcPct val="0"/>
                </a:spcAft>
                <a:defRPr sz="1600" b="1" kern="1200">
                  <a:solidFill>
                    <a:schemeClr val="tx1"/>
                  </a:solidFill>
                  <a:latin typeface="Arial" charset="0"/>
                  <a:ea typeface="+mn-ea"/>
                  <a:cs typeface="+mn-cs"/>
                </a:defRPr>
              </a:lvl4pPr>
              <a:lvl5pPr marL="1828800" algn="ctr" rtl="0" eaLnBrk="0" fontAlgn="base" hangingPunct="0">
                <a:spcBef>
                  <a:spcPct val="5000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a:lstStyle>
            <a:p>
              <a:r>
                <a:rPr lang="en-US" sz="1800" b="0" dirty="0">
                  <a:solidFill>
                    <a:schemeClr val="tx1">
                      <a:lumMod val="90000"/>
                      <a:lumOff val="10000"/>
                    </a:schemeClr>
                  </a:solidFill>
                </a:rPr>
                <a:t>Leadership</a:t>
              </a:r>
            </a:p>
          </p:txBody>
        </p:sp>
        <p:sp>
          <p:nvSpPr>
            <p:cNvPr id="26" name="TextBox 7"/>
            <p:cNvSpPr txBox="1">
              <a:spLocks noChangeArrowheads="1"/>
            </p:cNvSpPr>
            <p:nvPr/>
          </p:nvSpPr>
          <p:spPr bwMode="auto">
            <a:xfrm rot="3735064">
              <a:off x="3913623" y="3403092"/>
              <a:ext cx="21725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ctr" rtl="0" eaLnBrk="0" fontAlgn="base" hangingPunct="0">
                <a:spcBef>
                  <a:spcPct val="50000"/>
                </a:spcBef>
                <a:spcAft>
                  <a:spcPct val="0"/>
                </a:spcAft>
                <a:defRPr sz="1600" b="1" kern="1200">
                  <a:solidFill>
                    <a:schemeClr val="tx1"/>
                  </a:solidFill>
                  <a:latin typeface="Arial" charset="0"/>
                  <a:ea typeface="+mn-ea"/>
                  <a:cs typeface="+mn-cs"/>
                </a:defRPr>
              </a:lvl1pPr>
              <a:lvl2pPr marL="457200" algn="ctr" rtl="0" eaLnBrk="0" fontAlgn="base" hangingPunct="0">
                <a:spcBef>
                  <a:spcPct val="50000"/>
                </a:spcBef>
                <a:spcAft>
                  <a:spcPct val="0"/>
                </a:spcAft>
                <a:defRPr sz="1600" b="1" kern="1200">
                  <a:solidFill>
                    <a:schemeClr val="tx1"/>
                  </a:solidFill>
                  <a:latin typeface="Arial" charset="0"/>
                  <a:ea typeface="+mn-ea"/>
                  <a:cs typeface="+mn-cs"/>
                </a:defRPr>
              </a:lvl2pPr>
              <a:lvl3pPr marL="914400" algn="ctr" rtl="0" eaLnBrk="0" fontAlgn="base" hangingPunct="0">
                <a:spcBef>
                  <a:spcPct val="50000"/>
                </a:spcBef>
                <a:spcAft>
                  <a:spcPct val="0"/>
                </a:spcAft>
                <a:defRPr sz="1600" b="1" kern="1200">
                  <a:solidFill>
                    <a:schemeClr val="tx1"/>
                  </a:solidFill>
                  <a:latin typeface="Arial" charset="0"/>
                  <a:ea typeface="+mn-ea"/>
                  <a:cs typeface="+mn-cs"/>
                </a:defRPr>
              </a:lvl3pPr>
              <a:lvl4pPr marL="1371600" algn="ctr" rtl="0" eaLnBrk="0" fontAlgn="base" hangingPunct="0">
                <a:spcBef>
                  <a:spcPct val="50000"/>
                </a:spcBef>
                <a:spcAft>
                  <a:spcPct val="0"/>
                </a:spcAft>
                <a:defRPr sz="1600" b="1" kern="1200">
                  <a:solidFill>
                    <a:schemeClr val="tx1"/>
                  </a:solidFill>
                  <a:latin typeface="Arial" charset="0"/>
                  <a:ea typeface="+mn-ea"/>
                  <a:cs typeface="+mn-cs"/>
                </a:defRPr>
              </a:lvl4pPr>
              <a:lvl5pPr marL="1828800" algn="ctr" rtl="0" eaLnBrk="0" fontAlgn="base" hangingPunct="0">
                <a:spcBef>
                  <a:spcPct val="5000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a:lstStyle>
            <a:p>
              <a:r>
                <a:rPr lang="en-US" sz="1800" b="0" dirty="0">
                  <a:solidFill>
                    <a:schemeClr val="tx1">
                      <a:lumMod val="90000"/>
                      <a:lumOff val="10000"/>
                    </a:schemeClr>
                  </a:solidFill>
                </a:rPr>
                <a:t>Leadership</a:t>
              </a:r>
            </a:p>
          </p:txBody>
        </p:sp>
        <p:sp>
          <p:nvSpPr>
            <p:cNvPr id="27" name="TextBox 7"/>
            <p:cNvSpPr txBox="1">
              <a:spLocks noChangeArrowheads="1"/>
            </p:cNvSpPr>
            <p:nvPr/>
          </p:nvSpPr>
          <p:spPr bwMode="auto">
            <a:xfrm rot="17876239">
              <a:off x="2776825" y="3460410"/>
              <a:ext cx="22678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ctr" rtl="0" eaLnBrk="0" fontAlgn="base" hangingPunct="0">
                <a:spcBef>
                  <a:spcPct val="50000"/>
                </a:spcBef>
                <a:spcAft>
                  <a:spcPct val="0"/>
                </a:spcAft>
                <a:defRPr sz="1600" b="1" kern="1200">
                  <a:solidFill>
                    <a:schemeClr val="tx1"/>
                  </a:solidFill>
                  <a:latin typeface="Arial" charset="0"/>
                  <a:ea typeface="+mn-ea"/>
                  <a:cs typeface="+mn-cs"/>
                </a:defRPr>
              </a:lvl1pPr>
              <a:lvl2pPr marL="457200" algn="ctr" rtl="0" eaLnBrk="0" fontAlgn="base" hangingPunct="0">
                <a:spcBef>
                  <a:spcPct val="50000"/>
                </a:spcBef>
                <a:spcAft>
                  <a:spcPct val="0"/>
                </a:spcAft>
                <a:defRPr sz="1600" b="1" kern="1200">
                  <a:solidFill>
                    <a:schemeClr val="tx1"/>
                  </a:solidFill>
                  <a:latin typeface="Arial" charset="0"/>
                  <a:ea typeface="+mn-ea"/>
                  <a:cs typeface="+mn-cs"/>
                </a:defRPr>
              </a:lvl2pPr>
              <a:lvl3pPr marL="914400" algn="ctr" rtl="0" eaLnBrk="0" fontAlgn="base" hangingPunct="0">
                <a:spcBef>
                  <a:spcPct val="50000"/>
                </a:spcBef>
                <a:spcAft>
                  <a:spcPct val="0"/>
                </a:spcAft>
                <a:defRPr sz="1600" b="1" kern="1200">
                  <a:solidFill>
                    <a:schemeClr val="tx1"/>
                  </a:solidFill>
                  <a:latin typeface="Arial" charset="0"/>
                  <a:ea typeface="+mn-ea"/>
                  <a:cs typeface="+mn-cs"/>
                </a:defRPr>
              </a:lvl3pPr>
              <a:lvl4pPr marL="1371600" algn="ctr" rtl="0" eaLnBrk="0" fontAlgn="base" hangingPunct="0">
                <a:spcBef>
                  <a:spcPct val="50000"/>
                </a:spcBef>
                <a:spcAft>
                  <a:spcPct val="0"/>
                </a:spcAft>
                <a:defRPr sz="1600" b="1" kern="1200">
                  <a:solidFill>
                    <a:schemeClr val="tx1"/>
                  </a:solidFill>
                  <a:latin typeface="Arial" charset="0"/>
                  <a:ea typeface="+mn-ea"/>
                  <a:cs typeface="+mn-cs"/>
                </a:defRPr>
              </a:lvl4pPr>
              <a:lvl5pPr marL="1828800" algn="ctr" rtl="0" eaLnBrk="0" fontAlgn="base" hangingPunct="0">
                <a:spcBef>
                  <a:spcPct val="5000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a:lstStyle>
            <a:p>
              <a:r>
                <a:rPr lang="en-US" sz="1800" b="0" dirty="0">
                  <a:solidFill>
                    <a:schemeClr val="tx1">
                      <a:lumMod val="90000"/>
                      <a:lumOff val="10000"/>
                    </a:schemeClr>
                  </a:solidFill>
                </a:rPr>
                <a:t>Leadership</a:t>
              </a:r>
            </a:p>
          </p:txBody>
        </p:sp>
      </p:grpSp>
      <p:sp>
        <p:nvSpPr>
          <p:cNvPr id="16" name="TextBox 7"/>
          <p:cNvSpPr txBox="1">
            <a:spLocks noChangeArrowheads="1"/>
          </p:cNvSpPr>
          <p:nvPr/>
        </p:nvSpPr>
        <p:spPr bwMode="auto">
          <a:xfrm>
            <a:off x="4153474" y="1690421"/>
            <a:ext cx="3888226"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ctr" rtl="0" eaLnBrk="0" fontAlgn="base" hangingPunct="0">
              <a:spcBef>
                <a:spcPct val="50000"/>
              </a:spcBef>
              <a:spcAft>
                <a:spcPct val="0"/>
              </a:spcAft>
              <a:defRPr sz="1600" b="1" kern="1200">
                <a:solidFill>
                  <a:schemeClr val="tx1"/>
                </a:solidFill>
                <a:latin typeface="Arial" charset="0"/>
                <a:ea typeface="+mn-ea"/>
                <a:cs typeface="+mn-cs"/>
              </a:defRPr>
            </a:lvl1pPr>
            <a:lvl2pPr marL="457200" algn="ctr" rtl="0" eaLnBrk="0" fontAlgn="base" hangingPunct="0">
              <a:spcBef>
                <a:spcPct val="50000"/>
              </a:spcBef>
              <a:spcAft>
                <a:spcPct val="0"/>
              </a:spcAft>
              <a:defRPr sz="1600" b="1" kern="1200">
                <a:solidFill>
                  <a:schemeClr val="tx1"/>
                </a:solidFill>
                <a:latin typeface="Arial" charset="0"/>
                <a:ea typeface="+mn-ea"/>
                <a:cs typeface="+mn-cs"/>
              </a:defRPr>
            </a:lvl2pPr>
            <a:lvl3pPr marL="914400" algn="ctr" rtl="0" eaLnBrk="0" fontAlgn="base" hangingPunct="0">
              <a:spcBef>
                <a:spcPct val="50000"/>
              </a:spcBef>
              <a:spcAft>
                <a:spcPct val="0"/>
              </a:spcAft>
              <a:defRPr sz="1600" b="1" kern="1200">
                <a:solidFill>
                  <a:schemeClr val="tx1"/>
                </a:solidFill>
                <a:latin typeface="Arial" charset="0"/>
                <a:ea typeface="+mn-ea"/>
                <a:cs typeface="+mn-cs"/>
              </a:defRPr>
            </a:lvl3pPr>
            <a:lvl4pPr marL="1371600" algn="ctr" rtl="0" eaLnBrk="0" fontAlgn="base" hangingPunct="0">
              <a:spcBef>
                <a:spcPct val="50000"/>
              </a:spcBef>
              <a:spcAft>
                <a:spcPct val="0"/>
              </a:spcAft>
              <a:defRPr sz="1600" b="1" kern="1200">
                <a:solidFill>
                  <a:schemeClr val="tx1"/>
                </a:solidFill>
                <a:latin typeface="Arial" charset="0"/>
                <a:ea typeface="+mn-ea"/>
                <a:cs typeface="+mn-cs"/>
              </a:defRPr>
            </a:lvl4pPr>
            <a:lvl5pPr marL="1828800" algn="ctr" rtl="0" eaLnBrk="0" fontAlgn="base" hangingPunct="0">
              <a:spcBef>
                <a:spcPct val="5000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a:lstStyle>
          <a:p>
            <a:r>
              <a:rPr lang="en-US" sz="1800" dirty="0">
                <a:solidFill>
                  <a:srgbClr val="002C77"/>
                </a:solidFill>
              </a:rPr>
              <a:t>Design Integrity</a:t>
            </a:r>
          </a:p>
          <a:p>
            <a:r>
              <a:rPr lang="en-US" sz="1400" b="0" i="1" dirty="0">
                <a:solidFill>
                  <a:srgbClr val="002C77"/>
                </a:solidFill>
              </a:rPr>
              <a:t>We design and build so that risks are as low as reasonably practicable (ALARP).</a:t>
            </a:r>
          </a:p>
        </p:txBody>
      </p:sp>
      <p:pic>
        <p:nvPicPr>
          <p:cNvPr id="18" name="Graphic 8">
            <a:extLst>
              <a:ext uri="{FF2B5EF4-FFF2-40B4-BE49-F238E27FC236}">
                <a16:creationId xmlns:a16="http://schemas.microsoft.com/office/drawing/2014/main" id="{58A74DAD-FB45-5441-A1EA-FE0D4EF18D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62935" y="2970958"/>
            <a:ext cx="1315796" cy="1315796"/>
          </a:xfrm>
          <a:prstGeom prst="rect">
            <a:avLst/>
          </a:prstGeom>
        </p:spPr>
      </p:pic>
      <p:pic>
        <p:nvPicPr>
          <p:cNvPr id="22" name="Graphic 15">
            <a:extLst>
              <a:ext uri="{FF2B5EF4-FFF2-40B4-BE49-F238E27FC236}">
                <a16:creationId xmlns:a16="http://schemas.microsoft.com/office/drawing/2014/main" id="{C68D00A7-A477-064A-BE7D-4F31B18D131B}"/>
              </a:ext>
            </a:extLst>
          </p:cNvPr>
          <p:cNvPicPr>
            <a:picLocks noChangeAspect="1"/>
          </p:cNvPicPr>
          <p:nvPr/>
        </p:nvPicPr>
        <p:blipFill>
          <a:blip r:embed="rId7">
            <a:duotone>
              <a:prstClr val="black"/>
              <a:schemeClr val="accent2">
                <a:tint val="45000"/>
                <a:satMod val="400000"/>
              </a:schemeClr>
            </a:duotone>
            <a:extLst>
              <a:ext uri="{96DAC541-7B7A-43D3-8B79-37D633B846F1}">
                <asvg:svgBlip xmlns:asvg="http://schemas.microsoft.com/office/drawing/2016/SVG/main" r:embed="rId8"/>
              </a:ext>
            </a:extLst>
          </a:blip>
          <a:stretch>
            <a:fillRect/>
          </a:stretch>
        </p:blipFill>
        <p:spPr>
          <a:xfrm rot="1945807">
            <a:off x="5336988" y="668918"/>
            <a:ext cx="1440000" cy="1440000"/>
          </a:xfrm>
          <a:prstGeom prst="rect">
            <a:avLst/>
          </a:prstGeom>
        </p:spPr>
      </p:pic>
      <p:grpSp>
        <p:nvGrpSpPr>
          <p:cNvPr id="3" name="Group 2"/>
          <p:cNvGrpSpPr/>
          <p:nvPr/>
        </p:nvGrpSpPr>
        <p:grpSpPr>
          <a:xfrm rot="21167202">
            <a:off x="8662533" y="3046855"/>
            <a:ext cx="1369722" cy="1182954"/>
            <a:chOff x="8686347" y="3287483"/>
            <a:chExt cx="1369722" cy="1182954"/>
          </a:xfrm>
        </p:grpSpPr>
        <p:pic>
          <p:nvPicPr>
            <p:cNvPr id="30" name="Graphic 30">
              <a:extLst>
                <a:ext uri="{FF2B5EF4-FFF2-40B4-BE49-F238E27FC236}">
                  <a16:creationId xmlns:a16="http://schemas.microsoft.com/office/drawing/2014/main" id="{97F114ED-B2CA-3443-8FDF-9D1F976C4DF3}"/>
                </a:ext>
              </a:extLst>
            </p:cNvPr>
            <p:cNvPicPr>
              <a:picLocks noChangeAspect="1"/>
            </p:cNvPicPr>
            <p:nvPr/>
          </p:nvPicPr>
          <p:blipFill>
            <a:blip r:embed="rId9">
              <a:duotone>
                <a:schemeClr val="accent2">
                  <a:shade val="45000"/>
                  <a:satMod val="135000"/>
                </a:schemeClr>
                <a:prstClr val="white"/>
              </a:duotone>
              <a:extLst>
                <a:ext uri="{96DAC541-7B7A-43D3-8B79-37D633B846F1}">
                  <asvg:svgBlip xmlns:asvg="http://schemas.microsoft.com/office/drawing/2016/SVG/main" r:embed="rId10"/>
                </a:ext>
              </a:extLst>
            </a:blip>
            <a:stretch>
              <a:fillRect/>
            </a:stretch>
          </p:blipFill>
          <p:spPr>
            <a:xfrm>
              <a:off x="9229677" y="3644045"/>
              <a:ext cx="826392" cy="826392"/>
            </a:xfrm>
            <a:prstGeom prst="rect">
              <a:avLst/>
            </a:prstGeom>
          </p:spPr>
        </p:pic>
        <p:pic>
          <p:nvPicPr>
            <p:cNvPr id="31" name="Graphic 30">
              <a:extLst>
                <a:ext uri="{FF2B5EF4-FFF2-40B4-BE49-F238E27FC236}">
                  <a16:creationId xmlns:a16="http://schemas.microsoft.com/office/drawing/2014/main" id="{97F114ED-B2CA-3443-8FDF-9D1F976C4DF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686347" y="3287483"/>
              <a:ext cx="826392" cy="826392"/>
            </a:xfrm>
            <a:prstGeom prst="rect">
              <a:avLst/>
            </a:prstGeom>
          </p:spPr>
        </p:pic>
      </p:grpSp>
    </p:spTree>
    <p:custDataLst>
      <p:tags r:id="rId1"/>
    </p:custDataLst>
    <p:extLst>
      <p:ext uri="{BB962C8B-B14F-4D97-AF65-F5344CB8AC3E}">
        <p14:creationId xmlns:p14="http://schemas.microsoft.com/office/powerpoint/2010/main" val="2444726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268E-67D6-3843-81FF-C5F1733F62B5}"/>
              </a:ext>
            </a:extLst>
          </p:cNvPr>
          <p:cNvSpPr>
            <a:spLocks noGrp="1"/>
          </p:cNvSpPr>
          <p:nvPr>
            <p:ph type="title"/>
          </p:nvPr>
        </p:nvSpPr>
        <p:spPr/>
        <p:txBody>
          <a:bodyPr/>
          <a:lstStyle/>
          <a:p>
            <a:r>
              <a:rPr lang="en-US" sz="3000" dirty="0">
                <a:solidFill>
                  <a:srgbClr val="002C77"/>
                </a:solidFill>
                <a:cs typeface="Calibri" pitchFamily="34" charset="0"/>
              </a:rPr>
              <a:t>Understanding Safety Culture</a:t>
            </a:r>
            <a:br>
              <a:rPr lang="en-US" sz="3200" dirty="0">
                <a:solidFill>
                  <a:srgbClr val="002C77"/>
                </a:solidFill>
                <a:cs typeface="Calibri" pitchFamily="34" charset="0"/>
              </a:rPr>
            </a:br>
            <a:br>
              <a:rPr lang="en-US" dirty="0">
                <a:solidFill>
                  <a:srgbClr val="002C77"/>
                </a:solidFill>
                <a:cs typeface="Calibri" pitchFamily="34" charset="0"/>
              </a:rPr>
            </a:br>
            <a:r>
              <a:rPr lang="en-US" sz="2000" dirty="0">
                <a:solidFill>
                  <a:srgbClr val="002C77"/>
                </a:solidFill>
                <a:cs typeface="Calibri" pitchFamily="34" charset="0"/>
              </a:rPr>
              <a:t>We wanted to test a few main hypotheses:</a:t>
            </a:r>
            <a:endParaRPr lang="en-US" sz="1800" dirty="0"/>
          </a:p>
        </p:txBody>
      </p:sp>
      <p:grpSp>
        <p:nvGrpSpPr>
          <p:cNvPr id="33" name="Group 32">
            <a:extLst>
              <a:ext uri="{FF2B5EF4-FFF2-40B4-BE49-F238E27FC236}">
                <a16:creationId xmlns:a16="http://schemas.microsoft.com/office/drawing/2014/main" id="{24FEE1FB-1F24-FB45-AF0F-517E2FB218CC}"/>
              </a:ext>
            </a:extLst>
          </p:cNvPr>
          <p:cNvGrpSpPr/>
          <p:nvPr/>
        </p:nvGrpSpPr>
        <p:grpSpPr>
          <a:xfrm>
            <a:off x="2609129" y="1771262"/>
            <a:ext cx="2439985" cy="4044659"/>
            <a:chOff x="350747" y="1801828"/>
            <a:chExt cx="2439985" cy="4044659"/>
          </a:xfrm>
        </p:grpSpPr>
        <p:sp>
          <p:nvSpPr>
            <p:cNvPr id="4" name="Rectangle 3">
              <a:extLst>
                <a:ext uri="{FF2B5EF4-FFF2-40B4-BE49-F238E27FC236}">
                  <a16:creationId xmlns:a16="http://schemas.microsoft.com/office/drawing/2014/main" id="{4D0302B3-0659-0A4F-92A4-D915B5B2B52E}"/>
                </a:ext>
              </a:extLst>
            </p:cNvPr>
            <p:cNvSpPr/>
            <p:nvPr/>
          </p:nvSpPr>
          <p:spPr>
            <a:xfrm>
              <a:off x="350747" y="3304791"/>
              <a:ext cx="2439985" cy="2541696"/>
            </a:xfrm>
            <a:prstGeom prst="rect">
              <a:avLst/>
            </a:prstGeom>
            <a:noFill/>
            <a:ln>
              <a:noFill/>
            </a:ln>
          </p:spPr>
          <p:txBody>
            <a:bodyPr wrap="square" lIns="243840" tIns="243840" rIns="243840" bIns="243840" anchor="t">
              <a:noAutofit/>
            </a:bodyPr>
            <a:lstStyle/>
            <a:p>
              <a:r>
                <a:rPr lang="en-US" sz="2000" dirty="0"/>
                <a:t>Employees view personal safety culture in the same way they view process safety culture.</a:t>
              </a:r>
            </a:p>
          </p:txBody>
        </p:sp>
        <p:sp>
          <p:nvSpPr>
            <p:cNvPr id="5" name="TextBox 4">
              <a:extLst>
                <a:ext uri="{FF2B5EF4-FFF2-40B4-BE49-F238E27FC236}">
                  <a16:creationId xmlns:a16="http://schemas.microsoft.com/office/drawing/2014/main" id="{171B82DE-99D1-BB48-A666-DB84A0E946A7}"/>
                </a:ext>
              </a:extLst>
            </p:cNvPr>
            <p:cNvSpPr txBox="1"/>
            <p:nvPr/>
          </p:nvSpPr>
          <p:spPr>
            <a:xfrm>
              <a:off x="997923" y="1801828"/>
              <a:ext cx="628377" cy="1028514"/>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002C77"/>
                  </a:solidFill>
                  <a:effectLst/>
                  <a:uLnTx/>
                  <a:uFillTx/>
                  <a:latin typeface="Arial" panose="020B0604020202020204"/>
                  <a:ea typeface="+mn-ea"/>
                  <a:cs typeface="+mn-cs"/>
                </a:rPr>
                <a:t>1</a:t>
              </a:r>
            </a:p>
          </p:txBody>
        </p:sp>
      </p:grpSp>
      <p:sp>
        <p:nvSpPr>
          <p:cNvPr id="9" name="Rectangle 8">
            <a:extLst>
              <a:ext uri="{FF2B5EF4-FFF2-40B4-BE49-F238E27FC236}">
                <a16:creationId xmlns:a16="http://schemas.microsoft.com/office/drawing/2014/main" id="{6C0B4984-4A71-4D48-B06E-FC8BF5901887}"/>
              </a:ext>
            </a:extLst>
          </p:cNvPr>
          <p:cNvSpPr/>
          <p:nvPr/>
        </p:nvSpPr>
        <p:spPr>
          <a:xfrm>
            <a:off x="4885695" y="1862694"/>
            <a:ext cx="48018" cy="3660653"/>
          </a:xfrm>
          <a:prstGeom prst="rect">
            <a:avLst/>
          </a:prstGeom>
          <a:solidFill>
            <a:srgbClr val="009DE0"/>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rgbClr val="202020">
                  <a:lumMod val="50000"/>
                  <a:lumOff val="50000"/>
                </a:srgbClr>
              </a:solidFill>
              <a:effectLst/>
              <a:uLnTx/>
              <a:uFillTx/>
              <a:latin typeface="Arial" panose="020B0604020202020204" pitchFamily="34" charset="0"/>
              <a:ea typeface="+mn-ea"/>
              <a:cs typeface="Arial" panose="020B0604020202020204" pitchFamily="34" charset="0"/>
            </a:endParaRPr>
          </a:p>
        </p:txBody>
      </p:sp>
      <p:sp>
        <p:nvSpPr>
          <p:cNvPr id="11" name="Rectangle 10">
            <a:extLst>
              <a:ext uri="{FF2B5EF4-FFF2-40B4-BE49-F238E27FC236}">
                <a16:creationId xmlns:a16="http://schemas.microsoft.com/office/drawing/2014/main" id="{02ED2C71-F77B-DE4B-AA25-0D38E51FCD13}"/>
              </a:ext>
            </a:extLst>
          </p:cNvPr>
          <p:cNvSpPr/>
          <p:nvPr/>
        </p:nvSpPr>
        <p:spPr>
          <a:xfrm>
            <a:off x="7282538" y="2981649"/>
            <a:ext cx="2413562" cy="2541698"/>
          </a:xfrm>
          <a:prstGeom prst="rect">
            <a:avLst/>
          </a:prstGeom>
          <a:noFill/>
          <a:ln>
            <a:noFill/>
          </a:ln>
        </p:spPr>
        <p:txBody>
          <a:bodyPr wrap="square" lIns="243840" tIns="243840" rIns="243840" bIns="243840">
            <a:noAutofit/>
          </a:bodyPr>
          <a:lstStyle/>
          <a:p>
            <a:pPr lvl="0"/>
            <a:endParaRPr kumimoji="0" lang="en-US" sz="1800" b="1" i="0" u="none" strike="noStrike" kern="1200" cap="none" spc="0" normalizeH="0" baseline="0" noProof="0" dirty="0">
              <a:ln>
                <a:noFill/>
              </a:ln>
              <a:solidFill>
                <a:srgbClr val="202020"/>
              </a:solidFill>
              <a:effectLst/>
              <a:uLnTx/>
              <a:uFillTx/>
              <a:latin typeface="Arial" panose="020B0604020202020204"/>
              <a:ea typeface="+mn-ea"/>
              <a:cs typeface="+mn-cs"/>
            </a:endParaRPr>
          </a:p>
        </p:txBody>
      </p:sp>
      <p:grpSp>
        <p:nvGrpSpPr>
          <p:cNvPr id="35" name="Group 34">
            <a:extLst>
              <a:ext uri="{FF2B5EF4-FFF2-40B4-BE49-F238E27FC236}">
                <a16:creationId xmlns:a16="http://schemas.microsoft.com/office/drawing/2014/main" id="{193B8CC7-9FDE-4D42-8CBE-31C474E3F7FC}"/>
              </a:ext>
            </a:extLst>
          </p:cNvPr>
          <p:cNvGrpSpPr/>
          <p:nvPr/>
        </p:nvGrpSpPr>
        <p:grpSpPr>
          <a:xfrm>
            <a:off x="7220780" y="1810072"/>
            <a:ext cx="2475320" cy="4046734"/>
            <a:chOff x="4962398" y="1840638"/>
            <a:chExt cx="2475320" cy="4046734"/>
          </a:xfrm>
        </p:grpSpPr>
        <p:sp>
          <p:nvSpPr>
            <p:cNvPr id="7" name="Rectangle 6">
              <a:extLst>
                <a:ext uri="{FF2B5EF4-FFF2-40B4-BE49-F238E27FC236}">
                  <a16:creationId xmlns:a16="http://schemas.microsoft.com/office/drawing/2014/main" id="{855B7BA9-2950-564C-9026-58FEC65E2F2F}"/>
                </a:ext>
              </a:extLst>
            </p:cNvPr>
            <p:cNvSpPr/>
            <p:nvPr/>
          </p:nvSpPr>
          <p:spPr>
            <a:xfrm>
              <a:off x="4962398" y="3345675"/>
              <a:ext cx="2475320" cy="2541697"/>
            </a:xfrm>
            <a:prstGeom prst="rect">
              <a:avLst/>
            </a:prstGeom>
            <a:noFill/>
            <a:ln>
              <a:noFill/>
            </a:ln>
          </p:spPr>
          <p:txBody>
            <a:bodyPr wrap="square" lIns="243840" tIns="243840" rIns="243840" bIns="243840">
              <a:noAutofit/>
            </a:bodyPr>
            <a:lstStyle/>
            <a:p>
              <a:r>
                <a:rPr lang="en-US" sz="2000" dirty="0"/>
                <a:t>Process safety cultural elements are correlated to process safety outcomes (Tier 1 and 2 incidents).</a:t>
              </a:r>
            </a:p>
          </p:txBody>
        </p:sp>
        <p:sp>
          <p:nvSpPr>
            <p:cNvPr id="12" name="TextBox 11">
              <a:extLst>
                <a:ext uri="{FF2B5EF4-FFF2-40B4-BE49-F238E27FC236}">
                  <a16:creationId xmlns:a16="http://schemas.microsoft.com/office/drawing/2014/main" id="{07078717-2114-CF46-B3EF-658833D97066}"/>
                </a:ext>
              </a:extLst>
            </p:cNvPr>
            <p:cNvSpPr txBox="1"/>
            <p:nvPr/>
          </p:nvSpPr>
          <p:spPr>
            <a:xfrm>
              <a:off x="5657874" y="1840638"/>
              <a:ext cx="628377" cy="1028514"/>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00968F"/>
                  </a:solidFill>
                  <a:effectLst/>
                  <a:uLnTx/>
                  <a:uFillTx/>
                  <a:latin typeface="Arial" panose="020B0604020202020204"/>
                  <a:ea typeface="+mn-ea"/>
                  <a:cs typeface="+mn-cs"/>
                </a:rPr>
                <a:t>3</a:t>
              </a:r>
            </a:p>
          </p:txBody>
        </p:sp>
      </p:grpSp>
      <p:sp>
        <p:nvSpPr>
          <p:cNvPr id="13" name="Rectangle 12">
            <a:extLst>
              <a:ext uri="{FF2B5EF4-FFF2-40B4-BE49-F238E27FC236}">
                <a16:creationId xmlns:a16="http://schemas.microsoft.com/office/drawing/2014/main" id="{A647C369-3048-8143-939E-6DCF5686A2F2}"/>
              </a:ext>
            </a:extLst>
          </p:cNvPr>
          <p:cNvSpPr/>
          <p:nvPr/>
        </p:nvSpPr>
        <p:spPr>
          <a:xfrm>
            <a:off x="7202414" y="1862851"/>
            <a:ext cx="58958" cy="3660495"/>
          </a:xfrm>
          <a:prstGeom prst="rect">
            <a:avLst/>
          </a:prstGeom>
          <a:solidFill>
            <a:schemeClr val="accent5"/>
          </a:solidFill>
          <a:ln>
            <a:noFill/>
          </a:ln>
        </p:spPr>
        <p:txBody>
          <a:bodyPr wrap="square" rtlCol="0" anchor="ctr">
            <a:noAutofit/>
          </a:bodyPr>
          <a:lstStyle/>
          <a:p>
            <a:pPr marL="0" marR="0" lvl="0" indent="0" algn="l" defTabSz="1039342"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rgbClr val="202020">
                  <a:lumMod val="50000"/>
                  <a:lumOff val="50000"/>
                </a:srgbClr>
              </a:solidFill>
              <a:effectLst/>
              <a:uLnTx/>
              <a:uFillTx/>
              <a:latin typeface="Arial" panose="020B0604020202020204" pitchFamily="34" charset="0"/>
              <a:ea typeface="+mn-ea"/>
              <a:cs typeface="Arial" panose="020B0604020202020204" pitchFamily="34" charset="0"/>
            </a:endParaRPr>
          </a:p>
        </p:txBody>
      </p:sp>
      <p:grpSp>
        <p:nvGrpSpPr>
          <p:cNvPr id="34" name="Group 33">
            <a:extLst>
              <a:ext uri="{FF2B5EF4-FFF2-40B4-BE49-F238E27FC236}">
                <a16:creationId xmlns:a16="http://schemas.microsoft.com/office/drawing/2014/main" id="{5B6D919C-70F2-4E40-8693-10F2FE2A9CB6}"/>
              </a:ext>
            </a:extLst>
          </p:cNvPr>
          <p:cNvGrpSpPr/>
          <p:nvPr/>
        </p:nvGrpSpPr>
        <p:grpSpPr>
          <a:xfrm>
            <a:off x="4893121" y="1785850"/>
            <a:ext cx="2465290" cy="4073745"/>
            <a:chOff x="2634739" y="1816416"/>
            <a:chExt cx="2465290" cy="4073745"/>
          </a:xfrm>
        </p:grpSpPr>
        <p:sp>
          <p:nvSpPr>
            <p:cNvPr id="8" name="TextBox 7">
              <a:extLst>
                <a:ext uri="{FF2B5EF4-FFF2-40B4-BE49-F238E27FC236}">
                  <a16:creationId xmlns:a16="http://schemas.microsoft.com/office/drawing/2014/main" id="{FDF17B21-C107-9C4F-94AF-8075CF6B88F9}"/>
                </a:ext>
              </a:extLst>
            </p:cNvPr>
            <p:cNvSpPr txBox="1"/>
            <p:nvPr/>
          </p:nvSpPr>
          <p:spPr>
            <a:xfrm>
              <a:off x="3420252" y="1816416"/>
              <a:ext cx="628377" cy="1028514"/>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009DE0"/>
                  </a:solidFill>
                  <a:effectLst/>
                  <a:uLnTx/>
                  <a:uFillTx/>
                  <a:latin typeface="Arial" panose="020B0604020202020204"/>
                  <a:ea typeface="+mn-ea"/>
                  <a:cs typeface="+mn-cs"/>
                </a:rPr>
                <a:t>2</a:t>
              </a:r>
            </a:p>
          </p:txBody>
        </p:sp>
        <p:sp>
          <p:nvSpPr>
            <p:cNvPr id="22" name="Rectangle 21">
              <a:extLst>
                <a:ext uri="{FF2B5EF4-FFF2-40B4-BE49-F238E27FC236}">
                  <a16:creationId xmlns:a16="http://schemas.microsoft.com/office/drawing/2014/main" id="{42BE812C-9E6E-E34F-B96F-5C87FA98C06C}"/>
                </a:ext>
              </a:extLst>
            </p:cNvPr>
            <p:cNvSpPr/>
            <p:nvPr/>
          </p:nvSpPr>
          <p:spPr>
            <a:xfrm>
              <a:off x="2634739" y="3348464"/>
              <a:ext cx="2465290" cy="2541697"/>
            </a:xfrm>
            <a:prstGeom prst="rect">
              <a:avLst/>
            </a:prstGeom>
            <a:noFill/>
            <a:ln>
              <a:noFill/>
            </a:ln>
          </p:spPr>
          <p:txBody>
            <a:bodyPr wrap="square" lIns="243840" tIns="243840" rIns="243840" bIns="243840">
              <a:noAutofit/>
            </a:bodyPr>
            <a:lstStyle/>
            <a:p>
              <a:r>
                <a:rPr lang="en-US" sz="2000" dirty="0"/>
                <a:t>Personal safety culture does not predict process safety culture.</a:t>
              </a:r>
            </a:p>
          </p:txBody>
        </p:sp>
      </p:grpSp>
    </p:spTree>
    <p:extLst>
      <p:ext uri="{BB962C8B-B14F-4D97-AF65-F5344CB8AC3E}">
        <p14:creationId xmlns:p14="http://schemas.microsoft.com/office/powerpoint/2010/main" val="297121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up)">
                                      <p:cBhvr>
                                        <p:cTn id="7" dur="750"/>
                                        <p:tgtEl>
                                          <p:spTgt spid="33"/>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750"/>
                                        <p:tgtEl>
                                          <p:spTgt spid="9"/>
                                        </p:tgtEl>
                                      </p:cBhvr>
                                    </p:animEffect>
                                  </p:childTnLst>
                                </p:cTn>
                              </p:par>
                            </p:childTnLst>
                          </p:cTn>
                        </p:par>
                        <p:par>
                          <p:cTn id="12" fill="hold">
                            <p:stCondLst>
                              <p:cond delay="1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750"/>
                                        <p:tgtEl>
                                          <p:spTgt spid="34"/>
                                        </p:tgtEl>
                                      </p:cBhvr>
                                    </p:animEffect>
                                  </p:childTnLst>
                                </p:cTn>
                              </p:par>
                            </p:childTnLst>
                          </p:cTn>
                        </p:par>
                        <p:par>
                          <p:cTn id="16" fill="hold">
                            <p:stCondLst>
                              <p:cond delay="2250"/>
                            </p:stCondLst>
                            <p:childTnLst>
                              <p:par>
                                <p:cTn id="17" presetID="22" presetClass="entr" presetSubtype="1"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up)">
                                      <p:cBhvr>
                                        <p:cTn id="19" dur="750"/>
                                        <p:tgtEl>
                                          <p:spTgt spid="13"/>
                                        </p:tgtEl>
                                      </p:cBhvr>
                                    </p:animEffect>
                                  </p:childTnLst>
                                </p:cTn>
                              </p:par>
                            </p:childTnLst>
                          </p:cTn>
                        </p:par>
                        <p:par>
                          <p:cTn id="20" fill="hold">
                            <p:stCondLst>
                              <p:cond delay="3000"/>
                            </p:stCondLst>
                            <p:childTnLst>
                              <p:par>
                                <p:cTn id="21" presetID="22" presetClass="entr" presetSubtype="1" fill="hold"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up)">
                                      <p:cBhvr>
                                        <p:cTn id="23"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5775" y="1609726"/>
            <a:ext cx="11225025" cy="4511674"/>
          </a:xfrm>
        </p:spPr>
        <p:txBody>
          <a:bodyPr/>
          <a:lstStyle/>
          <a:p>
            <a:pPr marL="228600" indent="-228600">
              <a:spcBef>
                <a:spcPts val="600"/>
              </a:spcBef>
              <a:spcAft>
                <a:spcPts val="0"/>
              </a:spcAft>
              <a:buFont typeface="+mj-lt"/>
              <a:buAutoNum type="arabicPeriod"/>
            </a:pPr>
            <a:r>
              <a:rPr lang="en-US" sz="1400" dirty="0"/>
              <a:t>My Company is an environmentally responsible company.</a:t>
            </a:r>
          </a:p>
          <a:p>
            <a:pPr marL="228600" indent="-228600">
              <a:spcBef>
                <a:spcPts val="600"/>
              </a:spcBef>
              <a:spcAft>
                <a:spcPts val="0"/>
              </a:spcAft>
              <a:buFont typeface="+mj-lt"/>
              <a:buAutoNum type="arabicPeriod"/>
            </a:pPr>
            <a:r>
              <a:rPr lang="en-US" sz="1400" dirty="0"/>
              <a:t>Lessons learned from safety and environmental incidents are effectively communicated by management.</a:t>
            </a:r>
          </a:p>
          <a:p>
            <a:pPr marL="228600" indent="-228600">
              <a:spcBef>
                <a:spcPts val="600"/>
              </a:spcBef>
              <a:spcAft>
                <a:spcPts val="0"/>
              </a:spcAft>
              <a:buFont typeface="+mj-lt"/>
              <a:buAutoNum type="arabicPeriod"/>
            </a:pPr>
            <a:r>
              <a:rPr lang="en-US" sz="1400" dirty="0"/>
              <a:t>Senior leadership encourages reporting important information up-the-line, even if it’s bad news.</a:t>
            </a:r>
          </a:p>
          <a:p>
            <a:pPr marL="228600" indent="-228600">
              <a:spcBef>
                <a:spcPts val="600"/>
              </a:spcBef>
              <a:spcAft>
                <a:spcPts val="0"/>
              </a:spcAft>
              <a:buFont typeface="+mj-lt"/>
              <a:buAutoNum type="arabicPeriod"/>
            </a:pPr>
            <a:r>
              <a:rPr lang="en-US" sz="1400" dirty="0"/>
              <a:t>At my Company, senior leadership’s actions are consistent with what they say (they “walk the talk”).</a:t>
            </a:r>
          </a:p>
          <a:p>
            <a:pPr marL="228600" indent="-228600">
              <a:spcBef>
                <a:spcPts val="600"/>
              </a:spcBef>
              <a:spcAft>
                <a:spcPts val="0"/>
              </a:spcAft>
              <a:buFont typeface="+mj-lt"/>
              <a:buAutoNum type="arabicPeriod"/>
            </a:pPr>
            <a:r>
              <a:rPr lang="en-US" sz="1400" dirty="0"/>
              <a:t>Senior leadership does a good job of explaining the reasons behind major decisions</a:t>
            </a:r>
          </a:p>
          <a:p>
            <a:pPr marL="228600" indent="-228600">
              <a:spcBef>
                <a:spcPts val="600"/>
              </a:spcBef>
              <a:spcAft>
                <a:spcPts val="0"/>
              </a:spcAft>
              <a:buFont typeface="+mj-lt"/>
              <a:buAutoNum type="arabicPeriod"/>
            </a:pPr>
            <a:r>
              <a:rPr lang="en-US" sz="1400" dirty="0"/>
              <a:t>Management responds as quickly as possible when safety problems are discovered where I work.</a:t>
            </a:r>
          </a:p>
          <a:p>
            <a:pPr marL="228600" indent="-228600">
              <a:spcBef>
                <a:spcPts val="600"/>
              </a:spcBef>
              <a:spcAft>
                <a:spcPts val="0"/>
              </a:spcAft>
              <a:buFont typeface="+mj-lt"/>
              <a:buAutoNum type="arabicPeriod"/>
            </a:pPr>
            <a:r>
              <a:rPr lang="en-US" sz="1400" dirty="0"/>
              <a:t>My Company is an effectively managed, well-run organization.</a:t>
            </a:r>
          </a:p>
          <a:p>
            <a:pPr marL="228600" indent="-228600">
              <a:spcBef>
                <a:spcPts val="600"/>
              </a:spcBef>
              <a:spcAft>
                <a:spcPts val="0"/>
              </a:spcAft>
              <a:buFont typeface="+mj-lt"/>
              <a:buAutoNum type="arabicPeriod"/>
            </a:pPr>
            <a:r>
              <a:rPr lang="en-US" sz="1400" dirty="0"/>
              <a:t>My Company is a safe place to work.</a:t>
            </a:r>
          </a:p>
          <a:p>
            <a:pPr marL="228600" indent="-228600">
              <a:spcBef>
                <a:spcPts val="600"/>
              </a:spcBef>
              <a:spcAft>
                <a:spcPts val="0"/>
              </a:spcAft>
              <a:buFont typeface="+mj-lt"/>
              <a:buAutoNum type="arabicPeriod"/>
            </a:pPr>
            <a:r>
              <a:rPr lang="en-US" sz="1400" dirty="0"/>
              <a:t>I am satisfied with my physical working environment (facilities, workspace, safety, lighting, air quality, temperature, etc.).</a:t>
            </a:r>
          </a:p>
          <a:p>
            <a:pPr marL="228600" indent="-228600">
              <a:spcBef>
                <a:spcPts val="600"/>
              </a:spcBef>
              <a:spcAft>
                <a:spcPts val="0"/>
              </a:spcAft>
              <a:buFont typeface="+mj-lt"/>
              <a:buAutoNum type="arabicPeriod"/>
            </a:pPr>
            <a:r>
              <a:rPr lang="en-US" sz="1400" dirty="0"/>
              <a:t>Where I work, everyone takes personal responsibility for complying with safety rules and procedures.</a:t>
            </a:r>
          </a:p>
          <a:p>
            <a:pPr marL="228600" indent="-228600">
              <a:spcBef>
                <a:spcPts val="600"/>
              </a:spcBef>
              <a:spcAft>
                <a:spcPts val="0"/>
              </a:spcAft>
              <a:buFont typeface="+mj-lt"/>
              <a:buAutoNum type="arabicPeriod"/>
            </a:pPr>
            <a:r>
              <a:rPr lang="en-US" sz="1400" dirty="0"/>
              <a:t>Where I work we never compromise our safety in order to meet other targets (costs, deadlines, etc.).</a:t>
            </a:r>
          </a:p>
          <a:p>
            <a:pPr marL="228600" indent="-228600">
              <a:spcBef>
                <a:spcPts val="600"/>
              </a:spcBef>
              <a:spcAft>
                <a:spcPts val="0"/>
              </a:spcAft>
              <a:buFont typeface="+mj-lt"/>
              <a:buAutoNum type="arabicPeriod"/>
            </a:pPr>
            <a:r>
              <a:rPr lang="en-US" sz="1400" dirty="0"/>
              <a:t>Safety is a high priority where I work.</a:t>
            </a:r>
          </a:p>
          <a:p>
            <a:pPr marL="228600" indent="-228600">
              <a:spcBef>
                <a:spcPts val="600"/>
              </a:spcBef>
              <a:spcAft>
                <a:spcPts val="0"/>
              </a:spcAft>
              <a:buFont typeface="+mj-lt"/>
              <a:buAutoNum type="arabicPeriod"/>
            </a:pPr>
            <a:r>
              <a:rPr lang="en-US" sz="1400" dirty="0"/>
              <a:t>Employees can express their ideas / views without fear of negative consequences.</a:t>
            </a:r>
          </a:p>
          <a:p>
            <a:pPr marL="228600" indent="-228600">
              <a:spcBef>
                <a:spcPts val="600"/>
              </a:spcBef>
              <a:spcAft>
                <a:spcPts val="0"/>
              </a:spcAft>
              <a:buFont typeface="+mj-lt"/>
              <a:buAutoNum type="arabicPeriod"/>
            </a:pPr>
            <a:r>
              <a:rPr lang="en-US" sz="1400" dirty="0"/>
              <a:t>Accidents are always reported at this site.</a:t>
            </a:r>
          </a:p>
        </p:txBody>
      </p:sp>
      <p:sp>
        <p:nvSpPr>
          <p:cNvPr id="9" name="Title 8"/>
          <p:cNvSpPr>
            <a:spLocks noGrp="1"/>
          </p:cNvSpPr>
          <p:nvPr>
            <p:ph type="title"/>
          </p:nvPr>
        </p:nvSpPr>
        <p:spPr/>
        <p:txBody>
          <a:bodyPr>
            <a:noAutofit/>
          </a:bodyPr>
          <a:lstStyle/>
          <a:p>
            <a:r>
              <a:rPr lang="en-US" sz="2800" dirty="0">
                <a:solidFill>
                  <a:srgbClr val="002C77"/>
                </a:solidFill>
                <a:cs typeface="Calibri" pitchFamily="34" charset="0"/>
              </a:rPr>
              <a:t>We utilized Mercer’s proprietary personal safety survey questions and database (Illustrative):</a:t>
            </a:r>
          </a:p>
        </p:txBody>
      </p:sp>
      <p:sp>
        <p:nvSpPr>
          <p:cNvPr id="2" name="Slide Number Placeholder 1"/>
          <p:cNvSpPr>
            <a:spLocks noGrp="1"/>
          </p:cNvSpPr>
          <p:nvPr>
            <p:ph type="sldNum" sz="quarter" idx="4294967295"/>
          </p:nvPr>
        </p:nvSpPr>
        <p:spPr/>
        <p:txBody>
          <a:bodyPr/>
          <a:lstStyle/>
          <a:p>
            <a:r>
              <a:rPr lang="en-GB" dirty="0"/>
              <a:t> </a:t>
            </a:r>
          </a:p>
        </p:txBody>
      </p:sp>
    </p:spTree>
    <p:custDataLst>
      <p:tags r:id="rId1"/>
    </p:custDataLst>
    <p:extLst>
      <p:ext uri="{BB962C8B-B14F-4D97-AF65-F5344CB8AC3E}">
        <p14:creationId xmlns:p14="http://schemas.microsoft.com/office/powerpoint/2010/main" val="804947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a:solidFill>
                  <a:srgbClr val="002C77"/>
                </a:solidFill>
                <a:cs typeface="Calibri" pitchFamily="34" charset="0"/>
              </a:rPr>
              <a:t>We then created a set of process safety culture survey questions:</a:t>
            </a:r>
            <a:br>
              <a:rPr lang="en-US" sz="2800" dirty="0">
                <a:solidFill>
                  <a:srgbClr val="002C77"/>
                </a:solidFill>
                <a:cs typeface="Calibri" pitchFamily="34" charset="0"/>
              </a:rPr>
            </a:br>
            <a:r>
              <a:rPr lang="en-US" sz="2800" dirty="0">
                <a:solidFill>
                  <a:srgbClr val="002C77"/>
                </a:solidFill>
                <a:cs typeface="Calibri" pitchFamily="34" charset="0"/>
              </a:rPr>
              <a:t>(Illustrative) </a:t>
            </a:r>
          </a:p>
        </p:txBody>
      </p:sp>
      <p:sp>
        <p:nvSpPr>
          <p:cNvPr id="2" name="Content Placeholder 1"/>
          <p:cNvSpPr>
            <a:spLocks noGrp="1"/>
          </p:cNvSpPr>
          <p:nvPr>
            <p:ph sz="half" idx="1"/>
          </p:nvPr>
        </p:nvSpPr>
        <p:spPr>
          <a:xfrm>
            <a:off x="406263" y="1142449"/>
            <a:ext cx="11303136" cy="4652962"/>
          </a:xfrm>
        </p:spPr>
        <p:txBody>
          <a:bodyPr>
            <a:noAutofit/>
          </a:bodyPr>
          <a:lstStyle/>
          <a:p>
            <a:pPr marL="228600" lvl="0" indent="-228600">
              <a:lnSpc>
                <a:spcPct val="120000"/>
              </a:lnSpc>
              <a:spcBef>
                <a:spcPts val="600"/>
              </a:spcBef>
              <a:buFont typeface="+mj-lt"/>
              <a:buAutoNum type="arabicPeriod"/>
            </a:pPr>
            <a:r>
              <a:rPr lang="en-US" sz="1400" dirty="0"/>
              <a:t>Process safety is taken seriously at this site.</a:t>
            </a:r>
          </a:p>
          <a:p>
            <a:pPr marL="228600" lvl="0" indent="-228600">
              <a:lnSpc>
                <a:spcPct val="120000"/>
              </a:lnSpc>
              <a:spcBef>
                <a:spcPts val="600"/>
              </a:spcBef>
              <a:buFont typeface="+mj-lt"/>
              <a:buAutoNum type="arabicPeriod"/>
            </a:pPr>
            <a:r>
              <a:rPr lang="en-US" sz="1400" dirty="0"/>
              <a:t>Our written operating procedures are easy to understand.</a:t>
            </a:r>
          </a:p>
          <a:p>
            <a:pPr marL="228600" lvl="0" indent="-228600">
              <a:lnSpc>
                <a:spcPct val="120000"/>
              </a:lnSpc>
              <a:spcBef>
                <a:spcPts val="600"/>
              </a:spcBef>
              <a:buFont typeface="+mj-lt"/>
              <a:buAutoNum type="arabicPeriod"/>
            </a:pPr>
            <a:r>
              <a:rPr lang="en-US" sz="1400" dirty="0"/>
              <a:t>Site management effectively communicates our process safety results (examples include loss of primary containment, over pressurization, safety device failures, fires, etc.).</a:t>
            </a:r>
          </a:p>
          <a:p>
            <a:pPr marL="228600" lvl="0" indent="-228600">
              <a:lnSpc>
                <a:spcPct val="120000"/>
              </a:lnSpc>
              <a:spcBef>
                <a:spcPts val="600"/>
              </a:spcBef>
              <a:buFont typeface="+mj-lt"/>
              <a:buAutoNum type="arabicPeriod"/>
            </a:pPr>
            <a:r>
              <a:rPr lang="en-US" sz="1400" dirty="0"/>
              <a:t>At this site we have the right resources to focus on process safety.</a:t>
            </a:r>
          </a:p>
          <a:p>
            <a:pPr marL="228600" lvl="0" indent="-228600">
              <a:lnSpc>
                <a:spcPct val="120000"/>
              </a:lnSpc>
              <a:spcBef>
                <a:spcPts val="600"/>
              </a:spcBef>
              <a:buFont typeface="+mj-lt"/>
              <a:buAutoNum type="arabicPeriod"/>
            </a:pPr>
            <a:r>
              <a:rPr lang="en-US" sz="1400" dirty="0"/>
              <a:t>We operate within the operating limit of our equipment.</a:t>
            </a:r>
          </a:p>
          <a:p>
            <a:pPr marL="228600" lvl="0" indent="-228600">
              <a:lnSpc>
                <a:spcPct val="120000"/>
              </a:lnSpc>
              <a:spcBef>
                <a:spcPts val="600"/>
              </a:spcBef>
              <a:buFont typeface="+mj-lt"/>
              <a:buAutoNum type="arabicPeriod"/>
            </a:pPr>
            <a:r>
              <a:rPr lang="en-US" sz="1400" dirty="0"/>
              <a:t>Before a process or procedural change happens at this site, we use a Management of Changes (MOC) process.</a:t>
            </a:r>
          </a:p>
          <a:p>
            <a:pPr marL="228600" lvl="0" indent="-228600">
              <a:lnSpc>
                <a:spcPct val="120000"/>
              </a:lnSpc>
              <a:spcBef>
                <a:spcPts val="600"/>
              </a:spcBef>
              <a:buFont typeface="+mj-lt"/>
              <a:buAutoNum type="arabicPeriod"/>
            </a:pPr>
            <a:r>
              <a:rPr lang="en-US" sz="1400" dirty="0"/>
              <a:t>At this site, we utilize Permit to Work when required.</a:t>
            </a:r>
          </a:p>
          <a:p>
            <a:pPr marL="228600" lvl="0" indent="-228600">
              <a:lnSpc>
                <a:spcPct val="120000"/>
              </a:lnSpc>
              <a:spcBef>
                <a:spcPts val="600"/>
              </a:spcBef>
              <a:buFont typeface="+mj-lt"/>
              <a:buAutoNum type="arabicPeriod"/>
            </a:pPr>
            <a:r>
              <a:rPr lang="en-US" sz="1400" dirty="0"/>
              <a:t>Our approach to process safety management is based upon risk management and continuous improvement; It’s not just about regulatory compliance.</a:t>
            </a:r>
          </a:p>
          <a:p>
            <a:pPr marL="228600" lvl="0" indent="-228600">
              <a:lnSpc>
                <a:spcPct val="120000"/>
              </a:lnSpc>
              <a:spcBef>
                <a:spcPts val="600"/>
              </a:spcBef>
              <a:buFont typeface="+mj-lt"/>
              <a:buAutoNum type="arabicPeriod"/>
            </a:pPr>
            <a:r>
              <a:rPr lang="en-US" sz="1400" dirty="0"/>
              <a:t>In my unit I understand the hazards and the safeguards that are in place for safe operations.</a:t>
            </a:r>
          </a:p>
          <a:p>
            <a:pPr marL="228600" lvl="0" indent="-228600">
              <a:lnSpc>
                <a:spcPct val="120000"/>
              </a:lnSpc>
              <a:spcBef>
                <a:spcPts val="600"/>
              </a:spcBef>
              <a:buFont typeface="+mj-lt"/>
              <a:buAutoNum type="arabicPeriod"/>
            </a:pPr>
            <a:r>
              <a:rPr lang="en-US" sz="1400" dirty="0"/>
              <a:t>I participate in hazard reviews and assessments (examples may include Hazard &amp; Operability (HAZOP) reviews, Pre-Start Up Safety Reviews (PSSR), Process Hazard Analysis (PHAs)).</a:t>
            </a:r>
          </a:p>
          <a:p>
            <a:pPr marL="228600" lvl="0" indent="-228600">
              <a:lnSpc>
                <a:spcPct val="120000"/>
              </a:lnSpc>
              <a:spcBef>
                <a:spcPts val="600"/>
              </a:spcBef>
              <a:buFont typeface="+mj-lt"/>
              <a:buAutoNum type="arabicPeriod"/>
            </a:pPr>
            <a:r>
              <a:rPr lang="en-US" sz="1400" dirty="0"/>
              <a:t>Preventative maintenance on safety critical equipment is done according to the maintenance schedule.</a:t>
            </a:r>
          </a:p>
        </p:txBody>
      </p:sp>
      <p:sp>
        <p:nvSpPr>
          <p:cNvPr id="5" name="Slide Number Placeholder 4"/>
          <p:cNvSpPr>
            <a:spLocks noGrp="1"/>
          </p:cNvSpPr>
          <p:nvPr>
            <p:ph type="sldNum" sz="quarter" idx="10"/>
          </p:nvPr>
        </p:nvSpPr>
        <p:spPr/>
        <p:txBody>
          <a:bodyPr/>
          <a:lstStyle/>
          <a:p>
            <a:r>
              <a:rPr lang="en-GB" dirty="0"/>
              <a:t> </a:t>
            </a:r>
          </a:p>
        </p:txBody>
      </p:sp>
    </p:spTree>
    <p:custDataLst>
      <p:tags r:id="rId1"/>
    </p:custDataLst>
    <p:extLst>
      <p:ext uri="{BB962C8B-B14F-4D97-AF65-F5344CB8AC3E}">
        <p14:creationId xmlns:p14="http://schemas.microsoft.com/office/powerpoint/2010/main" val="2229599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11.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12.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13.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14.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15.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16.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17.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18.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19.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7.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8.xml><?xml version="1.0" encoding="utf-8"?>
<p:tagLst xmlns:a="http://schemas.openxmlformats.org/drawingml/2006/main" xmlns:r="http://schemas.openxmlformats.org/officeDocument/2006/relationships" xmlns:p="http://schemas.openxmlformats.org/presentationml/2006/main">
  <p:tag name="MMCOA_SLIDESIZE" val="Size16x9"/>
</p:tagLst>
</file>

<file path=ppt/tags/tag9.xml><?xml version="1.0" encoding="utf-8"?>
<p:tagLst xmlns:a="http://schemas.openxmlformats.org/drawingml/2006/main" xmlns:r="http://schemas.openxmlformats.org/officeDocument/2006/relationships" xmlns:p="http://schemas.openxmlformats.org/presentationml/2006/main">
  <p:tag name="MMCOA_SLIDESIZE" val="Size16x9"/>
</p:tagLst>
</file>

<file path=ppt/theme/theme1.xml><?xml version="1.0" encoding="utf-8"?>
<a:theme xmlns:a="http://schemas.openxmlformats.org/drawingml/2006/main" name="Marsh McLennan">
  <a:themeElements>
    <a:clrScheme name="MMC">
      <a:dk1>
        <a:srgbClr val="202020"/>
      </a:dk1>
      <a:lt1>
        <a:srgbClr val="FFFFFF"/>
      </a:lt1>
      <a:dk2>
        <a:srgbClr val="565656"/>
      </a:dk2>
      <a:lt2>
        <a:srgbClr val="949494"/>
      </a:lt2>
      <a:accent1>
        <a:srgbClr val="002C77"/>
      </a:accent1>
      <a:accent2>
        <a:srgbClr val="009DE0"/>
      </a:accent2>
      <a:accent3>
        <a:srgbClr val="76D3FF"/>
      </a:accent3>
      <a:accent4>
        <a:srgbClr val="0077A0"/>
      </a:accent4>
      <a:accent5>
        <a:srgbClr val="00968F"/>
      </a:accent5>
      <a:accent6>
        <a:srgbClr val="00AC41"/>
      </a:accent6>
      <a:hlink>
        <a:srgbClr val="2C6EF2"/>
      </a:hlink>
      <a:folHlink>
        <a:srgbClr val="8246A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2C77"/>
        </a:solidFill>
        <a:ln>
          <a:noFill/>
        </a:ln>
        <a:effectLst/>
      </a:spPr>
      <a:bodyPr rtlCol="0" anchor="ctr"/>
      <a:lstStyle>
        <a:defPPr algn="ctr">
          <a:defRPr dirty="0" smtClean="0">
            <a:solidFill>
              <a:schemeClr val="bg1"/>
            </a:solidFill>
          </a:defRPr>
        </a:defPPr>
      </a:lstStyle>
      <a:style>
        <a:lnRef idx="1">
          <a:schemeClr val="accent1"/>
        </a:lnRef>
        <a:fillRef idx="3">
          <a:schemeClr val="accent1"/>
        </a:fillRef>
        <a:effectRef idx="2">
          <a:schemeClr val="accent1"/>
        </a:effectRef>
        <a:fontRef idx="minor">
          <a:schemeClr val="lt1"/>
        </a:fontRef>
      </a:style>
    </a:spDef>
    <a:lnDef>
      <a:spPr>
        <a:ln w="12700">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lgn="l">
          <a:defRPr dirty="0" err="1"/>
        </a:defPPr>
      </a:lstStyle>
    </a:txDef>
  </a:objectDefaults>
  <a:extraClrSchemeLst/>
  <a:custClrLst>
    <a:custClr name="Dark blue">
      <a:srgbClr val="002C77"/>
    </a:custClr>
    <a:custClr name="Blue">
      <a:srgbClr val="009DE0"/>
    </a:custClr>
    <a:custClr name="Light blue">
      <a:srgbClr val="76D3FF"/>
    </a:custClr>
    <a:custClr name="Dark teal">
      <a:srgbClr val="004C6C"/>
    </a:custClr>
    <a:custClr name="Teal">
      <a:srgbClr val="0077A0"/>
    </a:custClr>
    <a:custClr name="Light teal">
      <a:srgbClr val="9CD9E4"/>
    </a:custClr>
    <a:custClr name="Dark turquoise">
      <a:srgbClr val="005E5D"/>
    </a:custClr>
    <a:custClr name="Turquoise">
      <a:srgbClr val="00968F"/>
    </a:custClr>
    <a:custClr name="Light turquoise">
      <a:srgbClr val="98DBCE"/>
    </a:custClr>
    <a:custClr name="White">
      <a:srgbClr val="FFFFFF"/>
    </a:custClr>
    <a:custClr name="Dark green">
      <a:srgbClr val="275D38"/>
    </a:custClr>
    <a:custClr name="Green">
      <a:srgbClr val="00AC41"/>
    </a:custClr>
    <a:custClr name="Light green">
      <a:srgbClr val="ADDFB3"/>
    </a:custClr>
    <a:custClr name="Dark purple">
      <a:srgbClr val="463282"/>
    </a:custClr>
    <a:custClr name="Purple">
      <a:srgbClr val="8246AF"/>
    </a:custClr>
    <a:custClr name="Light purple">
      <a:srgbClr val="CCB3E0"/>
    </a:custClr>
    <a:custClr name="Dark pink">
      <a:srgbClr val="B2025B"/>
    </a:custClr>
    <a:custClr name="Pink">
      <a:srgbClr val="EE3D8B"/>
    </a:custClr>
    <a:custClr name="Light pink">
      <a:srgbClr val="F8ACBE"/>
    </a:custClr>
    <a:custClr name="White">
      <a:srgbClr val="FFFFFF"/>
    </a:custClr>
    <a:custClr name="Dark crimson">
      <a:srgbClr val="9A1C1F"/>
    </a:custClr>
    <a:custClr name="Crimson">
      <a:srgbClr val="EF4E45"/>
    </a:custClr>
    <a:custClr name="Light crimson">
      <a:srgbClr val="FFAEA6"/>
    </a:custClr>
    <a:custClr name="Dark orange">
      <a:srgbClr val="A32E00"/>
    </a:custClr>
    <a:custClr name="Orange">
      <a:srgbClr val="FF8C00"/>
    </a:custClr>
    <a:custClr name="Light orange">
      <a:srgbClr val="FFCA94"/>
    </a:custClr>
    <a:custClr name="Dark yellow">
      <a:srgbClr val="965D00"/>
    </a:custClr>
    <a:custClr name="Yellow">
      <a:srgbClr val="FFBE00"/>
    </a:custClr>
    <a:custClr name="Light yellow">
      <a:srgbClr val="FFE580"/>
    </a:custClr>
    <a:custClr name="White">
      <a:srgbClr val="FFFFFF"/>
    </a:custClr>
    <a:custClr name="Dark blue gray">
      <a:srgbClr val="4E6287"/>
    </a:custClr>
    <a:custClr name="Blue gray">
      <a:srgbClr val="8096B2"/>
    </a:custClr>
    <a:custClr name="Light blue gray">
      <a:srgbClr val="BED3E4"/>
    </a:custClr>
    <a:custClr name="Dark gray">
      <a:srgbClr val="565656"/>
    </a:custClr>
    <a:custClr name="Gray">
      <a:srgbClr val="949494"/>
    </a:custClr>
    <a:custClr name="Light gray">
      <a:srgbClr val="DADADA"/>
    </a:custClr>
    <a:custClr name="Background gray">
      <a:srgbClr val="F0F0F0"/>
    </a:custClr>
    <a:custClr name="Link blue">
      <a:srgbClr val="2C6EF2"/>
    </a:custClr>
    <a:custClr name="Warning red">
      <a:srgbClr val="C53532"/>
    </a:custClr>
    <a:custClr name="Success green">
      <a:srgbClr val="14853D"/>
    </a:custClr>
  </a:custClrLst>
  <a:extLst>
    <a:ext uri="{05A4C25C-085E-4340-85A3-A5531E510DB2}">
      <thm15:themeFamily xmlns:thm15="http://schemas.microsoft.com/office/thememl/2012/main" name="MMC2021.Classic16x9.potx" id="{1E02728C-430E-40A4-A88D-63B5E0DB2EC5}" vid="{FBCF0A22-C69C-40BB-B44A-F70827371A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irota 2013 v1.1">
    <a:dk1>
      <a:srgbClr val="01233D"/>
    </a:dk1>
    <a:lt1>
      <a:srgbClr val="FFFFFF"/>
    </a:lt1>
    <a:dk2>
      <a:srgbClr val="739137"/>
    </a:dk2>
    <a:lt2>
      <a:srgbClr val="E1E1E1"/>
    </a:lt2>
    <a:accent1>
      <a:srgbClr val="A6C567"/>
    </a:accent1>
    <a:accent2>
      <a:srgbClr val="065CA3"/>
    </a:accent2>
    <a:accent3>
      <a:srgbClr val="5E251A"/>
    </a:accent3>
    <a:accent4>
      <a:srgbClr val="757575"/>
    </a:accent4>
    <a:accent5>
      <a:srgbClr val="D97925"/>
    </a:accent5>
    <a:accent6>
      <a:srgbClr val="A6462C"/>
    </a:accent6>
    <a:hlink>
      <a:srgbClr val="739137"/>
    </a:hlink>
    <a:folHlink>
      <a:srgbClr val="AFCB78"/>
    </a:folHlink>
  </a:clrScheme>
  <a:fontScheme name="Sirota Font Theme 2013 v1.1">
    <a:majorFont>
      <a:latin typeface="Tahoma"/>
      <a:ea typeface=""/>
      <a:cs typeface=""/>
    </a:majorFont>
    <a:minorFont>
      <a:latin typeface="Calibri"/>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Sirota 2013 v1.1">
    <a:dk1>
      <a:srgbClr val="01233D"/>
    </a:dk1>
    <a:lt1>
      <a:srgbClr val="FFFFFF"/>
    </a:lt1>
    <a:dk2>
      <a:srgbClr val="739137"/>
    </a:dk2>
    <a:lt2>
      <a:srgbClr val="E1E1E1"/>
    </a:lt2>
    <a:accent1>
      <a:srgbClr val="A6C567"/>
    </a:accent1>
    <a:accent2>
      <a:srgbClr val="065CA3"/>
    </a:accent2>
    <a:accent3>
      <a:srgbClr val="5E251A"/>
    </a:accent3>
    <a:accent4>
      <a:srgbClr val="757575"/>
    </a:accent4>
    <a:accent5>
      <a:srgbClr val="D97925"/>
    </a:accent5>
    <a:accent6>
      <a:srgbClr val="A6462C"/>
    </a:accent6>
    <a:hlink>
      <a:srgbClr val="739137"/>
    </a:hlink>
    <a:folHlink>
      <a:srgbClr val="AFCB78"/>
    </a:folHlink>
  </a:clrScheme>
  <a:fontScheme name="Sirota Font Theme 2013 v1.1">
    <a:majorFont>
      <a:latin typeface="Tahoma"/>
      <a:ea typeface=""/>
      <a:cs typeface=""/>
    </a:majorFont>
    <a:minorFont>
      <a:latin typeface="Calibri"/>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Sirota 2013 v1.1">
    <a:dk1>
      <a:srgbClr val="01233D"/>
    </a:dk1>
    <a:lt1>
      <a:srgbClr val="FFFFFF"/>
    </a:lt1>
    <a:dk2>
      <a:srgbClr val="739137"/>
    </a:dk2>
    <a:lt2>
      <a:srgbClr val="E1E1E1"/>
    </a:lt2>
    <a:accent1>
      <a:srgbClr val="A6C567"/>
    </a:accent1>
    <a:accent2>
      <a:srgbClr val="065CA3"/>
    </a:accent2>
    <a:accent3>
      <a:srgbClr val="5E251A"/>
    </a:accent3>
    <a:accent4>
      <a:srgbClr val="757575"/>
    </a:accent4>
    <a:accent5>
      <a:srgbClr val="D97925"/>
    </a:accent5>
    <a:accent6>
      <a:srgbClr val="A6462C"/>
    </a:accent6>
    <a:hlink>
      <a:srgbClr val="739137"/>
    </a:hlink>
    <a:folHlink>
      <a:srgbClr val="AFCB78"/>
    </a:folHlink>
  </a:clrScheme>
  <a:fontScheme name="Sirota Font Theme 2013 v1.1">
    <a:majorFont>
      <a:latin typeface="Tahoma"/>
      <a:ea typeface=""/>
      <a:cs typeface=""/>
    </a:majorFont>
    <a:minorFont>
      <a:latin typeface="Calibri"/>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1 6 " ? > < M M C O A _ O b j e c t T a g s   x m l n s : x s i = " h t t p : / / w w w . w 3 . o r g / 2 0 0 1 / X M L S c h e m a - i n s t a n c e "   x m l n s : x s d = " h t t p : / / w w w . w 3 . o r g / 2 0 0 1 / X M L S c h e m a " >  
     < P r e s e n t a t i o n O b j e c t T a g   T a g N a m e = " M M C 0 9 _ P O P U L A T E T E X T " > { S e c t i o n N u m b e r } < / P r e s e n t a t i o n O b j e c t T a g >  
     < P r e s e n t a t i o n O b j e c t T a g   T a g N a m e = " M M C 0 9 _ S E C T I O N N U M B E R S H A P E " > Y < / P r e s e n t a t i o n O b j e c t T a g >  
     < P r e s e n t a t i o n O b j e c t T a g   T a g N a m e = " M M C 0 9 _ B R A N D F O N T S T Y L E " > D i v i d e r N u m b e r < / P r e s e n t a t i o n O b j e c t T a g >  
 < / M M C O A _ O b j e c t T a g s > 
</file>

<file path=customXml/item10.xml>��< ? x m l   v e r s i o n = " 1 . 0 "   e n c o d i n g = " u t f - 1 6 " ? > < M M C O A _ O b j e c t T a g s   x m l n s : x s i = " h t t p : / / w w w . w 3 . o r g / 2 0 0 1 / X M L S c h e m a - i n s t a n c e "   x m l n s : x s d = " h t t p : / / w w w . w 3 . o r g / 2 0 0 1 / X M L S c h e m a " >  
     < P r e s e n t a t i o n O b j e c t T a g   T a g N a m e = " M M C 0 9 _ B R A N D F O N T S T Y L E " > M a s t e r T e x t < / P r e s e n t a t i o n O b j e c t T a g >  
 < / M M C O A _ O b j e c t T a g s > 
</file>

<file path=customXml/item11.xml>��< ? x m l   v e r s i o n = " 1 . 0 "   e n c o d i n g = " u t f - 1 6 " ? > < M M C O A _ O b j e c t T a g s   x m l n s : x s i = " h t t p : / / w w w . w 3 . o r g / 2 0 0 1 / X M L S c h e m a - i n s t a n c e "   x m l n s : x s d = " h t t p : / / w w w . w 3 . o r g / 2 0 0 1 / X M L S c h e m a " >  
     < P r e s e n t a t i o n O b j e c t T a g   T a g N a m e = " M M C 0 9 _ B R A N D F O N T S T Y L E " > D i v i d e r T e x t < / P r e s e n t a t i o n O b j e c t T a g >  
     < P r e s e n t a t i o n O b j e c t T a g   T a g N a m e = " M M C 0 9 _ P L A C E H O L D E R T E X T " > [ M M C 2 0 2 1 P P T e m p l a t e . P l a c e h o l d e r S l i d e T i t l e ] < / P r e s e n t a t i o n O b j e c t T a g >  
 < / M M C O A _ O b j e c t T a g s > 
</file>

<file path=customXml/item12.xml>��< ? x m l   v e r s i o n = " 1 . 0 "   e n c o d i n g = " u t f - 1 6 " ? > < M M C O A _ O b j e c t T a g s   x m l n s : x s i = " h t t p : / / w w w . w 3 . o r g / 2 0 0 1 / X M L S c h e m a - i n s t a n c e "   x m l n s : x s d = " h t t p : / / w w w . w 3 . o r g / 2 0 0 1 / X M L S c h e m a " >  
     < P r e s e n t a t i o n O b j e c t T a g   T a g N a m e = " M M C 0 9 _ P L A C E H O L D E R T E X T " > [ M M C 2 0 2 1 P P T e m p l a t e . P l a c e h o l d e r S l i d e T i t l e ] < / P r e s e n t a t i o n O b j e c t T a g >  
 < / M M C O A _ O b j e c t T a g s > 
</file>

<file path=customXml/item13.xml>��< ? x m l   v e r s i o n = " 1 . 0 "   e n c o d i n g = " u t f - 1 6 " ? > < M M C O A _ O b j e c t T a g s   x m l n s : x s i = " h t t p : / / w w w . w 3 . o r g / 2 0 0 1 / X M L S c h e m a - i n s t a n c e "   x m l n s : x s d = " h t t p : / / w w w . w 3 . o r g / 2 0 0 1 / X M L S c h e m a " >  
     < P r e s e n t a t i o n O b j e c t T a g   T a g N a m e = " M M C 0 9 _ B R A N D F O N T S T Y L E " > C o v e r T e x t < / P r e s e n t a t i o n O b j e c t T a g >  
     < P r e s e n t a t i o n O b j e c t T a g   T a g N a m e = " M M C 0 9 _ P O P U L A T E T E X T " > { B r a n d E x t r a W o r d i n g 2 } < / P r e s e n t a t i o n O b j e c t T a g >  
 < / M M C O A _ O b j e c t T a g s > 
</file>

<file path=customXml/item14.xml>��< ? x m l   v e r s i o n = " 1 . 0 "   e n c o d i n g = " u t f - 1 6 " ? > < M M C O A _ O b j e c t T a g s   x m l n s : x s i = " h t t p : / / w w w . w 3 . o r g / 2 0 0 1 / X M L S c h e m a - i n s t a n c e "   x m l n s : x s d = " h t t p : / / w w w . w 3 . o r g / 2 0 0 1 / X M L S c h e m a " >  
     < P r e s e n t a t i o n O b j e c t T a g   T a g N a m e = " M M C O A _ S A M P L E S L I D E _ I D " > 1 9 c 9 7 8 4 d - a b e d - 4 c e 0 - 9 1 7 7 - 8 9 2 f 3 a c 6 b 2 8 1 < / P r e s e n t a t i o n O b j e c t T a g >  
 < / M M C O A _ O b j e c t T a g s > 
</file>

<file path=customXml/item15.xml>��< ? x m l   v e r s i o n = " 1 . 0 "   e n c o d i n g = " u t f - 1 6 " ? > < M M C O A _ O b j e c t T a g s   x m l n s : x s i = " h t t p : / / w w w . w 3 . o r g / 2 0 0 1 / X M L S c h e m a - i n s t a n c e "   x m l n s : x s d = " h t t p : / / w w w . w 3 . o r g / 2 0 0 1 / X M L S c h e m a " >  
     < P r e s e n t a t i o n O b j e c t T a g   T a g N a m e = " M M C 0 9 _ B R A N D F O N T S T Y L E " > C o v e r T e x t < / P r e s e n t a t i o n O b j e c t T a g >  
     < P r e s e n t a t i o n O b j e c t T a g   T a g N a m e = " M M C 0 9 _ P L A C E H O L D E R T E X T " > [ M M 2 0 2 1 P P T e m p l a t e . P l a c e h o l d e r L e g a l B a c k ] < / P r e s e n t a t i o n O b j e c t T a g >  
 < / M M C O A _ O b j e c t T a g s > 
</file>

<file path=customXml/item16.xml>��< ? x m l   v e r s i o n = " 1 . 0 "   e n c o d i n g = " u t f - 1 6 " ? > < M M C O A _ O b j e c t T a g s   x m l n s : x s i = " h t t p : / / w w w . w 3 . o r g / 2 0 0 1 / X M L S c h e m a - i n s t a n c e "   x m l n s : x s d = " h t t p : / / w w w . w 3 . o r g / 2 0 0 1 / X M L S c h e m a " >  
     < P r e s e n t a t i o n O b j e c t T a g   T a g N a m e = " M M C 0 9 _ P O P U L A T E T E X T " > { S u b T i t l e } < / P r e s e n t a t i o n O b j e c t T a g >  
 < / M M C O A _ O b j e c t T a g s > 
</file>

<file path=customXml/item17.xml>��< ? x m l   v e r s i o n = " 1 . 0 "   e n c o d i n g = " u t f - 1 6 " ? > < M M C O A _ O b j e c t T a g s   x m l n s : x s i = " h t t p : / / w w w . w 3 . o r g / 2 0 0 1 / X M L S c h e m a - i n s t a n c e "   x m l n s : x s d = " h t t p : / / w w w . w 3 . o r g / 2 0 0 1 / X M L S c h e m a " >  
     < P r e s e n t a t i o n O b j e c t T a g   T a g N a m e = " M M C 0 9 _ B A C K G R O U N D S T Y L E " > M a s t e r < / P r e s e n t a t i o n O b j e c t T a g >  
     < P r e s e n t a t i o n O b j e c t T a g   T a g N a m e = " M M C 0 9 _ A D D L O G O S " > C o n t e n t L o g o , C o n t e n t L o g o , 3 8 . 2 7 , 5 1 3 . 0 7 < / P r e s e n t a t i o n O b j e c t T a g >  
 < / M M C O A _ O b j e c t T a g s > 
</file>

<file path=customXml/item18.xml>��< ? x m l   v e r s i o n = " 1 . 0 "   e n c o d i n g = " u t f - 1 6 " ? > < M M C O A _ O b j e c t T a g s   x m l n s : x s i = " h t t p : / / w w w . w 3 . o r g / 2 0 0 1 / X M L S c h e m a - i n s t a n c e "   x m l n s : x s d = " h t t p : / / w w w . w 3 . o r g / 2 0 0 1 / X M L S c h e m a " >  
     < P r e s e n t a t i o n O b j e c t T a g   T a g N a m e = " M M C 0 9 _ B R A N D F O N T S T Y L E " > M a s t e r T e x t < / P r e s e n t a t i o n O b j e c t T a g >  
 < / M M C O A _ O b j e c t T a g s > 
</file>

<file path=customXml/item19.xml><?xml version="1.0" encoding="utf-8"?>
<Control xmlns="http://schemas.microsoft.com/VisualStudio/2011/storyboarding/control">
  <Id Name="36288d55-d1ad-4b8a-a567-fdb5279c13b4" Revision="1" Stencil="Icons_3" StencilVersion="1.0"/>
</Control>
</file>

<file path=customXml/item2.xml>��< ? x m l   v e r s i o n = " 1 . 0 "   e n c o d i n g = " u t f - 1 6 " ? > < M M C O A _ O b j e c t T a g s   x m l n s : x s i = " h t t p : / / w w w . w 3 . o r g / 2 0 0 1 / X M L S c h e m a - i n s t a n c e "   x m l n s : x s d = " h t t p : / / w w w . w 3 . o r g / 2 0 0 1 / X M L S c h e m a " >  
     < P r e s e n t a t i o n O b j e c t T a g   T a g N a m e = " M M C 0 9 _ B R A N D F O N T S T Y L E " > C o v e r H e a d i n g 1 < / P r e s e n t a t i o n O b j e c t T a g >  
     < P r e s e n t a t i o n O b j e c t T a g   T a g N a m e = " M M C 0 9 _ F O N T S I Z E _ L " > 1 2 0 < / P r e s e n t a t i o n O b j e c t T a g >  
     < P r e s e n t a t i o n O b j e c t T a g   T a g N a m e = " M M C 0 9 _ F O N T S I Z E _ M " > 6 0 < / P r e s e n t a t i o n O b j e c t T a g >  
     < P r e s e n t a t i o n O b j e c t T a g   T a g N a m e = " M M C 0 9 _ F O N T S I Z E _ S " > 4 8 < / P r e s e n t a t i o n O b j e c t T a g >  
     < P r e s e n t a t i o n O b j e c t T a g   T a g N a m e = " M M C 0 9 _ S H A P E X Y W H _ L " > 3 2 . 6 ; 1 5 0 . 4 8 ; 7 3 7 ; 1 3 5 < / P r e s e n t a t i o n O b j e c t T a g >  
     < P r e s e n t a t i o n O b j e c t T a g   T a g N a m e = " M M C 0 9 _ S H A P E X Y W H _ M " > 3 5 . 4 3 ; 1 5 0 . 2 3 ; 7 3 7 ; 1 2 6 . 1 4 < / P r e s e n t a t i o n O b j e c t T a g >  
     < P r e s e n t a t i o n O b j e c t T a g   T a g N a m e = " M M C 0 9 _ S H A P E X Y W H _ S " > 3 5 . 4 3 ; 1 5 0 . 2 3 ; 7 3 7 ; 1 2 6 . 1 4 < / P r e s e n t a t i o n O b j e c t T a g >  
     < P r e s e n t a t i o n O b j e c t T a g   T a g N a m e = " M M C 0 9 _ P L A C E H O L D E R T E X T " > [ M M C 2 0 2 1 P P T e m p l a t e . P l a c e h o l d e r H 1 ] < / P r e s e n t a t i o n O b j e c t T a g >  
 < / M M C O A _ O b j e c t T a g s > 
</file>

<file path=customXml/item20.xml>��< ? x m l   v e r s i o n = " 1 . 0 "   e n c o d i n g = " u t f - 1 6 " ? > < M M C O A _ O b j e c t T a g s   x m l n s : x s i = " h t t p : / / w w w . w 3 . o r g / 2 0 0 1 / X M L S c h e m a - i n s t a n c e "   x m l n s : x s d = " h t t p : / / w w w . w 3 . o r g / 2 0 0 1 / X M L S c h e m a " >  
     < P r e s e n t a t i o n O b j e c t T a g   T a g N a m e = " M M C 0 9 _ B R A N D F O N T S T Y L E " > M a s t e r S u b t i t l e < / P r e s e n t a t i o n O b j e c t T a g >  
     < P r e s e n t a t i o n O b j e c t T a g   T a g N a m e = " M M C 0 9 _ P L A C E H O L D E R T E X T " > [ M M C 2 0 2 1 P P T e m p l a t e . P l a c e h o l d e r S l i d e S u b T i t l e ] < / P r e s e n t a t i o n O b j e c t T a g >  
 < / M M C O A _ O b j e c t T a g s > 
</file>

<file path=customXml/item21.xml>��< ? x m l   v e r s i o n = " 1 . 0 "   e n c o d i n g = " u t f - 1 6 " ? > < M M C O A _ O b j e c t T a g s   x m l n s : x s i = " h t t p : / / w w w . w 3 . o r g / 2 0 0 1 / X M L S c h e m a - i n s t a n c e "   x m l n s : x s d = " h t t p : / / w w w . w 3 . o r g / 2 0 0 1 / X M L S c h e m a " >  
     < P r e s e n t a t i o n O b j e c t T a g   T a g N a m e = " M M C 0 9 _ B R A N D F O N T S T Y L E " > C o v e r T e x t < / P r e s e n t a t i o n O b j e c t T a g >  
     < P r e s e n t a t i o n O b j e c t T a g   T a g N a m e = " M M C 0 9 _ P O P U L A T E T E X T " > { L e g a l F r o n t } < / P r e s e n t a t i o n O b j e c t T a g >  
 < / M M C O A _ O b j e c t T a g s > 
</file>

<file path=customXml/item22.xml>��< ? x m l   v e r s i o n = " 1 . 0 "   e n c o d i n g = " u t f - 1 6 " ? > < M M C O A _ O b j e c t T a g s   x m l n s : x s i = " h t t p : / / w w w . w 3 . o r g / 2 0 0 1 / X M L S c h e m a - i n s t a n c e "   x m l n s : x s d = " h t t p : / / w w w . w 3 . o r g / 2 0 0 1 / X M L S c h e m a " >  
     < P r e s e n t a t i o n O b j e c t T a g   T a g N a m e = " M M C O A _ S A M P L E S L I D E _ I D " > f 7 3 e 7 f 9 2 - 9 a c 4 - 4 4 7 5 - 9 0 8 2 - 0 1 b d 8 3 7 6 a 8 a f < / P r e s e n t a t i o n O b j e c t T a g >  
 < / M M C O A _ O b j e c t T a g s > 
</file>

<file path=customXml/item23.xml>��< ? x m l   v e r s i o n = " 1 . 0 "   e n c o d i n g = " u t f - 1 6 " ? > < M M C O A _ O b j e c t T a g s   x m l n s : x s i = " h t t p : / / w w w . w 3 . o r g / 2 0 0 1 / X M L S c h e m a - i n s t a n c e "   x m l n s : x s d = " h t t p : / / w w w . w 3 . o r g / 2 0 0 1 / X M L S c h e m a " >  
     < P r e s e n t a t i o n O b j e c t T a g   T a g N a m e = " M M C O A _ S A M P L E S L I D E _ I D " > f b 1 6 c e d 7 - 8 e 8 7 - 4 e 3 f - b 3 c 6 - c 5 9 e f 3 f 0 6 c e b < / P r e s e n t a t i o n O b j e c t T a g >  
 < / M M C O A _ O b j e c t T a g s > 
</file>

<file path=customXml/item24.xml>��< ? x m l   v e r s i o n = " 1 . 0 "   e n c o d i n g = " u t f - 1 6 " ? > < M M C O A _ O b j e c t T a g s   x m l n s : x s i = " h t t p : / / w w w . w 3 . o r g / 2 0 0 1 / X M L S c h e m a - i n s t a n c e "   x m l n s : x s d = " h t t p : / / w w w . w 3 . o r g / 2 0 0 1 / X M L S c h e m a " >  
     < P r e s e n t a t i o n O b j e c t T a g   T a g N a m e = " M M C 0 9 _ B R A N D F O N T S T Y L E " > M a s t e r S u b t i t l e < / P r e s e n t a t i o n O b j e c t T a g >  
     < P r e s e n t a t i o n O b j e c t T a g   T a g N a m e = " M M C 0 9 _ P L A C E H O L D E R T E X T " > [ M M C 2 0 2 1 P P T e m p l a t e . P l a c e h o l d e r S l i d e S u b T i t l e ] < / P r e s e n t a t i o n O b j e c t T a g >  
 < / M M C O A _ O b j e c t T a g s > 
</file>

<file path=customXml/item25.xml>��< ? x m l   v e r s i o n = " 1 . 0 "   e n c o d i n g = " u t f - 1 6 " ? > < M M C O A _ O b j e c t T a g s   x m l n s : x s i = " h t t p : / / w w w . w 3 . o r g / 2 0 0 1 / X M L S c h e m a - i n s t a n c e "   x m l n s : x s d = " h t t p : / / w w w . w 3 . o r g / 2 0 0 1 / X M L S c h e m a " >  
     < P r e s e n t a t i o n O b j e c t T a g   T a g N a m e = " M M C 0 9 _ B R A N D F O N T S T Y L E " > C o v e r T e x t < / P r e s e n t a t i o n O b j e c t T a g >  
     < P r e s e n t a t i o n O b j e c t T a g   T a g N a m e = " M M C 0 9 _ P O P U L A T E T E X T " > { B r a n d E x t r a W o r d i n g 1 } < / P r e s e n t a t i o n O b j e c t T a g >  
 < / M M C O A _ O b j e c t T a g s > 
</file>

<file path=customXml/item26.xml>��< ? x m l   v e r s i o n = " 1 . 0 "   e n c o d i n g = " u t f - 1 6 " ? > < M M C O A _ O b j e c t T a g s   x m l n s : x s i = " h t t p : / / w w w . w 3 . o r g / 2 0 0 1 / X M L S c h e m a - i n s t a n c e "   x m l n s : x s d = " h t t p : / / w w w . w 3 . o r g / 2 0 0 1 / X M L S c h e m a " >  
     < P r e s e n t a t i o n O b j e c t T a g   T a g N a m e = " M M C 0 9 _ L A Y O U T " > B l a n k < / P r e s e n t a t i o n O b j e c t T a g >  
 < / M M C O A _ O b j e c t T a g s > 
</file>

<file path=customXml/item27.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28.xml><?xml version="1.0" encoding="utf-8"?>
<p:properties xmlns:p="http://schemas.microsoft.com/office/2006/metadata/properties" xmlns:xsi="http://www.w3.org/2001/XMLSchema-instance" xmlns:pc="http://schemas.microsoft.com/office/infopath/2007/PartnerControls">
  <documentManagement/>
</p:properties>
</file>

<file path=customXml/item29.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3.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30.xml>��< ? x m l   v e r s i o n = " 1 . 0 "   e n c o d i n g = " u t f - 1 6 " ? > < M M C O A _ O b j e c t T a g s   x m l n s : x s i = " h t t p : / / w w w . w 3 . o r g / 2 0 0 1 / X M L S c h e m a - i n s t a n c e "   x m l n s : x s d = " h t t p : / / w w w . w 3 . o r g / 2 0 0 1 / X M L S c h e m a " >  
     < P r e s e n t a t i o n O b j e c t T a g   T a g N a m e = " M M C 0 9 _ B R A N D F O N T S T Y L E " > C o v e r T a g l i n e < / P r e s e n t a t i o n O b j e c t T a g >  
     < P r e s e n t a t i o n O b j e c t T a g   T a g N a m e = " M M C 0 9 _ P O P U L A T E T E X T " > { T a g l i n e E x t r a W o r d i n g } < / P r e s e n t a t i o n O b j e c t T a g >  
 < / M M C O A _ O b j e c t T a g s > 
</file>

<file path=customXml/item31.xml>��< ? x m l   v e r s i o n = " 1 . 0 "   e n c o d i n g = " u t f - 1 6 " ? > < M M C O A _ O b j e c t T a g s   x m l n s : x s i = " h t t p : / / w w w . w 3 . o r g / 2 0 0 1 / X M L S c h e m a - i n s t a n c e "   x m l n s : x s d = " h t t p : / / w w w . w 3 . o r g / 2 0 0 1 / X M L S c h e m a " >  
     < P r e s e n t a t i o n O b j e c t T a g   T a g N a m e = " M M C 0 9 _ B R A N D F O N T S T Y L E " > C o v e r T e x t < / P r e s e n t a t i o n O b j e c t T a g >  
     < P r e s e n t a t i o n O b j e c t T a g   T a g N a m e = " M M C 0 9 _ P L A C E H O L D E R T E X T " > [ B r a n d _ M M C 2 0 2 1 . A g e n d a T o p i c P l a c e h o l d e r ] < / P r e s e n t a t i o n O b j e c t T a g >  
 < / M M C O A _ O b j e c t T a g s > 
</file>

<file path=customXml/item32.xml>��< ? x m l   v e r s i o n = " 1 . 0 "   e n c o d i n g = " u t f - 1 6 " ? > < M M C O A _ O b j e c t T a g s   x m l n s : x s i = " h t t p : / / w w w . w 3 . o r g / 2 0 0 1 / X M L S c h e m a - i n s t a n c e "   x m l n s : x s d = " h t t p : / / w w w . w 3 . o r g / 2 0 0 1 / X M L S c h e m a " >  
     < P r e s e n t a t i o n O b j e c t T a g   T a g N a m e = " M M C 0 9 _ P L A C E H O L D E R T E X T " > P l a c e h o l d e r   f o r   t h i r d   p a r t y   o r   c l i e n t   l o g o < / P r e s e n t a t i o n O b j e c t T a g >  
     < P r e s e n t a t i o n O b j e c t T a g   T a g N a m e = " M M C 0 9 _ B R A N D F O N T S T Y L E " > C o v e r T e x t < / P r e s e n t a t i o n O b j e c t T a g >  
     < P r e s e n t a t i o n O b j e c t T a g   T a g N a m e = " M M C 0 9 _ P L A C E H O L D E R T E X T " > [ M M C 2 0 2 1 P P T e m p l a t e . P l a c e h o l d e r C l i e n t ] < / P r e s e n t a t i o n O b j e c t T a g >  
 < / M M C O A _ O b j e c t T a g s > 
</file>

<file path=customXml/item33.xml>��< ? x m l   v e r s i o n = " 1 . 0 "   e n c o d i n g = " u t f - 1 6 " ? > < M M C O A _ O b j e c t T a g s   x m l n s : x s i = " h t t p : / / w w w . w 3 . o r g / 2 0 0 1 / X M L S c h e m a - i n s t a n c e "   x m l n s : x s d = " h t t p : / / w w w . w 3 . o r g / 2 0 0 1 / X M L S c h e m a " >  
     < P r e s e n t a t i o n O b j e c t T a g   T a g N a m e = " M M C 0 9 _ P O P U L A T E T E X T " > { C o p y r i g h t } < / P r e s e n t a t i o n O b j e c t T a g >  
     < P r e s e n t a t i o n O b j e c t T a g   T a g N a m e = " M M C 0 9 _ B R A N D F O N T S T Y L E " > C o v e r T e x t < / P r e s e n t a t i o n O b j e c t T a g >  
     < P r e s e n t a t i o n O b j e c t T a g   T a g N a m e = " M M C 0 9 _ S H O W H I D E C R I T E R I A " > C O P Y R I G H T < / P r e s e n t a t i o n O b j e c t T a g >  
 < / M M C O A _ O b j e c t T a g s > 
</file>

<file path=customXml/item34.xml>��< ? x m l   v e r s i o n = " 1 . 0 "   e n c o d i n g = " u t f - 1 6 " ? > < M M C O A _ O b j e c t T a g s   x m l n s : x s i = " h t t p : / / w w w . w 3 . o r g / 2 0 0 1 / X M L S c h e m a - i n s t a n c e "   x m l n s : x s d = " h t t p : / / w w w . w 3 . o r g / 2 0 0 1 / X M L S c h e m a " >  
     < P r e s e n t a t i o n O b j e c t T a g   T a g N a m e = " M M C 0 9 _ B R A N D F O N T S T Y L E " > C o v e r T e x t < / P r e s e n t a t i o n O b j e c t T a g >  
     < P r e s e n t a t i o n O b j e c t T a g   T a g N a m e = " M M C 0 9 _ P L A C E H O L D E R T E X T " > [ M M C 2 0 2 1 P P T e m p l a t e . P l a c e h o l d e r A g e n d a ] < / P r e s e n t a t i o n O b j e c t T a g >  
 < / M M C O A _ O b j e c t T a g s > 
</file>

<file path=customXml/item35.xml>��< ? x m l   v e r s i o n = " 1 . 0 "   e n c o d i n g = " u t f - 1 6 " ? > < M M C O A _ O b j e c t T a g s   x m l n s : x s i = " h t t p : / / w w w . w 3 . o r g / 2 0 0 1 / X M L S c h e m a - i n s t a n c e "   x m l n s : x s d = " h t t p : / / w w w . w 3 . o r g / 2 0 0 1 / X M L S c h e m a " >  
     < P r e s e n t a t i o n O b j e c t T a g   T a g N a m e = " M M C 0 9 _ P O P U L A T E T E X T " > { F i l e R e f } < / P r e s e n t a t i o n O b j e c t T a g >  
     < P r e s e n t a t i o n O b j e c t T a g   T a g N a m e = " M M C 0 9 _ B R A N D F O N T S T Y L E " > C o v e r T e x t < / P r e s e n t a t i o n O b j e c t T a g >  
     < P r e s e n t a t i o n O b j e c t T a g   T a g N a m e = " M M C 0 9 _ S H O W H I D E C R I T E R I A " > F I L E R E F < / P r e s e n t a t i o n O b j e c t T a g >  
 < / M M C O A _ O b j e c t T a g s > 
</file>

<file path=customXml/item36.xml>��< ? x m l   v e r s i o n = " 1 . 0 "   e n c o d i n g = " u t f - 1 6 " ? > < M M C O A _ O b j e c t T a g s   x m l n s : x s i = " h t t p : / / w w w . w 3 . o r g / 2 0 0 1 / X M L S c h e m a - i n s t a n c e "   x m l n s : x s d = " h t t p : / / w w w . w 3 . o r g / 2 0 0 1 / X M L S c h e m a " >  
     < P r e s e n t a t i o n O b j e c t T a g   T a g N a m e = " M M C 0 9 _ B R A N D F O N T S T Y L E " > M a s t e r S u b t i t l e < / P r e s e n t a t i o n O b j e c t T a g >  
     < P r e s e n t a t i o n O b j e c t T a g   T a g N a m e = " M M C 0 9 _ P L A C E H O L D E R T E X T " > [ M M C 2 0 2 1 P P T e m p l a t e . P l a c e h o l d e r S l i d e S u b T i t l e ] < / P r e s e n t a t i o n O b j e c t T a g >  
 < / M M C O A _ O b j e c t T a g s > 
</file>

<file path=customXml/item37.xml>��< ? x m l   v e r s i o n = " 1 . 0 "   e n c o d i n g = " u t f - 1 6 " ? > < M M C O A _ O b j e c t T a g s   x m l n s : x s i = " h t t p : / / w w w . w 3 . o r g / 2 0 0 1 / X M L S c h e m a - i n s t a n c e "   x m l n s : x s d = " h t t p : / / w w w . w 3 . o r g / 2 0 0 1 / X M L S c h e m a " >  
     < P r e s e n t a t i o n O b j e c t T a g   T a g N a m e = " M M C O A _ F I L E R E F S T A T E " > H I D E < / P r e s e n t a t i o n O b j e c t T a g >  
 < / M M C O A _ O b j e c t T a g s > 
</file>

<file path=customXml/item38.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39.xml>��< ? x m l   v e r s i o n = " 1 . 0 "   e n c o d i n g = " u t f - 1 6 " ? > < M M C O A _ O b j e c t T a g s   x m l n s : x s i = " h t t p : / / w w w . w 3 . o r g / 2 0 0 1 / X M L S c h e m a - i n s t a n c e "   x m l n s : x s d = " h t t p : / / w w w . w 3 . o r g / 2 0 0 1 / X M L S c h e m a " >  
     < P r e s e n t a t i o n O b j e c t T a g   T a g N a m e = " M M C 0 9 _ P O P U L A T E T E X T " > { C l i e n t N a m e } < / P r e s e n t a t i o n O b j e c t T a g >  
     < P r e s e n t a t i o n O b j e c t T a g   T a g N a m e = " M M C 0 9 _ B R A N D F O N T S T Y L E " > C o v e r T e x t < / P r e s e n t a t i o n O b j e c t T a g >  
     < P r e s e n t a t i o n O b j e c t T a g   T a g N a m e = " M M C 0 9 _ S H O W H I D E C R I T E R I A " > C L I E N T _ N A M E < / P r e s e n t a t i o n O b j e c t T a g >  
 < / M M C O A _ O b j e c t T a g s > 
</file>

<file path=customXml/item4.xml>��< ? x m l   v e r s i o n = " 1 . 0 "   e n c o d i n g = " u t f - 1 6 " ? > < M M C O A _ O b j e c t T a g s   x m l n s : x s i = " h t t p : / / w w w . w 3 . o r g / 2 0 0 1 / X M L S c h e m a - i n s t a n c e "   x m l n s : x s d = " h t t p : / / w w w . w 3 . o r g / 2 0 0 1 / X M L S c h e m a " >  
     < P r e s e n t a t i o n O b j e c t T a g   T a g N a m e = " M M C 0 9 _ P L A C E H O L D E R T E X T " > [ M M C 2 0 2 1 P P T e m p l a t e . P l a c e h o l d e r S l i d e T i t l e ] < / P r e s e n t a t i o n O b j e c t T a g >  
 < / M M C O A _ O b j e c t T a g s > 
</file>

<file path=customXml/item40.xml>��< ? x m l   v e r s i o n = " 1 . 0 "   e n c o d i n g = " u t f - 1 6 " ? > < M M C O A _ O b j e c t T a g s   x m l n s : x s i = " h t t p : / / w w w . w 3 . o r g / 2 0 0 1 / X M L S c h e m a - i n s t a n c e "   x m l n s : x s d = " h t t p : / / w w w . w 3 . o r g / 2 0 0 1 / X M L S c h e m a " >  
     < P r e s e n t a t i o n O b j e c t T a g   T a g N a m e = " M M C 0 9 _ P O P U L A T E T E X T " > { P r e s e n t e r C o v e r T e x t B l o c k } < / P r e s e n t a t i o n O b j e c t T a g >  
 < / M M C O A _ O b j e c t T a g s > 
</file>

<file path=customXml/item41.xml><?xml version="1.0" encoding="utf-8"?>
<ct:contentTypeSchema xmlns:ct="http://schemas.microsoft.com/office/2006/metadata/contentType" xmlns:ma="http://schemas.microsoft.com/office/2006/metadata/properties/metaAttributes" ct:_="" ma:_="" ma:contentTypeName="Document" ma:contentTypeID="0x010100B0CC257D3D04FE458329F463F5BF7858" ma:contentTypeVersion="14" ma:contentTypeDescription="Create a new document." ma:contentTypeScope="" ma:versionID="f7b8108f1f825d640cc481c35e1b2fbf">
  <xsd:schema xmlns:xsd="http://www.w3.org/2001/XMLSchema" xmlns:xs="http://www.w3.org/2001/XMLSchema" xmlns:p="http://schemas.microsoft.com/office/2006/metadata/properties" xmlns:ns3="ea87cfdc-441f-406e-89fc-860af62657e5" xmlns:ns4="edeb4e50-ac34-4d40-a6b2-75ebd336efc7" targetNamespace="http://schemas.microsoft.com/office/2006/metadata/properties" ma:root="true" ma:fieldsID="86699e21add0e0b3cfe6428112fe6c63" ns3:_="" ns4:_="">
    <xsd:import namespace="ea87cfdc-441f-406e-89fc-860af62657e5"/>
    <xsd:import namespace="edeb4e50-ac34-4d40-a6b2-75ebd336efc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LengthInSeconds"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87cfdc-441f-406e-89fc-860af6265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deb4e50-ac34-4d40-a6b2-75ebd336efc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2.xml>��< ? x m l   v e r s i o n = " 1 . 0 "   e n c o d i n g = " u t f - 1 6 " ? > < M M C O A _ O b j e c t T a g s   x m l n s : x s i = " h t t p : / / w w w . w 3 . o r g / 2 0 0 1 / X M L S c h e m a - i n s t a n c e "   x m l n s : x s d = " h t t p : / / w w w . w 3 . o r g / 2 0 0 1 / X M L S c h e m a " >  
     < P r e s e n t a t i o n O b j e c t T a g   T a g N a m e = " M M C 0 9 _ S L I D E T Y P E " > A g e n d a < / P r e s e n t a t i o n O b j e c t T a g >  
     < P r e s e n t a t i o n O b j e c t T a g   T a g N a m e = " M M C 0 9 _ D I S P L Y M A S T E R S H A P E S " > N < / P r e s e n t a t i o n O b j e c t T a g >  
     < P r e s e n t a t i o n O b j e c t T a g   T a g N a m e = " M M C 0 9 _ F O L L O W M A S T E R B A C K G R O U N D " > N < / P r e s e n t a t i o n O b j e c t T a g >  
     < P r e s e n t a t i o n O b j e c t T a g   T a g N a m e = " M M C 0 9 _ B A C K G R O U N D S T Y L E " > A g e n d a < / P r e s e n t a t i o n O b j e c t T a g >  
     < P r e s e n t a t i o n O b j e c t T a g   T a g N a m e = " M M C 0 9 _ L A Y O U T " > A g e n d a < / P r e s e n t a t i o n O b j e c t T a g >  
     < P r e s e n t a t i o n O b j e c t T a g   T a g N a m e = " M M C O A _ B A C K G R O U N D _ L O G O _ O P T I O N " > W H I T E < / P r e s e n t a t i o n O b j e c t T a g >  
     < P r e s e n t a t i o n O b j e c t T a g   T a g N a m e = " M M C O A _ B A C K G R O U N D _ D I G E S T " > s o l i d ; B l u e < / P r e s e n t a t i o n O b j e c t T a g >  
 < / M M C O A _ O b j e c t T a g s > 
</file>

<file path=customXml/item43.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44.xml>��< ? x m l   v e r s i o n = " 1 . 0 "   e n c o d i n g = " u t f - 1 6 " ? > < M M C O A _ O b j e c t T a g s   x m l n s : x s i = " h t t p : / / w w w . w 3 . o r g / 2 0 0 1 / X M L S c h e m a - i n s t a n c e "   x m l n s : x s d = " h t t p : / / w w w . w 3 . o r g / 2 0 0 1 / X M L S c h e m a " >  
     < P r e s e n t a t i o n O b j e c t T a g   T a g N a m e = " M M C 0 9 _ S H O W H I D E C R I T E R I A " > C L I E N T _ L O G O < / P r e s e n t a t i o n O b j e c t T a g >  
 < / M M C O A _ O b j e c t T a g s > 
</file>

<file path=customXml/item45.xml>��< ? x m l   v e r s i o n = " 1 . 0 "   e n c o d i n g = " u t f - 1 6 " ? > < M M C O A _ O b j e c t T a g s   x m l n s : x s i = " h t t p : / / w w w . w 3 . o r g / 2 0 0 1 / X M L S c h e m a - i n s t a n c e "   x m l n s : x s d = " h t t p : / / w w w . w 3 . o r g / 2 0 0 1 / X M L S c h e m a " >  
     < P r e s e n t a t i o n O b j e c t T a g   T a g N a m e = " M M C 0 9 _ P O P U L A T E T E X T " > { F r o n t C o v e r E x t r a W o r d i n g } < / P r e s e n t a t i o n O b j e c t T a g >  
     < P r e s e n t a t i o n O b j e c t T a g   T a g N a m e = " M M C 0 9 _ B R A N D F O N T S T Y L E " > C o v e r T e x t < / P r e s e n t a t i o n O b j e c t T a g >  
 < / M M C O A _ O b j e c t T a g s > 
</file>

<file path=customXml/item46.xml>��< ? x m l   v e r s i o n = " 1 . 0 "   e n c o d i n g = " u t f - 1 6 " ? > < M M C O A _ O b j e c t T a g s   x m l n s : x s i = " h t t p : / / w w w . w 3 . o r g / 2 0 0 1 / X M L S c h e m a - i n s t a n c e "   x m l n s : x s d = " h t t p : / / w w w . w 3 . o r g / 2 0 0 1 / X M L S c h e m a " >  
     < P r e s e n t a t i o n O b j e c t T a g   T a g N a m e = " M M C 0 9 _ L A Y O U T " > B a c k C o v e r < / P r e s e n t a t i o n O b j e c t T a g >  
     < P r e s e n t a t i o n O b j e c t T a g   T a g N a m e = " M M C 0 9 _ B A C K G R O U N D S T Y L E " > B a c k C o v e r < / P r e s e n t a t i o n O b j e c t T a g >  
     < P r e s e n t a t i o n O b j e c t T a g   T a g N a m e = " M M C 0 9 _ A D D L O G O S " > M a i n B a c k L o g o , F r o n t L o g o , 3 8 . 2 7 , 2 7 . 2 1 < / P r e s e n t a t i o n O b j e c t T a g >  
     < P r e s e n t a t i o n O b j e c t T a g   T a g N a m e = " M M C O A _ B A C K G R O U N D _ L O G O _ O P T I O N " > W H I T E < / P r e s e n t a t i o n O b j e c t T a g >  
     < P r e s e n t a t i o n O b j e c t T a g   T a g N a m e = " M M C O A _ B A C K G R O U N D _ D I G E S T " > s o l i d ; B l u e < / P r e s e n t a t i o n O b j e c t T a g >  
 < / M M C O A _ O b j e c t T a g s > 
</file>

<file path=customXml/item47.xml>��< ? x m l   v e r s i o n = " 1 . 0 "   e n c o d i n g = " u t f - 1 6 " ? > < M M C O A _ O b j e c t T a g s   x m l n s : x s i = " h t t p : / / w w w . w 3 . o r g / 2 0 0 1 / X M L S c h e m a - i n s t a n c e "   x m l n s : x s d = " h t t p : / / w w w . w 3 . o r g / 2 0 0 1 / X M L S c h e m a " >  
     < P r e s e n t a t i o n O b j e c t T a g   T a g N a m e = " M M C 0 9 _ P O P U L A T E T E X T " > { T i t l e } < / P r e s e n t a t i o n O b j e c t T a g >  
 < / M M C O A _ O b j e c t T a g s > 
</file>

<file path=customXml/item48.xml>��< ? x m l   v e r s i o n = " 1 . 0 "   e n c o d i n g = " u t f - 1 6 " ? > < M M C O A _ O b j e c t T a g s   x m l n s : x s i = " h t t p : / / w w w . w 3 . o r g / 2 0 0 1 / X M L S c h e m a - i n s t a n c e "   x m l n s : x s d = " h t t p : / / w w w . w 3 . o r g / 2 0 0 1 / X M L S c h e m a " >  
     < P r e s e n t a t i o n O b j e c t T a g   T a g N a m e = " M M C 0 9 _ B R A N D F O N T S T Y L E " > M a s t e r T e x t < / P r e s e n t a t i o n O b j e c t T a g >  
     < P r e s e n t a t i o n O b j e c t T a g   T a g N a m e = " M M C 0 9 _ P L A C E H O L D E R T E X T " > [ M M C 2 0 2 1 P P T e m p l a t e . P l a c e h o l d e r S l i d e B o d y ] < / P r e s e n t a t i o n O b j e c t T a g >  
 < / M M C O A _ O b j e c t T a g s > 
</file>

<file path=customXml/item49.xml>��< ? x m l   v e r s i o n = " 1 . 0 "   e n c o d i n g = " u t f - 1 6 " ? > < M M C O A _ O b j e c t T a g s   x m l n s : x s i = " h t t p : / / w w w . w 3 . o r g / 2 0 0 1 / X M L S c h e m a - i n s t a n c e "   x m l n s : x s d = " h t t p : / / w w w . w 3 . o r g / 2 0 0 1 / X M L S c h e m a " >  
     < P r e s e n t a t i o n O b j e c t T a g   T a g N a m e = " M M C O A _ S A M P L E S L I D E _ I D " > 2 a 4 a 5 a e d - c 5 3 3 - 4 7 f 9 - a 2 e 2 - b 8 9 5 e d 2 a 2 d b b < / P r e s e n t a t i o n O b j e c t T a g >  
 < / M M C O A _ O b j e c t T a g s > 
</file>

<file path=customXml/item5.xml>��< ? x m l   v e r s i o n = " 1 . 0 "   e n c o d i n g = " u t f - 1 6 " ? > < M M C O A _ O b j e c t T a g s   x m l n s : x s i = " h t t p : / / w w w . w 3 . o r g / 2 0 0 1 / X M L S c h e m a - i n s t a n c e "   x m l n s : x s d = " h t t p : / / w w w . w 3 . o r g / 2 0 0 1 / X M L S c h e m a " >  
     < P r e s e n t a t i o n O b j e c t T a g   T a g N a m e = " M M C 0 9 _ B R A N D F O N T S T Y L E " > M a s t e r S u b t i t l e < / P r e s e n t a t i o n O b j e c t T a g >  
     < P r e s e n t a t i o n O b j e c t T a g   T a g N a m e = " M M C 0 9 _ P L A C E H O L D E R T E X T " > [ M M C 2 0 2 1 P P T e m p l a t e . P l a c e h o l d e r S l i d e S u b T i t l e ] < / P r e s e n t a t i o n O b j e c t T a g >  
 < / M M C O A _ O b j e c t T a g s > 
</file>

<file path=customXml/item50.xml>��< ? x m l   v e r s i o n = " 1 . 0 "   e n c o d i n g = " u t f - 1 6 " ? > < M M C O A _ O b j e c t T a g s   x m l n s : x s i = " h t t p : / / w w w . w 3 . o r g / 2 0 0 1 / X M L S c h e m a - i n s t a n c e "   x m l n s : x s d = " h t t p : / / w w w . w 3 . o r g / 2 0 0 1 / X M L S c h e m a " >  
     < P r e s e n t a t i o n O b j e c t T a g   T a g N a m e = " M M C 0 9 _ B R A N D F O N T S T Y L E " > C o v e r H e a d i n g 2 < / P r e s e n t a t i o n O b j e c t T a g >  
     < P r e s e n t a t i o n O b j e c t T a g   T a g N a m e = " M M C 0 9 _ F O N T S I Z E _ L " > 2 4 < / P r e s e n t a t i o n O b j e c t T a g >  
     < P r e s e n t a t i o n O b j e c t T a g   T a g N a m e = " M M C 0 9 _ F O N T S I Z E _ M " > 2 4 < / P r e s e n t a t i o n O b j e c t T a g >  
     < P r e s e n t a t i o n O b j e c t T a g   T a g N a m e = " M M C 0 9 _ F O N T S I Z E _ S " > 2 4 < / P r e s e n t a t i o n O b j e c t T a g >  
     < P r e s e n t a t i o n O b j e c t T a g   T a g N a m e = " M M C 0 9 _ S H A P E X Y W H _ L " > 3 6 . 8 5 ; 2 8 2 . 2 4 ; 7 3 2 . 7 5 ; 2 9 . 7 6 < / P r e s e n t a t i o n O b j e c t T a g >  
     < P r e s e n t a t i o n O b j e c t T a g   T a g N a m e = " M M C 0 9 _ S H A P E X Y W H _ M " > 3 6 . 8 5 ; 2 9 1 . 9 7 ; 7 3 4 . 1 7 ; 6 2 . 3 6 < / P r e s e n t a t i o n O b j e c t T a g >  
     < P r e s e n t a t i o n O b j e c t T a g   T a g N a m e = " M M C 0 9 _ S H A P E X Y W H _ S " > 3 6 . 8 5 ; 2 6 7 . 8 7 ; 7 3 5 . 5 9 ; 6 2 . 3 6 < / P r e s e n t a t i o n O b j e c t T a g >  
     < P r e s e n t a t i o n O b j e c t T a g   T a g N a m e = " M M C 0 9 _ P L A C E H O L D E R T E X T " > [ M M C 2 0 2 1 P P T e m p l a t e . P l a c e h o l d e r H 2 ] < / P r e s e n t a t i o n O b j e c t T a g >  
 < / M M C O A _ O b j e c t T a g s > 
</file>

<file path=customXml/item51.xml><?xml version="1.0" encoding="utf-8"?>
<?mso-contentType ?>
<FormTemplates xmlns="http://schemas.microsoft.com/sharepoint/v3/contenttype/forms">
  <Display>DocumentLibraryForm</Display>
  <Edit>DocumentLibraryForm</Edit>
  <New>DocumentLibraryForm</New>
</FormTemplates>
</file>

<file path=customXml/item52.xml>��< ? x m l   v e r s i o n = " 1 . 0 "   e n c o d i n g = " u t f - 1 6 " ? > < M M C O A _ O b j e c t T a g s   x m l n s : x s i = " h t t p : / / w w w . w 3 . o r g / 2 0 0 1 / X M L S c h e m a - i n s t a n c e "   x m l n s : x s d = " h t t p : / / w w w . w 3 . o r g / 2 0 0 1 / X M L S c h e m a " >  
     < P r e s e n t a t i o n O b j e c t T a g   T a g N a m e = " M M C 0 9 _ L A Y O U T " > F r o n t C o v e r < / P r e s e n t a t i o n O b j e c t T a g >  
     < P r e s e n t a t i o n O b j e c t T a g   T a g N a m e = " M M C 0 9 _ B A C K G R O U N D S T Y L E " > F r o n t C o v e r < / P r e s e n t a t i o n O b j e c t T a g >  
     < P r e s e n t a t i o n O b j e c t T a g   T a g N a m e = " M M C 0 9 _ A D D L O G O S " > C o v e r M a i n L o g o , F r o n t L o g o , 3 8 . 2 7 , 2 7 . 2 1 < / P r e s e n t a t i o n O b j e c t T a g >  
     < P r e s e n t a t i o n O b j e c t T a g   T a g N a m e = " M M C O A _ B A C K G R O U N D _ L O G O _ O P T I O N " > W H I T E < / P r e s e n t a t i o n O b j e c t T a g >  
     < P r e s e n t a t i o n O b j e c t T a g   T a g N a m e = " M M C O A _ B A C K G R O U N D _ D I G E S T " > s o l i d ; B l u e < / P r e s e n t a t i o n O b j e c t T a g >  
     < P r e s e n t a t i o n O b j e c t T a g   T a g N a m e = " M M C O A _ F U L L I M A G E _ I D " / >  
     < P r e s e n t a t i o n O b j e c t T a g   T a g N a m e = " M M C O A _ S I L H O U E T T E _ I D " / >  
 < / M M C O A _ O b j e c t T a g s > 
</file>

<file path=customXml/item53.xml>��< ? x m l   v e r s i o n = " 1 . 0 "   e n c o d i n g = " u t f - 1 6 " ? > < M M C O A _ O b j e c t T a g s   x m l n s : x s i = " h t t p : / / w w w . w 3 . o r g / 2 0 0 1 / X M L S c h e m a - i n s t a n c e "   x m l n s : x s d = " h t t p : / / w w w . w 3 . o r g / 2 0 0 1 / X M L S c h e m a " >  
     < P r e s e n t a t i o n O b j e c t T a g   T a g N a m e = " M M C 0 9 _ P O P U L A T E T E X T " > { T i t l e } < / P r e s e n t a t i o n O b j e c t T a g >  
 < / M M C O A _ O b j e c t T a g s > 
</file>

<file path=customXml/item54.xml>��< ? x m l   v e r s i o n = " 1 . 0 "   e n c o d i n g = " u t f - 1 6 " ? > < M M C O A _ O b j e c t T a g s   x m l n s : x s i = " h t t p : / / w w w . w 3 . o r g / 2 0 0 1 / X M L S c h e m a - i n s t a n c e "   x m l n s : x s d = " h t t p : / / w w w . w 3 . o r g / 2 0 0 1 / X M L S c h e m a " >  
     < P r e s e n t a t i o n O b j e c t T a g   T a g N a m e = " M M C O A _ S A M P L E S L I D E _ I D " > 1 9 c 9 7 8 4 d - a b e d - 4 c e 0 - 9 1 7 7 - 8 9 2 f 3 a c 6 b 2 8 1 < / P r e s e n t a t i o n O b j e c t T a g >  
 < / M M C O A _ O b j e c t T a g s > 
</file>

<file path=customXml/item55.xml>��< ? x m l   v e r s i o n = " 1 . 0 "   e n c o d i n g = " u t f - 1 6 " ? > < M M C O A _ O b j e c t T a g s   x m l n s : x s i = " h t t p : / / w w w . w 3 . o r g / 2 0 0 1 / X M L S c h e m a - i n s t a n c e "   x m l n s : x s d = " h t t p : / / w w w . w 3 . o r g / 2 0 0 1 / X M L S c h e m a " >  
     < P r e s e n t a t i o n O b j e c t T a g   T a g N a m e = " M M C 0 9 _ P O P U L A T E T E X T " > [ M M C 2 0 2 1 P P T e m p l a t e . P l a c e h o l d e r C l i e n t ] < / P r e s e n t a t i o n O b j e c t T a g >  
     < P r e s e n t a t i o n O b j e c t T a g   T a g N a m e = " M M C 0 9 _ S H O W H I D E C R I T E R I A " > C L I E N T _ L O G O < / P r e s e n t a t i o n O b j e c t T a g >  
 < / M M C O A _ O b j e c t T a g s > 
</file>

<file path=customXml/item56.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57.xml>��< ? x m l   v e r s i o n = " 1 . 0 "   e n c o d i n g = " u t f - 1 6 " ? > < M M C O A _ O b j e c t T a g s   x m l n s : x s i = " h t t p : / / w w w . w 3 . o r g / 2 0 0 1 / X M L S c h e m a - i n s t a n c e "   x m l n s : x s d = " h t t p : / / w w w . w 3 . o r g / 2 0 0 1 / X M L S c h e m a " >  
     < P r e s e n t a t i o n O b j e c t T a g   T a g N a m e = " M M C 0 9 _ B R A N D F O N T S T Y L E " > C o v e r T e x t < / P r e s e n t a t i o n O b j e c t T a g >  
 < / M M C O A _ O b j e c t T a g s > 
</file>

<file path=customXml/item58.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59.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6.xml>��< ? x m l   v e r s i o n = " 1 . 0 "   e n c o d i n g = " u t f - 1 6 " ? > < M M C O A _ O b j e c t T a g s   x m l n s : x s i = " h t t p : / / w w w . w 3 . o r g / 2 0 0 1 / X M L S c h e m a - i n s t a n c e "   x m l n s : x s d = " h t t p : / / w w w . w 3 . o r g / 2 0 0 1 / X M L S c h e m a " >  
     < P r e s e n t a t i o n O b j e c t T a g   T a g N a m e = " M M C 0 9 _ P L A C E H O L D E R T E X T " > [ M M C 2 0 2 1 P P T e m p l a t e . P l a c e h o l d e r S l i d e T i t l e ] < / P r e s e n t a t i o n O b j e c t T a g >  
 < / M M C O A _ O b j e c t T a g s > 
</file>

<file path=customXml/item60.xml>��< ? x m l   v e r s i o n = " 1 . 0 "   e n c o d i n g = " u t f - 1 6 " ? > < M M C O A _ O b j e c t T a g s   x m l n s : x s i = " h t t p : / / w w w . w 3 . o r g / 2 0 0 1 / X M L S c h e m a - i n s t a n c e "   x m l n s : x s d = " h t t p : / / w w w . w 3 . o r g / 2 0 0 1 / X M L S c h e m a " >  
     < P r e s e n t a t i o n O b j e c t T a g   T a g N a m e = " M M C 0 9 _ P O P U L A T E T E X T " > { S u b T i t l e } < / P r e s e n t a t i o n O b j e c t T a g >  
 < / M M C O A _ O b j e c t T a g s > 
</file>

<file path=customXml/item61.xml>��< ? x m l   v e r s i o n = " 1 . 0 "   e n c o d i n g = " u t f - 1 6 " ? > < M M C O A _ O b j e c t T a g s   x m l n s : x s i = " h t t p : / / w w w . w 3 . o r g / 2 0 0 1 / X M L S c h e m a - i n s t a n c e "   x m l n s : x s d = " h t t p : / / w w w . w 3 . o r g / 2 0 0 1 / X M L S c h e m a " >  
     < P r e s e n t a t i o n O b j e c t T a g   T a g N a m e = " M M C 0 9 _ P L A C E H O L D E R T E X T " > [ M M C 2 0 2 1 P P T e m p l a t e . P l a c e h o l d e r S l i d e T i t l e ] < / P r e s e n t a t i o n O b j e c t T a g >  
 < / M M C O A _ O b j e c t T a g s > 
</file>

<file path=customXml/item62.xml>��< ? x m l   v e r s i o n = " 1 . 0 "   e n c o d i n g = " u t f - 1 6 " ? > < M M C O A _ O b j e c t T a g s   x m l n s : x s i = " h t t p : / / w w w . w 3 . o r g / 2 0 0 1 / X M L S c h e m a - i n s t a n c e "   x m l n s : x s d = " h t t p : / / w w w . w 3 . o r g / 2 0 0 1 / X M L S c h e m a " >  
     < P r e s e n t a t i o n O b j e c t T a g   T a g N a m e = " M M C 0 9 _ S L I D E T Y P E " > D i v i d e r < / P r e s e n t a t i o n O b j e c t T a g >  
     < P r e s e n t a t i o n O b j e c t T a g   T a g N a m e = " M M C 0 9 _ I S D I V I D E R " > Y < / P r e s e n t a t i o n O b j e c t T a g >  
     < P r e s e n t a t i o n O b j e c t T a g   T a g N a m e = " M M C 0 9 _ D I S P L Y M A S T E R S H A P E S " > N < / P r e s e n t a t i o n O b j e c t T a g >  
     < P r e s e n t a t i o n O b j e c t T a g   T a g N a m e = " M M C 0 9 _ F O L L O W M A S T E R B A C K G R O U N D " > N < / P r e s e n t a t i o n O b j e c t T a g >  
     < P r e s e n t a t i o n O b j e c t T a g   T a g N a m e = " M M C 0 9 _ B A C K G R O U N D S T Y L E " > D i v i d e r < / P r e s e n t a t i o n O b j e c t T a g >  
     < P r e s e n t a t i o n O b j e c t T a g   T a g N a m e = " M M C 0 9 _ D I V I D E R N U M B E R S H A P E N A M E " > T e x t   P l a c e H o l d e r   2 < / P r e s e n t a t i o n O b j e c t T a g >  
     < P r e s e n t a t i o n O b j e c t T a g   T a g N a m e = " M M C 0 9 _ L A Y O U T " > D i v i d e r < / P r e s e n t a t i o n O b j e c t T a g >  
     < P r e s e n t a t i o n O b j e c t T a g   T a g N a m e = " M M C O A _ B A C K G R O U N D _ D I G E S T " > g r a d ; s i m p l e - d a r k - t u r q u o i s e < / P r e s e n t a t i o n O b j e c t T a g >  
     < P r e s e n t a t i o n O b j e c t T a g   T a g N a m e = " M M C O A _ B A C K G R O U N D _ L O G O _ O P T I O N " > W H I T E < / P r e s e n t a t i o n O b j e c t T a g >  
 < / M M C O A _ O b j e c t T a g s > 
</file>

<file path=customXml/item63.xml>��< ? x m l   v e r s i o n = " 1 . 0 "   e n c o d i n g = " u t f - 1 6 " ? > < M M C O A _ O b j e c t T a g s   x m l n s : x s i = " h t t p : / / w w w . w 3 . o r g / 2 0 0 1 / X M L S c h e m a - i n s t a n c e "   x m l n s : x s d = " h t t p : / / w w w . w 3 . o r g / 2 0 0 1 / X M L S c h e m a " >  
     < P r e s e n t a t i o n O b j e c t T a g   T a g N a m e = " M M C 0 9 _ P L A C E H O L D E R T E X T " > [ M M C 2 0 2 1 P P T e m p l a t e . P l a c e h o l d e r S l i d e T i t l e ] < / P r e s e n t a t i o n O b j e c t T a g >  
 < / M M C O A _ O b j e c t T a g s > 
</file>

<file path=customXml/item64.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65.xml>��< ? x m l   v e r s i o n = " 1 . 0 "   e n c o d i n g = " u t f - 1 6 " ? > < M M C O A _ O b j e c t T a g s   x m l n s : x s i = " h t t p : / / w w w . w 3 . o r g / 2 0 0 1 / X M L S c h e m a - i n s t a n c e "   x m l n s : x s d = " h t t p : / / w w w . w 3 . o r g / 2 0 0 1 / X M L S c h e m a " >  
     < P r e s e n t a t i o n O b j e c t T a g   T a g N a m e = " M M C 0 9 _ B R A N D F O N T S T Y L E " > M a s t e r S u b t i t l e < / P r e s e n t a t i o n O b j e c t T a g >  
     < P r e s e n t a t i o n O b j e c t T a g   T a g N a m e = " M M C 0 9 _ P L A C E H O L D E R T E X T " > [ M M C 2 0 2 1 P P T e m p l a t e . P l a c e h o l d e r S l i d e S u b T i t l e ] < / P r e s e n t a t i o n O b j e c t T a g >  
 < / M M C O A _ O b j e c t T a g s > 
</file>

<file path=customXml/item66.xml>��< ? x m l   v e r s i o n = " 1 . 0 "   e n c o d i n g = " u t f - 1 6 " ? > < M M C O A _ O b j e c t T a g s   x m l n s : x s i = " h t t p : / / w w w . w 3 . o r g / 2 0 0 1 / X M L S c h e m a - i n s t a n c e "   x m l n s : x s d = " h t t p : / / w w w . w 3 . o r g / 2 0 0 1 / X M L S c h e m a " >  
     < P r e s e n t a t i o n O b j e c t T a g   T a g N a m e = " M M C 0 9 _ P O P U L A T E T E X T " > { L e g a l B a c k } < / P r e s e n t a t i o n O b j e c t T a g >  
 < / M M C O A _ O b j e c t T a g s > 
</file>

<file path=customXml/item7.xml>��< ? x m l   v e r s i o n = " 1 . 0 "   e n c o d i n g = " u t f - 1 6 " ? > < M M C O A _ O b j e c t T a g s   x m l n s : x s i = " h t t p : / / w w w . w 3 . o r g / 2 0 0 1 / X M L S c h e m a - i n s t a n c e "   x m l n s : x s d = " h t t p : / / w w w . w 3 . o r g / 2 0 0 1 / X M L S c h e m a " >  
     < P r e s e n t a t i o n O b j e c t T a g   T a g N a m e = " M M C 0 9 _ P O P U L A T E T E X T " > [ B r a n d _ M M C 2 0 2 1 . A g e n d a S l i d e T i t l e ] < / P r e s e n t a t i o n O b j e c t T a g >  
 < / M M C O A _ O b j e c t T a g s > 
</file>

<file path=customXml/item8.xml>��< ? x m l   v e r s i o n = " 1 . 0 "   e n c o d i n g = " u t f - 1 6 " ? > < M M C O A _ O b j e c t T a g s   x m l n s : x s i = " h t t p : / / w w w . w 3 . o r g / 2 0 0 1 / X M L S c h e m a - i n s t a n c e "   x m l n s : x s d = " h t t p : / / w w w . w 3 . o r g / 2 0 0 1 / X M L S c h e m a " >  
     < P r e s e n t a t i o n O b j e c t T a g   T a g N a m e = " M M C 0 9 _ P L A C E H O L D E R T E X T " > [ M M C 2 0 2 1 P P T e m p l a t e . P l a c e h o l d e r S l i d e B o d y ] < / P r e s e n t a t i o n O b j e c t T a g >  
 < / M M C O A _ O b j e c t T a g s > 
</file>

<file path=customXml/item9.xml>��< ? x m l   v e r s i o n = " 1 . 0 "   e n c o d i n g = " u t f - 1 6 " ? > < M M C O A _ O b j e c t T a g s   x m l n s : x s i = " h t t p : / / w w w . w 3 . o r g / 2 0 0 1 / X M L S c h e m a - i n s t a n c e "   x m l n s : x s d = " h t t p : / / w w w . w 3 . o r g / 2 0 0 1 / X M L S c h e m a " >  
     < P r e s e n t a t i o n O b j e c t T a g   T a g N a m e = " M M C 0 9 _ B R A N D F O N T S T Y L E " > M a s t e r T i t l e < / P r e s e n t a t i o n O b j e c t T a g >  
     < P r e s e n t a t i o n O b j e c t T a g   T a g N a m e = " M M C 0 9 _ P L A C E H O L D E R T E X T " > [ M M C 2 0 2 1 P P T e m p l a t e . P l a c e h o l d e r S l i d e T i t l e ] < / P r e s e n t a t i o n O b j e c t T a g >  
 < / M M C O A _ O b j e c t T a g s > 
</file>

<file path=customXml/itemProps1.xml><?xml version="1.0" encoding="utf-8"?>
<ds:datastoreItem xmlns:ds="http://schemas.openxmlformats.org/officeDocument/2006/customXml" ds:itemID="{A3CD4C50-97C5-4A13-A5A2-9AD0815BCA0D}">
  <ds:schemaRefs>
    <ds:schemaRef ds:uri="http://www.w3.org/2001/XMLSchema"/>
  </ds:schemaRefs>
</ds:datastoreItem>
</file>

<file path=customXml/itemProps10.xml><?xml version="1.0" encoding="utf-8"?>
<ds:datastoreItem xmlns:ds="http://schemas.openxmlformats.org/officeDocument/2006/customXml" ds:itemID="{492FC0CD-A4A9-401E-847E-C8E616AD5CF1}">
  <ds:schemaRefs>
    <ds:schemaRef ds:uri="http://www.w3.org/2001/XMLSchema"/>
  </ds:schemaRefs>
</ds:datastoreItem>
</file>

<file path=customXml/itemProps11.xml><?xml version="1.0" encoding="utf-8"?>
<ds:datastoreItem xmlns:ds="http://schemas.openxmlformats.org/officeDocument/2006/customXml" ds:itemID="{F1B18864-DD5F-475F-B43E-533AC977E410}">
  <ds:schemaRefs>
    <ds:schemaRef ds:uri="http://www.w3.org/2001/XMLSchema"/>
  </ds:schemaRefs>
</ds:datastoreItem>
</file>

<file path=customXml/itemProps12.xml><?xml version="1.0" encoding="utf-8"?>
<ds:datastoreItem xmlns:ds="http://schemas.openxmlformats.org/officeDocument/2006/customXml" ds:itemID="{D9348C07-1E6B-4014-98CC-8BB85256C2E9}">
  <ds:schemaRefs>
    <ds:schemaRef ds:uri="http://www.w3.org/2001/XMLSchema"/>
  </ds:schemaRefs>
</ds:datastoreItem>
</file>

<file path=customXml/itemProps13.xml><?xml version="1.0" encoding="utf-8"?>
<ds:datastoreItem xmlns:ds="http://schemas.openxmlformats.org/officeDocument/2006/customXml" ds:itemID="{43FD868C-286B-42F8-9784-A8204B274F36}">
  <ds:schemaRefs>
    <ds:schemaRef ds:uri="http://www.w3.org/2001/XMLSchema"/>
  </ds:schemaRefs>
</ds:datastoreItem>
</file>

<file path=customXml/itemProps14.xml><?xml version="1.0" encoding="utf-8"?>
<ds:datastoreItem xmlns:ds="http://schemas.openxmlformats.org/officeDocument/2006/customXml" ds:itemID="{A5CCC56D-D60A-4AE9-AABC-14CA08EF1024}">
  <ds:schemaRefs>
    <ds:schemaRef ds:uri="http://www.w3.org/2001/XMLSchema"/>
  </ds:schemaRefs>
</ds:datastoreItem>
</file>

<file path=customXml/itemProps15.xml><?xml version="1.0" encoding="utf-8"?>
<ds:datastoreItem xmlns:ds="http://schemas.openxmlformats.org/officeDocument/2006/customXml" ds:itemID="{5071CEB3-5C80-4DBF-AE51-491CFD3DFA23}">
  <ds:schemaRefs>
    <ds:schemaRef ds:uri="http://www.w3.org/2001/XMLSchema"/>
  </ds:schemaRefs>
</ds:datastoreItem>
</file>

<file path=customXml/itemProps16.xml><?xml version="1.0" encoding="utf-8"?>
<ds:datastoreItem xmlns:ds="http://schemas.openxmlformats.org/officeDocument/2006/customXml" ds:itemID="{B3B12E2A-4CEF-41D4-B44A-015C2695F51B}">
  <ds:schemaRefs>
    <ds:schemaRef ds:uri="http://www.w3.org/2001/XMLSchema"/>
  </ds:schemaRefs>
</ds:datastoreItem>
</file>

<file path=customXml/itemProps17.xml><?xml version="1.0" encoding="utf-8"?>
<ds:datastoreItem xmlns:ds="http://schemas.openxmlformats.org/officeDocument/2006/customXml" ds:itemID="{35BDC32E-13DF-4D9C-B8D4-DA872B448F48}">
  <ds:schemaRefs>
    <ds:schemaRef ds:uri="http://www.w3.org/2001/XMLSchema"/>
  </ds:schemaRefs>
</ds:datastoreItem>
</file>

<file path=customXml/itemProps18.xml><?xml version="1.0" encoding="utf-8"?>
<ds:datastoreItem xmlns:ds="http://schemas.openxmlformats.org/officeDocument/2006/customXml" ds:itemID="{EA56DF1C-E699-4B8D-81DA-12283D7DDD50}">
  <ds:schemaRefs>
    <ds:schemaRef ds:uri="http://www.w3.org/2001/XMLSchema"/>
  </ds:schemaRefs>
</ds:datastoreItem>
</file>

<file path=customXml/itemProps19.xml><?xml version="1.0" encoding="utf-8"?>
<ds:datastoreItem xmlns:ds="http://schemas.openxmlformats.org/officeDocument/2006/customXml" ds:itemID="{440CD95A-8925-4986-8FF1-6580A3AF800A}">
  <ds:schemaRefs>
    <ds:schemaRef ds:uri="http://schemas.microsoft.com/VisualStudio/2011/storyboarding/control"/>
  </ds:schemaRefs>
</ds:datastoreItem>
</file>

<file path=customXml/itemProps2.xml><?xml version="1.0" encoding="utf-8"?>
<ds:datastoreItem xmlns:ds="http://schemas.openxmlformats.org/officeDocument/2006/customXml" ds:itemID="{535DD0E2-5F87-46D2-ADCB-BF3B14328B93}">
  <ds:schemaRefs>
    <ds:schemaRef ds:uri="http://www.w3.org/2001/XMLSchema"/>
  </ds:schemaRefs>
</ds:datastoreItem>
</file>

<file path=customXml/itemProps20.xml><?xml version="1.0" encoding="utf-8"?>
<ds:datastoreItem xmlns:ds="http://schemas.openxmlformats.org/officeDocument/2006/customXml" ds:itemID="{281140D0-CFF4-4662-9C45-8943C23FC066}">
  <ds:schemaRefs>
    <ds:schemaRef ds:uri="http://www.w3.org/2001/XMLSchema"/>
  </ds:schemaRefs>
</ds:datastoreItem>
</file>

<file path=customXml/itemProps21.xml><?xml version="1.0" encoding="utf-8"?>
<ds:datastoreItem xmlns:ds="http://schemas.openxmlformats.org/officeDocument/2006/customXml" ds:itemID="{C41181A3-BF44-4324-AECB-875CE9EE15F3}">
  <ds:schemaRefs>
    <ds:schemaRef ds:uri="http://www.w3.org/2001/XMLSchema"/>
  </ds:schemaRefs>
</ds:datastoreItem>
</file>

<file path=customXml/itemProps22.xml><?xml version="1.0" encoding="utf-8"?>
<ds:datastoreItem xmlns:ds="http://schemas.openxmlformats.org/officeDocument/2006/customXml" ds:itemID="{330ED98E-83A1-4B4C-B45D-8AC813A05056}">
  <ds:schemaRefs>
    <ds:schemaRef ds:uri="http://www.w3.org/2001/XMLSchema"/>
  </ds:schemaRefs>
</ds:datastoreItem>
</file>

<file path=customXml/itemProps23.xml><?xml version="1.0" encoding="utf-8"?>
<ds:datastoreItem xmlns:ds="http://schemas.openxmlformats.org/officeDocument/2006/customXml" ds:itemID="{3CB36DBC-1B75-4718-8E63-3C3C576DBAA7}">
  <ds:schemaRefs>
    <ds:schemaRef ds:uri="http://www.w3.org/2001/XMLSchema"/>
  </ds:schemaRefs>
</ds:datastoreItem>
</file>

<file path=customXml/itemProps24.xml><?xml version="1.0" encoding="utf-8"?>
<ds:datastoreItem xmlns:ds="http://schemas.openxmlformats.org/officeDocument/2006/customXml" ds:itemID="{5FC8AD33-3A86-4DCF-AE6B-3071D443C944}">
  <ds:schemaRefs>
    <ds:schemaRef ds:uri="http://www.w3.org/2001/XMLSchema"/>
  </ds:schemaRefs>
</ds:datastoreItem>
</file>

<file path=customXml/itemProps25.xml><?xml version="1.0" encoding="utf-8"?>
<ds:datastoreItem xmlns:ds="http://schemas.openxmlformats.org/officeDocument/2006/customXml" ds:itemID="{F4497770-156D-4938-BA98-5B2E06CE31CC}">
  <ds:schemaRefs>
    <ds:schemaRef ds:uri="http://www.w3.org/2001/XMLSchema"/>
  </ds:schemaRefs>
</ds:datastoreItem>
</file>

<file path=customXml/itemProps26.xml><?xml version="1.0" encoding="utf-8"?>
<ds:datastoreItem xmlns:ds="http://schemas.openxmlformats.org/officeDocument/2006/customXml" ds:itemID="{C4463173-EC99-467C-9A70-BD2BF1240458}">
  <ds:schemaRefs>
    <ds:schemaRef ds:uri="http://www.w3.org/2001/XMLSchema"/>
  </ds:schemaRefs>
</ds:datastoreItem>
</file>

<file path=customXml/itemProps27.xml><?xml version="1.0" encoding="utf-8"?>
<ds:datastoreItem xmlns:ds="http://schemas.openxmlformats.org/officeDocument/2006/customXml" ds:itemID="{15E14063-6D15-404C-AFB6-43ADF0C0DD41}">
  <ds:schemaRefs>
    <ds:schemaRef ds:uri="http://www.w3.org/2001/XMLSchema"/>
  </ds:schemaRefs>
</ds:datastoreItem>
</file>

<file path=customXml/itemProps28.xml><?xml version="1.0" encoding="utf-8"?>
<ds:datastoreItem xmlns:ds="http://schemas.openxmlformats.org/officeDocument/2006/customXml" ds:itemID="{3FDBA20A-FCA2-44BB-BA7A-CBD8A373CE0C}">
  <ds:schemaRefs>
    <ds:schemaRef ds:uri="http://schemas.microsoft.com/office/2006/metadata/properties"/>
    <ds:schemaRef ds:uri="http://www.w3.org/XML/1998/namespace"/>
    <ds:schemaRef ds:uri="http://purl.org/dc/dcmitype/"/>
    <ds:schemaRef ds:uri="http://schemas.microsoft.com/office/2006/documentManagement/types"/>
    <ds:schemaRef ds:uri="http://purl.org/dc/elements/1.1/"/>
    <ds:schemaRef ds:uri="http://schemas.microsoft.com/office/infopath/2007/PartnerControls"/>
    <ds:schemaRef ds:uri="edeb4e50-ac34-4d40-a6b2-75ebd336efc7"/>
    <ds:schemaRef ds:uri="http://purl.org/dc/terms/"/>
    <ds:schemaRef ds:uri="http://schemas.openxmlformats.org/package/2006/metadata/core-properties"/>
    <ds:schemaRef ds:uri="ea87cfdc-441f-406e-89fc-860af62657e5"/>
  </ds:schemaRefs>
</ds:datastoreItem>
</file>

<file path=customXml/itemProps29.xml><?xml version="1.0" encoding="utf-8"?>
<ds:datastoreItem xmlns:ds="http://schemas.openxmlformats.org/officeDocument/2006/customXml" ds:itemID="{029D9584-4B2C-4846-9954-9B6C8317D3C7}">
  <ds:schemaRefs>
    <ds:schemaRef ds:uri="http://www.w3.org/2001/XMLSchema"/>
  </ds:schemaRefs>
</ds:datastoreItem>
</file>

<file path=customXml/itemProps3.xml><?xml version="1.0" encoding="utf-8"?>
<ds:datastoreItem xmlns:ds="http://schemas.openxmlformats.org/officeDocument/2006/customXml" ds:itemID="{E571E618-B32B-4FB0-BD5B-D83EAD2F7B68}">
  <ds:schemaRefs>
    <ds:schemaRef ds:uri="http://www.w3.org/2001/XMLSchema"/>
  </ds:schemaRefs>
</ds:datastoreItem>
</file>

<file path=customXml/itemProps30.xml><?xml version="1.0" encoding="utf-8"?>
<ds:datastoreItem xmlns:ds="http://schemas.openxmlformats.org/officeDocument/2006/customXml" ds:itemID="{4E18DFB7-AF42-4887-A653-6AE4E129405F}">
  <ds:schemaRefs>
    <ds:schemaRef ds:uri="http://www.w3.org/2001/XMLSchema"/>
  </ds:schemaRefs>
</ds:datastoreItem>
</file>

<file path=customXml/itemProps31.xml><?xml version="1.0" encoding="utf-8"?>
<ds:datastoreItem xmlns:ds="http://schemas.openxmlformats.org/officeDocument/2006/customXml" ds:itemID="{B5EE003F-AACE-4CCD-AE5E-C319AB398FB9}">
  <ds:schemaRefs>
    <ds:schemaRef ds:uri="http://www.w3.org/2001/XMLSchema"/>
  </ds:schemaRefs>
</ds:datastoreItem>
</file>

<file path=customXml/itemProps32.xml><?xml version="1.0" encoding="utf-8"?>
<ds:datastoreItem xmlns:ds="http://schemas.openxmlformats.org/officeDocument/2006/customXml" ds:itemID="{7F82062E-9818-4653-A31B-81D65328C525}">
  <ds:schemaRefs>
    <ds:schemaRef ds:uri="http://www.w3.org/2001/XMLSchema"/>
  </ds:schemaRefs>
</ds:datastoreItem>
</file>

<file path=customXml/itemProps33.xml><?xml version="1.0" encoding="utf-8"?>
<ds:datastoreItem xmlns:ds="http://schemas.openxmlformats.org/officeDocument/2006/customXml" ds:itemID="{68704D0C-8AB9-42AB-B004-03E61D2FC4A7}">
  <ds:schemaRefs>
    <ds:schemaRef ds:uri="http://www.w3.org/2001/XMLSchema"/>
  </ds:schemaRefs>
</ds:datastoreItem>
</file>

<file path=customXml/itemProps34.xml><?xml version="1.0" encoding="utf-8"?>
<ds:datastoreItem xmlns:ds="http://schemas.openxmlformats.org/officeDocument/2006/customXml" ds:itemID="{B06F0990-77F0-4EB7-81D9-057B8021F2E2}">
  <ds:schemaRefs>
    <ds:schemaRef ds:uri="http://www.w3.org/2001/XMLSchema"/>
  </ds:schemaRefs>
</ds:datastoreItem>
</file>

<file path=customXml/itemProps35.xml><?xml version="1.0" encoding="utf-8"?>
<ds:datastoreItem xmlns:ds="http://schemas.openxmlformats.org/officeDocument/2006/customXml" ds:itemID="{4A8EF070-B7A1-4D20-AA54-61F173CA2706}">
  <ds:schemaRefs>
    <ds:schemaRef ds:uri="http://www.w3.org/2001/XMLSchema"/>
  </ds:schemaRefs>
</ds:datastoreItem>
</file>

<file path=customXml/itemProps36.xml><?xml version="1.0" encoding="utf-8"?>
<ds:datastoreItem xmlns:ds="http://schemas.openxmlformats.org/officeDocument/2006/customXml" ds:itemID="{E917FBD8-6C97-4CD7-97F4-1E1500CE9A9C}">
  <ds:schemaRefs>
    <ds:schemaRef ds:uri="http://www.w3.org/2001/XMLSchema"/>
  </ds:schemaRefs>
</ds:datastoreItem>
</file>

<file path=customXml/itemProps37.xml><?xml version="1.0" encoding="utf-8"?>
<ds:datastoreItem xmlns:ds="http://schemas.openxmlformats.org/officeDocument/2006/customXml" ds:itemID="{7C42B602-7515-473E-8F1E-5503EC3B9FB1}">
  <ds:schemaRefs>
    <ds:schemaRef ds:uri="http://www.w3.org/2001/XMLSchema"/>
  </ds:schemaRefs>
</ds:datastoreItem>
</file>

<file path=customXml/itemProps38.xml><?xml version="1.0" encoding="utf-8"?>
<ds:datastoreItem xmlns:ds="http://schemas.openxmlformats.org/officeDocument/2006/customXml" ds:itemID="{5FDF1299-A818-4942-A99A-6ACC56029410}">
  <ds:schemaRefs>
    <ds:schemaRef ds:uri="http://www.w3.org/2001/XMLSchema"/>
  </ds:schemaRefs>
</ds:datastoreItem>
</file>

<file path=customXml/itemProps39.xml><?xml version="1.0" encoding="utf-8"?>
<ds:datastoreItem xmlns:ds="http://schemas.openxmlformats.org/officeDocument/2006/customXml" ds:itemID="{F14CBA09-FEAF-404B-987F-1AB49AD0F098}">
  <ds:schemaRefs>
    <ds:schemaRef ds:uri="http://www.w3.org/2001/XMLSchema"/>
  </ds:schemaRefs>
</ds:datastoreItem>
</file>

<file path=customXml/itemProps4.xml><?xml version="1.0" encoding="utf-8"?>
<ds:datastoreItem xmlns:ds="http://schemas.openxmlformats.org/officeDocument/2006/customXml" ds:itemID="{152C4616-E904-4841-9523-90E33BB5990C}">
  <ds:schemaRefs>
    <ds:schemaRef ds:uri="http://www.w3.org/2001/XMLSchema"/>
  </ds:schemaRefs>
</ds:datastoreItem>
</file>

<file path=customXml/itemProps40.xml><?xml version="1.0" encoding="utf-8"?>
<ds:datastoreItem xmlns:ds="http://schemas.openxmlformats.org/officeDocument/2006/customXml" ds:itemID="{36521F22-0186-4262-8998-4B3239F3A520}">
  <ds:schemaRefs>
    <ds:schemaRef ds:uri="http://www.w3.org/2001/XMLSchema"/>
  </ds:schemaRefs>
</ds:datastoreItem>
</file>

<file path=customXml/itemProps41.xml><?xml version="1.0" encoding="utf-8"?>
<ds:datastoreItem xmlns:ds="http://schemas.openxmlformats.org/officeDocument/2006/customXml" ds:itemID="{9FAF6BB9-CC5D-4A4E-9F3F-86DCED1331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87cfdc-441f-406e-89fc-860af62657e5"/>
    <ds:schemaRef ds:uri="edeb4e50-ac34-4d40-a6b2-75ebd336ef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2.xml><?xml version="1.0" encoding="utf-8"?>
<ds:datastoreItem xmlns:ds="http://schemas.openxmlformats.org/officeDocument/2006/customXml" ds:itemID="{8ADB785B-224A-4E29-A652-6C30ADC1F6D3}">
  <ds:schemaRefs>
    <ds:schemaRef ds:uri="http://www.w3.org/2001/XMLSchema"/>
  </ds:schemaRefs>
</ds:datastoreItem>
</file>

<file path=customXml/itemProps43.xml><?xml version="1.0" encoding="utf-8"?>
<ds:datastoreItem xmlns:ds="http://schemas.openxmlformats.org/officeDocument/2006/customXml" ds:itemID="{C39CAF09-DA15-4725-BDD7-277AA9A52B6D}">
  <ds:schemaRefs>
    <ds:schemaRef ds:uri="http://www.w3.org/2001/XMLSchema"/>
  </ds:schemaRefs>
</ds:datastoreItem>
</file>

<file path=customXml/itemProps44.xml><?xml version="1.0" encoding="utf-8"?>
<ds:datastoreItem xmlns:ds="http://schemas.openxmlformats.org/officeDocument/2006/customXml" ds:itemID="{58D42C7F-C51A-4196-A564-FB7B576BC2EA}">
  <ds:schemaRefs>
    <ds:schemaRef ds:uri="http://www.w3.org/2001/XMLSchema"/>
  </ds:schemaRefs>
</ds:datastoreItem>
</file>

<file path=customXml/itemProps45.xml><?xml version="1.0" encoding="utf-8"?>
<ds:datastoreItem xmlns:ds="http://schemas.openxmlformats.org/officeDocument/2006/customXml" ds:itemID="{FFCFF866-B782-462C-B23B-92E4218871E8}">
  <ds:schemaRefs>
    <ds:schemaRef ds:uri="http://www.w3.org/2001/XMLSchema"/>
  </ds:schemaRefs>
</ds:datastoreItem>
</file>

<file path=customXml/itemProps46.xml><?xml version="1.0" encoding="utf-8"?>
<ds:datastoreItem xmlns:ds="http://schemas.openxmlformats.org/officeDocument/2006/customXml" ds:itemID="{61339370-403B-4632-9DC0-C36AEEF2B057}">
  <ds:schemaRefs>
    <ds:schemaRef ds:uri="http://www.w3.org/2001/XMLSchema"/>
  </ds:schemaRefs>
</ds:datastoreItem>
</file>

<file path=customXml/itemProps47.xml><?xml version="1.0" encoding="utf-8"?>
<ds:datastoreItem xmlns:ds="http://schemas.openxmlformats.org/officeDocument/2006/customXml" ds:itemID="{1AA08E88-52D3-4EBA-AA02-8CA9BBF557F6}">
  <ds:schemaRefs>
    <ds:schemaRef ds:uri="http://www.w3.org/2001/XMLSchema"/>
  </ds:schemaRefs>
</ds:datastoreItem>
</file>

<file path=customXml/itemProps48.xml><?xml version="1.0" encoding="utf-8"?>
<ds:datastoreItem xmlns:ds="http://schemas.openxmlformats.org/officeDocument/2006/customXml" ds:itemID="{9B333AB5-3357-4D07-93E0-A8BB3B59721F}">
  <ds:schemaRefs>
    <ds:schemaRef ds:uri="http://www.w3.org/2001/XMLSchema"/>
  </ds:schemaRefs>
</ds:datastoreItem>
</file>

<file path=customXml/itemProps49.xml><?xml version="1.0" encoding="utf-8"?>
<ds:datastoreItem xmlns:ds="http://schemas.openxmlformats.org/officeDocument/2006/customXml" ds:itemID="{C74795C2-BA7B-4501-AAF0-20EABBB9761B}">
  <ds:schemaRefs>
    <ds:schemaRef ds:uri="http://www.w3.org/2001/XMLSchema"/>
  </ds:schemaRefs>
</ds:datastoreItem>
</file>

<file path=customXml/itemProps5.xml><?xml version="1.0" encoding="utf-8"?>
<ds:datastoreItem xmlns:ds="http://schemas.openxmlformats.org/officeDocument/2006/customXml" ds:itemID="{268400DD-65DB-470B-A06A-A85C4BBFF02F}">
  <ds:schemaRefs>
    <ds:schemaRef ds:uri="http://www.w3.org/2001/XMLSchema"/>
  </ds:schemaRefs>
</ds:datastoreItem>
</file>

<file path=customXml/itemProps50.xml><?xml version="1.0" encoding="utf-8"?>
<ds:datastoreItem xmlns:ds="http://schemas.openxmlformats.org/officeDocument/2006/customXml" ds:itemID="{E4CF58FF-8B25-476F-8B2F-439CAFE774DB}">
  <ds:schemaRefs>
    <ds:schemaRef ds:uri="http://www.w3.org/2001/XMLSchema"/>
  </ds:schemaRefs>
</ds:datastoreItem>
</file>

<file path=customXml/itemProps51.xml><?xml version="1.0" encoding="utf-8"?>
<ds:datastoreItem xmlns:ds="http://schemas.openxmlformats.org/officeDocument/2006/customXml" ds:itemID="{A1DCDA19-B9D2-4079-B234-620FBA859AEC}">
  <ds:schemaRefs>
    <ds:schemaRef ds:uri="http://schemas.microsoft.com/sharepoint/v3/contenttype/forms"/>
  </ds:schemaRefs>
</ds:datastoreItem>
</file>

<file path=customXml/itemProps52.xml><?xml version="1.0" encoding="utf-8"?>
<ds:datastoreItem xmlns:ds="http://schemas.openxmlformats.org/officeDocument/2006/customXml" ds:itemID="{A68D6266-F51E-497E-AEB2-1A83379436B7}">
  <ds:schemaRefs>
    <ds:schemaRef ds:uri="http://www.w3.org/2001/XMLSchema"/>
  </ds:schemaRefs>
</ds:datastoreItem>
</file>

<file path=customXml/itemProps53.xml><?xml version="1.0" encoding="utf-8"?>
<ds:datastoreItem xmlns:ds="http://schemas.openxmlformats.org/officeDocument/2006/customXml" ds:itemID="{D14872BF-36DF-44ED-AFBA-A9DEF6435A9D}">
  <ds:schemaRefs>
    <ds:schemaRef ds:uri="http://www.w3.org/2001/XMLSchema"/>
  </ds:schemaRefs>
</ds:datastoreItem>
</file>

<file path=customXml/itemProps54.xml><?xml version="1.0" encoding="utf-8"?>
<ds:datastoreItem xmlns:ds="http://schemas.openxmlformats.org/officeDocument/2006/customXml" ds:itemID="{BFCC18C3-B0EB-4E66-AC54-5432095108CB}">
  <ds:schemaRefs>
    <ds:schemaRef ds:uri="http://www.w3.org/2001/XMLSchema"/>
  </ds:schemaRefs>
</ds:datastoreItem>
</file>

<file path=customXml/itemProps55.xml><?xml version="1.0" encoding="utf-8"?>
<ds:datastoreItem xmlns:ds="http://schemas.openxmlformats.org/officeDocument/2006/customXml" ds:itemID="{7514C59C-37A2-4548-8176-DEE012C681C8}">
  <ds:schemaRefs>
    <ds:schemaRef ds:uri="http://www.w3.org/2001/XMLSchema"/>
  </ds:schemaRefs>
</ds:datastoreItem>
</file>

<file path=customXml/itemProps56.xml><?xml version="1.0" encoding="utf-8"?>
<ds:datastoreItem xmlns:ds="http://schemas.openxmlformats.org/officeDocument/2006/customXml" ds:itemID="{141B2937-7875-4AC8-9EAF-310928ACDCAC}">
  <ds:schemaRefs>
    <ds:schemaRef ds:uri="http://www.w3.org/2001/XMLSchema"/>
  </ds:schemaRefs>
</ds:datastoreItem>
</file>

<file path=customXml/itemProps57.xml><?xml version="1.0" encoding="utf-8"?>
<ds:datastoreItem xmlns:ds="http://schemas.openxmlformats.org/officeDocument/2006/customXml" ds:itemID="{F59C340D-4F57-43A3-B5CD-4712B5DB8E9D}">
  <ds:schemaRefs>
    <ds:schemaRef ds:uri="http://www.w3.org/2001/XMLSchema"/>
  </ds:schemaRefs>
</ds:datastoreItem>
</file>

<file path=customXml/itemProps58.xml><?xml version="1.0" encoding="utf-8"?>
<ds:datastoreItem xmlns:ds="http://schemas.openxmlformats.org/officeDocument/2006/customXml" ds:itemID="{E39B11E5-077D-4BBF-AF63-E8B8A6D036DB}">
  <ds:schemaRefs>
    <ds:schemaRef ds:uri="http://www.w3.org/2001/XMLSchema"/>
  </ds:schemaRefs>
</ds:datastoreItem>
</file>

<file path=customXml/itemProps59.xml><?xml version="1.0" encoding="utf-8"?>
<ds:datastoreItem xmlns:ds="http://schemas.openxmlformats.org/officeDocument/2006/customXml" ds:itemID="{CECC2B06-B96D-401F-910E-06ACE8ED91D9}">
  <ds:schemaRefs>
    <ds:schemaRef ds:uri="http://www.w3.org/2001/XMLSchema"/>
  </ds:schemaRefs>
</ds:datastoreItem>
</file>

<file path=customXml/itemProps6.xml><?xml version="1.0" encoding="utf-8"?>
<ds:datastoreItem xmlns:ds="http://schemas.openxmlformats.org/officeDocument/2006/customXml" ds:itemID="{B3404B29-B12B-4AD6-9600-2326122AA242}">
  <ds:schemaRefs>
    <ds:schemaRef ds:uri="http://www.w3.org/2001/XMLSchema"/>
  </ds:schemaRefs>
</ds:datastoreItem>
</file>

<file path=customXml/itemProps60.xml><?xml version="1.0" encoding="utf-8"?>
<ds:datastoreItem xmlns:ds="http://schemas.openxmlformats.org/officeDocument/2006/customXml" ds:itemID="{86E9DB7A-C649-4675-B50A-1BE58C3421E5}">
  <ds:schemaRefs>
    <ds:schemaRef ds:uri="http://www.w3.org/2001/XMLSchema"/>
  </ds:schemaRefs>
</ds:datastoreItem>
</file>

<file path=customXml/itemProps61.xml><?xml version="1.0" encoding="utf-8"?>
<ds:datastoreItem xmlns:ds="http://schemas.openxmlformats.org/officeDocument/2006/customXml" ds:itemID="{02EDAAD7-30B6-4ACD-BA32-F10318B4E3BB}">
  <ds:schemaRefs>
    <ds:schemaRef ds:uri="http://www.w3.org/2001/XMLSchema"/>
  </ds:schemaRefs>
</ds:datastoreItem>
</file>

<file path=customXml/itemProps62.xml><?xml version="1.0" encoding="utf-8"?>
<ds:datastoreItem xmlns:ds="http://schemas.openxmlformats.org/officeDocument/2006/customXml" ds:itemID="{0A485486-49A6-4A26-B4A0-1C8BA0ECC477}">
  <ds:schemaRefs>
    <ds:schemaRef ds:uri="http://www.w3.org/2001/XMLSchema"/>
  </ds:schemaRefs>
</ds:datastoreItem>
</file>

<file path=customXml/itemProps63.xml><?xml version="1.0" encoding="utf-8"?>
<ds:datastoreItem xmlns:ds="http://schemas.openxmlformats.org/officeDocument/2006/customXml" ds:itemID="{9D125730-63B3-4611-99E5-A47E22D5544D}">
  <ds:schemaRefs>
    <ds:schemaRef ds:uri="http://www.w3.org/2001/XMLSchema"/>
  </ds:schemaRefs>
</ds:datastoreItem>
</file>

<file path=customXml/itemProps64.xml><?xml version="1.0" encoding="utf-8"?>
<ds:datastoreItem xmlns:ds="http://schemas.openxmlformats.org/officeDocument/2006/customXml" ds:itemID="{59FF60E1-E3A5-48EE-9FC1-39A09AF817D4}">
  <ds:schemaRefs>
    <ds:schemaRef ds:uri="http://www.w3.org/2001/XMLSchema"/>
  </ds:schemaRefs>
</ds:datastoreItem>
</file>

<file path=customXml/itemProps65.xml><?xml version="1.0" encoding="utf-8"?>
<ds:datastoreItem xmlns:ds="http://schemas.openxmlformats.org/officeDocument/2006/customXml" ds:itemID="{DBB30C88-CD65-462F-B924-FDEB7A0F09BD}">
  <ds:schemaRefs>
    <ds:schemaRef ds:uri="http://www.w3.org/2001/XMLSchema"/>
  </ds:schemaRefs>
</ds:datastoreItem>
</file>

<file path=customXml/itemProps66.xml><?xml version="1.0" encoding="utf-8"?>
<ds:datastoreItem xmlns:ds="http://schemas.openxmlformats.org/officeDocument/2006/customXml" ds:itemID="{6E08A1E3-253A-4517-97D3-0BD56DB45B37}">
  <ds:schemaRefs>
    <ds:schemaRef ds:uri="http://www.w3.org/2001/XMLSchema"/>
  </ds:schemaRefs>
</ds:datastoreItem>
</file>

<file path=customXml/itemProps7.xml><?xml version="1.0" encoding="utf-8"?>
<ds:datastoreItem xmlns:ds="http://schemas.openxmlformats.org/officeDocument/2006/customXml" ds:itemID="{19BCB8AB-C80F-48B0-97F9-FF07C27A1D7E}">
  <ds:schemaRefs>
    <ds:schemaRef ds:uri="http://www.w3.org/2001/XMLSchema"/>
  </ds:schemaRefs>
</ds:datastoreItem>
</file>

<file path=customXml/itemProps8.xml><?xml version="1.0" encoding="utf-8"?>
<ds:datastoreItem xmlns:ds="http://schemas.openxmlformats.org/officeDocument/2006/customXml" ds:itemID="{9AB6D5B8-A713-49FD-B8B6-C61EDC3C2D4F}">
  <ds:schemaRefs>
    <ds:schemaRef ds:uri="http://www.w3.org/2001/XMLSchema"/>
  </ds:schemaRefs>
</ds:datastoreItem>
</file>

<file path=customXml/itemProps9.xml><?xml version="1.0" encoding="utf-8"?>
<ds:datastoreItem xmlns:ds="http://schemas.openxmlformats.org/officeDocument/2006/customXml" ds:itemID="{BD5FAD33-8996-4B98-8C02-4A1550C6E017}">
  <ds:schemaRef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MMC2021.Classic16x9</Template>
  <TotalTime>4192</TotalTime>
  <Words>3028</Words>
  <Application>Microsoft Office PowerPoint</Application>
  <PresentationFormat>Widescreen</PresentationFormat>
  <Paragraphs>349</Paragraphs>
  <Slides>25</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6" baseType="lpstr">
      <vt:lpstr>MS PGothic</vt:lpstr>
      <vt:lpstr>MS PGothic</vt:lpstr>
      <vt:lpstr>Arial</vt:lpstr>
      <vt:lpstr>Arial Narrow</vt:lpstr>
      <vt:lpstr>Calibri</vt:lpstr>
      <vt:lpstr>Georgia</vt:lpstr>
      <vt:lpstr>Mute</vt:lpstr>
      <vt:lpstr>Segoe UI</vt:lpstr>
      <vt:lpstr>Wingdings 2</vt:lpstr>
      <vt:lpstr>Marsh McLennan</vt:lpstr>
      <vt:lpstr>think-cell Slide</vt:lpstr>
      <vt:lpstr>Using elements of safety culture as a predictor of process safety outcomes</vt:lpstr>
      <vt:lpstr>PowerPoint Presentation</vt:lpstr>
      <vt:lpstr>Introduction</vt:lpstr>
      <vt:lpstr>PowerPoint Presentation</vt:lpstr>
      <vt:lpstr>Culture is both tangible and intangible </vt:lpstr>
      <vt:lpstr>We identified three components of process safety culture</vt:lpstr>
      <vt:lpstr>Understanding Safety Culture  We wanted to test a few main hypotheses:</vt:lpstr>
      <vt:lpstr>We utilized Mercer’s proprietary personal safety survey questions and database (Illustrative):</vt:lpstr>
      <vt:lpstr>We then created a set of process safety culture survey questions: (Illustrative) </vt:lpstr>
      <vt:lpstr>We worked with the American Chemistry Council to launch the process safety culture survey</vt:lpstr>
      <vt:lpstr>PowerPoint Presentation</vt:lpstr>
      <vt:lpstr>Analysis Results: Hypothesis 1  </vt:lpstr>
      <vt:lpstr>Survey Dimension Summary – All Companies</vt:lpstr>
      <vt:lpstr>Analysis Results: Hypothesis 1  </vt:lpstr>
      <vt:lpstr>Analysis Results: Hypothesis 2 </vt:lpstr>
      <vt:lpstr>Key drivers of safety using SCA and PSA</vt:lpstr>
      <vt:lpstr>Key drivers of Safety using SCA</vt:lpstr>
      <vt:lpstr>Key drivers of safety using PSA</vt:lpstr>
      <vt:lpstr>Analysis Results: Hypothesis 2 </vt:lpstr>
      <vt:lpstr>Analysis Results: Hypothesis 3 </vt:lpstr>
      <vt:lpstr>Does a process safety assessment predict a safety culture?  Answer: Yes! Our survey results show that these two are strongly linked.</vt:lpstr>
      <vt:lpstr>Does PSA and SCA predict safety outcomes?</vt:lpstr>
      <vt:lpstr>Analysis Results: Hypothesis 3 </vt:lpstr>
      <vt:lpstr>Synopsis</vt:lpstr>
      <vt:lpstr>PowerPoint Presentation</vt:lpstr>
    </vt:vector>
  </TitlesOfParts>
  <Company>Marsh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Sigman</dc:creator>
  <cp:lastModifiedBy>Mentzer, Ray A</cp:lastModifiedBy>
  <cp:revision>63</cp:revision>
  <dcterms:created xsi:type="dcterms:W3CDTF">2021-11-08T15:26:05Z</dcterms:created>
  <dcterms:modified xsi:type="dcterms:W3CDTF">2021-12-08T16:06:14Z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MMC2021.Classic16x9</vt:lpwstr>
  </property>
  <property fmtid="{D5CDD505-2E9C-101B-9397-08002B2CF9AE}" pid="3" name="TemplateVersion">
    <vt:lpwstr>9.0</vt:lpwstr>
  </property>
  <property fmtid="{D5CDD505-2E9C-101B-9397-08002B2CF9AE}" pid="4" name="MMCOA_Template">
    <vt:lpwstr>MMC2021.Classic16x9</vt:lpwstr>
  </property>
  <property fmtid="{D5CDD505-2E9C-101B-9397-08002B2CF9AE}" pid="5" name="MSIP_Label_38f1469a-2c2a-4aee-b92b-090d4c5468ff_Enabled">
    <vt:lpwstr>true</vt:lpwstr>
  </property>
  <property fmtid="{D5CDD505-2E9C-101B-9397-08002B2CF9AE}" pid="6" name="MSIP_Label_38f1469a-2c2a-4aee-b92b-090d4c5468ff_SetDate">
    <vt:lpwstr>2021-07-02T13:15:21Z</vt:lpwstr>
  </property>
  <property fmtid="{D5CDD505-2E9C-101B-9397-08002B2CF9AE}" pid="7" name="MSIP_Label_38f1469a-2c2a-4aee-b92b-090d4c5468ff_Method">
    <vt:lpwstr>Standard</vt:lpwstr>
  </property>
  <property fmtid="{D5CDD505-2E9C-101B-9397-08002B2CF9AE}" pid="8" name="MSIP_Label_38f1469a-2c2a-4aee-b92b-090d4c5468ff_Name">
    <vt:lpwstr>Confidential - Unmarked</vt:lpwstr>
  </property>
  <property fmtid="{D5CDD505-2E9C-101B-9397-08002B2CF9AE}" pid="9" name="MSIP_Label_38f1469a-2c2a-4aee-b92b-090d4c5468ff_SiteId">
    <vt:lpwstr>2a6e6092-73e4-4752-b1a5-477a17f5056d</vt:lpwstr>
  </property>
  <property fmtid="{D5CDD505-2E9C-101B-9397-08002B2CF9AE}" pid="10" name="MSIP_Label_38f1469a-2c2a-4aee-b92b-090d4c5468ff_ActionId">
    <vt:lpwstr>fee3d5ec-cbbc-4475-ab57-9cca88af6bf1</vt:lpwstr>
  </property>
  <property fmtid="{D5CDD505-2E9C-101B-9397-08002B2CF9AE}" pid="11" name="MSIP_Label_38f1469a-2c2a-4aee-b92b-090d4c5468ff_ContentBits">
    <vt:lpwstr>0</vt:lpwstr>
  </property>
  <property fmtid="{D5CDD505-2E9C-101B-9397-08002B2CF9AE}" pid="12" name="MMCOA_UI_Language">
    <vt:lpwstr>en-US</vt:lpwstr>
  </property>
  <property fmtid="{D5CDD505-2E9C-101B-9397-08002B2CF9AE}" pid="13" name="MMCOA_BaseCo">
    <vt:lpwstr>MAR</vt:lpwstr>
  </property>
  <property fmtid="{D5CDD505-2E9C-101B-9397-08002B2CF9AE}" pid="14" name="MMCOA_Brand">
    <vt:lpwstr>MMC2021</vt:lpwstr>
  </property>
  <property fmtid="{D5CDD505-2E9C-101B-9397-08002B2CF9AE}" pid="15" name="MMCOA_FeatureSet">
    <vt:lpwstr>MAR_2021_v1</vt:lpwstr>
  </property>
  <property fmtid="{D5CDD505-2E9C-101B-9397-08002B2CF9AE}" pid="16" name="MMCOA_Language">
    <vt:lpwstr>en-US</vt:lpwstr>
  </property>
  <property fmtid="{D5CDD505-2E9C-101B-9397-08002B2CF9AE}" pid="17" name="MMCOA_LanguageDateFormat">
    <vt:lpwstr>MMMM dd, yyyy</vt:lpwstr>
  </property>
  <property fmtid="{D5CDD505-2E9C-101B-9397-08002B2CF9AE}" pid="18" name="MMCOA_LanguageLocaleId">
    <vt:lpwstr>1033</vt:lpwstr>
  </property>
  <property fmtid="{D5CDD505-2E9C-101B-9397-08002B2CF9AE}" pid="19" name="MMCOA_CoverDigest">
    <vt:lpwstr>MMC2021;solid;MAR_SolidColours_v1;Blue;WHITE</vt:lpwstr>
  </property>
  <property fmtid="{D5CDD505-2E9C-101B-9397-08002B2CF9AE}" pid="20" name="MMCOA_FontSize">
    <vt:lpwstr>Medium</vt:lpwstr>
  </property>
  <property fmtid="{D5CDD505-2E9C-101B-9397-08002B2CF9AE}" pid="21" name="ContentTypeId">
    <vt:lpwstr>0x010100B0CC257D3D04FE458329F463F5BF7858</vt:lpwstr>
  </property>
</Properties>
</file>