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7"/>
  </p:notesMasterIdLst>
  <p:sldIdLst>
    <p:sldId id="256" r:id="rId6"/>
  </p:sldIdLst>
  <p:sldSz cx="27432000" cy="19202400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5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85">
          <p15:clr>
            <a:srgbClr val="A4A3A4"/>
          </p15:clr>
        </p15:guide>
        <p15:guide id="2" orient="horz" pos="11781">
          <p15:clr>
            <a:srgbClr val="A4A3A4"/>
          </p15:clr>
        </p15:guide>
        <p15:guide id="3" pos="8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0C0C0"/>
    <a:srgbClr val="0046D2"/>
    <a:srgbClr val="FF0000"/>
    <a:srgbClr val="698ED9"/>
    <a:srgbClr val="A7C4FF"/>
    <a:srgbClr val="003064"/>
    <a:srgbClr val="003399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44" d="100"/>
          <a:sy n="44" d="100"/>
        </p:scale>
        <p:origin x="876" y="72"/>
      </p:cViewPr>
      <p:guideLst>
        <p:guide orient="horz" pos="6085"/>
        <p:guide orient="horz" pos="11781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4552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176" y="1"/>
            <a:ext cx="2974552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03263"/>
            <a:ext cx="5033962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36" y="4462595"/>
            <a:ext cx="5491480" cy="422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1962"/>
            <a:ext cx="2974552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176" y="8921962"/>
            <a:ext cx="2974552" cy="46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B3F0E1-E0A7-4BA7-B5F3-45A54A66D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94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0080B-1E79-4645-828B-D1E43236C941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A6B2-8DF9-4133-916E-34C0E8F42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36DB86-5E36-449E-B428-32DD469A7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E4A98-0D34-4760-86ED-BFDE409DF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8B60-A0CC-42F0-B0F3-6D1AD7DB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F6E30-BED0-4AC7-AF3A-3C5B3C3C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D1A12-C2A6-4182-B1FD-31705A69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B56F9-EA9B-4199-BCC4-5B3AC8F95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0CB0-A092-4909-9BC9-092CB51A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CA982-2F42-41D8-A8CD-412A0DD4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F5772-B992-4E05-B3D7-71A945CF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27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7ABA27-06E5-44F1-B859-88A8D9EEC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81413-51BF-4CE5-AF53-82191DFFA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B029C-9C98-4981-803F-90A77350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E2678-51A7-46F2-A190-DF67018A0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9B9A5-780A-4B60-B769-93B33DF1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24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D2C67-514E-42FC-9C9F-7D3B0AF4A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FD92-9A25-4C2D-B6A5-BFEB6DB8B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69B08-1C52-4CA9-84BD-FB394D557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949F-C6A4-494F-907A-0E2BB3E0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9A8FE-F774-4766-B9A9-15618AF2E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2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692E2-E523-4605-9840-A0B7B06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8CA72-615F-445D-83B8-4E289E79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0B9F-BE00-462F-B9BF-20B89650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96889-CE66-4E1A-9A69-1F5FC8128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3E104-6362-4B91-88E7-10C42304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4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C9F1-297D-4750-8772-35EF2B0C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1E46-E265-4478-9A8E-E27EF773D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89A355-24BE-488D-9014-F02E33AE8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3CB5F-ACF1-4919-8C78-19CD6B69D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CA2DF-E8BC-4729-83FF-2A575E1E4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1745-E087-40BF-88A8-14A7A2C0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08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5D607-141F-4466-92AC-70C323BE5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719F-E9AB-4EB8-94B2-D6272B3F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8A0FD-A1F4-48CA-8AB1-25A1DF5E2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499DF-DAE0-410E-99E3-80F3A0ACA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844E8-58CE-4510-884A-FCDCEB9A5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CBA037-AA3F-43C9-9FEC-4A9A28C16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C618D3-1C25-462E-AD14-7F927CF26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026F0-A0A5-415A-8850-87EF39E1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4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37647-86A7-4A73-9CA8-6291B9C5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491E2-8772-40F2-9928-27FB6CEEF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3ED5-AF11-4432-A018-67F8E98F1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526E3-8C9A-44B0-BEB8-DB4F71501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2CB1BA-C6D4-4B4F-B2B3-D22F85440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D9FA9E-AA06-459A-BC87-FADA11753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D75022-0AE9-480E-9883-BD19AA09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B23C9-8A25-48E5-88BD-BABBA43F5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3C554-6004-45FF-AFE7-0F2C7AFC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A6B4C-C0AD-4D54-A5C1-C5C3B5408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EEF12-E4EC-4E36-8F37-7894D2E54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FA936-E576-4CE1-B7CC-DC0B62A3D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673FE-F3D7-4F95-8135-DE2A2AF1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7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81D4-4B55-4EBE-91DC-AFF3D09D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73E18D-BD7B-4515-B562-059CC867B7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1C39-43C0-4AFC-9713-8C8A81CCDE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CDC631-8FCB-43E1-B9FB-79C168AB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B6AFA-AC0B-455B-999A-1F5F7BEB6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65738-92EE-400E-823C-2C36B5F9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1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F9F74-8C6A-4661-A4A8-5AF4263B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07008-438D-4852-823E-9D4C073C1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29CD-34FF-44BA-B6FD-396F3A47D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30F1F-A1D7-4405-B2DA-9CE86502ADDD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005F-2752-4AD5-BEAF-CA884701C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943D4-3270-4441-8DAB-2E056D212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7F513-DC90-4A89-8F99-AB39AC9B1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1897917" y="18867878"/>
            <a:ext cx="3023294" cy="15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"/>
          <p:cNvSpPr txBox="1"/>
          <p:nvPr userDrawn="1"/>
        </p:nvSpPr>
        <p:spPr>
          <a:xfrm>
            <a:off x="24919563" y="18794556"/>
            <a:ext cx="1830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A141E-41E0-4F88-BB4C-CC6F45393830}"/>
              </a:ext>
            </a:extLst>
          </p:cNvPr>
          <p:cNvSpPr txBox="1"/>
          <p:nvPr userDrawn="1"/>
        </p:nvSpPr>
        <p:spPr>
          <a:xfrm>
            <a:off x="-38100" y="19084052"/>
            <a:ext cx="482824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200" b="1">
                <a:solidFill>
                  <a:srgbClr val="003064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2pPr>
      <a:lvl3pPr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3pPr>
      <a:lvl4pPr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4pPr>
      <a:lvl5pPr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5pPr>
      <a:lvl6pPr marL="457200"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6pPr>
      <a:lvl7pPr marL="914400"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7pPr>
      <a:lvl8pPr marL="1371600"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8pPr>
      <a:lvl9pPr marL="1828800" algn="ctr" defTabSz="2665413" rtl="0" fontAlgn="base">
        <a:spcBef>
          <a:spcPct val="0"/>
        </a:spcBef>
        <a:spcAft>
          <a:spcPct val="0"/>
        </a:spcAft>
        <a:defRPr sz="12800">
          <a:solidFill>
            <a:schemeClr val="tx2"/>
          </a:solidFill>
          <a:latin typeface="Arial" charset="0"/>
        </a:defRPr>
      </a:lvl9pPr>
    </p:titleStyle>
    <p:bodyStyle>
      <a:lvl1pPr marL="1000125" indent="-1000125" algn="l" defTabSz="2665413" rtl="0" fontAlgn="base">
        <a:spcBef>
          <a:spcPct val="20000"/>
        </a:spcBef>
        <a:spcAft>
          <a:spcPct val="0"/>
        </a:spcAft>
        <a:buChar char="•"/>
        <a:defRPr sz="9300">
          <a:solidFill>
            <a:schemeClr val="tx1"/>
          </a:solidFill>
          <a:latin typeface="+mn-lt"/>
          <a:ea typeface="+mn-ea"/>
          <a:cs typeface="+mn-cs"/>
        </a:defRPr>
      </a:lvl1pPr>
      <a:lvl2pPr marL="2165350" indent="-833438" algn="l" defTabSz="2665413" rtl="0" fontAlgn="base">
        <a:spcBef>
          <a:spcPct val="20000"/>
        </a:spcBef>
        <a:spcAft>
          <a:spcPct val="0"/>
        </a:spcAft>
        <a:buChar char="–"/>
        <a:defRPr sz="8100">
          <a:solidFill>
            <a:schemeClr val="tx1"/>
          </a:solidFill>
          <a:latin typeface="+mn-lt"/>
        </a:defRPr>
      </a:lvl2pPr>
      <a:lvl3pPr marL="3330575" indent="-665163" algn="l" defTabSz="2665413" rtl="0" fontAlgn="base">
        <a:spcBef>
          <a:spcPct val="20000"/>
        </a:spcBef>
        <a:spcAft>
          <a:spcPct val="0"/>
        </a:spcAft>
        <a:buChar char="•"/>
        <a:defRPr sz="7000">
          <a:solidFill>
            <a:schemeClr val="tx1"/>
          </a:solidFill>
          <a:latin typeface="+mn-lt"/>
        </a:defRPr>
      </a:lvl3pPr>
      <a:lvl4pPr marL="4662488" indent="-665163" algn="l" defTabSz="2665413" rtl="0" fontAlgn="base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4pPr>
      <a:lvl5pPr marL="5995988" indent="-666750" algn="l" defTabSz="266541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5pPr>
      <a:lvl6pPr marL="6453188" indent="-666750" algn="l" defTabSz="266541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6pPr>
      <a:lvl7pPr marL="6910388" indent="-666750" algn="l" defTabSz="266541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7pPr>
      <a:lvl8pPr marL="7367588" indent="-666750" algn="l" defTabSz="266541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8pPr>
      <a:lvl9pPr marL="7824788" indent="-666750" algn="l" defTabSz="2665413" rtl="0" fontAlgn="base">
        <a:spcBef>
          <a:spcPct val="20000"/>
        </a:spcBef>
        <a:spcAft>
          <a:spcPct val="0"/>
        </a:spcAft>
        <a:buChar char="»"/>
        <a:defRPr sz="5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18504" y="222250"/>
            <a:ext cx="27134605" cy="3009900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55513" tIns="27757" rIns="55513" bIns="27757" anchor="ctr"/>
          <a:lstStyle/>
          <a:p>
            <a:pPr defTabSz="2665413"/>
            <a:endParaRPr lang="en-US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purdue davidson school of chemical engineering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59"/>
          <a:stretch/>
        </p:blipFill>
        <p:spPr bwMode="auto">
          <a:xfrm>
            <a:off x="22731169" y="1117744"/>
            <a:ext cx="4419155" cy="196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18347678" y="3421596"/>
            <a:ext cx="8905431" cy="1555855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/>
            <a:endParaRPr lang="en-US" i="1">
              <a:latin typeface="Times New Roman" panose="02020603050405020304" pitchFamily="18" charset="0"/>
              <a:cs typeface="Segoe UI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118504" y="3382248"/>
            <a:ext cx="7958870" cy="1559773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sz="2000" b="1">
              <a:latin typeface="Arial Bold"/>
              <a:cs typeface="Arial Bold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0150580" y="3686081"/>
            <a:ext cx="6143625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and Findings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6713841" y="453913"/>
            <a:ext cx="12673969" cy="276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 anchor="t">
            <a:spAutoFit/>
          </a:bodyPr>
          <a:lstStyle/>
          <a:p>
            <a:pPr defTabSz="2665413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Explosion Analysis for Hybrid Mixtures Containing Dusts</a:t>
            </a:r>
          </a:p>
          <a:p>
            <a:pPr defTabSz="2665413"/>
            <a:r>
              <a:rPr lang="en-US" sz="4000" b="1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Professional Masters Capstone Project</a:t>
            </a:r>
          </a:p>
          <a:p>
            <a:pPr defTabSz="2665413"/>
            <a:r>
              <a:rPr lang="en-US" sz="4000" dirty="0">
                <a:latin typeface="Times New Roman"/>
                <a:cs typeface="Times New Roman"/>
              </a:rPr>
              <a:t>Zach Batts &amp; Yang Lyu in collaboration with 3M</a:t>
            </a:r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1047036" y="3560280"/>
            <a:ext cx="5999247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/>
                <a:cs typeface="Times New Roman"/>
              </a:rPr>
              <a:t>Motivation</a:t>
            </a:r>
          </a:p>
        </p:txBody>
      </p:sp>
      <p:grpSp>
        <p:nvGrpSpPr>
          <p:cNvPr id="4" name="Group 5"/>
          <p:cNvGrpSpPr/>
          <p:nvPr/>
        </p:nvGrpSpPr>
        <p:grpSpPr>
          <a:xfrm>
            <a:off x="8172405" y="3382248"/>
            <a:ext cx="10072357" cy="15597901"/>
            <a:chOff x="13807282" y="3551241"/>
            <a:chExt cx="6477000" cy="15157450"/>
          </a:xfrm>
        </p:grpSpPr>
        <p:sp>
          <p:nvSpPr>
            <p:cNvPr id="2079" name="AutoShape 31"/>
            <p:cNvSpPr>
              <a:spLocks noChangeArrowheads="1"/>
            </p:cNvSpPr>
            <p:nvPr/>
          </p:nvSpPr>
          <p:spPr bwMode="auto">
            <a:xfrm>
              <a:off x="13807282" y="3551241"/>
              <a:ext cx="6477000" cy="15157450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7" name="Text Box 39"/>
            <p:cNvSpPr txBox="1">
              <a:spLocks noChangeArrowheads="1"/>
            </p:cNvSpPr>
            <p:nvPr/>
          </p:nvSpPr>
          <p:spPr bwMode="auto">
            <a:xfrm>
              <a:off x="14100370" y="4664309"/>
              <a:ext cx="6103937" cy="1383058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lIns="37136" tIns="18568" rIns="37136" bIns="18568">
              <a:spAutoFit/>
            </a:bodyPr>
            <a:lstStyle/>
            <a:p>
              <a:pPr algn="l" defTabSz="371475" eaLnBrk="0" hangingPunct="0">
                <a:lnSpc>
                  <a:spcPct val="95000"/>
                </a:lnSpc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1.) Apply an empirically modified version of Le </a:t>
              </a:r>
              <a:r>
                <a:rPr lang="en-US" sz="2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Chatlier’s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Law to determine lower flammability limit of the hybrid mixture</a:t>
              </a:r>
            </a:p>
            <a:p>
              <a:pPr marL="342900" indent="-342900" algn="l" defTabSz="371475" eaLnBrk="0" hangingPunct="0">
                <a:lnSpc>
                  <a:spcPct val="95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exponent value is a fitting parameter that has not been derived theoretically</a:t>
              </a:r>
            </a:p>
            <a:p>
              <a:pPr marL="342900" indent="-342900" algn="l" defTabSz="371475" eaLnBrk="0" hangingPunct="0">
                <a:lnSpc>
                  <a:spcPct val="95000"/>
                </a:lnSpc>
                <a:buFont typeface="Arial" panose="020B0604020202020204" pitchFamily="34" charset="0"/>
                <a:buChar char="•"/>
              </a:pP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most accurate result, the exponent value must be found experimentally</a:t>
              </a:r>
            </a:p>
            <a:p>
              <a:pPr algn="l" defTabSz="371475" eaLnBrk="0" hangingPunct="0">
                <a:lnSpc>
                  <a:spcPct val="95000"/>
                </a:lnSpc>
              </a:pP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1" name="Text Box 43"/>
            <p:cNvSpPr txBox="1">
              <a:spLocks noChangeArrowheads="1"/>
            </p:cNvSpPr>
            <p:nvPr/>
          </p:nvSpPr>
          <p:spPr bwMode="auto">
            <a:xfrm>
              <a:off x="13973070" y="3653709"/>
              <a:ext cx="6143625" cy="85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55513" tIns="27757" rIns="55513" bIns="27757">
              <a:spAutoFit/>
            </a:bodyPr>
            <a:lstStyle/>
            <a:p>
              <a:pPr defTabSz="2665413">
                <a:spcBef>
                  <a:spcPct val="50000"/>
                </a:spcBef>
              </a:pPr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Methodology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2" name="Picture 6" descr="Image result for purdue davidson school of chemical engineering 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83"/>
          <a:stretch/>
        </p:blipFill>
        <p:spPr bwMode="auto">
          <a:xfrm>
            <a:off x="18768107" y="783874"/>
            <a:ext cx="3860277" cy="19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42">
            <a:extLst>
              <a:ext uri="{FF2B5EF4-FFF2-40B4-BE49-F238E27FC236}">
                <a16:creationId xmlns:a16="http://schemas.microsoft.com/office/drawing/2014/main" id="{2C907BF1-FFB6-406A-B257-E720510C7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2751" y="9810192"/>
            <a:ext cx="5999247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Information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9976D2B-053D-42DC-A935-EC04D3387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091" y="12993978"/>
            <a:ext cx="5999247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Objective/Assignment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258672" y="16975605"/>
            <a:ext cx="6310312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2400" b="1" dirty="0">
                <a:latin typeface="Times New Roman"/>
                <a:cs typeface="Times New Roman"/>
              </a:rPr>
              <a:t>References</a:t>
            </a:r>
            <a:r>
              <a:rPr lang="en-US" sz="3600" b="1" dirty="0">
                <a:latin typeface="Times New Roman"/>
                <a:cs typeface="Times New Roman"/>
              </a:rPr>
              <a:t> 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8633379" y="17602680"/>
            <a:ext cx="8702516" cy="145134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37136" tIns="18568" rIns="37136" bIns="18568" anchor="t">
            <a:spAutoFit/>
          </a:bodyPr>
          <a:lstStyle/>
          <a:p>
            <a:pPr algn="l" defTabSz="371475"/>
            <a:r>
              <a:rPr lang="en-US" sz="1400" dirty="0">
                <a:latin typeface="Times New Roman"/>
                <a:cs typeface="Arial"/>
              </a:rPr>
              <a:t>Crowl, D.; </a:t>
            </a:r>
            <a:r>
              <a:rPr lang="en-US" sz="1400" dirty="0" err="1">
                <a:latin typeface="Times New Roman"/>
                <a:cs typeface="Arial"/>
              </a:rPr>
              <a:t>Louvar</a:t>
            </a:r>
            <a:r>
              <a:rPr lang="en-US" sz="1400" dirty="0">
                <a:latin typeface="Times New Roman"/>
                <a:cs typeface="Arial"/>
              </a:rPr>
              <a:t>, J. Chemical Process Safety: Fundamentals with Applications, Third Edition, Third.; Pearson Inc.: Westford, Massachusetts, 2011.</a:t>
            </a:r>
            <a:endParaRPr lang="en-US" sz="1400" dirty="0">
              <a:latin typeface="Times New Roman"/>
              <a:cs typeface="Times New Roman"/>
            </a:endParaRPr>
          </a:p>
          <a:p>
            <a:pPr algn="l" defTabSz="371475"/>
            <a:r>
              <a:rPr lang="en-US" sz="1400" dirty="0">
                <a:latin typeface="Times New Roman"/>
                <a:cs typeface="Arial"/>
              </a:rPr>
              <a:t>Jiang, J. Study of Dust - Gas Hybrid Mixture Explosions, Texas A&amp;M University, 2015.</a:t>
            </a:r>
            <a:endParaRPr lang="en-US" sz="1400" dirty="0">
              <a:latin typeface="Times New Roman"/>
              <a:cs typeface="Times New Roman"/>
            </a:endParaRPr>
          </a:p>
          <a:p>
            <a:pPr algn="l" defTabSz="371475">
              <a:lnSpc>
                <a:spcPct val="95000"/>
              </a:lnSpc>
            </a:pPr>
            <a:r>
              <a:rPr lang="en-US" sz="1400" dirty="0">
                <a:latin typeface="Times New Roman"/>
                <a:cs typeface="Arial"/>
              </a:rPr>
              <a:t>Krause, U.; Addai, E. K.; Gabel, D. Determination of the Limiting Oxygen Concentration of Dust/Air and Hybrid Mixtures Based on Thermochemical Properties; 2016. https://doi.org/10.13140/rg.2.1.4293.9127.</a:t>
            </a:r>
            <a:endParaRPr lang="en-US" sz="1400" dirty="0">
              <a:latin typeface="Times New Roman"/>
            </a:endParaRPr>
          </a:p>
          <a:p>
            <a:pPr algn="l" defTabSz="371475" eaLnBrk="0" hangingPunct="0">
              <a:lnSpc>
                <a:spcPct val="95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defTabSz="371475" eaLnBrk="0" hangingPunct="0">
              <a:lnSpc>
                <a:spcPct val="95000"/>
              </a:lnSpc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A8BB5B-427E-4194-986D-5DD2A954C775}"/>
              </a:ext>
            </a:extLst>
          </p:cNvPr>
          <p:cNvSpPr txBox="1"/>
          <p:nvPr/>
        </p:nvSpPr>
        <p:spPr>
          <a:xfrm>
            <a:off x="842210" y="4259179"/>
            <a:ext cx="579922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altLang="zh-CN" sz="2400">
              <a:latin typeface="Arial"/>
              <a:cs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A3D689-A58F-4D7A-8C7C-6747C7D2316D}"/>
              </a:ext>
            </a:extLst>
          </p:cNvPr>
          <p:cNvSpPr txBox="1"/>
          <p:nvPr/>
        </p:nvSpPr>
        <p:spPr>
          <a:xfrm>
            <a:off x="416508" y="4222421"/>
            <a:ext cx="7559768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altLang="zh-CN" sz="2000" dirty="0">
                <a:latin typeface="Times New Roman"/>
                <a:cs typeface="Times New Roman"/>
              </a:rPr>
              <a:t>In the chemical industry hybrid mixtures containing flammable gases and combustible dust are common. These mixtures are hazardous and put process and personal safety at risk. 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Mixture Explosion Examples: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sz="2000" dirty="0">
              <a:latin typeface="Times New Roman"/>
              <a:cs typeface="Times New Roman"/>
            </a:endParaRPr>
          </a:p>
          <a:p>
            <a:pPr algn="l"/>
            <a:r>
              <a:rPr lang="en-US" altLang="zh-CN" sz="2000" dirty="0">
                <a:latin typeface="Times New Roman"/>
                <a:cs typeface="Times New Roman"/>
              </a:rPr>
              <a:t>Hybrid mixtures are not understood well because of their synergistic behaviors. By modeling hybrid mixtures engineers can predict potential behavior and design safer processes and operating conditions. </a:t>
            </a:r>
            <a:endParaRPr 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3" descr="工厂的楼梯&#10;&#10;已生成高可信度的说明">
            <a:extLst>
              <a:ext uri="{FF2B5EF4-FFF2-40B4-BE49-F238E27FC236}">
                <a16:creationId xmlns:a16="http://schemas.microsoft.com/office/drawing/2014/main" id="{7B44D182-CA2C-42E6-B928-56E5C93C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8" y="6000774"/>
            <a:ext cx="2743200" cy="1803575"/>
          </a:xfrm>
          <a:prstGeom prst="rect">
            <a:avLst/>
          </a:prstGeom>
        </p:spPr>
      </p:pic>
      <p:pic>
        <p:nvPicPr>
          <p:cNvPr id="15" name="图片 15" descr="图片包含 动物, 建筑, 白色, 旧&#10;&#10;已生成极高可信度的说明">
            <a:extLst>
              <a:ext uri="{FF2B5EF4-FFF2-40B4-BE49-F238E27FC236}">
                <a16:creationId xmlns:a16="http://schemas.microsoft.com/office/drawing/2014/main" id="{7ABA9BA0-3BB4-4570-A6F6-2C17D54CE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1285" y="6004425"/>
            <a:ext cx="2779295" cy="179992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817B6B82-8CD0-4C6B-A959-ED049530FAE8}"/>
              </a:ext>
            </a:extLst>
          </p:cNvPr>
          <p:cNvSpPr txBox="1"/>
          <p:nvPr/>
        </p:nvSpPr>
        <p:spPr>
          <a:xfrm>
            <a:off x="519213" y="7940871"/>
            <a:ext cx="329665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Bayer Crop Science, LP.</a:t>
            </a:r>
          </a:p>
          <a:p>
            <a:pPr algn="l"/>
            <a:r>
              <a:rPr lang="zh-C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West Virginia; Aug. 28, 2008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EF5D45C-A870-4D35-808C-41BEB43D8D13}"/>
              </a:ext>
            </a:extLst>
          </p:cNvPr>
          <p:cNvSpPr txBox="1"/>
          <p:nvPr/>
        </p:nvSpPr>
        <p:spPr>
          <a:xfrm>
            <a:off x="4337736" y="7934353"/>
            <a:ext cx="416292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C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US Ink/ Sun Chemical Corporation</a:t>
            </a:r>
          </a:p>
          <a:p>
            <a:pPr algn="l"/>
            <a:r>
              <a:rPr lang="zh-CN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East Rutherford, NJ; Oct. 9, 2012</a:t>
            </a:r>
          </a:p>
          <a:p>
            <a:pPr algn="l"/>
            <a:endParaRPr lang="zh-CN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04EDBC-FDC7-4AFD-BD90-6F3D908A01B8}"/>
              </a:ext>
            </a:extLst>
          </p:cNvPr>
          <p:cNvSpPr txBox="1"/>
          <p:nvPr/>
        </p:nvSpPr>
        <p:spPr>
          <a:xfrm>
            <a:off x="130682" y="15577098"/>
            <a:ext cx="255596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Dust Components and their Properties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  <a:endParaRPr lang="en-US" sz="6000" dirty="0">
              <a:cs typeface="Arial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E3F2C5-8591-4007-A0A7-1F20CFEF3725}"/>
              </a:ext>
            </a:extLst>
          </p:cNvPr>
          <p:cNvSpPr txBox="1"/>
          <p:nvPr/>
        </p:nvSpPr>
        <p:spPr>
          <a:xfrm>
            <a:off x="286634" y="13462981"/>
            <a:ext cx="753935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400" dirty="0">
                <a:latin typeface="Times New Roman"/>
                <a:cs typeface="Times New Roman"/>
              </a:rPr>
              <a:t> </a:t>
            </a:r>
            <a:r>
              <a:rPr lang="en-US" sz="2000" dirty="0">
                <a:latin typeface="Times New Roman"/>
                <a:cs typeface="Times New Roman"/>
              </a:rPr>
              <a:t> 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latin typeface="Times New Roman"/>
                <a:cs typeface="Times New Roman"/>
              </a:rPr>
              <a:t>The goal for this study is understanding the behavior of hybrid mixtures and to determine the threshold limit factor to prevent a hybrid mixture explosion to ensure process safety</a:t>
            </a:r>
          </a:p>
        </p:txBody>
      </p:sp>
      <p:sp>
        <p:nvSpPr>
          <p:cNvPr id="8" name="AutoShape 5" descr="data:image/jpg;base64,%20/9j/4AAQSkZJRgABAQEAYABgAAD/2wBDAAUDBAQEAwUEBAQFBQUGBwwIBwcHBw8LCwkMEQ8SEhEPERETFhwXExQaFRERGCEYGh0dHx8fExciJCIeJBweHx7/2wBDAQUFBQcGBw4ICA4eFBEUHh4eHh4eHh4eHh4eHh4eHh4eHh4eHh4eHh4eHh4eHh4eHh4eHh4eHh4eHh4eHh4eHh7/wAARCABGAO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oZbq1hfZLcQxtjOGcA0ATV47471631L4t3HhPxH4mvPDegafpUd2iW1+1lLqc8jMMJJGRIwjCfcjOSXGQcCvWvt9j/AM/lt/39X/Gq11/Yd1NFNdf2dPLEcxvJsZkPsT0oAi8IabHpHhqx0+HUtS1KKKPKXWoTNLcSKxLDe7fMSAcc84AzWtVf7fY/8/lt/wB/V/xo+32P/P5bf9/V/wAaALFFNSRJIxJGyuh6FTkGuKufiXpsFzLA3hfxw5jdkLR+GbxlYg4yCEwR6EdaAO3orG8KeIrfxFay3Fvpus2CxPsK6lp0to7HAOVWRQSOeorB8ea/qJ8WaJ4I0O4W1vdUjluLm7K7jbW0eMlR/fYkhT2waAO3orzj4x+IvFPgzwelx4et7aaO2WGOa+1CUu5BbacKOWfAyS2BzXo9ABRUD3tmjFWu4FYHBBkAINPhuIJs+TNHJjrsYHH5UASUU2WSOJC8sioo6sxwKgN/Y4/4/bb/AL+r/jQB5B4hudW8I/Fi40sarrWp2fijRJhaW895IduoKyqojI4gBVmJ2AAAbscV6d4G0W48PeE9O0e71S91W4toQkt5eTNLNK3cszEk1meHdGtbPUv7Z1zxBBresBDFFdOqRLDGeqxoCQueMnOTiul+32P/AD+W3/f1f8aALFMnligheaeRIokBZ3dgFUDuSelZeuW51nT3tdM1ySwu1+eKe2dWKsOm5f4lzjI71wln4wtfEXwuvb3xNoM+oXul6gbG/sLOJ5d91E64IVeSvKsewGfSgD0yyu7W+tkurK6huYH+7LDIHRvoRwamrhvgra6bbeGr5tNsb2yW41OaeaK4tXt1EjBM+VG4BEfAA7ZDV3NABRRRQAUUUUAFFFFABRRRQAVwXxZsfhfpWlXPjP4geFtDvobZUjmvbrRku5UTOFBOxm25P0Ga72vM/ja1j4gvfD3w5nuoU/t26d7qJmG428MbOCB3/eiL9aAIdZ0D4E6P4JPjPUvBngq30MQrN9pbQrc5VsbcAR5JORwBmoNd0f4HaH4Kg8Yap8PPDVvpE3llJP8AhGYmfEhwhKCMsASQOR3HrXjury6lrPwq8H6P4mU6WsmpxaPYWd0NpmkFwxmuiD/CIVMaf9dW9q9d+P7W81r4N8A2+pR6Ymp6pG0k7bSIba2QybsNwf3iwjnjmgBNCsPgZrHiC10G2+G2hQX91BJcQR3fhJIBJGm3ewLxAHG9f++hUHiUfs9+H7q+t73wR4YmfTwGvmsvCq3SWo/6aNHCwU4Oduc47Vd8O3qR6J40vrHxDJ4w8QaOl01vfmJR5BkhVvs0ePlABiViq+oqH4FX/gzTvhT4d0e61bT7i/1wM91HIwMt1dylnlVl6lhyOegXFAHpnha30O38N2EfhuztLPR3gWW0htIBBEsb/OCqADbndnGB1rnrn4Y+F7i4lnkufFQeRy7bPFmpouScnCrcAAewAArsbeGK3gjggjWOKNQiIowFUDAAp9AGR4X8Oab4btZbfTZNTeOV97G+1S5vWzjHDTyOVHHQECuL8Z7tC+NfhvxNdny9JvbCXSp52HyQS7t8W49gxZgD7V6XUN9aWt9aSWl5bx3EEi7XjkXcrD3FAHB/HTQfF3inwlJoPhix0eQzsjvPf38kAjKtnAVIn3dPUV22jS6lNp0Umr2dtZXhz5kNvcmeNeeMOUQnjH8Iqezt4bO0htLaNYoIY1jjReiqowAPoBUtAHK3/wANvh1f3099feAfCt1d3EjSzzzaPbvJK7HLMzFMkk8knrWl4b8K+F/DXnf8I54b0fRvOx5v2Cxjt/Mx03bFGfxrYooApa5o+k67psmm65pdjqljIVMlteW6zRMVIIJVgQcEAjjqK848JaB8EfFOpavp+j/D3wxJcaRcG2vRL4ZiiEco/hy0YBP0zXpuoXdvYWM99dyrFbwRtJK7dFUDJNePfAfxLoWm+CtNvdQvoTrnjLU5b/7Ijh5jJO5faVHQIvJ9ADQBP4gs/gTofio+F7v4c6FLqwthdeRa+ElnzETjcCkRBGSAfQkVH5fwAHgO78bN4D8NLotnM0NxK3hZBJE6sFbMflbxgkc4rM8Lx6t4++KXjjxL4Z8YLpi6fPDo9t5dvHOGSPmU5bkBmAwRxxW/8eTp8GgaB4MWS2s18Ra5bpdEYQGKJvtEzH0DLCVJ/wBrFAHWeE9D+H+haYfFXh/wzoXh6Gaz8yS7h0yOycQcOd5CqQvAOD6A1gfs9afcR6Br2v3FvLbp4g1241K2jkGGEDBVQkdQTtJ+hFdJpuqeE/GM19o1qLfVINIkiWU7d8IkIJCg9CVxyO2RXTqqqoVQAoGAAOAKAFooooAKKKKACiiigAooooAKKKKACqdxpWl3GoQ6hcabZzXsH+quHgVpI/8AdYjI/CrlFAFHU9H0jU5oJtS0qxvZLc5he4t0kaM5B+UsDjkDp6Co9W0DQdWdH1XRdNv2QbUa5tUlKj0G4HFaVFAFPSdK0vSbc2+labZ2ELNuMdtAsSk+uFAGagtvD2gWuotqVtoemQXrEs1xHaIspJ6ncBmtOigAooooAKKKKACiiigAooooAiu7e3u7aS2uoIriCQbXjlQMrD0IPBrN0/wv4Z068W80/wAO6RaXKZ2zQWUaOueDhgM1r0UAUdK0bR9JMn9laVY2HmnMn2a3SLeffaBmm6voeiawUbVtH0/UDGCEN1bJLtHtuBxWhRQBT0rS9M0m3NvpWnWdhCTuMdtAsSk+uFAFX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4D6EA0C4-98A4-4A93-8939-E82D29D07A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g;base64,%20/9j/4AAQSkZJRgABAQEAYABgAAD/2wBDAAUDBAQEAwUEBAQFBQUGBwwIBwcHBw8LCwkMEQ8SEhEPERETFhwXExQaFRERGCEYGh0dHx8fExciJCIeJBweHx7/2wBDAQUFBQcGBw4ICA4eFBEUHh4eHh4eHh4eHh4eHh4eHh4eHh4eHh4eHh4eHh4eHh4eHh4eHh4eHh4eHh4eHh4eHh7/wAARCACPAT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PGvjd438SP8QPDfwl8CXiafrmtq11f6mYxIdPs1zudVPG9trYz6D1BF/wr8PPGHhz4sWmqRePfEGr+FF0p0ubTVdRad3vC2AwXaAF288dCPSvO/GfiTR/hv8Atjz+K/HDTafoeqeGltLDUGgeSJZVZSy5UEg/K3QfxD1r2j4ZePofHy6jqGlaLqVvoULolhqV3H5S6hkHe0cZ+YIDgBiPmzx0ojtf1/yCW9v67nZUUUUAFFFFABRRRQAUUUUAFFFFABRRRQAUUUUAFFFFABRRRQB82ftP3HxL8DmH4m2vja6j06y1y3hTRbQbLX7Cw5M2Rl5GcEEngBhjGK3P2nL7xHdax8PNF8D+KNW0nV9e1TycWc+1Gswm+WVlxztG0g+mR3rq/wBqbRhrv7P3jGy2bnj09rpPXdCRL/7JXH/sxWmqeNms/iv4ks3txFpEGj6BbydUhRQJ7j6yyA4P91R60Q7dtf6+a/EJd++n9fee9qNqhclsDqeppaKKACiiigAooooAKKKKACiiigAooooAKKKKACiivJ/iH+0J8MvAXiy68L+JNTvYNTtVjaVI7GSRQHQOuGAweGFAHrFFeD/8Na/BX/oNal/4LZf8KP8AhrX4K/8AQa1L/wAFsv8AhQB7pcW9vcKFuIIplByBIgYA+vNSABQAAAB0Arwf/hrX4K/9BrUv/BbL/hR/w1r8Ff8AoNal/wCC2X/CgD3iivB/+Gtfgr/0GtS/8Fsv+FH/AA1r8Ff+g1qX/gtl/wAKAPeKK8d8H/tKfCnxX4n0/wAOaNqt/LqGoTCG3R7CRFZj0ySMCvYqACivG9R8M/tDyahcyWPxN8Lw2rSuYI30TcyISdoJ7kDHNQf8It+0h/0VLwp/4IqEB7XRWL4ItfEdl4Xs7bxZqlpqmtIG+03VrB5MchLkrhO2F2j6jNY3xz1m48P/AAc8XaxasUuLbSbhoWHVXKEKfwJBpSfKmxxV2kcN4f8AFPi74u+Nb8+E9Zbw74D0K++zPqFvEr3OsToQXSMuCEhHQkDJyOeeNv4z/Fe48GQ6hp3hrwvqPiXXrOwa/nijjKWtnAAT5s0pwMfK2EXLHB6dad+yppVvpH7Png6C3Tb52nrdSEjlnlJkYn8W/ICuj+Mn/JJPGB7/ANiXn/ol6Kt4RfkFP3pLzMn9nPxdrHjv4O6H4q15oDqF8Jml8iPYg2zOoAHPZRXoVePfsYf8m2eE/wDcuP8A0okr2GqluRF6BRXjN3+0h4Dtbua2k0rxeXikaNiuhykEg4OD3FRf8NMeAP8AoE+Mf/BFLSKPa6KyPBviGx8VeGbLxBpsV3FaXiF40uoDFKAGK/Mh5HINa9ABRXh2o/tVfByw1C4sbnWNRWe3laKQDTpSAykg849RUH/DWvwV/wCg1qX/AILZf8KAItRi+LHxbvrrwd4j8Mf8If4Oj1CX+0L4TYn1OzWQ+VBGuSV3qBvbOMdPQ+7afZ2un2FvYWNvHbWttGsUMMa4WNFGFUDsABXh3/DWvwV/6DWpf+C2X/Cj/hrX4K/9BrUv/BbL/hQtrA9z3iivB/8AhrX4K/8AQa1L/wAFsv8AhR/w1r8Ff+g1qX/gtl/woA0vinr/AI2+FOtv44k1OXxF4EuLlF1XT5YVE+kq5CiaB1ALRgkZRs9evOR6tcSyat4cefQtRiie8tC9le+X5qKXTKSbcjcOQcZ5rmdXvND+JPwX1G7sGe40jXNHn8lnjKsVZGAO08g55/CvM/2dLrxh4s/ZK0K38Ma7b6Pr1uTaQ31zb+ciRw3BGNh65jG2haprsPqmYOhx/EgfFXxT8FdN8fapdWzR2upTeILq5WS9sbcxjzY4lxw7yFQOgRST1Iz9HeFdLl0Xw3p2kz6ld6pLaW6QyXl026W4YDBdj6k8140vwJ1zRfEel+IPB/jc6fq8tlPZ+ItTuLXzbjUDNIJHmXnasgOQuchQEHOOfdY12RqhZnKgDc3U+5p9BdR1FFFIAooooAKKKKACiiigAqrftp9vE11fm1ijGA0s21QOwyTVqvOv2mLrT7P4C+MbnUrW3uYl0yRUjnQMvmv8kZAPcOykHscUpOyuNK7sdvYtpF9G0lk1jdIp2loSjgH0yKS+k0ewVWvnsLVXOFMxRAx9s186fsIafL4Zg8feDLmRmm0rVIJGLDH+sh9P+AV5l8bNRufjN+0D4Os1fzPCT602l6bEMkXUcLobu4H+yTlAe4T2NVb3kl1Jvo32Ptlm0lbH7czWK2m0P55KeXtPQ7umPeqf9reFf+gnov8A3/i/xrJ+Kh0XRPg/4jN1p1kdKsdHnxaNCvk7UjOxAuMAZCgDHHFeH/s0/Dn4Zad+z1oHiDx7oPh+W41ORpGu9RgQsTLKUhjDMM8jbgDuaS1bG9Ej6RsZNHvlZrF7C6VDhjCUcKfQ4pupz6Hpdv8AaNTm06xhzt8y4ZI1z6ZbArzj4YeC9H+BHw98W3lxcQtp4vrvVz5SkeVbhR5cXPUqqge5NcJ+z/4O/wCFuC4+MPxSs01eTUZ5F0LSrseZaWNqrEArGflJJBGSO2erUbsOh9B6TdaLqMf2jSrjT7xFOPMtnSQA/Va0K8v+EXwg0v4c+O/GWu6P9ng0/XZIDZ2MKFVtFRTvX0wXYkAdBgV6hQB45qP7O/hW+1C5vZPFfjtHuJXlZY9edUUsSSFGOBzwKg/4Zu8I/wDQ3fED/wAKCT/CvaqKAMbwR4ctPCXhiz8P2N3qF3b2gYJNfXBmmbcxY7nPJ5Yge2BWP8btFn8RfCDxZotqpe4u9JuEhUfxPsJUfiQK7GilJcyaHF2aZ5b+ydrFvrP7PfhGaBsm2svscq55V4mKEH/vkH6EUftGeONE8PeA9c0C7j1O51TVNIuI7O3s9Pln3l0ZBllUqvPqRWRo/g3xf8K/HeoXngbTYtd8F6/ei4vNI+0LDPpc7kB5oC3ytGepTIIAGOle005rnXqKHuP0Pnr9jHxnpMfww8P+Aby21ax1+1W4DQXOmzRow8x5MiQrsxtPcg54r6Foopt3ElYKKKKQwooooAo38mkWKLJfPY2yu2FaYogY9cZPU0tl/ZV7D51n9iuYsld8W11yOoyK8T/bunsYvgDdwXNpb3F3d39tb2JkQFo5S+4lCeQdiMOOxNeq/DDwvYeDPAOjeHNPtIbZLO0jSQRqBvl2je59WLZJNC1TYPSxqX02i2Gz7dLp9rvzs85kTdjrjPWqv9reFf8AoJ6L/wB/4v8AGvDP29IbPUfAPhnw/wDZIJtV1fxBBa2cjIDJECDvKnqASUBx6itv4lfBH4V654Zn8A6NpXhrRfFF1YiawnW3UXCLG6gy4X5iuflJ77qWtmx9UexXEui29ol3cSafFbyY2SuyKjZ5GCeDmnWLaRfRtJYtY3SK21mhKOAfTI7143+1fBpHhv8AZX1TS57W3uEtrS2sbESRg7ZNyRqy56MF3HI967j4B+E7PwZ8I/Dmi2tpDbyiwimuyiAGSd0DSMx7nJxk9gB2qu/kTroa3xN1a18OfDbxFrFxtjgstMnkwOMkRnAH1OB+NcJ+xvolxof7O3hiG6UpLdRy3u09llkZ0/8AHSp/Govif4U8bfFbxB/wiWp2aeHvh9Z3SSX032hXuta2EMsaKv8Aq4s9SxzkdOK9ftLeC0tYbW1iSGCFFjijQYVFAwAB2AApLZvuN9F2JaKKKACiiigAooooAKKKKACiiigArxj9rBv7S8O+FPBSgs3iXxPZWkqg9YUfzJD9PkX869nryj4j+APG3iT4ueFPF2n67olvpXhuRpILG4tpGeVpF2SszBgM7fu46d80LdeodGeI+L9Q17R/2kPiR8P/AArHNHq/jpNPitbhF+W1jMWbicnttQyY9/pXSeEvDumR/tiaN4X0eELpPw/8KLFEuM4lkHLE/wB9vP3E9zmvoFfBvh2LxtceOIdLh/4SOayFkbx2YnygchQucDnGSBk+tea/CL4WeN/Cnxc8SeOvEHiHQtS/4SMf6XFb2sqPFtOY1jLMQFHAOc8AUQ0t5f8ABt+YS1v/AF2uRftv61Jpf7P+p2Vu2LjWLq30+MA8nc4ZgPqqEfjWRe/AHw9ommeC9Yl8S6hZWfhi6t9Q1NNV1WWW08uFMttRzsjIcDBGABkV0P7Q/wALfGPxL1Xw8dJ1/RdO0zRLpL9Le7tZJWnuVPBfDAFAOMDB+ZuemMz4i/DT4zfELRY/DviLx34XtdFkuI3vYdN02aN7hFYHYWZ244zjjkDNEbr1uN/oTftt6s9v+zXrMthMGjv5LWHzI2yGjeVWyCOxAx9DXp/w00210H4a+HdMg2x29npVvHk4AwI1yT+pqD4neBdI8ffD3UPBepb4LO7hVEkiA3QMhBRlHsVHHccV5jqXw1+NmofDqPwDN8SPD0Omi3FlLqEOlyi9ltgNu0kvtBK8EgAn170bXFvY9zs7m3vLaO6tLiK4glXdHLE4ZHHqCOCKlrI8F6Fb+F/CGj+G7Rt8GmWUVoj7du8IgXdjtnGfxrXpvfQS2CiiikMKKKKACiiigAooooAKKKKACiiigD51/apP/CRfFr4ReAV+dLrWTqN0gP8Ayzh28kf7vmflXu+teINH0a+0ux1K+jt7nVbn7LYxEEtPLtLFQAD0AJJPA9a8c8a/Cr4l6t8cYfibpPirwzbyafbNZ6Za3VhLKsULBgS2HGXO9uQQPatDw78M/iFe/GDSPHvxB8X6RqsOjWs0VhYafZPDHFJIu0uAzHnBOSSTwKI7IJb6HHftC6f/AMJ5+0/8N/AP2y8tbextbjVbmWzm8uaI8lWVv4WBhGD/ALVd58MvhNd+EPjF4i8XXGuajrNpeaZb2djNqd41zdJhi0qliBhcqmAPU1naL8LfHdt+0Rc/FTUPEOgXMNxAbH7EtpKGhtMjaEbd9/5QSTkEs3HIx7ZRHRL5/wBfcEtW/l/X3nzt+2kz61N8Ofh9E3Ov+JImmUHkxR4B/wDRmfwr3TXte0Xw6mnrq19FZi+u47GzVgSZZ3zsjUAHk4PsMV5F8UfhV8RPFHxj0bx9pPibw7aR6AjJpVpd2MsoXcpDvJhhliTxjGNq+hzNa/DH4ka58U/DPi34geMtF1DTvD7yTW2m6dYvDGZmQqJDuY5IJByTxjjGTRHbXuEt/ke2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>
            <a:extLst>
              <a:ext uri="{FF2B5EF4-FFF2-40B4-BE49-F238E27FC236}">
                <a16:creationId xmlns:a16="http://schemas.microsoft.com/office/drawing/2014/main" id="{52A26B6B-7B52-4FE3-AC34-D8390F9B0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data:image/jpg;base64,%20/9j/4AAQSkZJRgABAQEAYABgAAD/2wBDAAUDBAQEAwUEBAQFBQUGBwwIBwcHBw8LCwkMEQ8SEhEPERETFhwXExQaFRERGCEYGh0dHx8fExciJCIeJBweHx7/2wBDAQUFBQcGBw4ICA4eFBEUHh4eHh4eHh4eHh4eHh4eHh4eHh4eHh4eHh4eHh4eHh4eHh4eHh4eHh4eHh4eHh4eHh7/wAARCAFKAc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5n4qXF7afD3WrvTr2Wyu4LYyRTRAblI57101Z3iXRrLxBod3o2oiU2l2nlyiNyjFfTI6UAZXiXWL3Tfh8dWgBe7+zRYbGcM+0bj9M5qr4Z1O4s/EGuaLfXkt1bafbwXK3EvLDepLAkdcYyPY1sjw7pv2eG3kWeWGKz+xiOSUlWj4+8O5469ak0LQ9P0WCSKzRyZSDJJK5d3wMAEnqAOBQB82eO/2ite0zxHew6SNPfTFmMdtK0R+ZR3Oa9i8L/FbwvceF9Nvda1u1t7yeFWmUIwUOeo6V538afg/4RvvHHhmadbr/AInetMl2iyYXaYmPA7ciu81HSB4D8MSpJpUvifQYZIkis0tkaazgC4ZvWTB59a4sPSrxnJ1Hf/hz6rO8flWIw1Kng6XLKNru1m/d169zRl+MHw4jk8uTxRaq2cAbX5P5VJ/wtjwBjP8AwkEf/fmT/wCJqvonhPwT4g0CDVvDarDa3amSKaJc9evDdCD2qqfButaWxaC4TUYh935Qkg/Doa7Ls+YcY6tM0f8AhbXw/wD+hhi/78yf/E0f8La+H/8A0MMX/fmT/wCJrFsPEGp212bXUNMhicdFubdVDfQit7T/ABNpkj7LrSoFwcM8Sq4B+nWhNMJU5RdmR/8AC2vh/wD9DDF/35k/+Jo/4W18P/8AoYYv+/Mn/wATXQ2F3oF8223+xs/90xgH8iKv/YrL/n0t/wDv2KZ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heGPHfhTxLqMmnaLrEN1dxxea0IVlYJnG7BA4zXS155LDDF+0BZeVFHHnw7L91QP+Wy16HQAUUUUAFFFFABRRRQAUUUUAFFFFABRRRQB5Z8d7W5vNf8Ah3BaTeVL/wAJHG+7OPlWNiw/EV6meRXj37TNpfahb+FrPS5ZYr+TUpPszRHD+YIWKge5Ix+NepeHJbybQNPl1C3a3vHtozPExyUfaNwz9aAM7XdM1K2gudQ8Nui38do0drZynbas+7dlgOhPTNQeA/Fn/CRWMy3+l3WjanaSiC7tLpcbZMZ+RujqeoIrp6oavpVpqawG4T95byiaB+8cgBAb360AWby0tbyMx3UEcy+jLmuSvvAlrHO11o8n2eU5ykmWQ/1FQ+D9a8WaffXukeO7a2Edv+8tdagIS3uELYCuD9yTpx0NdyDkZHIosNSa2Z5NqNpq2n3+2/t0jgJ4cAn8mH9at6fr11Y3PkW+oFiBxFKdyn6GvTJESRCkihlPUEZBrmNY8G2c7NcacRaz9QpGY8/Tt+FKz6F80X8S+4NP8XRbQuo27RN3kj+Zf8a6KzvLW8jEltPHKv8AsnNeWapb6tYXoSdFh6BlcfI3urU5LuO0u18u6NvORlSrYLf40XD2bsuXU9Yori9M8V3MHyahF9oTtJGMMPqK6rT9Qs7+PfazrJ6rnkfUUzMtUUUUAFFFFABRRRQAUUUUAFFFFABRRRQAUUUUAFFFFABRRRQAUUUUAFFFFABRRRQAUUUUAFFFFABRRRQAUUUUAef3X/JwNj/2Lsv/AKOWvQK8/uv+TgbH/sXZf/Ry16BQAUUUUAFFFFABRRRQAUUUUAFFFFABRRRQB5N8UNA0+3+KfgPX4/tH2yfWDE4M7GPHkt0TOAfeuv8Ah1feIbiPWbPxHBIs9lqcsVvOU2rPAcNGw9cA4P0rE+LX/I4fDz/sOn/0S9b2v61qul+NtDs/syS6NqQkgkkVSZIpwNyE/wCyQCPrQB09FFFAFfULK01C0e0vraK5gfG6ORdynByOPrXH29j4v0DxpLcLqC6r4WvCzyQzYEunEDPyH+NDjGOoruKKAKuk6haarp0GoWMnmW867o2wRkfQ81arjvFnhLVLvXrLxB4a8QT6TfW5WOaB/ntbmHPKtH2PPDCtvS9ctru5eznV7O6WV40inwjTBeroP4l560AaVxBDcRGKeJJY26qwyK5LXPBcbjfpnl4HJgm5X/gJ6iuxooGm07o8kv11C2uVjMAjkXh4ZeCfdT0NTLKIbhGSYwznlSrYb/69el6lp1lqMIivLdJVByueqn1B7VxHiHwfNEvmQqb6BTkA8Sx/Q96Tv0LUouylt5F3S/FV1bgR6hH9oT/nogww+o711WnahZ6hF5lpOsg7gdR9RXlc1zKoVoYDMg4kGcOv4GrkMksMgmt5Hhkx95Dg/jTuS4tJPuepUVyOkeKmTbDqicY/16D+Yrq4Jo54llhkV0YZDKcg0Ej6KKKACiiigAooooAKKKKACiiigAooooAKKKKACiiigAooooAKKKKACiiigAooooAranf2emWT3l/cR28CfedzgfT3PtUtrMlzbR3Ee7ZIoZdwwcH2rx+61g+M/wBpI+EX+fR/Ctgt9PF/DLdyH5N3rtHIHrXX+LfHT6X4003wZo+kvqWs31tJdBS/lxRRJwWZj78AUAdbqN5Bp9lLeXTFYYhudgpOB68U6yura9tY7qznjnglXckiNlWHsa4/4VePrXx3a6vC+nS6fqOkXrWOoWkpDbJB6EcEEVyfw+1b/hF/jv4i+GakjTLm0XWNLQniEscSxr/s55xQB0V1/wAnA2P/AGLsv/o5a9Arz+6/5OBsf+xdl/8ARy16BQAUUUUAFFFFABRRRQAUUUUAFUta1Sz0m0FxeMwDMEjRF3PIx6KoHU1drlvHdndte6HrNtbzXa6XdNLLbxcs6shXIHcjNAGzHrWmvojayt0n2JULtIf4QOoPoR0xTNB1yx1pJTaeajwkCSKaMo65GQSD2I5Fcbp2matZeBdV0aTR5Ly51Fbu8WJ8CNfMckQk54bB/OpPhTpetWWkalaXE1+sDhRZXN+g+1p8mCr/AN4KeFJ7UAR/Fr/kcPh5/wBh0/8Aol67zVWuE064ls4Unuo42aBH6M4HAz2ya8b8VaB4l0nx/wCAJta8ZXOtwtrTKsElrHEFPlN82V5r22gDC8BeIovFXha01hIWgkkBS4gYYMMqna6H6EGt2uX1nXh4f8WaNpUljFFpurtJGtygxtufvBWA/vDPPrXUUAFFFFABXNePvBmk+MNPjivvOtry2Jeyvrdyk1s/95WH6joa6WigDmZdcPhm2x4ouootPgihiXVJnA8+VuDuUfd5HXpzXSQyRzRLLFIskbgMrKcgj1BqHUbKz1Gyls7+2iubeVSrxyoGVh9DXK2ejyeBNNii0JGfw7ZQzTXFqxea5J6qsRPYc/LQB2VFY3hDxPonivSU1PQ71LmE8OvR427qynlSPQ1s0AY+t+H7LUszBfs90Ok0fBP19a4PXtHvLGZftpeIof3VzEfkb6jt9K9UpssccsZjlRXQ9VYZBpNXKjJxd0eTXF1FbPGs24B+A4Hy59zV/Tr6706XzLOYqM5ZDyjfhW1rfhNo902k4aPkvbScj/gJ7fSuUuftiygw4Vk+WW3kGDRqioqMrJaM9B0XxJaXzJBOPs9yR91vun6GtyvKiVJ2EjPXGea2tF8RXdiRHdbrm3xgf30+nrTMzu6Kr6ffWt/bie1lDqevqD6EVYoAKKKKACiiigAooooAKKKKACiiigAooooAKKKKACiiigAooooAKKKKAPA/hnayaT+198RYLoEHUtOtru3J/iQYBx9CKv8AxL8bQQfHHTfBer6hH4f0iTTGuZNQC7Zrpt3ECS4yo4yQOTXc+N/CdxdeJtL8Z6CYo9d00GFlfhbq2b78TH17g9jXRT6Zpurpa3ep6RbSzxgNGLiFXaI+xNAHhH7KOpaNF46+JWk2c0oeXXPOt4pQ3mNFsHznPOD6mr9xbyah+29b3FuCY9L8MH7Sw6AyN8oNe0XFpaaat3qWn6RC97Ko3eTGqvKRwAWrB+HvhF9DvdX8QarJHca9rUwlu5UHyxoowkS/7Kj8zQBn3X/JwNj/ANi7L/6OWvQK8/uv+TgbH/sXZf8A0ctegUAFFFFABRRRQAUUUUAFFFFABRRRQAUUUUAedfFr/kcPh5/2HT/6JevRa86+LX/I4fDz/sOn/wBEvXotAEc8McoXzIo5Ch3JvXOGHQj0rn/A/iaTX11G1vdPfT9T025a3urdskequrdGVlwa6Suf8falqmheG7nWdG0xNRuLYrJNbjh5Igfn2+rBckD2oA6Ciquk30Gp6Xa6ja7vIuYllTcuDgjPI7GrVABRRRQAUUUUAc/feG44pnu/D7Q6ReXF1HNeSxQg/aVXqrfUd6oeEvHVtrGvXXh3UtMvdF1q3LMLW5TiaIHiSNx8rD9a6+s/X9ItdZ02eyuGlh82Mp50DbJUB/usORQBoUVxM+v+INB8ZW+j6hok15oF2I4bLUrbLvDJtwVnXqAcfe6V2qMrqGVgwPQg5FAC1ma3otnqiZlXy51HyTJwy/4itOigDy7XtFmsJk/tBCQpHl3UfCn2PpVW4ulgnjSVGCOPlkHIz6V6xPFHPE0U0ayRsMMrDIIrjdd8Ly2oe40tTNB1a3bkr/u/4UrdjRT2UtUYtnc3FlcC4tJDHIOv91vYjvXZ6F4it78iC4At7n+6T8r/AEP9K8+c3DXCyW7KyA7JY34Kn/H2qxlGJUEEqecHlTRclxsk7nqtFcVofiWe12W9/maAcCUfeX6+orsbeaK4hWaGRZI3GVZTwaZJJRRRQAUUUUAFFFFABRRRQAUUUUAFFFFABRRRQAUUUUAFFFFABRRRQAUUUUAef3X/ACcDY/8AYuy/+jlr0CvP7r/k4Gx/7F2X/wBHLXoFABRRRQAUUUUAFFFFABRRRQAUUUUAFFFFAHkvxQu9ak+KngS0m0qKLSU1gmK88/Lu/kt8uzsPevWq86+LX/I4fDz/ALDp/wDRL16LQAUHkUUUAcl4j1nXNC8XaQi2Mdx4cvv9FleFCZbac/cYgfwHoT2rraK5Pwyni+w8W6rYau0eoaHMTc6fe7gskOTzA698dQ3pQB1lFFFAEdzNHbW8lxMwSKNS7sewA5rnT4005Y1mksdUjgYjEzWp2YJ4OfStjxDBLdaDf20C75Zbd0Rc4ySpwK5W9uNavPC8WkL4av45THFGXaRNq4xknnpxQB3AOQCOlFJGNsaqeoAFLQAjqGUqwyCMEVwuu6f4q8Lvp8vgi2tb3R4CUutJkO1yrHJkjkPO4E/dPFd3RQBU07ULS/8AOW3mR5IH8udAeYnxnaffmrdcx478N3+raYH8O6s2iatBOLmCeNf3ckgGNsq/xqRwasaBrF2pttJ8QIsesLaLNcyQowtic7flc989utAG/VLW9UtdH09r278wxqwUCNdzMScAAVdrD8cW13c6Iv2K2a5miuIpfKUgFgrAnGaAMLUZtI1zU4LdLa/03UZg3kyS2xRZSBkg+tYN9pslrqQ+1xNb3S/xKfllHse9dVJJqmreJNHmbQ7qzgtJJHkkmdccoQAADXR6np9rqNsbe7iDr2PdT6g9qTSZUZOOzPLlukN41qyukmMruHDj2rT0fUrrS599uxaIn54j0b6ehp+t6LdaS4eQfaLTPyTAfMn+9/jWRA10Lplk2yQN80br1X2PrRe25VlL4dLL+rG9qXxe8EaZdNaajqMltcrjfG0ROD9e9dzZ3EV3aRXUDbopUDofUEZFfN3i3wbca5eXDTWiSRtIWjfcMr7ivcPBWrwNplppdxiG4ghSMZPEmBjiuejOrKcuZadD1sxw+ApYalLDybqP4tU1strLTrudNRRRXSeKc9408Z+H/B8VvLr159mW4YrEdhbJHXpS+C/GXh/xhBcT6DefaUt2CyHaRgn61wH7SngvxD4xsNIi0C0S4a3ldpQ0gXAI460/9mzwZ4g8HaXq0Gv2iW73EytGFcNkAe1cPt631n2fL7vf5H1ryrK/7B+ue2/2i/w3X81tt9tT1yiiiu4+SCiiigAooooAKKKKACiiigAooooAKKKKACiiigDz+6/5OBsf+xdl/wDRy16BXn91/wAnA2P/AGLsv/o5a9AoAKKKKACiiigAooooAKKKKACiiuX8cXd0uoaFpEMksEGpXbR3E0bbWCKhbaD2JIoA6iivPrDxZqNp8MtV1qSL7Xd2FxcW1vu487ZJsRifyyasfD7WLmFtX03Xhd/2rYJHc3crv5kciOpYGPHQDBG32oAp/Fr/AJHD4ef9h0/+iXr0WvFfF3jjw/4o8e+ALPSZbppo9aZ2Ets8YwIm7sMV7VQAUUUUAFQajapfafcWcjyIk8bRs0bbWUEYyD2NT0UAcx4LsdS8L+Hhp/iPxAmpJDMY7W8n+SRoifkWQnguOme9dPWb4m0PTvEeh3WjarAJrS5Ta65wQezA9iDyDWNb3mneAPDml6f4g164uIzKtpDfXY5JP3A7DgemT1oA6uihSGAZSCDyCO9FABRRRQAUUUUAFZ3iXRbHxBolzpGoo7W1wm1tjlWU9iCOQQea0aKAOR8MW+seE9LttL1nVLnXYFaUnUplVGt4VXKiTH3uON1dNpt9Z6lYw32n3MV1azLuiliYMrj1BFTyKsiNHIoZGBDKRkEehritK8G/8IdNqd94PDtHeMjDSZpiLaJ93zvH/cyCeBxQB21FY3h7xRoevXd7ZabfRyXlhKYrq3PyyRMPVTzj36Vs0AI6q6lWUMpGCCODXH6/4YeEvd6Su5er239V/wAK7GigDyK2gEU8rRyv5Zzuibqrd/p9Kktp4bhfMhk3bW7cFSP5V33iDw9BqObiDbBeAcPjhvZhXCT2r2V3LFNaiC7I5X/np7g9xStbY0c+e7lv/W51PhzxGybLPUmJHRbhj+jf411isGUMpBB6Ed68ltJjOjCSExyIdro3T8PUV0Hh/X5dNIt7otJZgcYGWj+nqKadyZRcXZnd0Uy3mjuIUmhcPG4yrDuKfQSFFFFABRRRQAUUUUAFFFFABRRRQAUUUUAFFFFABRRRQB5/df8AJwNj/wBi7L/6OWvQK8/uv+TgbH/sXZf/AEctegUAFFFFABRRRQAUUUUAFFFNlkjijaSV1RFGWZjgAepoAdVHWtKsdYsvsl9EXj3BlIJVlYdCCOQauRSJLGskbq6MMqynIIp1AGSPDejeSsH2NfJW2a28vJ2mNjkgjuSe/WpNB0PTdEgkhsISvmHLs7FmbHABJ5wBwK0qKAPOPiuiL4w+Hm1FX/ienoP+mL16PXnXxa/5HD4ef9h0/wDol69FoAKKKKACiiigAqlruk6frmk3Glarax3VncoUlikGQwNXaKAOO8QeIYPAjaHp8mlXLaDJtszexkyfZX4EYcddp6bu1diKR1V12uoZfQjIrlPELeMbHxjpl5pKQ6joM4FvfWZwkluSeJ1b+IDoVoA6yikBBJAIJHX2paACiiigAooooAKKKwfHdxPb6Gv2e6ktWkuYo2kjbDBWYA4PagBmseEtLutZHiK0t4rXXooHigvVXn5hgbwPvge9Ztr43t9P8VW3g/xIstrqcsCNBeNHttr18fMEboGz/CefSpJYpdM8TaNHb61e3MdzJIksU04dSAhI4+tdJqmmafqkUcWo2cN0kUiyxrKgba6nIYehFAFuiuG8U6/q3gd7SebTb3WtCkkc316jbprPc3ykoOsYHpyK7W2niubeO4gcPFKodGHcEZBoAkqjrGl2uqW/lXC4YcpIv3kPqK5LToZtQ0rUb+48QahHMk84VEuAqqFJwAPwrqvDE8tz4esLiaQySSW6Mznqxx1oA4TWtNvNNkMFyxCNxFcr0Y/0NUbbzlixdFA4ONwOA3vXq11bw3UDQ3EayRsMFWGa4DxN4dexR8K9zpzfeJOWiHv6j3pNdS4yVuV7fiN0TVrjSp9yb5bc/fhz+q+hrvdOvbfULRLm3fcjfmD6GvD/ABVeXem6fafZbtiSSN/dh2q/8Odd1REmuPtLSFZBuRvusP8AH3rNVVz8ltTtll81hvrKa5fx3se00VT0rUbbUbYTW7jOPmQ/eU+hq5Wp54UUUUAFFFFABRRXzT+0L8QfF3h34iyabo2tzWdqLaNxGoGMnOTXPicTHDw55I9rIcjr53ivq1GSTs3re2npfufS1Fee/s+a7qviL4b2+p6xePd3bTyK0jAZIB4FehVpSqKpBTXU4cwwU8DiqmGm7uDadttAooorQ4wooooAKKKKAPP7r/k4Gx/7F2X/ANHLXoFef3X/ACcDY/8AYuy/+jlr0CgAooooAKKjnnhgCmaaOIOwVS7AZPoPepKACiiigCO6laG2lmWN5SiFgi/ebAzge5rzWX4malPC8U3wr8YSRuCrK1tGQw7j71eh6z/yCLz/AFn+of7n3vunp715Fp/jy1srvSvsWk+O4dPs7cxvaf2YzpM3ZmY/MT170Ad/8LIzF4Nt/wDiVXmko0srx2V1/rIVLkhT6fSuprM8MaxHr2iwapDaXdok2cRXURjkXBxyp6Vp0AFFFFAHnHxYkjbxp8PY1kQuNdOVDDI/cv2r0evKfiloelQfE3wFrkNmqajNrJjknBOWXyW4x0r1agAooooAKKKKACiiigAooooA5S+8HufHVv4r0vWr2wlOEv7UNvgu4wMAFT91h6ir2l+LtB1HxLf+G4L5V1axI861kBVypHDKD95fcVu1n3WiaTdaxa6xPp8D6hahhDc7f3iAjBGfT2oA0KK5TR9e8QL41vfD+uaI0dqwM2nahb5aKSMdUk/uuPyNdXQAUUUUAFQX1na31s1teQJPC33kcZBqeigDOs9C0ezulurbT4I5kztcLyM9cVo0UUAIyqylWAIIwQR1rj/Ful+INLFzrngoRXGoySRtcWV3K3lTxoCNkfaNj6jrXY0UAch4ag0LX9NhvL7w4ul390rSTWN0oEqsDhiQDyM9+9dZDFHDCkMKKkaAKqqMAAdqzPEmjf2pY3Is7ptO1J4DDBfxIDJDk54z2yOlYfhbXNc0yzi0/wAei0gvnuxZ2l1bklL44yrbf4CQOQe9AHZUjAMCrAEHqDS0UAcV4r8KxndeWNss6Dl7XaD9Svp9K5RjFZIht7QCFjtk8tcFfqK9grnPEnhxbpnvtPVY7vHzLnCy/X0PvSaNI1GtHquxydjdTWV0l1bNtcdR2cehrvtE1i11SI+Udkyj54z1X/EV5rcLeRXagKVKnbNA/BX3FWraaS2uUuLeTbLGeCP5H2ouS42Sdz1GisnQdbt9TXy/9XcqMvGe/uPUVrUyQooooAKydT8NaBqd0brUdHsrqcgKZJYQzY9Mmtaik4p6NGlOrUpPmpyafloVdM0+x0y1Frp9rDawAkiOJAqgn2FWqKKErbEylKbcpO7YUUUUyQooooAKKKKAPP7r/k4Gx/7F2X/0ctegV5/df8nA2P8A2Lsv/o5a9AoAKyfFmsT6Hosmo2+kX2ryIygWtmoMrZPUAntWtXMfEy4trTw4t1eWuo3VvFcxPJDYKzSuAeAAvJGetAHEeKPG95r+iXGl3fwp8Xukowpe3QbG7NndkY65r1iwVlsbdXBDCJQc9c4rynSPiWlrq+o3NzpPje6t7iRfs8EulEJAO4UjnGfWvWon8yJZACAwBweooAdRRRQA2WRIonlkYIiKWZicAAdTXJ3PxD8BTW8kS+NtGiLqVDpepuU+o5rqrqIT20sJwBIhU5GRyPTvXnieFNCtLx7OTwr4W1R4k3SJDaxxzgHp8hGDQB0vw61CbU/C8N1NqkGrfvZES8hACzIGIVuOOldFWf4cgs7fRreLT9NGmW4X5LXyhH5fPI2jgUmv6xbaPapLMks0kriOCCJd0kr/AN1R3OAaANGiqWi6pZ6vpyX1nJuiYlTngowOGUjsQeDVXw14i0zxCt82lytKlldvaSsVwPMXGceo560Acj8Wv+Rw+Hn/AGHT/wCiXr0WvOvi1/yOHw8/7Dp/9EvXotABRRRQAUUUUAFFFFABRRRQAUUUUAFcp4a8M6toPia9nh16e70O73S/Yrr55IJicko/9z/Z7V1dFAGJ4Y8VaD4ka6j0nUI5p7SUxXEB+WWJgccqeQPetusuLw9osPiGTxBDp0EeqSxeTJcouGdM5w2OtY/hHXPE9xr2oaN4l8OmyMBMltf2777a4iJ4GTyHA6igDrKKFIYZUgj1FFABRRRQAUUUUAFQ3ltDd27wzoGVgR7jIxkHsfepqKAOC8MaLrngWW9ifVrnWfDSoGs4JVMt5A5bld/8SencV3EFxBOXEM0cjRna4VgSh9D6Gpa4258Ex2Pi9/FmgXt1Y3EoZ7+yjYGHUDtO3cD91s/xCgDsqK5i38aaVDJY6frkiaXrd1bfaDpzEvIqg4OMDnFa+lazpuqSTRWVwJJIceYhUqVz04IoAr+ItBg1RPOj2xXij5JcdfZvUV5/c2E9nqhWfMFxjEkfVZB/eFesVQ1rSrXVLfy7hcOvMcg+8h9qTVyozcb2POLa4Bl861m2ywvww6qa73w3raalF5M2I7tB8y9m9xXD6jpMul6kxukCyONqyLwso7fjUGnXpZ/Ot2eGeFsEHhkP+FCfcqUU7yjsesUVkeHNaj1KHy5dsd0g+ZP73uK16ZmFFFFABRRRQAUUUUAFFFFABRRRQB5/df8AJwNj/wBi7L/6OWvQK8/uv+TgbH/sXZf/AEctegUAFU9Z1TTdGsHv9WvrextEIDTTuEQE9Mk1crM8TaTHrWltYzJbSIWDFLiASxtjsVPWgDkvFnj/AMKXGhzjRvH2jWl+g3wutzG4Zh/CVzyD0ru7KRpbOCRyC7RqzEdMkV59aeH/AA4hZ5PA3h+/hSUIJtOt43IIPJZSMjBr0VAoRQowoHA9BQAtFFFABXnfjbSvF2veJptO0fTdP0my8hM6+77rlSc5WJB3Hq3FeiUUAc34et/EWlalBpN5cvq2nLZgnUJyqzeaDjawHXI5zTfG2m3k95o2sWNubuXS7lpTbhgpkVkKnGeMjOa6aigDivC+i6vp+hy6O/mW8t/LPeyXSFWW3aSTd5WD14PXpUXw28N69osPieHUr1c32pSzWciRqNqFQA2B79vau6ooA8T8V+H/ABBpHj7wBPq3jC71uFtaZVhmt0QKfKb5srzXtledfFr/AJHD4ef9h0/+iXr0WgAooooAKKKKACiiigAooooAKKKKACiiigApGAZSp5B60tFAHI+FfBreF9avbvTtb1KbS7hSw0ud/MjikzksjHkZ9OlT+DfG2keJr2+02BLmz1SwbbdWN1EUljGeG9Cp9RXT1H9ng+0G4EMYmK7TIFG7HpmgCSiuT8L2vjbT/EV5b6zqFjqmhuGktZwnl3ETFv8AVsOjDHetzR9a0nWPP/svUba7MEhjmWJwTGw6hh1BoA0KKKKACiiigAooooA8++J/hWx17xHol7faffSLZLI0d3Y5E0D8EYI5wcdOlULPxb/wjvjC6uvGEL6baam8dtYXZiYRnbnAlY/dY56nivUKqavpthq+nTadqdpDd2k67ZYZV3Kw9xQBZjdJI1kjZXRhlWU5BHqKdXIaq194L0u71DT7WXUNHtIIkg0u2j/eQovDsp6txzt9q2vCniHSfFGiw6xot0Li1lyAdpVlYdVYHkEdxQBc1KxtdQtWt7qISIemeoPqPQ159r+lXekzMu0NFJxDcEcE9g3vXpVR3VvDdQPBPGskbjDKRQNOzPLNOuLgBJwrW9xG3bsR6eor0Dw7rUepQ+XJhLpB86evuK5DxPoN1pofyZpDaN/q5urRt6N7e9Z9nLcw+TKziK5XkFDxn29qS7FySa5l9x6tRWN4b1yPU4/JmxHdoPmXsw9RWzTMwooooAKKKKACiiigAooooA8/uv8Ak4Gx/wCxdl/9HLXoFef3X/JwNj/2Lsv/AKOWvQKACiiigDzCDw74017XHu5Ps3gyxt7tmX7Awkub1QeDJ/Cqt1x1rt/DEuuMt7DrVvGhguWjtpkYf6RFgYcgfdPUY9q2KKACiiigAooooAKKKKACiiigDyn9oKWSG68HzQu0cianIyspwVPkPyK6uy8HabJZwSNfauWaNWJ+3ydSPrXnvx/utabxR4ZtbjTYE0pb2RobtZ8uz+Q3ylO31r2XTf8AkHW3/XFP5CgDC/4QvTP+f3V//A+T/Gj/AIQvTP8An91f/wAD5P8AGukY4Un2rz3Rre41Lw/c6pc+KNRjuC85CJOqqu1mAAGPYUAb3/CF6Z/z+6v/AOB8n+NIfBmlDGb7Vhnpm/f/ABq94Kup7zwnpl1dSmaaS3UvIerH1rK+K+i2+t+FGtpL2bT7hZo2tbyKTY9vLuAVx2P0PWgCb/hDdK3bft+rbvT7e+f50p8F6WB/x/av/wCB8n+NebjxdNpepalc+I7AHxb4a01hOwLLDdRM6qlwo6bTkkjqDmu38Ka5qWqavrfh3WmtL2G3tYp4721BWOSOVTlDycEY6g9DQBfXwfpDHC6hqpPoNQf/ABp//CF6Z/z+6v8A+B8n+NeXfCnT57fwjZ6rbQ6VaXRiuRaajPfPIxkDsEDoTggj8sVqaR8QfFWo6PpMxfSrO+u9WGm3tvOhDWZCNljzzkjcM9iKAO7/AOEN0nf5f9oatvxnb/aD5x+dO/4QvTP+f3V//A+T/GvKB42urfU4vHF9axm/h8PXCTRRMRHIY7oRiQD+73z6Vta38RfE+i31zY3C2N7b26Q3UmpWseQkEgJOY884xzg5wc4oA7tfBukszKuoasSv3gNQfj6807/hC9M/5/dX/wDA+T/GuFh8b3v/AAnF7oNl/ZdpNqN8qwagVYoUFuJBuBPLHoOnFZeifFfxZfXV5Jc2mlW1vYyWySR/Num3zmJiCTwDjcKAPTv+EL0z/n91f/wPk/xo/wCEL0z/AJ/dX/8AA+T/ABrpaKAOa/4QvTP+f3V//A+T/GoNQ8HadFYXEqX2rhkiZlP2+TqB9a6yq2rf8gu7/wCuD/8AoJoAoeCZprjwjpc1xI0sr2yFnY5LHHU1HaeEvD9p4ql8T2mnx2+qTw+TNLF8olXOcso4J9+tHgH/AJEvSP8Ar1T+VblAHK+HNU8Wf8JNe6Pr2hoLNS0lnqdtIDFImeEZTyr/AKV00M8M4YwzRyBTtbYwOD6GpK5jSfBGj6R4uuvEmlyXlpNe5N5bpMTBO5/jKHo3uMUAdPRXKaV4q1B/G1z4Z1bw9d2XDS2V6nzwXEY65Yfdb2NdWCDnBBx1oAKKKKACiiigArB1fRJkD32gyLaX8cUvkw5228kjc7pFHU571vUUAcr4B8UX2t29xa65otzo2rWTrFcxSj93IxHDxP0ZTXVVR1jSbHVkt0voTILe4S4iwxXDr0PH8q5LSda8V6F4kutM8WW8N1ozLLc22tQjYkKA58qZexAPBHBoA7mWNJY2jkUOjDBUjgivPvFvhdrNPtFmZTaq25dnLQH+q16BBNHcQRzwuskUihkZTkMD0Ip5AIIIBB6g0mrlRk4vmR5PFciK5h8q42XIG+Nx3+lei+H9Wh1O2HO24QfvEP8AMe1cz4s8Mxwf6bZwF4Vbe0S9Yz6r7e1c/Z6p5Oo/uJvInQbo2J4cf4UXtuVycy91ep6zRWZ4d1aPVrLzRtWVTiRAc4PqPatOmZhRRRQAUUUUAFFFFAHn91/ycDY/9i7L/wCjlr0CvP7r/k4Gx/7F2X/0ctegUAFFFFABRRRQAUUUUAFFFFABRRRQAUUUUAeTftE/63wl/wBhGX/0Q9epab/yDrb/AK5J/IV5b+0T/rfCX/YRl/8ARD16lpv/ACDrb/rkn8hQBPWFL4Q8NSPI76Tb5kYs+MgEnrxmt2vij4ieJfFcHjnXYbfWNWjhS9kVFSRwoGegrjxmLWGSbV7n03DPDVTP6s6cKihyq+qv1sfadrbw2ttHbW0SxQxqFRFGAoHQCqHiSDRbiwWPXham1EisPtDBV3g5Xr3qPwVJJN4Q0iWZ2eRrOIuzdSdoyTXJftENbL8Mbr7RJbxsbq2ETTjKh/NXnH0z+FdcXzJM+drU/ZVJQ7Nr7jsYV0LV/NkhFjfExGCVl2uSh/gPt7VJpui6Vptk9lYWMNvbyDDpGuARjH8q8z1XUbmz8O6g/hvW9DPiBJ45II7CEKl0oHEDZ/ibDc9aw9S+IGsXFtbTaT4qjTztBlvIopLdTI96kgHk/nlcUzM9N03wr4GkM1pYaXpr/ZHMcsUfIhY8kEZ4NVvF/gDRdau7W98u3tPJvUvLzEQP2ry1KqHPsD1rzbRfEl1aeNdWtpLhdFTVb+M6jdqgItpvsqMEOeBubIyfTFXvD3jrxZJdW8GvzohuYZ4oGt4geUVysssZ5CsACGHHagD1Sz0XwzepBqFrp9hOn2U20MiICpgPVB22n0oTwp4bWySyXRbMW6PvWPy+AcY/lxXkGk+OvEV54WsyuqQ2F4uhR31iyWyiPULjewZAvtgDaOfmzV3wD468TXviLQ4NY1i3la/1K8tLizEIUxCOMMoz1yDkZ70Aep3HhXw5cNO02jWbtPIsspMYyzqMK31A4pk/hHwxPK8kuh2TPIsaufLHzBDlAfoeRW5RQADgYFFFFABVbVv+QXd/9cH/APQTVmq2rf8AILu/+uD/APoJoAzPAP8AyJekf9eqfyrcrD8A/wDIl6R/16p/KtygAooooAK5aHwbHa+OH8UWGs6nb/aAftliZt1tMcYDbT90/SupooA5S68aw2HjRPDeqaTqNoLllWxvfKL29wxGSu4fdI9DXV0jKrY3KGwcjI6GuS1bwjfv4xg8S6N4jvrByyre2bHzLa4jHbafut7igDrqK5TxF460vw/4os9E1i1vrWO8UeRfmAtbFycCMuPut9a6ugAooooAKZcQw3EDwTxpLE4KujjIYehFPooA4mfRvFWj+NItS0PUI7rQLplS90244NsFXAeAjp2ytdRomqWur2Ed5aeYI33YWVCjjBIOVPI5FXq43x/4PvNYu7XXfD+sT6Rr1iu23kDEwSqTkxyp0ZT69RQB2Rr5m+Nd1d6V8VZbeHT7htNlgRmaGIny3PUjHb1Fe/2uvwpenT9UX7DOJFhieYhEun25PlZPI61rvDC53PEjH1Kg1hiKTqxsnY9XKMwp4CtKpUp86aa3tbz2Z4v8PNQubXTo5LfzElQk5cHbIp7GvXdE1KLVLJbiMbG+66HqrVheKvDjSb77SwI5SP3sQHDe6j1/nXMaDf6jp7C4+XzVO11H3ZQPUdjWkFypROLEVFXqSq7Xex6lRVbTbyG/tEuIGBVhyO6n0NWas5wooooAKKKKAPP7r/k4Gx/7F2X/ANHLXoFef3X/ACcDY/8AYuy/+jlr0CgAooooAKKKKACiiigAooooAK5bx1dXX2/QtHhkkgg1O7aK4mjbawRULbQexJFdTVPVdNs9Ut1hvYRIqOHQ5wUYdCCOhoAwPh9qN1rHha5GoTtuhu7i0E+drOkblQ2fXHel8IW+oaTHrTXF7Pf6as5k09GPmSpGF+Zc9SC2cZrSufDOjT6c2nta7LZrdrYxxuygxscsOD1Pr1qPwh4T0PwnaS2uh2rwRSsGcPM0h4GByxOKAPHPi34wg8Ral4WtYtF1qxKX8zb720MSHELcAnvXu+m/8g62/wCuKfyFeXftEf63wl/2Epf/AEQ9ejTpqEnhsJpU0EN8bZRBJMhZFbA5IHUUAadVn0+wdiz2NszE5JMSkn9K5nRbL4iR2l8ur65ok1w0YFo0FoyqjZ5LAnkYo8RWXxEl1NX0HXNDt7LYuY7mzZ33fxcg9DSauVGUo7M65VVVCqoVQMAAYArK8UaloOl6etx4hmtYbRpVjVrhNy7ycKOh5qvf2/ixrXUBZalpqTvHH9iaSAlY3A+cvg8gnpXEfEtNftfhpGnie4ttRvv7WtWzYWrbdgmU/d5PABJNMk9KtrDTURXt7K2QEh1KxAc9j061jXnhjQbfxJH4ruNkD2lq8W1tqwopO4sRjg571zfxH8WXMvhdr3w99uNpb3sceozw2rM6QkHcyLwWxxnFUPF2k6zqXwQsbe1ub/Wnjmt7m48+Ly57u2WUMylPUr2PXFAHVXfi7wGiIbjUNOP2yZEAaPJmcnCnGOee9dObW1MnmG2hL7Nm7YM7fTPp7V5N8V7zRfEPg+zuNJsbnzUvbRBNHZsskEZlUleRkYA5HbFclr3iDxONNaCwn8QrLZ3lyYLgxuwljW4XauAMs2zOCeMUAfQaWdgRGq2tsRbn92BGv7s+3pWRDq/hc399Hb/Znu9PuUhuRHBl4pZBkZwO4715DfXms6LF4hlRtZtrK68QyNfXEVu88kMLwjynjUc7d3XHTvUSya5p6+IJba71dr1dU0jN19nKSXSbArFwB0/velAH0HVa0vrO7nube2uY5ZbVxHOinJjYjOD6HBBr591XU/FV9oWq339ueJrTUoby3truyjs2jSJjPyyNzuBQ/wAPGK7n4hWNz4U0u0m8Ofa7iae5Mt3FlzLfHAA/eD7rgdM8HpQB6Bquu6Rpd9ZWOoX8Vvc37mO1jfOZW9F960q8y+KF5HB4q+Ht3cW9wEiv5JZj5JcwqYSMsQOOTiuc+LnivVp76xvPDX9uQxpFHKkiQv5cwFwFdQgGd23PJ7UAe4VW1b/kF3f/AFwf/wBBNeQ3kHjPStekNtFrGpWdtqLMrmc4mtrtcDA9YW5+leqta/YfDT2fnSzeVashkkbczYU8k0AVfAP/ACJekf8AXqn8q3Kw/AP/ACJekf8AXqn8q3KACiiigAooooAKKKKAGTQxTpsmiSRcg7XUEZHTrXKeMfCeqaprNpreheJ7/Rr6ABHjXElvPHnJVozxn3HNddRQByfjLxva+Eb2zj1fTNSbT5l/e6lBBvhgbOMPjkZ9cV1MMsc0KTRMGjdQysO4PQ050WRCjqrKeCCMg1zHjvwlJ4kgtmstf1TQry0yYJ7GTaOezKeGHtQB1FFcx4m1zUPCXh20updL1DxB5Kql5LaIPMAA5k2d/oK29F1G31bSbXU7USiC5jEkYljKPg+qnkH2oAuUUUUAYnjPwtovi7Rn0vXLQTw53RuCVeJ+zow5Vh61lLfXHgfSVGv3zXOh2FovmapOd0xfdjDqo6Yx81dhTZo45omimjWSNhhlYZBHoRQBDpt9Z6nYQ32n3UV1azoHiliYMrqe4IrnPGXhj7fDJd6cWiuurKpwJMenoafpXhmDwnAYvCsEVpYNcSXV1aYLbsr92IZwuT26U/wL420Txfbzf2fJJBe2rFLuwuF2XFuw7Mh5+h6GgcZOLujl/DmpzaXcxySSFifkuIhwWI9vUV6PZXUF5bJcW8geNxwRXOeMvCsOqKby1Ux3i8/KcbyO/wBaw/Duu/2RqIspCfLkb95GwwUPQt/iKWxbXMrrfqei0U2N1kRZI2DKwyCOhFOpmYUUUUAef3X/ACcDY/8AYuy/+jlr0CvP7r/k4Gx/7F2X/wBHLXoFABRRRQAUUUUAFFFFABRRRQAUUUUAFFFFAHk37RP+t8Jf9hGX/wBEPXqWm/8AIOtv+uSfyFeTftC3lm+peFLFbqBrpL+VmhDguF8h+SvXFemz2b6h4aFlHeT2bTWyqJ4Dh4+Byp9aANOiuf8ACXhy50GxubabxDqmqtOcrLeOGaPjHy4H41X8KeFLzQ9SmvJvFWs6qkqkeReSKyKc5yMDigDqKxfGXiG08MaN/al9bXE8PnJEVgQMwLsFHHpkiqEHhK6j8WHXT4q1p4jIX/s9pR9nwR93GM4qn8adLv8AW/A0ul6dp8t/LNcwF4o5Ah2LIrMcnpwKANPQ/F2lalq2p6Qyy2N9pqo9zDcqE2o/3WB6EHFal9rGk2Nm95d6laQW6RmQyPKoGwd/pXjx8HeJ49T8R32kaH9m0u/S0UWV5OJJ3kR8vKpJOMLwFJxmsuw+GmvX2LHVdA3Imi6hZJLcTq6+ZJKXhyB7flQB6/pfjDSdQ12502BlEMVpDeJdlgIpklJC7T+FbsV1ZysUiuYHYAkhXBIHc14raeGPF1j4l0jU4/Dvn6fZ6RZWd1p7SR7JnTIZ1/2kPI7HJqLT/BPieGARabosmmzu+qMZWuBgCZg0SsQc4OMe2aAPbjfWIh843duIi23f5g259M+tYug+K9P1bVNb08xm1k0m58iTzmA8z5A+9fbBrzC28I+ILOTTtWi8FiazuXmTVdFm1EO291VfPVj8vY8Dsc9an/4Q/X18aXF7D4fMcMutJKJfOUgWwtfKI9cZ7UAeuaZq2manpaapY3sFxYyAss6sNhAOM5qUX1iylvtluVChyfMGAvY/T3rzGPwz4ls/g5o2k6fpcA1HS7mOSfT2kCpdojksm4cfMORn8aoeJPCWuS21zcaL4VjtV1LQZbL7D9pX/R5jL5g3Hpg57dKAPW31LTRKsTX1p5jHaqmVck+gGae15ZqPmuYAN/l8uPvf3fr7V4z4Z+G+pzeD9e+06JBpviD+0RfaXLLIJNrqqFfmHRSykH61e8WeCtcvtS0s3WipqdjeWwXUYbe9MH2e7LhzNn+Je3HPFAHsFVtW/wCQXd/9cH/9BNTxLsiRP7qgdag1b/kF3f8A1wf/ANBNAGZ4B/5EvSP+vVP5VuVh+Af+RL0j/r1T+VblABRRRQAUUUUAFFFFABRRRQAUUUUAFY3jHw7aeJ9Dk0m7uby1RmV0mtJzFLGw5BDCtmigDl5o9d8LeCBHp63PijULUDAuJQks65556bgPzq/4X8Q2+ueH49Ye1utMUkrJDep5TxsDgg59+/etmqetaXY61pVxpep263FncoUljbowP0oAtqwZQykEHoRXM/aNe1DxDqdrZalb2lvaGNVVrbeSWXJOc1FoHhafwj4ZvtP8M3k90+C1jDqM7SRwnHCbvvbaw/C1r4q1S71O81yO+8LXylPPFu6TW1xgffjYjPTqDQB2HhS9vLy1ukvnjkmtrl4DIi7Q4HfHbrUWseG7a4lub/S2j0rV7hUR9QhgUysinO1s9R25pvgddNXSnbTdaTVxNM00lwHVizHr93p0rfoA4rw/44kk8Xz+EfEOlT6VqeWaxc/PFewr/GrDgH1U9K0PF3huHUsX1tGou4zuwON+P61u31nb3sLxTx53IyBxwygjB2nqD9K4zWdY8R+Edfsrf+xZNU8LSpHbpNa5kurWTpukB+8h9RyKBptO6I/CPiJLK+k0q68xUD4AfrGT/TNd+Olcz4j0K11dG1HTGgN8gK7wQVkx1VsVQ8B+IpWZ9I1ZJIbmKTy13jp/s5/lSv0ZbimuaPQ7WiiimZnn91/ycDY/9i7L/wCjlr0CvP7r/k4Gx/7F2X/0ctegUAFFFFABRRRQAUUUUAFFFFABRRRQAUUUUAeM/tBaTpcGt+F9WhsLdNQmv5EkuQn7xl8huCfSvXtO4062/wCuKfyFeXftEf63wl/2EZf/AEQ9elC0hv8AQY7O43+VLAqtsYqcYHQjpQxxtdX2LwIPQg0BgehBrM0DQbHRIZYbHz9spy3mzM56ds9Kg0bwvpek6g99aG685wQfMuGdeTk8E4qLy00N3CheVpvTbTf110/E2twzjIzWV4r1LUNK0p7zTtM/tB0yzoZRHtQAknJ+lRR+F9Lj1w6wv2r7UXL83DFMn/Zzir2uwXFxol9bWqo08tu8cYc4XcVIGT6c04t9URVjTVvZyv3ura/ezg4PiTqX/CL6T4ivvDgtLHUrq3iV2ulO1JSRuOB1GOnvXVN4q0g3Vr5Wp6e1tPbSXG4zfOVU4yq9xng+9cl/whviFvhp4U8PyQ6c97pV5bTXKmQmJliYk7TjqeOtYkXw38RyXNo19aaTPDFHqEciCdlJWeUOgUgZGMfgaoyPU7rxBo1roo1q41CGLTyQPPY4UEnAB9OeKig8UaBNI8cepws0dz9lcc/LLjO0+hxzWNoXhO8Pw2l8LeIrxL6SWOSMSMNxRSSUBP8AEV4+bvisTS/htq0ceppfeIFl/tTTPJuSkOMXm3YbhfT5MDFAHW/8Jr4U2Su2vWKLFII23SgfMemM9c9sVQ8EeOtP8RwZk8q2mlvbi2tUVy/nrEeXBx6Vw+qfDLxBqg0O8u4dHW90r7LblYyfLuIopAxkPH3sDgdsmtnwL4P8TeHfHOpasfsD6Zqd5PLNB5pJgUnKNEMYBPRh+NAHp1FFFABRRRQAVW1b/kF3f/XB/wD0E1Zqtq3/ACC7v/rg/wD6CaAMzwD/AMiXpH/Xqn8q3Kw/AP8AyJekf9eqfyrcoAKKKKACiiigAooooAKKKKACiiigAooooAKKKKACggEEEZB6iiigDA8P+DfDfh/Vb3U9E0uKwub4f6QYshXOc529AfpVXwmvjq21W5tfEsmlXthlmtru1DRyAZ4V0PGcdxXU0UAc7onjbwvrGt3Gh2OrQtqdu7LJauCkmV6kA4yPcV0VUpNJ0uTU4tUfT7Vr6IFY7gxDzFB6gN1rnIPDXiaz8cPrVr4uuJtIuHJuNKuogyoMf8sm6rz2oAr+J9G8RaFawXfw+jslWK4kub3TJgQL0vy21/4GzyO1LqMMfiW1aWxKWHiK2iRri1ZsmNiMhHI4z6EVe1TxpbaX4ri0G/0nVo1nKLBepbGS3dm7Fl+7j3qfxv4aXxFo8tnaalPo+ob1mhvbUgSJIv3Sw/iX1B4NA07O43wRrk2oWpsdSieDUrcbZUfq2O9dJXm11Z659n06HVLyKPxZBG832u2jK21yiHH7w9FJGOK7Pw1rC6taHzI/IvIjtngJ5RvX3B7GkuxUkn7y+7scrdf8nA2P/Yuy/wDo5a9Arz+6/wCTgbH/ALF2X/0ctegUyAooooAKKKKACiiigAooooAKy/EetR6PBB+4e5urmXyba3QgNK+M456YAJrUrnfGWk3d5c6Tq2nxpNd6XcNKkLttEispVhnscGgCe28T6bN4Yl18syW8IYTKR8yOp2sn13cU7w3r8eryXNtJay2V7bbTLbykFlVhlW47EVzUPhHUF8I3fh51iJvnmvpJ9/Edw0okVMd17ZrT8PaHqD6jrGtal/oV5qUEVuI4ZNxhWNSNwPqSSfyoA5j482s17qXguztwDLNqsiJk4G4wPjNdXa6p4hhtooT4aclEVSftC9hXlPxG+HupW/ibwTF/wnfiq6M2sFfMeVSYP3THcvy8Htn3rtv+FY6p/wBFL8X/APgQn/xNAHS/2x4g/wChZf8A8CFo/tjxB/0LL/8AgQtcz/wrHVP+il+L/wDwIT/4mj/hWOqf9FL8X/8AgQn/AMTQB039seIP+hZf/wACFo/tjxB/0LL/APgQtctcfDLWFt5Gh+JXi5pAh2A3CYLY4/h9aoeF/hr4sl8PWUniD4jeKItVaPN0kFymxXz0Hy/SgDuP7Y8Qf9Cy/wD4ELR/bHiD/oWX/wDAha5n/hWOqf8ARS/F/wD4EJ/8TR/wrHVP+il+L/8AwIT/AOJoA6b+2PEH/Qsv/wCBC0f2x4g/6Fl//Aha5n/hWOqf9FL8X/8AgQn/AMTXKWfhTxJN8V7/AMLN8RPFo0630mK7SXzVyZWkKkbtuOg6UAeo/wBseIP+hZf/AMCFo/tjxB/0LL/+BC1zP/CsdU/6KX4v/wDAhP8A4mj/AIVjqn/RS/F//gQn/wATQB039seIP+hZf/wIWj+2PEH/AELL/wDgQtcz/wAKx1T/AKKX4v8A/AhP/iayvFfw28Xw6QX8O/ETxRNf+dGAs9ymwIWG89P7uaAO7/tjxB/0LL/+BC0f2x4g/wChZf8A8CFrmf8AhWOqf9FL8X/+BCf/ABNH/CsdU/6KX4v/APAhP/iaAOm/tjxB/wBCy/8A4ELUN5qniGezmhHhpwZI2UH7QvcYrn/+FY6p/wBFL8X/APgQn/xNKPhjqff4l+L/APwIT/4mgDs/CdnPp3hrTrG6CieC3VJApyAQOa1K8P8Ahx4S8QeIrHVpr34jeLI2s9XubKMJMozHGwCk/Lyfeuo/4Vjqn/RS/F//AIEJ/wDE0AekUV5v/wAKx1T/AKKX4v8A/AhP/iaP+FY6p/0Uvxf/AOBCf/E0AekUV5DqPw28Yr4l0qOy+Inid9HdZv7QdrlPMRgv7vbx0J61rf8ACsdU/wCil+L/APwIT/4mgD0iivN/+FY6p/0Uvxf/AOBCf/E0f8Kx1T/opfi//wACE/8AiaAPSKK8i8Y+Atc0jwpquqWfxH8XS3NraSTRIZlILKpIGNvNS+GPh/rOpeG9M1G4+JPi5Jrq0imkUToAGZQSMbfU0AesUV5v/wAKx1T/AKKX4v8A/AhP/iaP+FY6p/0Uvxf/AOBCf/E0AekUV5v/AMKx1T/opfi//wACE/8Aiay9O+Gvi5tf1SO++IvihdMURfYHS5Te2QfM3fL64xQB65RXm/8AwrHVP+il+L//AAIT/wCJo/4Vjqn/AEUvxf8A+BCf/E0AekUV5v8A8Kx1T/opfi//AMCE/wDia5n4g+D/ABFoFvo8lh8RPFspvNWt7ObdMrbY5CQx+7wfegD26ivOP+FY6n2+Jfi//wACE/8AiaT/AIVjqn/RS/F//gQn/wATQB6RRXm//CsdU/6KX4v/APAhP/iaD8MdUwcfEvxfnHH+kJ/8TQB6RXKeL/A2n+ItWtNYGoanpupWmBHcWdyyZXOdrL0YfUVxvhP4beMJtFR/EfxE8Tw6j5kgdYLlNm0OdhHH93Fav/CsdU/6KX4v/wDAhP8A4mgDW+Jlx4it9MWDTPDMfiPTZ42i1C3W48qcqePk7HjPcVxY0m/+H8uk6jHq13eCaVbe2t750R4LcruMUrk/PtIwD1re/wCFY6p/0Uvxf/4EJ/8AE1R1z4Mrrli1lrPjnxNqFs3WKeSNh+q8UmrlRk4vQyY/iN4Lu/jFZa5H4gsvsS6JJbySb8hJvOU7CfXg17TbzR3FvHPC4eKRQyMOhB6GviZvgn4l0nxTL4d0nRsb1e5g3SjDxK23cT03cjivs3w7by2mg2FrOu2WK2jRx6EKAa5MNXq1ZyU42S2Pps9yfAYDDUJ4auqk5fEk00tF21+8v0UUV2Hy4UUUUAFFFFABRRRQAUUUUAFZ/iHVrfRdON5cAsWdYooweZJGOFUfU1oVh+NdFbW9KijhKC6tbmO6tt/3fMQ5APseRQAmleILG+s765uohbT6VIyXaSYJhYLkkHuCO9R+HfFEGrXy2UlrJaTTWwvLZXIPmwE4Dex6ce9Zen+GNQ+zast+tuX1+WRtQCyHECGPYgT+90Gaf4U8M6hb65batrBgE1hp4062ELEh0yCXOehOBxQB2VFFFABRRRQAUUUUAYniLxBHpd3b2MNu13ezxyTLCrBcRp95sn68epqez1GHUNEi1rSLdbo3MQeIZCFwegJ7Vk+LdBv7nXLTXdIEDXkVrLZukzFVMcmPmB9QRn3qsum+KPDvg9NG8L2um3c1pbxR2z3czIHbJ8wtgce1AG54T1sa9pbXTWc1nNFO9vNDJyUkQ4OD3Hoa16xPBUesxaEi69ZWFleb2Jis5GeMDPXceST3rboAKKKKACiiigArmdQ8Y2dpqk9t5DyW1pPHb3lyCMQySY2jHfqMntmumrg9X8G31xqepW0DwDStXvYby7csRIjJtyoHfdtHPagDd8Za9p3gzw3da1PaSPFGwZorZBvdmYAnH45Jrct5RNbxzKCBIgYA+4zXE/EXwnrPi7wvfWcepNpl7JG8MSwyZiZd4ILZGc4FdjpkD2um21tJIZHihRGc9WIAGaALFFFFABRRRQAUUUUAcxYeL7K+1OC1Fs/2S7mltra5JBWWSPO8Y7Dg4PfFSTeKrBPFSeF7FY5ryNVaceYqLCp6Dnq2Odo7Vg2XhDWLGe0gg+yPZaTcz3ljlyGmkkztV/QAsee9VtT8A3t7rVy5S0SG91GHUnvVYi4gkQDManuDjA9iaAPSqKKKACiiigAooooAq6tf22l6ZcajeSCO3t4zJI3oBWXoOvQ6xdyWFzZG2uo4o7pYpCGzE33HB9eOnarninSYte8O32jzMVS6hMe70PY/niuf0DRddtdb/tq8jszcvBDYtGkh2rAhJLjj7xJ6UAW9D8YQatrUljBZyeUs0sAl3Asrx/eDr1UehPWunrzrwx4L1fT/AB5ceILmS2SaWST7RdwsQb2I/wCrR4+gKf3h6V6LQAUUUUAFFFFABWb4o1X+w/D19q/2SS7FpCZTDGQGcDrjNaVY/jayvdS8Japp+nJE93c2zxRCVtqbmGOT6UAPudYsLfw4PEd0vl262onJIyyqQDj68iofDviBNVu7ixmtXtLyCNJWiZg2Y3GVbI/X0rNm0PVdS8Gr4b1CO1gRtMSF5Y3LFZ1x0HdeM5qXwjoeo22s3uuav5C3lxbxWyxwsWVUjB5ye5JzQB1FFFFABRRRQAUUUUAFFFFABRRRQAUUUUAFFFFABRRRQAUUUUAFFFFABRRRQAUUUUAFFFFABRRRQAUUUUAFFFIzBVLMQABkk9qAForntL8Y6HqWpzafazS+akLTozxFUmjU4LI3RgD6Vy2qeLvEeg+NtCGpi1l8N6wfIkcR7ZLOdz+5yehVsY+tAHpVFcRq3iLWv+Fr6T4asTbRaXLZTzXMrJukaVMYRewAyCa57wF4u17Xlkju/FWkR6hHqc1oLQWhG9Y3Ix14JAoA9Yorg/D3iPXfF+o6zNoU1pZaZpd69jE8sRka6lj++TyNqhuPXiux0dr9tLt21SOGO9KDz1iOUDd8e1AFuiiigAooooAKKKKACiiigAooooAKKKKACiiigAooooAKKKKACiiigAooooAKKKKACiiigAooooAKKKKACiiigAooooAKKKKACiiigAooooAKKKKACiiigAooooAKKKKACiiigAqK8gW6tJraQkJLG0bEdcEYqWigDz7wP4V8W6TpR0DWNU028020XybKeOErcPDuztk7A7eOOtXvGHhfUPEp1PSbhrSDSLqwEMMqZ+0QzKdyOO3ynBH0rs6KAOBt/CniK18YeHNUF5ZXVvpunS293LKGWa4mcDMmBwOV/Wqngfwz4y8O2E1o0Ph6ZptQmujPh9yCR9xA46gGvSaKAOF0PwtrvhbWtVPh64sJdJ1S7a9aC5DBraZ/9YVI6gnnB6Gu3gWRYUWV98gHzNjGTT6KACiiigAooooAKKKKACiiigAooooAKKKKACiiigAooooAKKKKACiiigAooooAKKKKAP/Z">
            <a:extLst>
              <a:ext uri="{FF2B5EF4-FFF2-40B4-BE49-F238E27FC236}">
                <a16:creationId xmlns:a16="http://schemas.microsoft.com/office/drawing/2014/main" id="{C101958C-FBA1-492A-A1A3-3741ADEB83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AutoShape 4" descr="data:image/jpg;base64,%20/9j/4AAQSkZJRgABAQEAYABgAAD/2wBDAAUDBAQEAwUEBAQFBQUGBwwIBwcHBw8LCwkMEQ8SEhEPERETFhwXExQaFRERGCEYGh0dHx8fExciJCIeJBweHx7/2wBDAQUFBQcGBw4ICA4eFBEUHh4eHh4eHh4eHh4eHh4eHh4eHh4eHh4eHh4eHh4eHh4eHh4eHh4eHh4eHh4eHh4eHh7/wAARCAA+AL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K9/fWOnwia/vLe0iJxvnlCLn0yalgminhWaCVJY3GVdGBVh6gjrXh3iW58K658btf034ktaHTNL0y2TRtMvyGjvGm8zzpY4j/AK1xtRRgErnjGa9j8NaZpujaDZ6Zo9v9msLeILbxc/IvUDnkde9AGjRRRQAUUUUAFFFFABRRRQAUUUUAFV0vrJ5J40vLdnt/9eokBMXf5h/D+NWK8L8WabZ+DfjPHHpWnsU8ZaBdWbxqC/2i7ilTa0hOc/JPIct/CuOwFAHt9pc295bJc2lxFcQOMpJE4ZWHsRwalrC8AeGrHwf4O03w3p8UcVvZQ7QsYwu4ks5A7AszH8a3aACiiigAooooAKKKKACiuM8XeA49f1htTk8ZeMdJ3Isf2fTdXa3gGO4QDqe571lH4TxYz/wsb4j4/wCxgf8A+JoA7260zTbq6iu7rT7Se4h/1UskKs6fQkZH4Vbrzb/hVNvtDf8ACyfiLg9D/wAJC2P/AEGhfhTbscL8SfiKx9vELf8AxNAHpNNlkSKNpJGCogLMx6ADqa85PwnhBAPxH+IwJ6D/AISF+f8Ax2u10DSW0bw/DpMWp6hfNCjKt3qExnnckk5djjdjOPoAKAOTf40/CVHZG+InhtWUkEG/Tg/nXUeFPE/h7xXpzaj4a1my1azWQxtNaSiRAw6jI78iuNfwf8UC7FfidoyqSSB/wiSHA/7/ANdd4N03XtL0trfxDrttrN0ZCyzwaeLNQuBhdgds9+c0AY3j7xBqMXiDRfB+gukWp6sXkluWXcLW2jGXfH948hc8Z61nfE7xnrfgu10iDTdIk1KOTULKxu9QvHCKgmlWMMAAPMcluQuMdfaqt+PJ/ae06WdP3dx4WaG3Y9PMWd2cD32kVl/tReJtG0zw5pGm3dzKLv8AtzTbzyo7eSQ+TFdI8j/KpGAqk/hQB7GOlFU9G1Ky1fTYdQ0+bz7aZd0b7SuR9CAa43VPhjHf6lc3x8e+P7UzyGTybbXGSKPP8KLt4X0FAHfUVzngrwmvhcXIXxH4j1n7QVP/ABN9QNz5eP7mQNue9aXiXSRrmiXOlnUdR04ThR9p0+4MM8eGB+Rx0zjB9iRQBoPu2HaQGxwSOM1y/h3w1qC6yfEHim+tdT1eNXhtTbW5igtYmOSEVmY7mAXcxY52jGOc4C/CiFs7fiR8RjjrjxC3/wATSN8KrdThviT8RQffxC3/AMTQB6TWZ4msdQ1DSXh0vVJdNvFIkilRVZSw6K4IOUPfGD71xP8AwqmDbu/4WR8Rsev/AAkLf/E1s+EPAcfh7V/7SXxh4w1b900fkanqzXEHOPm2kfeGOD7mgCx8MvFDeK/DAvLmEW+o2txLY6hCAQEnico5AP8AC2Ny+zCuory34ALI178QrrzBJbz+LLg27A5G1YYUYD6Orj6g16lQAUUUUAFFFFAHkH7WUdzffDP+x9MvL2z1e9mc2EtpM8bh4YZJ2+6ckFI2BHv64rjfjF4x1bXvhVoPh3QdRu7W71CLT/7QvLaTEi+dNHGkSsOVdiWcn+7E/rXqXifQvEmrfFfRrtrGzk8M2thcxSyNN+9WeVCodV/3SV/4Ga4X/hU3iPw6ngfRfD8drqmm6XrP9qaxdXU2yWd8OigD+6gkLAeq+9AF39oW3s7Dwr4H8OvPrStLrMEDf2ZLN9oaKOGR5DiP5nB2AHr97Pak8Droui6bq3xW07+3LLRbfTLiMafqV3NIzmNgRJtkY7CSpX1rf+IWk+Np/iloPiTRNEstS07SLK4jSOW9ELNPMUG/kH7qow/4GaWDwl4t8UfDPxVofjS4tbS/1qeU2sVqd0VnFtTy04+98ykn13GgDmtC+HWsePPAEfijxB4l1u28T6wI723eDUJoYbCIuGjjSNGC/wCr4Jxkk89BXt1rGYbaKEuzlEC7mOS2B1Jrz/wQPibbvo2k6vpei2WmWECw3VxFOZHuQibVKLn5AcZOc16JQAUUUUAc1438L/27Lpup2N19i1nSZjNY3OMgbhh42HdHHB/Sugs/tH2SL7X5X2jYPN8rOzdjnbnnGfWpaKACiiigAoJwMngUVkeNYtVuPCGrW2hoj6nNZyxWu99iiRlKqxPoCc/hQB53+zFYf8U3rviQXWoTxa3rM8toLq7kmEdujFUVQ5O0bvM6dePQVxnjPUPC1x8ePEk3iF/FEmmWFjY2ezTpbvyBdSO+4t5RwpwYh2+9muu+HujfEzSbLwr4dl0jTdJ0XSNzX0kN4JZLshHwgGPlUuwY/QVq/BHwz4o0ZfFk3jSzsPtesa2+oI8EnmBoyqKqEdtojH50Acn8UPDFx4X+AcfhKHWNUuNS1DV44LK5+2yCZXlmLBd+dx2xBhgntXrd7pep2nhWDR/Dt3HDNFElutxds0jKgXBfPJZ+/PfrXJfGDRPFur+IvCN5oGlWmo2ei3zX88U92It8oQpHjI7BnP4it34eJ4zkbVtQ8Zx2lrNcXQFlZ2snmJBAqLjLd2LbyfwoA0/Bfh2x8K+G7XRLDc0cO55JX+/NK7F5JG/2mdmY/WtmiigAooooAKKKKACiiigAooooAKKKKACiiigAooooAKKKKACiiigAooooAKKKKACiiigAooooA//Z">
            <a:extLst>
              <a:ext uri="{FF2B5EF4-FFF2-40B4-BE49-F238E27FC236}">
                <a16:creationId xmlns:a16="http://schemas.microsoft.com/office/drawing/2014/main" id="{2C33827A-EE39-4372-8223-CD0D1302A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 descr="data:image/jpg;base64,%20/9j/4AAQSkZJRgABAQEAYABgAAD/2wBDAAUDBAQEAwUEBAQFBQUGBwwIBwcHBw8LCwkMEQ8SEhEPERETFhwXExQaFRERGCEYGh0dHx8fExciJCIeJBweHx7/2wBDAQUFBQcGBw4ICA4eFBEUHh4eHh4eHh4eHh4eHh4eHh4eHh4eHh4eHh4eHh4eHh4eHh4eHh4eHh4eHh4eHh4eHh7/wAARCABGAO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oZbq1hfZLcQxtjOGcA0ATV47471631L4t3HhPxH4mvPDegafpUd2iW1+1lLqc8jMMJJGRIwjCfcjOSXGQcCvWvt9j/AM/lt/39X/Gq11/Yd1NFNdf2dPLEcxvJsZkPsT0oAi8IabHpHhqx0+HUtS1KKKPKXWoTNLcSKxLDe7fMSAcc84AzWtVf7fY/8/lt/wB/V/xo+32P/P5bf9/V/wAaALFFNSRJIxJGyuh6FTkGuKufiXpsFzLA3hfxw5jdkLR+GbxlYg4yCEwR6EdaAO3orG8KeIrfxFay3Fvpus2CxPsK6lp0to7HAOVWRQSOeorB8ea/qJ8WaJ4I0O4W1vdUjluLm7K7jbW0eMlR/fYkhT2waAO3orzj4x+IvFPgzwelx4et7aaO2WGOa+1CUu5BbacKOWfAyS2BzXo9ABRUD3tmjFWu4FYHBBkAINPhuIJs+TNHJjrsYHH5UASUU2WSOJC8sioo6sxwKgN/Y4/4/bb/AL+r/jQB5B4hudW8I/Fi40sarrWp2fijRJhaW895IduoKyqojI4gBVmJ2AAAbscV6d4G0W48PeE9O0e71S91W4toQkt5eTNLNK3cszEk1meHdGtbPUv7Z1zxBBresBDFFdOqRLDGeqxoCQueMnOTiul+32P/AD+W3/f1f8aALFMnligheaeRIokBZ3dgFUDuSelZeuW51nT3tdM1ySwu1+eKe2dWKsOm5f4lzjI71wln4wtfEXwuvb3xNoM+oXul6gbG/sLOJ5d91E64IVeSvKsewGfSgD0yyu7W+tkurK6huYH+7LDIHRvoRwamrhvgra6bbeGr5tNsb2yW41OaeaK4tXt1EjBM+VG4BEfAA7ZDV3NABRRRQAUUUUAFFFFABRRRQAVwXxZsfhfpWlXPjP4geFtDvobZUjmvbrRku5UTOFBOxm25P0Ga72vM/ja1j4gvfD3w5nuoU/t26d7qJmG428MbOCB3/eiL9aAIdZ0D4E6P4JPjPUvBngq30MQrN9pbQrc5VsbcAR5JORwBmoNd0f4HaH4Kg8Yap8PPDVvpE3llJP8AhGYmfEhwhKCMsASQOR3HrXjury6lrPwq8H6P4mU6WsmpxaPYWd0NpmkFwxmuiD/CIVMaf9dW9q9d+P7W81r4N8A2+pR6Ymp6pG0k7bSIba2QybsNwf3iwjnjmgBNCsPgZrHiC10G2+G2hQX91BJcQR3fhJIBJGm3ewLxAHG9f++hUHiUfs9+H7q+t73wR4YmfTwGvmsvCq3SWo/6aNHCwU4Oduc47Vd8O3qR6J40vrHxDJ4w8QaOl01vfmJR5BkhVvs0ePlABiViq+oqH4FX/gzTvhT4d0e61bT7i/1wM91HIwMt1dylnlVl6lhyOegXFAHpnha30O38N2EfhuztLPR3gWW0htIBBEsb/OCqADbndnGB1rnrn4Y+F7i4lnkufFQeRy7bPFmpouScnCrcAAewAArsbeGK3gjggjWOKNQiIowFUDAAp9AGR4X8Oab4btZbfTZNTeOV97G+1S5vWzjHDTyOVHHQECuL8Z7tC+NfhvxNdny9JvbCXSp52HyQS7t8W49gxZgD7V6XUN9aWt9aSWl5bx3EEi7XjkXcrD3FAHB/HTQfF3inwlJoPhix0eQzsjvPf38kAjKtnAVIn3dPUV22jS6lNp0Umr2dtZXhz5kNvcmeNeeMOUQnjH8Iqezt4bO0htLaNYoIY1jjReiqowAPoBUtAHK3/wANvh1f3099feAfCt1d3EjSzzzaPbvJK7HLMzFMkk8knrWl4b8K+F/DXnf8I54b0fRvOx5v2Cxjt/Mx03bFGfxrYooApa5o+k67psmm65pdjqljIVMlteW6zRMVIIJVgQcEAjjqK848JaB8EfFOpavp+j/D3wxJcaRcG2vRL4ZiiEco/hy0YBP0zXpuoXdvYWM99dyrFbwRtJK7dFUDJNePfAfxLoWm+CtNvdQvoTrnjLU5b/7Ijh5jJO5faVHQIvJ9ADQBP4gs/gTofio+F7v4c6FLqwthdeRa+ElnzETjcCkRBGSAfQkVH5fwAHgO78bN4D8NLotnM0NxK3hZBJE6sFbMflbxgkc4rM8Lx6t4++KXjjxL4Z8YLpi6fPDo9t5dvHOGSPmU5bkBmAwRxxW/8eTp8GgaB4MWS2s18Ra5bpdEYQGKJvtEzH0DLCVJ/wBrFAHWeE9D+H+haYfFXh/wzoXh6Gaz8yS7h0yOycQcOd5CqQvAOD6A1gfs9afcR6Br2v3FvLbp4g1241K2jkGGEDBVQkdQTtJ+hFdJpuqeE/GM19o1qLfVINIkiWU7d8IkIJCg9CVxyO2RXTqqqoVQAoGAAOAKAFooooAKKKKACiiigAooooAKKKKACqdxpWl3GoQ6hcabZzXsH+quHgVpI/8AdYjI/CrlFAFHU9H0jU5oJtS0qxvZLc5he4t0kaM5B+UsDjkDp6Co9W0DQdWdH1XRdNv2QbUa5tUlKj0G4HFaVFAFPSdK0vSbc2+labZ2ELNuMdtAsSk+uFAGagtvD2gWuotqVtoemQXrEs1xHaIspJ6ncBmtOigAooooAKKKKACiiigAooooAiu7e3u7aS2uoIriCQbXjlQMrD0IPBrN0/wv4Z068W80/wAO6RaXKZ2zQWUaOueDhgM1r0UAUdK0bR9JMn9laVY2HmnMn2a3SLeffaBmm6voeiawUbVtH0/UDGCEN1bJLtHtuBxWhRQBT0rS9M0m3NvpWnWdhCTuMdtAsSk+uFAFXKKKACiiigAooooAKKKKACiiigAooooAKKKKACiiigAooooAKKKKACiiigAooooAKKKKACiiigAooooAKKKKACiiigAooooAKKKKAP/Z">
            <a:extLst>
              <a:ext uri="{FF2B5EF4-FFF2-40B4-BE49-F238E27FC236}">
                <a16:creationId xmlns:a16="http://schemas.microsoft.com/office/drawing/2014/main" id="{B2379DD5-670E-45FC-9FBB-3012BC78FB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 descr="data:image/jpg;base64,%20/9j/4AAQSkZJRgABAQEAYABgAAD/2wBDAAUDBAQEAwUEBAQFBQUGBwwIBwcHBw8LCwkMEQ8SEhEPERETFhwXExQaFRERGCEYGh0dHx8fExciJCIeJBweHx7/2wBDAQUFBQcGBw4ICA4eFBEUHh4eHh4eHh4eHh4eHh4eHh4eHh4eHh4eHh4eHh4eHh4eHh4eHh4eHh4eHh4eHh4eHh7/wAARCACPAT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PGvjd438SP8QPDfwl8CXiafrmtq11f6mYxIdPs1zudVPG9trYz6D1BF/wr8PPGHhz4sWmqRePfEGr+FF0p0ubTVdRad3vC2AwXaAF288dCPSvO/GfiTR/hv8Atjz+K/HDTafoeqeGltLDUGgeSJZVZSy5UEg/K3QfxD1r2j4ZePofHy6jqGlaLqVvoULolhqV3H5S6hkHe0cZ+YIDgBiPmzx0ojtf1/yCW9v67nZUUUUAFFFFABRRRQAUUUUAFFFFABRRRQAUUUUAFFFFABRRRQB82ftP3HxL8DmH4m2vja6j06y1y3hTRbQbLX7Cw5M2Rl5GcEEngBhjGK3P2nL7xHdax8PNF8D+KNW0nV9e1TycWc+1Gswm+WVlxztG0g+mR3rq/wBqbRhrv7P3jGy2bnj09rpPXdCRL/7JXH/sxWmqeNms/iv4ks3txFpEGj6BbydUhRQJ7j6yyA4P91R60Q7dtf6+a/EJd++n9fee9qNqhclsDqeppaKKACiiigAooooAKKKKACiiigAooooAKKKKACiivJ/iH+0J8MvAXiy68L+JNTvYNTtVjaVI7GSRQHQOuGAweGFAHrFFeD/8Na/BX/oNal/4LZf8KP8AhrX4K/8AQa1L/wAFsv8AhQB7pcW9vcKFuIIplByBIgYA+vNSABQAAAB0Arwf/hrX4K/9BrUv/BbL/hR/w1r8Ff8AoNal/wCC2X/CgD3iivB/+Gtfgr/0GtS/8Fsv+FH/AA1r8Ff+g1qX/gtl/wAKAPeKK8d8H/tKfCnxX4n0/wAOaNqt/LqGoTCG3R7CRFZj0ySMCvYqACivG9R8M/tDyahcyWPxN8Lw2rSuYI30TcyISdoJ7kDHNQf8It+0h/0VLwp/4IqEB7XRWL4ItfEdl4Xs7bxZqlpqmtIG+03VrB5MchLkrhO2F2j6jNY3xz1m48P/AAc8XaxasUuLbSbhoWHVXKEKfwJBpSfKmxxV2kcN4f8AFPi74u+Nb8+E9Zbw74D0K++zPqFvEr3OsToQXSMuCEhHQkDJyOeeNv4z/Fe48GQ6hp3hrwvqPiXXrOwa/nijjKWtnAAT5s0pwMfK2EXLHB6dad+yppVvpH7Png6C3Tb52nrdSEjlnlJkYn8W/ICuj+Mn/JJPGB7/ANiXn/ol6Kt4RfkFP3pLzMn9nPxdrHjv4O6H4q15oDqF8Jml8iPYg2zOoAHPZRXoVePfsYf8m2eE/wDcuP8A0okr2GqluRF6BRXjN3+0h4Dtbua2k0rxeXikaNiuhykEg4OD3FRf8NMeAP8AoE+Mf/BFLSKPa6KyPBviGx8VeGbLxBpsV3FaXiF40uoDFKAGK/Mh5HINa9ABRXh2o/tVfByw1C4sbnWNRWe3laKQDTpSAykg849RUH/DWvwV/wCg1qX/AILZf8KAItRi+LHxbvrrwd4j8Mf8If4Oj1CX+0L4TYn1OzWQ+VBGuSV3qBvbOMdPQ+7afZ2un2FvYWNvHbWttGsUMMa4WNFGFUDsABXh3/DWvwV/6DWpf+C2X/Cj/hrX4K/9BrUv/BbL/hQtrA9z3iivB/8AhrX4K/8AQa1L/wAFsv8AhR/w1r8Ff+g1qX/gtl/woA0vinr/AI2+FOtv44k1OXxF4EuLlF1XT5YVE+kq5CiaB1ALRgkZRs9evOR6tcSyat4cefQtRiie8tC9le+X5qKXTKSbcjcOQcZ5rmdXvND+JPwX1G7sGe40jXNHn8lnjKsVZGAO08g55/CvM/2dLrxh4s/ZK0K38Ma7b6Pr1uTaQ31zb+ciRw3BGNh65jG2haprsPqmYOhx/EgfFXxT8FdN8fapdWzR2upTeILq5WS9sbcxjzY4lxw7yFQOgRST1Iz9HeFdLl0Xw3p2kz6ld6pLaW6QyXl026W4YDBdj6k8140vwJ1zRfEel+IPB/jc6fq8tlPZ+ItTuLXzbjUDNIJHmXnasgOQuchQEHOOfdY12RqhZnKgDc3U+5p9BdR1FFFIAooooAKKKKACiiigAqrftp9vE11fm1ijGA0s21QOwyTVqvOv2mLrT7P4C+MbnUrW3uYl0yRUjnQMvmv8kZAPcOykHscUpOyuNK7sdvYtpF9G0lk1jdIp2loSjgH0yKS+k0ewVWvnsLVXOFMxRAx9s186fsIafL4Zg8feDLmRmm0rVIJGLDH+sh9P+AV5l8bNRufjN+0D4Os1fzPCT602l6bEMkXUcLobu4H+yTlAe4T2NVb3kl1Jvo32Ptlm0lbH7czWK2m0P55KeXtPQ7umPeqf9reFf+gnov8A3/i/xrJ+Kh0XRPg/4jN1p1kdKsdHnxaNCvk7UjOxAuMAZCgDHHFeH/s0/Dn4Zad+z1oHiDx7oPh+W41ORpGu9RgQsTLKUhjDMM8jbgDuaS1bG9Ej6RsZNHvlZrF7C6VDhjCUcKfQ4pupz6Hpdv8AaNTm06xhzt8y4ZI1z6ZbArzj4YeC9H+BHw98W3lxcQtp4vrvVz5SkeVbhR5cXPUqqge5NcJ+z/4O/wCFuC4+MPxSs01eTUZ5F0LSrseZaWNqrEArGflJJBGSO2erUbsOh9B6TdaLqMf2jSrjT7xFOPMtnSQA/Va0K8v+EXwg0v4c+O/GWu6P9ng0/XZIDZ2MKFVtFRTvX0wXYkAdBgV6hQB45qP7O/hW+1C5vZPFfjtHuJXlZY9edUUsSSFGOBzwKg/4Zu8I/wDQ3fED/wAKCT/CvaqKAMbwR4ctPCXhiz8P2N3qF3b2gYJNfXBmmbcxY7nPJ5Yge2BWP8btFn8RfCDxZotqpe4u9JuEhUfxPsJUfiQK7GilJcyaHF2aZ5b+ydrFvrP7PfhGaBsm2svscq55V4mKEH/vkH6EUftGeONE8PeA9c0C7j1O51TVNIuI7O3s9Pln3l0ZBllUqvPqRWRo/g3xf8K/HeoXngbTYtd8F6/ei4vNI+0LDPpc7kB5oC3ytGepTIIAGOle005rnXqKHuP0Pnr9jHxnpMfww8P+Aby21ax1+1W4DQXOmzRow8x5MiQrsxtPcg54r6Foopt3ElYKKKKQwooooAo38mkWKLJfPY2yu2FaYogY9cZPU0tl/ZV7D51n9iuYsld8W11yOoyK8T/bunsYvgDdwXNpb3F3d39tb2JkQFo5S+4lCeQdiMOOxNeq/DDwvYeDPAOjeHNPtIbZLO0jSQRqBvl2je59WLZJNC1TYPSxqX02i2Gz7dLp9rvzs85kTdjrjPWqv9reFf8AoJ6L/wB/4v8AGvDP29IbPUfAPhnw/wDZIJtV1fxBBa2cjIDJECDvKnqASUBx6itv4lfBH4V654Zn8A6NpXhrRfFF1YiawnW3UXCLG6gy4X5iuflJ77qWtmx9UexXEui29ol3cSafFbyY2SuyKjZ5GCeDmnWLaRfRtJYtY3SK21mhKOAfTI7143+1fBpHhv8AZX1TS57W3uEtrS2sbESRg7ZNyRqy56MF3HI967j4B+E7PwZ8I/Dmi2tpDbyiwimuyiAGSd0DSMx7nJxk9gB2qu/kTroa3xN1a18OfDbxFrFxtjgstMnkwOMkRnAH1OB+NcJ+xvolxof7O3hiG6UpLdRy3u09llkZ0/8AHSp/Govif4U8bfFbxB/wiWp2aeHvh9Z3SSX032hXuta2EMsaKv8Aq4s9SxzkdOK9ftLeC0tYbW1iSGCFFjijQYVFAwAB2AApLZvuN9F2JaKKKACiiigAooooAKKKKACiiigArxj9rBv7S8O+FPBSgs3iXxPZWkqg9YUfzJD9PkX869nryj4j+APG3iT4ueFPF2n67olvpXhuRpILG4tpGeVpF2SszBgM7fu46d80LdeodGeI+L9Q17R/2kPiR8P/AArHNHq/jpNPitbhF+W1jMWbicnttQyY9/pXSeEvDumR/tiaN4X0eELpPw/8KLFEuM4lkHLE/wB9vP3E9zmvoFfBvh2LxtceOIdLh/4SOayFkbx2YnygchQucDnGSBk+tea/CL4WeN/Cnxc8SeOvEHiHQtS/4SMf6XFb2sqPFtOY1jLMQFHAOc8AUQ0t5f8ABt+YS1v/AF2uRftv61Jpf7P+p2Vu2LjWLq30+MA8nc4ZgPqqEfjWRe/AHw9ommeC9Yl8S6hZWfhi6t9Q1NNV1WWW08uFMttRzsjIcDBGABkV0P7Q/wALfGPxL1Xw8dJ1/RdO0zRLpL9Le7tZJWnuVPBfDAFAOMDB+ZuemMz4i/DT4zfELRY/DviLx34XtdFkuI3vYdN02aN7hFYHYWZ244zjjkDNEbr1uN/oTftt6s9v+zXrMthMGjv5LWHzI2yGjeVWyCOxAx9DXp/w00210H4a+HdMg2x29npVvHk4AwI1yT+pqD4neBdI8ffD3UPBepb4LO7hVEkiA3QMhBRlHsVHHccV5jqXw1+NmofDqPwDN8SPD0Omi3FlLqEOlyi9ltgNu0kvtBK8EgAn170bXFvY9zs7m3vLaO6tLiK4glXdHLE4ZHHqCOCKlrI8F6Fb+F/CGj+G7Rt8GmWUVoj7du8IgXdjtnGfxrXpvfQS2CiiikMKKKKACiiigAooooAKKKKACiiigD51/apP/CRfFr4ReAV+dLrWTqN0gP8Ayzh28kf7vmflXu+teINH0a+0ux1K+jt7nVbn7LYxEEtPLtLFQAD0AJJPA9a8c8a/Cr4l6t8cYfibpPirwzbyafbNZ6Za3VhLKsULBgS2HGXO9uQQPatDw78M/iFe/GDSPHvxB8X6RqsOjWs0VhYafZPDHFJIu0uAzHnBOSSTwKI7IJb6HHftC6f/AMJ5+0/8N/AP2y8tbextbjVbmWzm8uaI8lWVv4WBhGD/ALVd58MvhNd+EPjF4i8XXGuajrNpeaZb2djNqd41zdJhi0qliBhcqmAPU1naL8LfHdt+0Rc/FTUPEOgXMNxAbH7EtpKGhtMjaEbd9/5QSTkEs3HIx7ZRHRL5/wBfcEtW/l/X3nzt+2kz61N8Ofh9E3Ov+JImmUHkxR4B/wDRmfwr3TXte0Xw6mnrq19FZi+u47GzVgSZZ3zsjUAHk4PsMV5F8UfhV8RPFHxj0bx9pPibw7aR6AjJpVpd2MsoXcpDvJhhliTxjGNq+hzNa/DH4ka58U/DPi34geMtF1DTvD7yTW2m6dYvDGZmQqJDuY5IJByTxjjGTRHbXuEt/ke2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>
            <a:extLst>
              <a:ext uri="{FF2B5EF4-FFF2-40B4-BE49-F238E27FC236}">
                <a16:creationId xmlns:a16="http://schemas.microsoft.com/office/drawing/2014/main" id="{3A622AF1-82C8-4C7F-AC76-19D3688C0A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2" descr="data:image/jpg;base64,%20/9j/4AAQSkZJRgABAQEAYABgAAD/2wBDAAUDBAQEAwUEBAQFBQUGBwwIBwcHBw8LCwkMEQ8SEhEPERETFhwXExQaFRERGCEYGh0dHx8fExciJCIeJBweHx7/2wBDAQUFBQcGBw4ICA4eFBEUHh4eHh4eHh4eHh4eHh4eHh4eHh4eHh4eHh4eHh4eHh4eHh4eHh4eHh4eHh4eHh4eHh7/wAARCAFKAc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5n4qXF7afD3WrvTr2Wyu4LYyRTRAblI57101Z3iXRrLxBod3o2oiU2l2nlyiNyjFfTI6UAZXiXWL3Tfh8dWgBe7+zRYbGcM+0bj9M5qr4Z1O4s/EGuaLfXkt1bafbwXK3EvLDepLAkdcYyPY1sjw7pv2eG3kWeWGKz+xiOSUlWj4+8O5469ak0LQ9P0WCSKzRyZSDJJK5d3wMAEnqAOBQB82eO/2ite0zxHew6SNPfTFmMdtK0R+ZR3Oa9i8L/FbwvceF9Nvda1u1t7yeFWmUIwUOeo6V538afg/4RvvHHhmadbr/AInetMl2iyYXaYmPA7ciu81HSB4D8MSpJpUvifQYZIkis0tkaazgC4ZvWTB59a4sPSrxnJ1Hf/hz6rO8flWIw1Kng6XLKNru1m/d169zRl+MHw4jk8uTxRaq2cAbX5P5VJ/wtjwBjP8AwkEf/fmT/wCJqvonhPwT4g0CDVvDarDa3amSKaJc9evDdCD2qqfButaWxaC4TUYh935Qkg/Doa7Ls+YcY6tM0f8AhbXw/wD+hhi/78yf/E0f8La+H/8A0MMX/fmT/wCJrFsPEGp212bXUNMhicdFubdVDfQit7T/ABNpkj7LrSoFwcM8Sq4B+nWhNMJU5RdmR/8AC2vh/wD9DDF/35k/+Jo/4W18P/8AoYYv+/Mn/wATXQ2F3oF8223+xs/90xgH8iKv/YrL/n0t/wDv2KZ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x/8Awtr4f/8AQwxf9+ZP/iaP+FtfD/8A6GGL/vzJ/wDE12H2Gy/587f/AL9ij7DZf8+dv/37FAHH/wDC2vh//wBDDF/35k/+Jo/4W18P/wDoYYv+/Mn/AMTXYfYbL/nzt/8Av2KPsNl/z52//fsUAcf/AMLa+H//AEMMX/fmT/4mj/hbXw//AOhhi/78yf8AxNdh9hsv+fO3/wC/Yo+w2X/Pnb/9+xQBheGPHfhTxLqMmnaLrEN1dxxea0IVlYJnG7BA4zXS155LDDF+0BZeVFHHnw7L91QP+Wy16HQAUUUUAFFFFABRRRQAUUUUAFFFFABRRRQB5Z8d7W5vNf8Ah3BaTeVL/wAJHG+7OPlWNiw/EV6meRXj37TNpfahb+FrPS5ZYr+TUpPszRHD+YIWKge5Ix+NepeHJbybQNPl1C3a3vHtozPExyUfaNwz9aAM7XdM1K2gudQ8Nui38do0drZynbas+7dlgOhPTNQeA/Fn/CRWMy3+l3WjanaSiC7tLpcbZMZ+RujqeoIrp6oavpVpqawG4T95byiaB+8cgBAb360AWby0tbyMx3UEcy+jLmuSvvAlrHO11o8n2eU5ykmWQ/1FQ+D9a8WaffXukeO7a2Edv+8tdagIS3uELYCuD9yTpx0NdyDkZHIosNSa2Z5NqNpq2n3+2/t0jgJ4cAn8mH9at6fr11Y3PkW+oFiBxFKdyn6GvTJESRCkihlPUEZBrmNY8G2c7NcacRaz9QpGY8/Tt+FKz6F80X8S+4NP8XRbQuo27RN3kj+Zf8a6KzvLW8jEltPHKv8AsnNeWapb6tYXoSdFh6BlcfI3urU5LuO0u18u6NvORlSrYLf40XD2bsuXU9Yori9M8V3MHyahF9oTtJGMMPqK6rT9Qs7+PfazrJ6rnkfUUzMtUUUUAFFFFABRRRQAUUUUAFFFFABRRRQAUUUUAFFFFABRRRQAUUUUAFFFFABRRRQAUUUUAFFFFABRRRQAUUUUAef3X/JwNj/2Lsv/AKOWvQK8/uv+TgbH/sXZf/Ry16BQAUUUUAFFFFABRRRQAUUUUAFFFFABRRRQB5N8UNA0+3+KfgPX4/tH2yfWDE4M7GPHkt0TOAfeuv8Ah1feIbiPWbPxHBIs9lqcsVvOU2rPAcNGw9cA4P0rE+LX/I4fDz/sOn/0S9b2v61qul+NtDs/syS6NqQkgkkVSZIpwNyE/wCyQCPrQB09FFFAFfULK01C0e0vraK5gfG6ORdynByOPrXH29j4v0DxpLcLqC6r4WvCzyQzYEunEDPyH+NDjGOoruKKAKuk6haarp0GoWMnmW867o2wRkfQ81arjvFnhLVLvXrLxB4a8QT6TfW5WOaB/ntbmHPKtH2PPDCtvS9ctru5eznV7O6WV40inwjTBeroP4l560AaVxBDcRGKeJJY26qwyK5LXPBcbjfpnl4HJgm5X/gJ6iuxooGm07o8kv11C2uVjMAjkXh4ZeCfdT0NTLKIbhGSYwznlSrYb/69el6lp1lqMIivLdJVByueqn1B7VxHiHwfNEvmQqb6BTkA8Sx/Q96Tv0LUouylt5F3S/FV1bgR6hH9oT/nogww+o711WnahZ6hF5lpOsg7gdR9RXlc1zKoVoYDMg4kGcOv4GrkMksMgmt5Hhkx95Dg/jTuS4tJPuepUVyOkeKmTbDqicY/16D+Yrq4Jo54llhkV0YZDKcg0Ej6KKKACiiigAooooAKKKKACiiigAooooAKKKKACiiigAooooAKKKKACiiigAooooAranf2emWT3l/cR28CfedzgfT3PtUtrMlzbR3Ee7ZIoZdwwcH2rx+61g+M/wBpI+EX+fR/Ctgt9PF/DLdyH5N3rtHIHrXX+LfHT6X4003wZo+kvqWs31tJdBS/lxRRJwWZj78AUAdbqN5Bp9lLeXTFYYhudgpOB68U6yura9tY7qznjnglXckiNlWHsa4/4VePrXx3a6vC+nS6fqOkXrWOoWkpDbJB6EcEEVyfw+1b/hF/jv4i+GakjTLm0XWNLQniEscSxr/s55xQB0V1/wAnA2P/AGLsv/o5a9Arz+6/5OBsf+xdl/8ARy16BQAUUUUAFFFFABRRRQAUUUUAFUta1Sz0m0FxeMwDMEjRF3PIx6KoHU1drlvHdndte6HrNtbzXa6XdNLLbxcs6shXIHcjNAGzHrWmvojayt0n2JULtIf4QOoPoR0xTNB1yx1pJTaeajwkCSKaMo65GQSD2I5Fcbp2matZeBdV0aTR5Ly51Fbu8WJ8CNfMckQk54bB/OpPhTpetWWkalaXE1+sDhRZXN+g+1p8mCr/AN4KeFJ7UAR/Fr/kcPh5/wBh0/8Aol67zVWuE064ls4Unuo42aBH6M4HAz2ya8b8VaB4l0nx/wCAJta8ZXOtwtrTKsElrHEFPlN82V5r22gDC8BeIovFXha01hIWgkkBS4gYYMMqna6H6EGt2uX1nXh4f8WaNpUljFFpurtJGtygxtufvBWA/vDPPrXUUAFFFFABXNePvBmk+MNPjivvOtry2Jeyvrdyk1s/95WH6joa6WigDmZdcPhm2x4ouootPgihiXVJnA8+VuDuUfd5HXpzXSQyRzRLLFIskbgMrKcgj1BqHUbKz1Gyls7+2iubeVSrxyoGVh9DXK2ejyeBNNii0JGfw7ZQzTXFqxea5J6qsRPYc/LQB2VFY3hDxPonivSU1PQ71LmE8OvR427qynlSPQ1s0AY+t+H7LUszBfs90Ok0fBP19a4PXtHvLGZftpeIof3VzEfkb6jt9K9UpssccsZjlRXQ9VYZBpNXKjJxd0eTXF1FbPGs24B+A4Hy59zV/Tr6706XzLOYqM5ZDyjfhW1rfhNo902k4aPkvbScj/gJ7fSuUuftiygw4Vk+WW3kGDRqioqMrJaM9B0XxJaXzJBOPs9yR91vun6GtyvKiVJ2EjPXGea2tF8RXdiRHdbrm3xgf30+nrTMzu6Kr6ffWt/bie1lDqevqD6EVYoAKKKKACiiigAooooAKKKKACiiigAooooAKKKKACiiigAooooAKKKKAPA/hnayaT+198RYLoEHUtOtru3J/iQYBx9CKv8AxL8bQQfHHTfBer6hH4f0iTTGuZNQC7Zrpt3ECS4yo4yQOTXc+N/CdxdeJtL8Z6CYo9d00GFlfhbq2b78TH17g9jXRT6Zpurpa3ep6RbSzxgNGLiFXaI+xNAHhH7KOpaNF46+JWk2c0oeXXPOt4pQ3mNFsHznPOD6mr9xbyah+29b3FuCY9L8MH7Sw6AyN8oNe0XFpaaat3qWn6RC97Ko3eTGqvKRwAWrB+HvhF9DvdX8QarJHca9rUwlu5UHyxoowkS/7Kj8zQBn3X/JwNj/ANi7L/6OWvQK8/uv+TgbH/sXZf8A0ctegUAFFFFABRRRQAUUUUAFFFFABRRRQAUUUUAedfFr/kcPh5/2HT/6JevRa86+LX/I4fDz/sOn/wBEvXotAEc8McoXzIo5Ch3JvXOGHQj0rn/A/iaTX11G1vdPfT9T025a3urdskequrdGVlwa6Suf8falqmheG7nWdG0xNRuLYrJNbjh5Igfn2+rBckD2oA6Ciquk30Gp6Xa6ja7vIuYllTcuDgjPI7GrVABRRRQAUUUUAc/feG44pnu/D7Q6ReXF1HNeSxQg/aVXqrfUd6oeEvHVtrGvXXh3UtMvdF1q3LMLW5TiaIHiSNx8rD9a6+s/X9ItdZ02eyuGlh82Mp50DbJUB/usORQBoUVxM+v+INB8ZW+j6hok15oF2I4bLUrbLvDJtwVnXqAcfe6V2qMrqGVgwPQg5FAC1ma3otnqiZlXy51HyTJwy/4itOigDy7XtFmsJk/tBCQpHl3UfCn2PpVW4ulgnjSVGCOPlkHIz6V6xPFHPE0U0ayRsMMrDIIrjdd8Ly2oe40tTNB1a3bkr/u/4UrdjRT2UtUYtnc3FlcC4tJDHIOv91vYjvXZ6F4it78iC4At7n+6T8r/AEP9K8+c3DXCyW7KyA7JY34Kn/H2qxlGJUEEqecHlTRclxsk7nqtFcVofiWe12W9/maAcCUfeX6+orsbeaK4hWaGRZI3GVZTwaZJJRRRQAUUUUAFFFFABRRRQAUUUUAFFFFABRRRQAUUUUAFFFFABRRRQAUUUUAef3X/ACcDY/8AYuy/+jlr0CvP7r/k4Gx/7F2X/wBHLXoFABRRRQAUUUUAFFFFABRRRQAUUUUAFFFFAHkvxQu9ak+KngS0m0qKLSU1gmK88/Lu/kt8uzsPevWq86+LX/I4fDz/ALDp/wDRL16LQAUHkUUUAcl4j1nXNC8XaQi2Mdx4cvv9FleFCZbac/cYgfwHoT2rraK5Pwyni+w8W6rYau0eoaHMTc6fe7gskOTzA698dQ3pQB1lFFFAEdzNHbW8lxMwSKNS7sewA5rnT4005Y1mksdUjgYjEzWp2YJ4OfStjxDBLdaDf20C75Zbd0Rc4ySpwK5W9uNavPC8WkL4av45THFGXaRNq4xknnpxQB3AOQCOlFJGNsaqeoAFLQAjqGUqwyCMEVwuu6f4q8Lvp8vgi2tb3R4CUutJkO1yrHJkjkPO4E/dPFd3RQBU07ULS/8AOW3mR5IH8udAeYnxnaffmrdcx478N3+raYH8O6s2iatBOLmCeNf3ckgGNsq/xqRwasaBrF2pttJ8QIsesLaLNcyQowtic7flc989utAG/VLW9UtdH09r278wxqwUCNdzMScAAVdrD8cW13c6Iv2K2a5miuIpfKUgFgrAnGaAMLUZtI1zU4LdLa/03UZg3kyS2xRZSBkg+tYN9pslrqQ+1xNb3S/xKfllHse9dVJJqmreJNHmbQ7qzgtJJHkkmdccoQAADXR6np9rqNsbe7iDr2PdT6g9qTSZUZOOzPLlukN41qyukmMruHDj2rT0fUrrS599uxaIn54j0b6ehp+t6LdaS4eQfaLTPyTAfMn+9/jWRA10Lplk2yQN80br1X2PrRe25VlL4dLL+rG9qXxe8EaZdNaajqMltcrjfG0ROD9e9dzZ3EV3aRXUDbopUDofUEZFfN3i3wbca5eXDTWiSRtIWjfcMr7ivcPBWrwNplppdxiG4ghSMZPEmBjiuejOrKcuZadD1sxw+ApYalLDybqP4tU1strLTrudNRRRXSeKc9408Z+H/B8VvLr159mW4YrEdhbJHXpS+C/GXh/xhBcT6DefaUt2CyHaRgn61wH7SngvxD4xsNIi0C0S4a3ldpQ0gXAI460/9mzwZ4g8HaXq0Gv2iW73EytGFcNkAe1cPt631n2fL7vf5H1ryrK/7B+ue2/2i/w3X81tt9tT1yiiiu4+SCiiigAooooAKKKKACiiigAooooAKKKKACiiigDz+6/5OBsf+xdl/wDRy16BXn91/wAnA2P/AGLsv/o5a9AoAKKKKACiiigAooooAKKKKACiiuX8cXd0uoaFpEMksEGpXbR3E0bbWCKhbaD2JIoA6iivPrDxZqNp8MtV1qSL7Xd2FxcW1vu487ZJsRifyyasfD7WLmFtX03Xhd/2rYJHc3crv5kciOpYGPHQDBG32oAp/Fr/AJHD4ef9h0/+iXr0WvFfF3jjw/4o8e+ALPSZbppo9aZ2Ets8YwIm7sMV7VQAUUUUAFQajapfafcWcjyIk8bRs0bbWUEYyD2NT0UAcx4LsdS8L+Hhp/iPxAmpJDMY7W8n+SRoifkWQnguOme9dPWb4m0PTvEeh3WjarAJrS5Ta65wQezA9iDyDWNb3mneAPDml6f4g164uIzKtpDfXY5JP3A7DgemT1oA6uihSGAZSCDyCO9FABRRRQAUUUUAFZ3iXRbHxBolzpGoo7W1wm1tjlWU9iCOQQea0aKAOR8MW+seE9LttL1nVLnXYFaUnUplVGt4VXKiTH3uON1dNpt9Z6lYw32n3MV1azLuiliYMrj1BFTyKsiNHIoZGBDKRkEehritK8G/8IdNqd94PDtHeMjDSZpiLaJ93zvH/cyCeBxQB21FY3h7xRoevXd7ZabfRyXlhKYrq3PyyRMPVTzj36Vs0AI6q6lWUMpGCCODXH6/4YeEvd6Su5er239V/wAK7GigDyK2gEU8rRyv5Zzuibqrd/p9Kktp4bhfMhk3bW7cFSP5V33iDw9BqObiDbBeAcPjhvZhXCT2r2V3LFNaiC7I5X/np7g9xStbY0c+e7lv/W51PhzxGybLPUmJHRbhj+jf411isGUMpBB6Ed68ltJjOjCSExyIdro3T8PUV0Hh/X5dNIt7otJZgcYGWj+nqKadyZRcXZnd0Uy3mjuIUmhcPG4yrDuKfQSFFFFABRRRQAUUUUAFFFFABRRRQAUUUUAFFFFABRRRQB5/df8AJwNj/wBi7L/6OWvQK8/uv+TgbH/sXZf/AEctegUAFFFFABRRRQAUUUUAFFFNlkjijaSV1RFGWZjgAepoAdVHWtKsdYsvsl9EXj3BlIJVlYdCCOQauRSJLGskbq6MMqynIIp1AGSPDejeSsH2NfJW2a28vJ2mNjkgjuSe/WpNB0PTdEgkhsISvmHLs7FmbHABJ5wBwK0qKAPOPiuiL4w+Hm1FX/ienoP+mL16PXnXxa/5HD4ef9h0/wDol69FoAKKKKACiiigAqlruk6frmk3Glarax3VncoUlikGQwNXaKAOO8QeIYPAjaHp8mlXLaDJtszexkyfZX4EYcddp6bu1diKR1V12uoZfQjIrlPELeMbHxjpl5pKQ6joM4FvfWZwkluSeJ1b+IDoVoA6yikBBJAIJHX2paACiiigAooooAKKKwfHdxPb6Gv2e6ktWkuYo2kjbDBWYA4PagBmseEtLutZHiK0t4rXXooHigvVXn5hgbwPvge9Ztr43t9P8VW3g/xIstrqcsCNBeNHttr18fMEboGz/CefSpJYpdM8TaNHb61e3MdzJIksU04dSAhI4+tdJqmmafqkUcWo2cN0kUiyxrKgba6nIYehFAFuiuG8U6/q3gd7SebTb3WtCkkc316jbprPc3ykoOsYHpyK7W2niubeO4gcPFKodGHcEZBoAkqjrGl2uqW/lXC4YcpIv3kPqK5LToZtQ0rUb+48QahHMk84VEuAqqFJwAPwrqvDE8tz4esLiaQySSW6Mznqxx1oA4TWtNvNNkMFyxCNxFcr0Y/0NUbbzlixdFA4ONwOA3vXq11bw3UDQ3EayRsMFWGa4DxN4dexR8K9zpzfeJOWiHv6j3pNdS4yVuV7fiN0TVrjSp9yb5bc/fhz+q+hrvdOvbfULRLm3fcjfmD6GvD/ABVeXem6fafZbtiSSN/dh2q/8Odd1REmuPtLSFZBuRvusP8AH3rNVVz8ltTtll81hvrKa5fx3se00VT0rUbbUbYTW7jOPmQ/eU+hq5Wp54UUUUAFFFFABRRXzT+0L8QfF3h34iyabo2tzWdqLaNxGoGMnOTXPicTHDw55I9rIcjr53ivq1GSTs3re2npfufS1Fee/s+a7qviL4b2+p6xePd3bTyK0jAZIB4FehVpSqKpBTXU4cwwU8DiqmGm7uDadttAooorQ4wooooAKKKKAPP7r/k4Gx/7F2X/ANHLXoFef3X/ACcDY/8AYuy/+jlr0CgAooooAKKjnnhgCmaaOIOwVS7AZPoPepKACiiigCO6laG2lmWN5SiFgi/ebAzge5rzWX4malPC8U3wr8YSRuCrK1tGQw7j71eh6z/yCLz/AFn+of7n3vunp715Fp/jy1srvSvsWk+O4dPs7cxvaf2YzpM3ZmY/MT170Ad/8LIzF4Nt/wDiVXmko0srx2V1/rIVLkhT6fSuprM8MaxHr2iwapDaXdok2cRXURjkXBxyp6Vp0AFFFFAHnHxYkjbxp8PY1kQuNdOVDDI/cv2r0evKfiloelQfE3wFrkNmqajNrJjknBOWXyW4x0r1agAooooAKKKKACiiigAooooA5S+8HufHVv4r0vWr2wlOEv7UNvgu4wMAFT91h6ir2l+LtB1HxLf+G4L5V1axI861kBVypHDKD95fcVu1n3WiaTdaxa6xPp8D6hahhDc7f3iAjBGfT2oA0KK5TR9e8QL41vfD+uaI0dqwM2nahb5aKSMdUk/uuPyNdXQAUUUUAFQX1na31s1teQJPC33kcZBqeigDOs9C0ezulurbT4I5kztcLyM9cVo0UUAIyqylWAIIwQR1rj/Ful+INLFzrngoRXGoySRtcWV3K3lTxoCNkfaNj6jrXY0UAch4ag0LX9NhvL7w4ul390rSTWN0oEqsDhiQDyM9+9dZDFHDCkMKKkaAKqqMAAdqzPEmjf2pY3Is7ptO1J4DDBfxIDJDk54z2yOlYfhbXNc0yzi0/wAei0gvnuxZ2l1bklL44yrbf4CQOQe9AHZUjAMCrAEHqDS0UAcV4r8KxndeWNss6Dl7XaD9Svp9K5RjFZIht7QCFjtk8tcFfqK9grnPEnhxbpnvtPVY7vHzLnCy/X0PvSaNI1GtHquxydjdTWV0l1bNtcdR2cehrvtE1i11SI+Udkyj54z1X/EV5rcLeRXagKVKnbNA/BX3FWraaS2uUuLeTbLGeCP5H2ouS42Sdz1GisnQdbt9TXy/9XcqMvGe/uPUVrUyQooooAKydT8NaBqd0brUdHsrqcgKZJYQzY9Mmtaik4p6NGlOrUpPmpyafloVdM0+x0y1Frp9rDawAkiOJAqgn2FWqKKErbEylKbcpO7YUUUUyQooooAKKKKAPP7r/k4Gx/7F2X/0ctegV5/df8nA2P8A2Lsv/o5a9AoAKyfFmsT6Hosmo2+kX2ryIygWtmoMrZPUAntWtXMfEy4trTw4t1eWuo3VvFcxPJDYKzSuAeAAvJGetAHEeKPG95r+iXGl3fwp8Xukowpe3QbG7NndkY65r1iwVlsbdXBDCJQc9c4rynSPiWlrq+o3NzpPje6t7iRfs8EulEJAO4UjnGfWvWon8yJZACAwBweooAdRRRQA2WRIonlkYIiKWZicAAdTXJ3PxD8BTW8kS+NtGiLqVDpepuU+o5rqrqIT20sJwBIhU5GRyPTvXnieFNCtLx7OTwr4W1R4k3SJDaxxzgHp8hGDQB0vw61CbU/C8N1NqkGrfvZES8hACzIGIVuOOldFWf4cgs7fRreLT9NGmW4X5LXyhH5fPI2jgUmv6xbaPapLMks0kriOCCJd0kr/AN1R3OAaANGiqWi6pZ6vpyX1nJuiYlTngowOGUjsQeDVXw14i0zxCt82lytKlldvaSsVwPMXGceo560Acj8Wv+Rw+Hn/AGHT/wCiXr0WvOvi1/yOHw8/7Dp/9EvXotABRRRQAUUUUAFFFFABRRRQAUUUUAFcp4a8M6toPia9nh16e70O73S/Yrr55IJicko/9z/Z7V1dFAGJ4Y8VaD4ka6j0nUI5p7SUxXEB+WWJgccqeQPetusuLw9osPiGTxBDp0EeqSxeTJcouGdM5w2OtY/hHXPE9xr2oaN4l8OmyMBMltf2777a4iJ4GTyHA6igDrKKFIYZUgj1FFABRRRQAUUUUAFQ3ltDd27wzoGVgR7jIxkHsfepqKAOC8MaLrngWW9ifVrnWfDSoGs4JVMt5A5bld/8SencV3EFxBOXEM0cjRna4VgSh9D6Gpa4258Ex2Pi9/FmgXt1Y3EoZ7+yjYGHUDtO3cD91s/xCgDsqK5i38aaVDJY6frkiaXrd1bfaDpzEvIqg4OMDnFa+lazpuqSTRWVwJJIceYhUqVz04IoAr+ItBg1RPOj2xXij5JcdfZvUV5/c2E9nqhWfMFxjEkfVZB/eFesVQ1rSrXVLfy7hcOvMcg+8h9qTVyozcb2POLa4Bl861m2ywvww6qa73w3raalF5M2I7tB8y9m9xXD6jpMul6kxukCyONqyLwso7fjUGnXpZ/Ot2eGeFsEHhkP+FCfcqUU7yjsesUVkeHNaj1KHy5dsd0g+ZP73uK16ZmFFFFABRRRQAUUUUAFFFFABRRRQB5/df8AJwNj/wBi7L/6OWvQK8/uv+TgbH/sXZf/AEctegUAFU9Z1TTdGsHv9WvrextEIDTTuEQE9Mk1crM8TaTHrWltYzJbSIWDFLiASxtjsVPWgDkvFnj/AMKXGhzjRvH2jWl+g3wutzG4Zh/CVzyD0ru7KRpbOCRyC7RqzEdMkV59aeH/AA4hZ5PA3h+/hSUIJtOt43IIPJZSMjBr0VAoRQowoHA9BQAtFFFABXnfjbSvF2veJptO0fTdP0my8hM6+77rlSc5WJB3Hq3FeiUUAc34et/EWlalBpN5cvq2nLZgnUJyqzeaDjawHXI5zTfG2m3k95o2sWNubuXS7lpTbhgpkVkKnGeMjOa6aigDivC+i6vp+hy6O/mW8t/LPeyXSFWW3aSTd5WD14PXpUXw28N69osPieHUr1c32pSzWciRqNqFQA2B79vau6ooA8T8V+H/ABBpHj7wBPq3jC71uFtaZVhmt0QKfKb5srzXtledfFr/AJHD4ef9h0/+iXr0WgAooooAKKKKACiiigAooooAKKKKACiiigApGAZSp5B60tFAHI+FfBreF9avbvTtb1KbS7hSw0ud/MjikzksjHkZ9OlT+DfG2keJr2+02BLmz1SwbbdWN1EUljGeG9Cp9RXT1H9ng+0G4EMYmK7TIFG7HpmgCSiuT8L2vjbT/EV5b6zqFjqmhuGktZwnl3ETFv8AVsOjDHetzR9a0nWPP/svUba7MEhjmWJwTGw6hh1BoA0KKKKACiiigAooooA8++J/hWx17xHol7faffSLZLI0d3Y5E0D8EYI5wcdOlULPxb/wjvjC6uvGEL6baam8dtYXZiYRnbnAlY/dY56nivUKqavpthq+nTadqdpDd2k67ZYZV3Kw9xQBZjdJI1kjZXRhlWU5BHqKdXIaq194L0u71DT7WXUNHtIIkg0u2j/eQovDsp6txzt9q2vCniHSfFGiw6xot0Li1lyAdpVlYdVYHkEdxQBc1KxtdQtWt7qISIemeoPqPQ159r+lXekzMu0NFJxDcEcE9g3vXpVR3VvDdQPBPGskbjDKRQNOzPLNOuLgBJwrW9xG3bsR6eor0Dw7rUepQ+XJhLpB86evuK5DxPoN1pofyZpDaN/q5urRt6N7e9Z9nLcw+TKziK5XkFDxn29qS7FySa5l9x6tRWN4b1yPU4/JmxHdoPmXsw9RWzTMwooooAKKKKACiiigAooooA8/uv8Ak4Gx/wCxdl/9HLXoFef3X/JwNj/2Lsv/AKOWvQKACiiigDzCDw74017XHu5Ps3gyxt7tmX7Awkub1QeDJ/Cqt1x1rt/DEuuMt7DrVvGhguWjtpkYf6RFgYcgfdPUY9q2KKACiiigAooooAKKKKACiiigDyn9oKWSG68HzQu0cianIyspwVPkPyK6uy8HabJZwSNfauWaNWJ+3ydSPrXnvx/utabxR4ZtbjTYE0pb2RobtZ8uz+Q3ylO31r2XTf8AkHW3/XFP5CgDC/4QvTP+f3V//A+T/Gj/AIQvTP8An91f/wAD5P8AGukY4Un2rz3Rre41Lw/c6pc+KNRjuC85CJOqqu1mAAGPYUAb3/CF6Z/z+6v/AOB8n+NIfBmlDGb7Vhnpm/f/ABq94Kup7zwnpl1dSmaaS3UvIerH1rK+K+i2+t+FGtpL2bT7hZo2tbyKTY9vLuAVx2P0PWgCb/hDdK3bft+rbvT7e+f50p8F6WB/x/av/wCB8n+NebjxdNpepalc+I7AHxb4a01hOwLLDdRM6qlwo6bTkkjqDmu38Ka5qWqavrfh3WmtL2G3tYp4721BWOSOVTlDycEY6g9DQBfXwfpDHC6hqpPoNQf/ABp//CF6Z/z+6v8A+B8n+NeXfCnT57fwjZ6rbQ6VaXRiuRaajPfPIxkDsEDoTggj8sVqaR8QfFWo6PpMxfSrO+u9WGm3tvOhDWZCNljzzkjcM9iKAO7/AOEN0nf5f9oatvxnb/aD5x+dO/4QvTP+f3V//A+T/GvKB42urfU4vHF9axm/h8PXCTRRMRHIY7oRiQD+73z6Vta38RfE+i31zY3C2N7b26Q3UmpWseQkEgJOY884xzg5wc4oA7tfBukszKuoasSv3gNQfj6807/hC9M/5/dX/wDA+T/GuFh8b3v/AAnF7oNl/ZdpNqN8qwagVYoUFuJBuBPLHoOnFZeifFfxZfXV5Jc2mlW1vYyWySR/Num3zmJiCTwDjcKAPTv+EL0z/n91f/wPk/xo/wCEL0z/AJ/dX/8AA+T/ABrpaKAOa/4QvTP+f3V//A+T/GoNQ8HadFYXEqX2rhkiZlP2+TqB9a6yq2rf8gu7/wCuD/8AoJoAoeCZprjwjpc1xI0sr2yFnY5LHHU1HaeEvD9p4ql8T2mnx2+qTw+TNLF8olXOcso4J9+tHgH/AJEvSP8Ar1T+VblAHK+HNU8Wf8JNe6Pr2hoLNS0lnqdtIDFImeEZTyr/AKV00M8M4YwzRyBTtbYwOD6GpK5jSfBGj6R4uuvEmlyXlpNe5N5bpMTBO5/jKHo3uMUAdPRXKaV4q1B/G1z4Z1bw9d2XDS2V6nzwXEY65Yfdb2NdWCDnBBx1oAKKKKACiiigArB1fRJkD32gyLaX8cUvkw5228kjc7pFHU571vUUAcr4B8UX2t29xa65otzo2rWTrFcxSj93IxHDxP0ZTXVVR1jSbHVkt0voTILe4S4iwxXDr0PH8q5LSda8V6F4kutM8WW8N1ozLLc22tQjYkKA58qZexAPBHBoA7mWNJY2jkUOjDBUjgivPvFvhdrNPtFmZTaq25dnLQH+q16BBNHcQRzwuskUihkZTkMD0Ip5AIIIBB6g0mrlRk4vmR5PFciK5h8q42XIG+Nx3+lei+H9Wh1O2HO24QfvEP8AMe1cz4s8Mxwf6bZwF4Vbe0S9Yz6r7e1c/Z6p5Oo/uJvInQbo2J4cf4UXtuVycy91ep6zRWZ4d1aPVrLzRtWVTiRAc4PqPatOmZhRRRQAUUUUAFFFFAHn91/ycDY/9i7L/wCjlr0CvP7r/k4Gx/7F2X/0ctegUAFFFFABRRRQAUUUUAFFFFABRRRQAUUUUAeTftE/63wl/wBhGX/0Q9epab/yDrb/AK5J/IV5b+0T/rfCX/YRl/8ARD16lpv/ACDrb/rkn8hQBPWFL4Q8NSPI76Tb5kYs+MgEnrxmt2vij4ieJfFcHjnXYbfWNWjhS9kVFSRwoGegrjxmLWGSbV7n03DPDVTP6s6cKihyq+qv1sfadrbw2ttHbW0SxQxqFRFGAoHQCqHiSDRbiwWPXham1EisPtDBV3g5Xr3qPwVJJN4Q0iWZ2eRrOIuzdSdoyTXJftENbL8Mbr7RJbxsbq2ETTjKh/NXnH0z+FdcXzJM+drU/ZVJQ7Nr7jsYV0LV/NkhFjfExGCVl2uSh/gPt7VJpui6Vptk9lYWMNvbyDDpGuARjH8q8z1XUbmz8O6g/hvW9DPiBJ45II7CEKl0oHEDZ/ibDc9aw9S+IGsXFtbTaT4qjTztBlvIopLdTI96kgHk/nlcUzM9N03wr4GkM1pYaXpr/ZHMcsUfIhY8kEZ4NVvF/gDRdau7W98u3tPJvUvLzEQP2ry1KqHPsD1rzbRfEl1aeNdWtpLhdFTVb+M6jdqgItpvsqMEOeBubIyfTFXvD3jrxZJdW8GvzohuYZ4oGt4geUVysssZ5CsACGHHagD1Sz0XwzepBqFrp9hOn2U20MiICpgPVB22n0oTwp4bWySyXRbMW6PvWPy+AcY/lxXkGk+OvEV54WsyuqQ2F4uhR31iyWyiPULjewZAvtgDaOfmzV3wD468TXviLQ4NY1i3la/1K8tLizEIUxCOMMoz1yDkZ70Aep3HhXw5cNO02jWbtPIsspMYyzqMK31A4pk/hHwxPK8kuh2TPIsaufLHzBDlAfoeRW5RQADgYFFFFABVbVv+QXd/9cH/APQTVmq2rf8AILu/+uD/APoJoAzPAP8AyJekf9eqfyrcrD8A/wDIl6R/16p/KtygAooooAK5aHwbHa+OH8UWGs6nb/aAftliZt1tMcYDbT90/SupooA5S68aw2HjRPDeqaTqNoLllWxvfKL29wxGSu4fdI9DXV0jKrY3KGwcjI6GuS1bwjfv4xg8S6N4jvrByyre2bHzLa4jHbafut7igDrqK5TxF460vw/4os9E1i1vrWO8UeRfmAtbFycCMuPut9a6ugAooooAKZcQw3EDwTxpLE4KujjIYehFPooA4mfRvFWj+NItS0PUI7rQLplS90244NsFXAeAjp2ytdRomqWur2Ed5aeYI33YWVCjjBIOVPI5FXq43x/4PvNYu7XXfD+sT6Rr1iu23kDEwSqTkxyp0ZT69RQB2Rr5m+Nd1d6V8VZbeHT7htNlgRmaGIny3PUjHb1Fe/2uvwpenT9UX7DOJFhieYhEun25PlZPI61rvDC53PEjH1Kg1hiKTqxsnY9XKMwp4CtKpUp86aa3tbz2Z4v8PNQubXTo5LfzElQk5cHbIp7GvXdE1KLVLJbiMbG+66HqrVheKvDjSb77SwI5SP3sQHDe6j1/nXMaDf6jp7C4+XzVO11H3ZQPUdjWkFypROLEVFXqSq7Xex6lRVbTbyG/tEuIGBVhyO6n0NWas5wooooAKKKKAPP7r/k4Gx/7F2X/ANHLXoFef3X/ACcDY/8AYuy/+jlr0CgAooooAKKKKACiiigAooooAK5bx1dXX2/QtHhkkgg1O7aK4mjbawRULbQexJFdTVPVdNs9Ut1hvYRIqOHQ5wUYdCCOhoAwPh9qN1rHha5GoTtuhu7i0E+drOkblQ2fXHel8IW+oaTHrTXF7Pf6as5k09GPmSpGF+Zc9SC2cZrSufDOjT6c2nta7LZrdrYxxuygxscsOD1Pr1qPwh4T0PwnaS2uh2rwRSsGcPM0h4GByxOKAPHPi34wg8Ral4WtYtF1qxKX8zb720MSHELcAnvXu+m/8g62/wCuKfyFeXftEf63wl/2Epf/AEQ9ejTpqEnhsJpU0EN8bZRBJMhZFbA5IHUUAadVn0+wdiz2NszE5JMSkn9K5nRbL4iR2l8ur65ok1w0YFo0FoyqjZ5LAnkYo8RWXxEl1NX0HXNDt7LYuY7mzZ33fxcg9DSauVGUo7M65VVVCqoVQMAAYArK8UaloOl6etx4hmtYbRpVjVrhNy7ycKOh5qvf2/ixrXUBZalpqTvHH9iaSAlY3A+cvg8gnpXEfEtNftfhpGnie4ttRvv7WtWzYWrbdgmU/d5PABJNMk9KtrDTURXt7K2QEh1KxAc9j061jXnhjQbfxJH4ruNkD2lq8W1tqwopO4sRjg571zfxH8WXMvhdr3w99uNpb3sceozw2rM6QkHcyLwWxxnFUPF2k6zqXwQsbe1ub/Wnjmt7m48+Ly57u2WUMylPUr2PXFAHVXfi7wGiIbjUNOP2yZEAaPJmcnCnGOee9dObW1MnmG2hL7Nm7YM7fTPp7V5N8V7zRfEPg+zuNJsbnzUvbRBNHZsskEZlUleRkYA5HbFclr3iDxONNaCwn8QrLZ3lyYLgxuwljW4XauAMs2zOCeMUAfQaWdgRGq2tsRbn92BGv7s+3pWRDq/hc399Hb/Znu9PuUhuRHBl4pZBkZwO4715DfXms6LF4hlRtZtrK68QyNfXEVu88kMLwjynjUc7d3XHTvUSya5p6+IJba71dr1dU0jN19nKSXSbArFwB0/velAH0HVa0vrO7nube2uY5ZbVxHOinJjYjOD6HBBr591XU/FV9oWq339ueJrTUoby3truyjs2jSJjPyyNzuBQ/wAPGK7n4hWNz4U0u0m8Ofa7iae5Mt3FlzLfHAA/eD7rgdM8HpQB6Bquu6Rpd9ZWOoX8Vvc37mO1jfOZW9F960q8y+KF5HB4q+Ht3cW9wEiv5JZj5JcwqYSMsQOOTiuc+LnivVp76xvPDX9uQxpFHKkiQv5cwFwFdQgGd23PJ7UAe4VW1b/kF3f/AFwf/wBBNeQ3kHjPStekNtFrGpWdtqLMrmc4mtrtcDA9YW5+leqta/YfDT2fnSzeVashkkbczYU8k0AVfAP/ACJekf8AXqn8q3Kw/AP/ACJekf8AXqn8q3KACiiigAooooAKKKKAGTQxTpsmiSRcg7XUEZHTrXKeMfCeqaprNpreheJ7/Rr6ABHjXElvPHnJVozxn3HNddRQByfjLxva+Eb2zj1fTNSbT5l/e6lBBvhgbOMPjkZ9cV1MMsc0KTRMGjdQysO4PQ050WRCjqrKeCCMg1zHjvwlJ4kgtmstf1TQry0yYJ7GTaOezKeGHtQB1FFcx4m1zUPCXh20updL1DxB5Kql5LaIPMAA5k2d/oK29F1G31bSbXU7USiC5jEkYljKPg+qnkH2oAuUUUUAYnjPwtovi7Rn0vXLQTw53RuCVeJ+zow5Vh61lLfXHgfSVGv3zXOh2FovmapOd0xfdjDqo6Yx81dhTZo45omimjWSNhhlYZBHoRQBDpt9Z6nYQ32n3UV1azoHiliYMrqe4IrnPGXhj7fDJd6cWiuurKpwJMenoafpXhmDwnAYvCsEVpYNcSXV1aYLbsr92IZwuT26U/wL420Txfbzf2fJJBe2rFLuwuF2XFuw7Mh5+h6GgcZOLujl/DmpzaXcxySSFifkuIhwWI9vUV6PZXUF5bJcW8geNxwRXOeMvCsOqKby1Ux3i8/KcbyO/wBaw/Duu/2RqIspCfLkb95GwwUPQt/iKWxbXMrrfqei0U2N1kRZI2DKwyCOhFOpmYUUUUAef3X/ACcDY/8AYuy/+jlr0CvP7r/k4Gx/7F2X/wBHLXoFABRRRQAUUUUAFFFFABRRRQAUUUUAFFFFAHk37RP+t8Jf9hGX/wBEPXqWm/8AIOtv+uSfyFeTftC3lm+peFLFbqBrpL+VmhDguF8h+SvXFemz2b6h4aFlHeT2bTWyqJ4Dh4+Byp9aANOiuf8ACXhy50GxubabxDqmqtOcrLeOGaPjHy4H41X8KeFLzQ9SmvJvFWs6qkqkeReSKyKc5yMDigDqKxfGXiG08MaN/al9bXE8PnJEVgQMwLsFHHpkiqEHhK6j8WHXT4q1p4jIX/s9pR9nwR93GM4qn8adLv8AW/A0ul6dp8t/LNcwF4o5Ah2LIrMcnpwKANPQ/F2lalq2p6Qyy2N9pqo9zDcqE2o/3WB6EHFal9rGk2Nm95d6laQW6RmQyPKoGwd/pXjx8HeJ49T8R32kaH9m0u/S0UWV5OJJ3kR8vKpJOMLwFJxmsuw+GmvX2LHVdA3Imi6hZJLcTq6+ZJKXhyB7flQB6/pfjDSdQ12502BlEMVpDeJdlgIpklJC7T+FbsV1ZysUiuYHYAkhXBIHc14raeGPF1j4l0jU4/Dvn6fZ6RZWd1p7SR7JnTIZ1/2kPI7HJqLT/BPieGARabosmmzu+qMZWuBgCZg0SsQc4OMe2aAPbjfWIh843duIi23f5g259M+tYug+K9P1bVNb08xm1k0m58iTzmA8z5A+9fbBrzC28I+ILOTTtWi8FiazuXmTVdFm1EO291VfPVj8vY8Dsc9an/4Q/X18aXF7D4fMcMutJKJfOUgWwtfKI9cZ7UAeuaZq2manpaapY3sFxYyAss6sNhAOM5qUX1iylvtluVChyfMGAvY/T3rzGPwz4ls/g5o2k6fpcA1HS7mOSfT2kCpdojksm4cfMORn8aoeJPCWuS21zcaL4VjtV1LQZbL7D9pX/R5jL5g3Hpg57dKAPW31LTRKsTX1p5jHaqmVck+gGae15ZqPmuYAN/l8uPvf3fr7V4z4Z+G+pzeD9e+06JBpviD+0RfaXLLIJNrqqFfmHRSykH61e8WeCtcvtS0s3WipqdjeWwXUYbe9MH2e7LhzNn+Je3HPFAHsFVtW/wCQXd/9cH/9BNTxLsiRP7qgdag1b/kF3f8A1wf/ANBNAGZ4B/5EvSP+vVP5VuVh+Af+RL0j/r1T+VblABRRRQAUUUUAFFFFABRRRQAUUUUAFY3jHw7aeJ9Dk0m7uby1RmV0mtJzFLGw5BDCtmigDl5o9d8LeCBHp63PijULUDAuJQks65556bgPzq/4X8Q2+ueH49Ye1utMUkrJDep5TxsDgg59+/etmqetaXY61pVxpep263FncoUljbowP0oAtqwZQykEHoRXM/aNe1DxDqdrZalb2lvaGNVVrbeSWXJOc1FoHhafwj4ZvtP8M3k90+C1jDqM7SRwnHCbvvbaw/C1r4q1S71O81yO+8LXylPPFu6TW1xgffjYjPTqDQB2HhS9vLy1ukvnjkmtrl4DIi7Q4HfHbrUWseG7a4lub/S2j0rV7hUR9QhgUysinO1s9R25pvgddNXSnbTdaTVxNM00lwHVizHr93p0rfoA4rw/44kk8Xz+EfEOlT6VqeWaxc/PFewr/GrDgH1U9K0PF3huHUsX1tGou4zuwON+P61u31nb3sLxTx53IyBxwygjB2nqD9K4zWdY8R+Edfsrf+xZNU8LSpHbpNa5kurWTpukB+8h9RyKBptO6I/CPiJLK+k0q68xUD4AfrGT/TNd+Olcz4j0K11dG1HTGgN8gK7wQVkx1VsVQ8B+IpWZ9I1ZJIbmKTy13jp/s5/lSv0ZbimuaPQ7WiiimZnn91/ycDY/9i7L/wCjlr0CvP7r/k4Gx/7F2X/0ctegUAFFFFABRRRQAUUUUAFFFFABRRRQAUUUUAeM/tBaTpcGt+F9WhsLdNQmv5EkuQn7xl8huCfSvXtO4062/wCuKfyFeXftEf63wl/2EZf/AEQ9elC0hv8AQY7O43+VLAqtsYqcYHQjpQxxtdX2LwIPQg0BgehBrM0DQbHRIZYbHz9spy3mzM56ds9Kg0bwvpek6g99aG685wQfMuGdeTk8E4qLy00N3CheVpvTbTf110/E2twzjIzWV4r1LUNK0p7zTtM/tB0yzoZRHtQAknJ+lRR+F9Lj1w6wv2r7UXL83DFMn/Zzir2uwXFxol9bWqo08tu8cYc4XcVIGT6c04t9URVjTVvZyv3ura/ezg4PiTqX/CL6T4ivvDgtLHUrq3iV2ulO1JSRuOB1GOnvXVN4q0g3Vr5Wp6e1tPbSXG4zfOVU4yq9xng+9cl/whviFvhp4U8PyQ6c97pV5bTXKmQmJliYk7TjqeOtYkXw38RyXNo19aaTPDFHqEciCdlJWeUOgUgZGMfgaoyPU7rxBo1roo1q41CGLTyQPPY4UEnAB9OeKig8UaBNI8cepws0dz9lcc/LLjO0+hxzWNoXhO8Pw2l8LeIrxL6SWOSMSMNxRSSUBP8AEV4+bvisTS/htq0ceppfeIFl/tTTPJuSkOMXm3YbhfT5MDFAHW/8Jr4U2Su2vWKLFII23SgfMemM9c9sVQ8EeOtP8RwZk8q2mlvbi2tUVy/nrEeXBx6Vw+qfDLxBqg0O8u4dHW90r7LblYyfLuIopAxkPH3sDgdsmtnwL4P8TeHfHOpasfsD6Zqd5PLNB5pJgUnKNEMYBPRh+NAHp1FFFABRRRQAVW1b/kF3f/XB/wD0E1Zqtq3/ACC7v/rg/wD6CaAMzwD/AMiXpH/Xqn8q3Kw/AP8AyJekf9eqfyrcoAKKKKACiiigAooooAKKKKACiiigAooooAKKKKACggEEEZB6iiigDA8P+DfDfh/Vb3U9E0uKwub4f6QYshXOc529AfpVXwmvjq21W5tfEsmlXthlmtru1DRyAZ4V0PGcdxXU0UAc7onjbwvrGt3Gh2OrQtqdu7LJauCkmV6kA4yPcV0VUpNJ0uTU4tUfT7Vr6IFY7gxDzFB6gN1rnIPDXiaz8cPrVr4uuJtIuHJuNKuogyoMf8sm6rz2oAr+J9G8RaFawXfw+jslWK4kub3TJgQL0vy21/4GzyO1LqMMfiW1aWxKWHiK2iRri1ZsmNiMhHI4z6EVe1TxpbaX4ri0G/0nVo1nKLBepbGS3dm7Fl+7j3qfxv4aXxFo8tnaalPo+ob1mhvbUgSJIv3Sw/iX1B4NA07O43wRrk2oWpsdSieDUrcbZUfq2O9dJXm11Z659n06HVLyKPxZBG832u2jK21yiHH7w9FJGOK7Pw1rC6taHzI/IvIjtngJ5RvX3B7GkuxUkn7y+7scrdf8nA2P/Yuy/wDo5a9Arz+6/wCTgbH/ALF2X/0ctegUyAooooAKKKKACiiigAooooAKy/EetR6PBB+4e5urmXyba3QgNK+M456YAJrUrnfGWk3d5c6Tq2nxpNd6XcNKkLttEispVhnscGgCe28T6bN4Yl18syW8IYTKR8yOp2sn13cU7w3r8eryXNtJay2V7bbTLbykFlVhlW47EVzUPhHUF8I3fh51iJvnmvpJ9/Edw0okVMd17ZrT8PaHqD6jrGtal/oV5qUEVuI4ZNxhWNSNwPqSSfyoA5j482s17qXguztwDLNqsiJk4G4wPjNdXa6p4hhtooT4aclEVSftC9hXlPxG+HupW/ibwTF/wnfiq6M2sFfMeVSYP3THcvy8Htn3rtv+FY6p/wBFL8X/APgQn/xNAHS/2x4g/wChZf8A8CFo/tjxB/0LL/8AgQtcz/wrHVP+il+L/wDwIT/4mj/hWOqf9FL8X/8AgQn/AMTQB039seIP+hZf/wACFo/tjxB/0LL/APgQtctcfDLWFt5Gh+JXi5pAh2A3CYLY4/h9aoeF/hr4sl8PWUniD4jeKItVaPN0kFymxXz0Hy/SgDuP7Y8Qf9Cy/wD4ELR/bHiD/oWX/wDAha5n/hWOqf8ARS/F/wD4EJ/8TR/wrHVP+il+L/8AwIT/AOJoA6b+2PEH/Qsv/wCBC0f2x4g/6Fl//Aha5n/hWOqf9FL8X/8AgQn/AMTXKWfhTxJN8V7/AMLN8RPFo0630mK7SXzVyZWkKkbtuOg6UAeo/wBseIP+hZf/AMCFo/tjxB/0LL/+BC1zP/CsdU/6KX4v/wDAhP8A4mj/AIVjqn/RS/F//gQn/wATQB039seIP+hZf/wIWj+2PEH/AELL/wDgQtcz/wAKx1T/AKKX4v8A/AhP/iayvFfw28Xw6QX8O/ETxRNf+dGAs9ymwIWG89P7uaAO7/tjxB/0LL/+BC0f2x4g/wChZf8A8CFrmf8AhWOqf9FL8X/+BCf/ABNH/CsdU/6KX4v/APAhP/iaAOm/tjxB/wBCy/8A4ELUN5qniGezmhHhpwZI2UH7QvcYrn/+FY6p/wBFL8X/APgQn/xNKPhjqff4l+L/APwIT/4mgDs/CdnPp3hrTrG6CieC3VJApyAQOa1K8P8Ahx4S8QeIrHVpr34jeLI2s9XubKMJMozHGwCk/Lyfeuo/4Vjqn/RS/F//AIEJ/wDE0AekUV5v/wAKx1T/AKKX4v8A/AhP/iaP+FY6p/0Uvxf/AOBCf/E0AekUV5DqPw28Yr4l0qOy+Inid9HdZv7QdrlPMRgv7vbx0J61rf8ACsdU/wCil+L/APwIT/4mgD0iivN/+FY6p/0Uvxf/AOBCf/E0f8Kx1T/opfi//wACE/8AiaAPSKK8i8Y+Atc0jwpquqWfxH8XS3NraSTRIZlILKpIGNvNS+GPh/rOpeG9M1G4+JPi5Jrq0imkUToAGZQSMbfU0AesUV5v/wAKx1T/AKKX4v8A/AhP/iaP+FY6p/0Uvxf/AOBCf/E0AekUV5v/AMKx1T/opfi//wACE/8Aiay9O+Gvi5tf1SO++IvihdMURfYHS5Te2QfM3fL64xQB65RXm/8AwrHVP+il+L//AAIT/wCJo/4Vjqn/AEUvxf8A+BCf/E0AekUV5v8A8Kx1T/opfi//AMCE/wDia5n4g+D/ABFoFvo8lh8RPFspvNWt7ObdMrbY5CQx+7wfegD26ivOP+FY6n2+Jfi//wACE/8AiaT/AIVjqn/RS/F//gQn/wATQB6RRXm//CsdU/6KX4v/APAhP/iaD8MdUwcfEvxfnHH+kJ/8TQB6RXKeL/A2n+ItWtNYGoanpupWmBHcWdyyZXOdrL0YfUVxvhP4beMJtFR/EfxE8Tw6j5kgdYLlNm0OdhHH93Fav/CsdU/6KX4v/wDAhP8A4mgDW+Jlx4it9MWDTPDMfiPTZ42i1C3W48qcqePk7HjPcVxY0m/+H8uk6jHq13eCaVbe2t750R4LcruMUrk/PtIwD1re/wCFY6p/0Uvxf/4EJ/8AE1R1z4Mrrli1lrPjnxNqFs3WKeSNh+q8UmrlRk4vQyY/iN4Lu/jFZa5H4gsvsS6JJbySb8hJvOU7CfXg17TbzR3FvHPC4eKRQyMOhB6GviZvgn4l0nxTL4d0nRsb1e5g3SjDxK23cT03cjivs3w7by2mg2FrOu2WK2jRx6EKAa5MNXq1ZyU42S2Pps9yfAYDDUJ4auqk5fEk00tF21+8v0UUV2Hy4UUUUAFFFFABRRRQAUUUUAFZ/iHVrfRdON5cAsWdYooweZJGOFUfU1oVh+NdFbW9KijhKC6tbmO6tt/3fMQ5APseRQAmleILG+s765uohbT6VIyXaSYJhYLkkHuCO9R+HfFEGrXy2UlrJaTTWwvLZXIPmwE4Dex6ce9Zen+GNQ+zast+tuX1+WRtQCyHECGPYgT+90Gaf4U8M6hb65batrBgE1hp4062ELEh0yCXOehOBxQB2VFFFABRRRQAUUUUAYniLxBHpd3b2MNu13ezxyTLCrBcRp95sn68epqez1GHUNEi1rSLdbo3MQeIZCFwegJ7Vk+LdBv7nXLTXdIEDXkVrLZukzFVMcmPmB9QRn3qsum+KPDvg9NG8L2um3c1pbxR2z3czIHbJ8wtgce1AG54T1sa9pbXTWc1nNFO9vNDJyUkQ4OD3Hoa16xPBUesxaEi69ZWFleb2Jis5GeMDPXceST3rboAKKKKACiiigArmdQ8Y2dpqk9t5DyW1pPHb3lyCMQySY2jHfqMntmumrg9X8G31xqepW0DwDStXvYby7csRIjJtyoHfdtHPagDd8Za9p3gzw3da1PaSPFGwZorZBvdmYAnH45Jrct5RNbxzKCBIgYA+4zXE/EXwnrPi7wvfWcepNpl7JG8MSwyZiZd4ILZGc4FdjpkD2um21tJIZHihRGc9WIAGaALFFFFABRRRQAUUUUAcxYeL7K+1OC1Fs/2S7mltra5JBWWSPO8Y7Dg4PfFSTeKrBPFSeF7FY5ryNVaceYqLCp6Dnq2Odo7Vg2XhDWLGe0gg+yPZaTcz3ljlyGmkkztV/QAsee9VtT8A3t7rVy5S0SG91GHUnvVYi4gkQDManuDjA9iaAPSqKKKACiiigAooooAq6tf22l6ZcajeSCO3t4zJI3oBWXoOvQ6xdyWFzZG2uo4o7pYpCGzE33HB9eOnarninSYte8O32jzMVS6hMe70PY/niuf0DRddtdb/tq8jszcvBDYtGkh2rAhJLjj7xJ6UAW9D8YQatrUljBZyeUs0sAl3Asrx/eDr1UehPWunrzrwx4L1fT/AB5ceILmS2SaWST7RdwsQb2I/wCrR4+gKf3h6V6LQAUUUUAFFFFABWb4o1X+w/D19q/2SS7FpCZTDGQGcDrjNaVY/jayvdS8Japp+nJE93c2zxRCVtqbmGOT6UAPudYsLfw4PEd0vl262onJIyyqQDj68iofDviBNVu7ixmtXtLyCNJWiZg2Y3GVbI/X0rNm0PVdS8Gr4b1CO1gRtMSF5Y3LFZ1x0HdeM5qXwjoeo22s3uuav5C3lxbxWyxwsWVUjB5ye5JzQB1FFFFABRRRQAUUUUAFFFFABRRRQAUUUUAFFFFABRRRQAUUUUAFFFFABRRRQAUUUUAFFFFABRRRQAUUUUAFFFIzBVLMQABkk9qAForntL8Y6HqWpzafazS+akLTozxFUmjU4LI3RgD6Vy2qeLvEeg+NtCGpi1l8N6wfIkcR7ZLOdz+5yehVsY+tAHpVFcRq3iLWv+Fr6T4asTbRaXLZTzXMrJukaVMYRewAyCa57wF4u17Xlkju/FWkR6hHqc1oLQWhG9Y3Ix14JAoA9Yorg/D3iPXfF+o6zNoU1pZaZpd69jE8sRka6lj++TyNqhuPXiux0dr9tLt21SOGO9KDz1iOUDd8e1AFuiiigAooooAKKKKACiiigAooooAKKKKACiiigAooooAKKKKACiiigAooooAKKKKACiiigAooooAKKKKACiiigAooooAKKKKACiiigAooooAKKKKACiiigAooooAKKKKACiiigAqK8gW6tJraQkJLG0bEdcEYqWigDz7wP4V8W6TpR0DWNU028020XybKeOErcPDuztk7A7eOOtXvGHhfUPEp1PSbhrSDSLqwEMMqZ+0QzKdyOO3ynBH0rs6KAOBt/CniK18YeHNUF5ZXVvpunS293LKGWa4mcDMmBwOV/Wqngfwz4y8O2E1o0Ph6ZptQmujPh9yCR9xA46gGvSaKAOF0PwtrvhbWtVPh64sJdJ1S7a9aC5DBraZ/9YVI6gnnB6Gu3gWRYUWV98gHzNjGTT6KACiiigAooooAKKKKACiiigAooooAKKKKACiiigAooooAKKKKACiiigAooooAKKKKAP/Z">
            <a:extLst>
              <a:ext uri="{FF2B5EF4-FFF2-40B4-BE49-F238E27FC236}">
                <a16:creationId xmlns:a16="http://schemas.microsoft.com/office/drawing/2014/main" id="{82DBE16A-08C2-4510-8903-F8FE803FCB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9" descr="data:image/jpg;base64,%20/9j/4AAQSkZJRgABAQEAYABgAAD/2wBDAAUDBAQEAwUEBAQFBQUGBwwIBwcHBw8LCwkMEQ8SEhEPERETFhwXExQaFRERGCEYGh0dHx8fExciJCIeJBweHx7/2wBDAQUFBQcGBw4ICA4eFBEUHh4eHh4eHh4eHh4eHh4eHh4eHh4eHh4eHh4eHh4eHh4eHh4eHh4eHh4eHh4eHh4eHh7/wAARCAA+AL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K9/fWOnwia/vLe0iJxvnlCLn0yalgminhWaCVJY3GVdGBVh6gjrXh3iW58K658btf034ktaHTNL0y2TRtMvyGjvGm8zzpY4j/AK1xtRRgErnjGa9j8NaZpujaDZ6Zo9v9msLeILbxc/IvUDnkde9AGjRRRQAUUUUAFFFFABRRRQAUUUUAFV0vrJ5J40vLdnt/9eokBMXf5h/D+NWK8L8WabZ+DfjPHHpWnsU8ZaBdWbxqC/2i7ilTa0hOc/JPIct/CuOwFAHt9pc295bJc2lxFcQOMpJE4ZWHsRwalrC8AeGrHwf4O03w3p8UcVvZQ7QsYwu4ks5A7AszH8a3aACiiigAooooAKKKKACiuM8XeA49f1htTk8ZeMdJ3Isf2fTdXa3gGO4QDqe571lH4TxYz/wsb4j4/wCxgf8A+JoA7260zTbq6iu7rT7Se4h/1UskKs6fQkZH4Vbrzb/hVNvtDf8ACyfiLg9D/wAJC2P/AEGhfhTbscL8SfiKx9vELf8AxNAHpNNlkSKNpJGCogLMx6ADqa85PwnhBAPxH+IwJ6D/AISF+f8Ax2u10DSW0bw/DpMWp6hfNCjKt3qExnnckk5djjdjOPoAKAOTf40/CVHZG+InhtWUkEG/Tg/nXUeFPE/h7xXpzaj4a1my1azWQxtNaSiRAw6jI78iuNfwf8UC7FfidoyqSSB/wiSHA/7/ANdd4N03XtL0trfxDrttrN0ZCyzwaeLNQuBhdgds9+c0AY3j7xBqMXiDRfB+gukWp6sXkluWXcLW2jGXfH948hc8Z61nfE7xnrfgu10iDTdIk1KOTULKxu9QvHCKgmlWMMAAPMcluQuMdfaqt+PJ/ae06WdP3dx4WaG3Y9PMWd2cD32kVl/tReJtG0zw5pGm3dzKLv8AtzTbzyo7eSQ+TFdI8j/KpGAqk/hQB7GOlFU9G1Ky1fTYdQ0+bz7aZd0b7SuR9CAa43VPhjHf6lc3x8e+P7UzyGTybbXGSKPP8KLt4X0FAHfUVzngrwmvhcXIXxH4j1n7QVP/ABN9QNz5eP7mQNue9aXiXSRrmiXOlnUdR04ThR9p0+4MM8eGB+Rx0zjB9iRQBoPu2HaQGxwSOM1y/h3w1qC6yfEHim+tdT1eNXhtTbW5igtYmOSEVmY7mAXcxY52jGOc4C/CiFs7fiR8RjjrjxC3/wATSN8KrdThviT8RQffxC3/AMTQB6TWZ4msdQ1DSXh0vVJdNvFIkilRVZSw6K4IOUPfGD71xP8AwqmDbu/4WR8Rsev/AAkLf/E1s+EPAcfh7V/7SXxh4w1b900fkanqzXEHOPm2kfeGOD7mgCx8MvFDeK/DAvLmEW+o2txLY6hCAQEnico5AP8AC2Ny+zCuory34ALI178QrrzBJbz+LLg27A5G1YYUYD6Orj6g16lQAUUUUAFFFFAHkH7WUdzffDP+x9MvL2z1e9mc2EtpM8bh4YZJ2+6ckFI2BHv64rjfjF4x1bXvhVoPh3QdRu7W71CLT/7QvLaTEi+dNHGkSsOVdiWcn+7E/rXqXifQvEmrfFfRrtrGzk8M2thcxSyNN+9WeVCodV/3SV/4Ga4X/hU3iPw6ngfRfD8drqmm6XrP9qaxdXU2yWd8OigD+6gkLAeq+9AF39oW3s7Dwr4H8OvPrStLrMEDf2ZLN9oaKOGR5DiP5nB2AHr97Pak8Droui6bq3xW07+3LLRbfTLiMafqV3NIzmNgRJtkY7CSpX1rf+IWk+Np/iloPiTRNEstS07SLK4jSOW9ELNPMUG/kH7qow/4GaWDwl4t8UfDPxVofjS4tbS/1qeU2sVqd0VnFtTy04+98ykn13GgDmtC+HWsePPAEfijxB4l1u28T6wI723eDUJoYbCIuGjjSNGC/wCr4Jxkk89BXt1rGYbaKEuzlEC7mOS2B1Jrz/wQPibbvo2k6vpei2WmWECw3VxFOZHuQibVKLn5AcZOc16JQAUUUUAc1438L/27Lpup2N19i1nSZjNY3OMgbhh42HdHHB/Sugs/tH2SL7X5X2jYPN8rOzdjnbnnGfWpaKACiiigAoJwMngUVkeNYtVuPCGrW2hoj6nNZyxWu99iiRlKqxPoCc/hQB53+zFYf8U3rviQXWoTxa3rM8toLq7kmEdujFUVQ5O0bvM6dePQVxnjPUPC1x8ePEk3iF/FEmmWFjY2ezTpbvyBdSO+4t5RwpwYh2+9muu+HujfEzSbLwr4dl0jTdJ0XSNzX0kN4JZLshHwgGPlUuwY/QVq/BHwz4o0ZfFk3jSzsPtesa2+oI8EnmBoyqKqEdtojH50Acn8UPDFx4X+AcfhKHWNUuNS1DV44LK5+2yCZXlmLBd+dx2xBhgntXrd7pep2nhWDR/Dt3HDNFElutxds0jKgXBfPJZ+/PfrXJfGDRPFur+IvCN5oGlWmo2ei3zX88U92It8oQpHjI7BnP4it34eJ4zkbVtQ8Zx2lrNcXQFlZ2snmJBAqLjLd2LbyfwoA0/Bfh2x8K+G7XRLDc0cO55JX+/NK7F5JG/2mdmY/WtmiigAooooAKKKKACiiigAooooAKKKKACiiigAooooAKKKKACiiigAooooAKKKKACiiigAooooA//Z">
            <a:extLst>
              <a:ext uri="{FF2B5EF4-FFF2-40B4-BE49-F238E27FC236}">
                <a16:creationId xmlns:a16="http://schemas.microsoft.com/office/drawing/2014/main" id="{943F0980-6285-4957-912D-09818A2EF8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 descr="data:image/jpg;base64,%20/9j/4AAQSkZJRgABAQEAYABgAAD/2wBDAAUDBAQEAwUEBAQFBQUGBwwIBwcHBw8LCwkMEQ8SEhEPERETFhwXExQaFRERGCEYGh0dHx8fExciJCIeJBweHx7/2wBDAQUFBQcGBw4ICA4eFBEUHh4eHh4eHh4eHh4eHh4eHh4eHh4eHh4eHh4eHh4eHh4eHh4eHh4eHh4eHh4eHh4eHh7/wAARCACPAT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ooAKKKKACiiigAooooAKKKKAPGvjd438SP8QPDfwl8CXiafrmtq11f6mYxIdPs1zudVPG9trYz6D1BF/wr8PPGHhz4sWmqRePfEGr+FF0p0ubTVdRad3vC2AwXaAF288dCPSvO/GfiTR/hv8Atjz+K/HDTafoeqeGltLDUGgeSJZVZSy5UEg/K3QfxD1r2j4ZePofHy6jqGlaLqVvoULolhqV3H5S6hkHe0cZ+YIDgBiPmzx0ojtf1/yCW9v67nZUUUUAFFFFABRRRQAUUUUAFFFFABRRRQAUUUUAFFFFABRRRQB82ftP3HxL8DmH4m2vja6j06y1y3hTRbQbLX7Cw5M2Rl5GcEEngBhjGK3P2nL7xHdax8PNF8D+KNW0nV9e1TycWc+1Gswm+WVlxztG0g+mR3rq/wBqbRhrv7P3jGy2bnj09rpPXdCRL/7JXH/sxWmqeNms/iv4ks3txFpEGj6BbydUhRQJ7j6yyA4P91R60Q7dtf6+a/EJd++n9fee9qNqhclsDqeppaKKACiiigAooooAKKKKACiiigAooooAKKKKACiivJ/iH+0J8MvAXiy68L+JNTvYNTtVjaVI7GSRQHQOuGAweGFAHrFFeD/8Na/BX/oNal/4LZf8KP8AhrX4K/8AQa1L/wAFsv8AhQB7pcW9vcKFuIIplByBIgYA+vNSABQAAAB0Arwf/hrX4K/9BrUv/BbL/hR/w1r8Ff8AoNal/wCC2X/CgD3iivB/+Gtfgr/0GtS/8Fsv+FH/AA1r8Ff+g1qX/gtl/wAKAPeKK8d8H/tKfCnxX4n0/wAOaNqt/LqGoTCG3R7CRFZj0ySMCvYqACivG9R8M/tDyahcyWPxN8Lw2rSuYI30TcyISdoJ7kDHNQf8It+0h/0VLwp/4IqEB7XRWL4ItfEdl4Xs7bxZqlpqmtIG+03VrB5MchLkrhO2F2j6jNY3xz1m48P/AAc8XaxasUuLbSbhoWHVXKEKfwJBpSfKmxxV2kcN4f8AFPi74u+Nb8+E9Zbw74D0K++zPqFvEr3OsToQXSMuCEhHQkDJyOeeNv4z/Fe48GQ6hp3hrwvqPiXXrOwa/nijjKWtnAAT5s0pwMfK2EXLHB6dad+yppVvpH7Png6C3Tb52nrdSEjlnlJkYn8W/ICuj+Mn/JJPGB7/ANiXn/ol6Kt4RfkFP3pLzMn9nPxdrHjv4O6H4q15oDqF8Jml8iPYg2zOoAHPZRXoVePfsYf8m2eE/wDcuP8A0okr2GqluRF6BRXjN3+0h4Dtbua2k0rxeXikaNiuhykEg4OD3FRf8NMeAP8AoE+Mf/BFLSKPa6KyPBviGx8VeGbLxBpsV3FaXiF40uoDFKAGK/Mh5HINa9ABRXh2o/tVfByw1C4sbnWNRWe3laKQDTpSAykg849RUH/DWvwV/wCg1qX/AILZf8KAItRi+LHxbvrrwd4j8Mf8If4Oj1CX+0L4TYn1OzWQ+VBGuSV3qBvbOMdPQ+7afZ2un2FvYWNvHbWttGsUMMa4WNFGFUDsABXh3/DWvwV/6DWpf+C2X/Cj/hrX4K/9BrUv/BbL/hQtrA9z3iivB/8AhrX4K/8AQa1L/wAFsv8AhR/w1r8Ff+g1qX/gtl/woA0vinr/AI2+FOtv44k1OXxF4EuLlF1XT5YVE+kq5CiaB1ALRgkZRs9evOR6tcSyat4cefQtRiie8tC9le+X5qKXTKSbcjcOQcZ5rmdXvND+JPwX1G7sGe40jXNHn8lnjKsVZGAO08g55/CvM/2dLrxh4s/ZK0K38Ma7b6Pr1uTaQ31zb+ciRw3BGNh65jG2haprsPqmYOhx/EgfFXxT8FdN8fapdWzR2upTeILq5WS9sbcxjzY4lxw7yFQOgRST1Iz9HeFdLl0Xw3p2kz6ld6pLaW6QyXl026W4YDBdj6k8140vwJ1zRfEel+IPB/jc6fq8tlPZ+ItTuLXzbjUDNIJHmXnasgOQuchQEHOOfdY12RqhZnKgDc3U+5p9BdR1FFFIAooooAKKKKACiiigAqrftp9vE11fm1ijGA0s21QOwyTVqvOv2mLrT7P4C+MbnUrW3uYl0yRUjnQMvmv8kZAPcOykHscUpOyuNK7sdvYtpF9G0lk1jdIp2loSjgH0yKS+k0ewVWvnsLVXOFMxRAx9s186fsIafL4Zg8feDLmRmm0rVIJGLDH+sh9P+AV5l8bNRufjN+0D4Os1fzPCT602l6bEMkXUcLobu4H+yTlAe4T2NVb3kl1Jvo32Ptlm0lbH7czWK2m0P55KeXtPQ7umPeqf9reFf+gnov8A3/i/xrJ+Kh0XRPg/4jN1p1kdKsdHnxaNCvk7UjOxAuMAZCgDHHFeH/s0/Dn4Zad+z1oHiDx7oPh+W41ORpGu9RgQsTLKUhjDMM8jbgDuaS1bG9Ej6RsZNHvlZrF7C6VDhjCUcKfQ4pupz6Hpdv8AaNTm06xhzt8y4ZI1z6ZbArzj4YeC9H+BHw98W3lxcQtp4vrvVz5SkeVbhR5cXPUqqge5NcJ+z/4O/wCFuC4+MPxSs01eTUZ5F0LSrseZaWNqrEArGflJJBGSO2erUbsOh9B6TdaLqMf2jSrjT7xFOPMtnSQA/Va0K8v+EXwg0v4c+O/GWu6P9ng0/XZIDZ2MKFVtFRTvX0wXYkAdBgV6hQB45qP7O/hW+1C5vZPFfjtHuJXlZY9edUUsSSFGOBzwKg/4Zu8I/wDQ3fED/wAKCT/CvaqKAMbwR4ctPCXhiz8P2N3qF3b2gYJNfXBmmbcxY7nPJ5Yge2BWP8btFn8RfCDxZotqpe4u9JuEhUfxPsJUfiQK7GilJcyaHF2aZ5b+ydrFvrP7PfhGaBsm2svscq55V4mKEH/vkH6EUftGeONE8PeA9c0C7j1O51TVNIuI7O3s9Pln3l0ZBllUqvPqRWRo/g3xf8K/HeoXngbTYtd8F6/ei4vNI+0LDPpc7kB5oC3ytGepTIIAGOle005rnXqKHuP0Pnr9jHxnpMfww8P+Aby21ax1+1W4DQXOmzRow8x5MiQrsxtPcg54r6Foopt3ElYKKKKQwooooAo38mkWKLJfPY2yu2FaYogY9cZPU0tl/ZV7D51n9iuYsld8W11yOoyK8T/bunsYvgDdwXNpb3F3d39tb2JkQFo5S+4lCeQdiMOOxNeq/DDwvYeDPAOjeHNPtIbZLO0jSQRqBvl2je59WLZJNC1TYPSxqX02i2Gz7dLp9rvzs85kTdjrjPWqv9reFf8AoJ6L/wB/4v8AGvDP29IbPUfAPhnw/wDZIJtV1fxBBa2cjIDJECDvKnqASUBx6itv4lfBH4V654Zn8A6NpXhrRfFF1YiawnW3UXCLG6gy4X5iuflJ77qWtmx9UexXEui29ol3cSafFbyY2SuyKjZ5GCeDmnWLaRfRtJYtY3SK21mhKOAfTI7143+1fBpHhv8AZX1TS57W3uEtrS2sbESRg7ZNyRqy56MF3HI967j4B+E7PwZ8I/Dmi2tpDbyiwimuyiAGSd0DSMx7nJxk9gB2qu/kTroa3xN1a18OfDbxFrFxtjgstMnkwOMkRnAH1OB+NcJ+xvolxof7O3hiG6UpLdRy3u09llkZ0/8AHSp/Govif4U8bfFbxB/wiWp2aeHvh9Z3SSX032hXuta2EMsaKv8Aq4s9SxzkdOK9ftLeC0tYbW1iSGCFFjijQYVFAwAB2AApLZvuN9F2JaKKKACiiigAooooAKKKKACiiigArxj9rBv7S8O+FPBSgs3iXxPZWkqg9YUfzJD9PkX869nryj4j+APG3iT4ueFPF2n67olvpXhuRpILG4tpGeVpF2SszBgM7fu46d80LdeodGeI+L9Q17R/2kPiR8P/AArHNHq/jpNPitbhF+W1jMWbicnttQyY9/pXSeEvDumR/tiaN4X0eELpPw/8KLFEuM4lkHLE/wB9vP3E9zmvoFfBvh2LxtceOIdLh/4SOayFkbx2YnygchQucDnGSBk+tea/CL4WeN/Cnxc8SeOvEHiHQtS/4SMf6XFb2sqPFtOY1jLMQFHAOc8AUQ0t5f8ABt+YS1v/AF2uRftv61Jpf7P+p2Vu2LjWLq30+MA8nc4ZgPqqEfjWRe/AHw9ommeC9Yl8S6hZWfhi6t9Q1NNV1WWW08uFMttRzsjIcDBGABkV0P7Q/wALfGPxL1Xw8dJ1/RdO0zRLpL9Le7tZJWnuVPBfDAFAOMDB+ZuemMz4i/DT4zfELRY/DviLx34XtdFkuI3vYdN02aN7hFYHYWZ244zjjkDNEbr1uN/oTftt6s9v+zXrMthMGjv5LWHzI2yGjeVWyCOxAx9DXp/w00210H4a+HdMg2x29npVvHk4AwI1yT+pqD4neBdI8ffD3UPBepb4LO7hVEkiA3QMhBRlHsVHHccV5jqXw1+NmofDqPwDN8SPD0Omi3FlLqEOlyi9ltgNu0kvtBK8EgAn170bXFvY9zs7m3vLaO6tLiK4glXdHLE4ZHHqCOCKlrI8F6Fb+F/CGj+G7Rt8GmWUVoj7du8IgXdjtnGfxrXpvfQS2CiiikMKKKKACiiigAooooAKKKKACiiigD51/apP/CRfFr4ReAV+dLrWTqN0gP8Ayzh28kf7vmflXu+teINH0a+0ux1K+jt7nVbn7LYxEEtPLtLFQAD0AJJPA9a8c8a/Cr4l6t8cYfibpPirwzbyafbNZ6Za3VhLKsULBgS2HGXO9uQQPatDw78M/iFe/GDSPHvxB8X6RqsOjWs0VhYafZPDHFJIu0uAzHnBOSSTwKI7IJb6HHftC6f/AMJ5+0/8N/AP2y8tbextbjVbmWzm8uaI8lWVv4WBhGD/ALVd58MvhNd+EPjF4i8XXGuajrNpeaZb2djNqd41zdJhi0qliBhcqmAPU1naL8LfHdt+0Rc/FTUPEOgXMNxAbH7EtpKGhtMjaEbd9/5QSTkEs3HIx7ZRHRL5/wBfcEtW/l/X3nzt+2kz61N8Ofh9E3Ov+JImmUHkxR4B/wDRmfwr3TXte0Xw6mnrq19FZi+u47GzVgSZZ3zsjUAHk4PsMV5F8UfhV8RPFHxj0bx9pPibw7aR6AjJpVpd2MsoXcpDvJhhliTxjGNq+hzNa/DH4ka58U/DPi34geMtF1DTvD7yTW2m6dYvDGZmQqJDuY5IJByTxjjGTRHbXuEt/ke2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/Z">
            <a:extLst>
              <a:ext uri="{FF2B5EF4-FFF2-40B4-BE49-F238E27FC236}">
                <a16:creationId xmlns:a16="http://schemas.microsoft.com/office/drawing/2014/main" id="{2B0EE967-4789-400C-8C7B-5AAAF44F9A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563600" y="9448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28FC426-C596-4C5C-BF14-4F5B2A9B89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103" y="6072073"/>
            <a:ext cx="2781300" cy="10191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6BB174C-DCB2-440E-BB97-659180463356}"/>
              </a:ext>
            </a:extLst>
          </p:cNvPr>
          <p:cNvSpPr txBox="1"/>
          <p:nvPr/>
        </p:nvSpPr>
        <p:spPr>
          <a:xfrm>
            <a:off x="8562108" y="7417835"/>
            <a:ext cx="5210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2.) Perform a stoichiometric balance on a per   atom basis of the fuel</a:t>
            </a:r>
          </a:p>
        </p:txBody>
      </p:sp>
      <p:pic>
        <p:nvPicPr>
          <p:cNvPr id="41" name="Picture 2" descr="3M Logo">
            <a:extLst>
              <a:ext uri="{FF2B5EF4-FFF2-40B4-BE49-F238E27FC236}">
                <a16:creationId xmlns:a16="http://schemas.microsoft.com/office/drawing/2014/main" id="{28C75DA5-914B-42E4-BB4E-E8F352DB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80" y="1053986"/>
            <a:ext cx="6286467" cy="11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7DF3443-DE86-44ED-86A1-6C40EB51067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7306" y="9506008"/>
            <a:ext cx="4769715" cy="3576361"/>
          </a:xfrm>
          <a:prstGeom prst="rect">
            <a:avLst/>
          </a:prstGeom>
          <a:noFill/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8817E085-A156-4BBC-8F1A-1B296887D64D}"/>
              </a:ext>
            </a:extLst>
          </p:cNvPr>
          <p:cNvSpPr txBox="1"/>
          <p:nvPr/>
        </p:nvSpPr>
        <p:spPr>
          <a:xfrm>
            <a:off x="8490474" y="8775024"/>
            <a:ext cx="5718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3.) Visualize Prediction via Flammability Diagram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B9680F93-14CC-419C-B757-E7671AC2E72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137" r="26329"/>
          <a:stretch/>
        </p:blipFill>
        <p:spPr>
          <a:xfrm>
            <a:off x="13326306" y="6089633"/>
            <a:ext cx="2588894" cy="3084576"/>
          </a:xfrm>
          <a:prstGeom prst="rect">
            <a:avLst/>
          </a:prstGeom>
        </p:spPr>
      </p:pic>
      <p:pic>
        <p:nvPicPr>
          <p:cNvPr id="65" name="Content Placeholder 5">
            <a:extLst>
              <a:ext uri="{FF2B5EF4-FFF2-40B4-BE49-F238E27FC236}">
                <a16:creationId xmlns:a16="http://schemas.microsoft.com/office/drawing/2014/main" id="{B0A428F8-6000-4EB1-B001-2890214EC17D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69" y="9770543"/>
            <a:ext cx="1992979" cy="85316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C1A06BA-A96B-4E51-9E7F-056EAE8EB9F5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4"/>
          <a:stretch/>
        </p:blipFill>
        <p:spPr>
          <a:xfrm>
            <a:off x="8650634" y="10877410"/>
            <a:ext cx="2358646" cy="940003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DFF2D61-B085-4086-B0E5-BA7075D2F34C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00" y="10498494"/>
            <a:ext cx="1980170" cy="56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90D9A2A-02E4-4D66-BCCC-B067A0EDD367}"/>
                  </a:ext>
                </a:extLst>
              </p:cNvPr>
              <p:cNvSpPr txBox="1"/>
              <p:nvPr/>
            </p:nvSpPr>
            <p:spPr>
              <a:xfrm>
                <a:off x="8626707" y="11798828"/>
                <a:ext cx="36638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𝐿𝑂𝐿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𝑒𝑥𝑡𝑟𝑎𝑝𝑜𝑙𝑎𝑡𝑖𝑜𝑛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𝐿𝐹𝐿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90D9A2A-02E4-4D66-BCCC-B067A0EDD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707" y="11798828"/>
                <a:ext cx="3663878" cy="246221"/>
              </a:xfrm>
              <a:prstGeom prst="rect">
                <a:avLst/>
              </a:prstGeom>
              <a:blipFill>
                <a:blip r:embed="rId13"/>
                <a:stretch>
                  <a:fillRect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45205E-0A83-4B56-BBA4-72D16D9880D3}"/>
                  </a:ext>
                </a:extLst>
              </p:cNvPr>
              <p:cNvSpPr txBox="1"/>
              <p:nvPr/>
            </p:nvSpPr>
            <p:spPr>
              <a:xfrm>
                <a:off x="8686005" y="12389317"/>
                <a:ext cx="3663878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𝑈𝑂𝐿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𝑒𝑥𝑡𝑟𝑎𝑝𝑜𝑙𝑎𝑡𝑖𝑜𝑛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𝑈𝐹𝐿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𝑙𝑖𝑛𝑒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945205E-0A83-4B56-BBA4-72D16D988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005" y="12389317"/>
                <a:ext cx="3663878" cy="246221"/>
              </a:xfrm>
              <a:prstGeom prst="rect">
                <a:avLst/>
              </a:prstGeom>
              <a:blipFill>
                <a:blip r:embed="rId14"/>
                <a:stretch>
                  <a:fillRect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BB7AA35B-5F6F-454B-8693-91FDF32AAA71}"/>
              </a:ext>
            </a:extLst>
          </p:cNvPr>
          <p:cNvSpPr txBox="1"/>
          <p:nvPr/>
        </p:nvSpPr>
        <p:spPr>
          <a:xfrm>
            <a:off x="8821190" y="9255634"/>
            <a:ext cx="521079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2000" dirty="0">
                <a:latin typeface="Times New Roman"/>
                <a:cs typeface="Times New Roman"/>
              </a:rPr>
              <a:t>Using the following correlations</a:t>
            </a:r>
          </a:p>
        </p:txBody>
      </p:sp>
      <p:sp>
        <p:nvSpPr>
          <p:cNvPr id="71" name="Text Box 43">
            <a:extLst>
              <a:ext uri="{FF2B5EF4-FFF2-40B4-BE49-F238E27FC236}">
                <a16:creationId xmlns:a16="http://schemas.microsoft.com/office/drawing/2014/main" id="{FB3CEC1A-99F0-455C-A88B-229F2011D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3519" y="13158179"/>
            <a:ext cx="9307174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513" tIns="27757" rIns="55513" bIns="27757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Validation 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9DEF43E4-4A9A-4FF5-85F8-AA8938FBBF82}"/>
              </a:ext>
            </a:extLst>
          </p:cNvPr>
          <p:cNvSpPr txBox="1">
            <a:spLocks/>
          </p:cNvSpPr>
          <p:nvPr/>
        </p:nvSpPr>
        <p:spPr>
          <a:xfrm>
            <a:off x="8280155" y="13892630"/>
            <a:ext cx="5154384" cy="1113406"/>
          </a:xfrm>
          <a:prstGeom prst="rect">
            <a:avLst/>
          </a:prstGeom>
        </p:spPr>
        <p:txBody>
          <a:bodyPr anchor="t">
            <a:noAutofit/>
          </a:bodyPr>
          <a:lstStyle>
            <a:lvl1pPr marL="1000125" indent="-1000125" algn="l" defTabSz="2665413" rtl="0" fontAlgn="base">
              <a:spcBef>
                <a:spcPct val="20000"/>
              </a:spcBef>
              <a:spcAft>
                <a:spcPct val="0"/>
              </a:spcAft>
              <a:buChar char="•"/>
              <a:defRPr sz="9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5350" indent="-833438" algn="l" defTabSz="2665413" rtl="0" fontAlgn="base">
              <a:spcBef>
                <a:spcPct val="20000"/>
              </a:spcBef>
              <a:spcAft>
                <a:spcPct val="0"/>
              </a:spcAft>
              <a:buChar char="–"/>
              <a:defRPr sz="8100">
                <a:solidFill>
                  <a:schemeClr val="tx1"/>
                </a:solidFill>
                <a:latin typeface="+mn-lt"/>
              </a:defRPr>
            </a:lvl2pPr>
            <a:lvl3pPr marL="3330575" indent="-665163" algn="l" defTabSz="2665413" rtl="0" fontAlgn="base">
              <a:spcBef>
                <a:spcPct val="20000"/>
              </a:spcBef>
              <a:spcAft>
                <a:spcPct val="0"/>
              </a:spcAft>
              <a:buChar char="•"/>
              <a:defRPr sz="7000">
                <a:solidFill>
                  <a:schemeClr val="tx1"/>
                </a:solidFill>
                <a:latin typeface="+mn-lt"/>
              </a:defRPr>
            </a:lvl3pPr>
            <a:lvl4pPr marL="4662488" indent="-665163" algn="l" defTabSz="2665413" rtl="0" fontAlgn="base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4pPr>
            <a:lvl5pPr marL="59959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5pPr>
            <a:lvl6pPr marL="64531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6pPr>
            <a:lvl7pPr marL="69103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7pPr>
            <a:lvl8pPr marL="73675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8pPr>
            <a:lvl9pPr marL="78247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latin typeface="Times New Roman"/>
                <a:cs typeface="Times New Roman"/>
              </a:rPr>
              <a:t>                          Methane- Cornstarch</a:t>
            </a:r>
          </a:p>
          <a:p>
            <a:pPr marL="0" indent="0">
              <a:buNone/>
            </a:pPr>
            <a:r>
              <a:rPr lang="en-US" sz="1800" kern="0" dirty="0">
                <a:latin typeface="Times New Roman"/>
                <a:cs typeface="Arial"/>
              </a:rPr>
              <a:t>      Predicted LOC of Hybrid Mixture: 8.9% - 10.8%</a:t>
            </a:r>
          </a:p>
          <a:p>
            <a:pPr marL="0" indent="0">
              <a:buNone/>
            </a:pPr>
            <a:r>
              <a:rPr lang="en-US" sz="1800" kern="0" dirty="0">
                <a:latin typeface="Times New Roman"/>
                <a:cs typeface="Arial"/>
              </a:rPr>
              <a:t>      Experimental LOC of Hybrid Mixture: 9% - 11%</a:t>
            </a:r>
          </a:p>
          <a:p>
            <a:pPr lvl="1" indent="-833120"/>
            <a:endParaRPr lang="en-US" sz="1800" kern="0">
              <a:cs typeface="Arial"/>
            </a:endParaRPr>
          </a:p>
          <a:p>
            <a:endParaRPr lang="en-US" kern="0"/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08D0ADA0-860D-49C1-B4D1-3AB3EA09CCDD}"/>
              </a:ext>
            </a:extLst>
          </p:cNvPr>
          <p:cNvSpPr txBox="1">
            <a:spLocks/>
          </p:cNvSpPr>
          <p:nvPr/>
        </p:nvSpPr>
        <p:spPr>
          <a:xfrm>
            <a:off x="13435642" y="13833341"/>
            <a:ext cx="4934830" cy="1239056"/>
          </a:xfrm>
          <a:prstGeom prst="rect">
            <a:avLst/>
          </a:prstGeom>
        </p:spPr>
        <p:txBody>
          <a:bodyPr anchor="t"/>
          <a:lstStyle>
            <a:lvl1pPr marL="1000125" indent="-1000125" algn="l" defTabSz="2665413" rtl="0" fontAlgn="base">
              <a:spcBef>
                <a:spcPct val="20000"/>
              </a:spcBef>
              <a:spcAft>
                <a:spcPct val="0"/>
              </a:spcAft>
              <a:buChar char="•"/>
              <a:defRPr sz="9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5350" indent="-833438" algn="l" defTabSz="2665413" rtl="0" fontAlgn="base">
              <a:spcBef>
                <a:spcPct val="20000"/>
              </a:spcBef>
              <a:spcAft>
                <a:spcPct val="0"/>
              </a:spcAft>
              <a:buChar char="–"/>
              <a:defRPr sz="8100">
                <a:solidFill>
                  <a:schemeClr val="tx1"/>
                </a:solidFill>
                <a:latin typeface="+mn-lt"/>
              </a:defRPr>
            </a:lvl2pPr>
            <a:lvl3pPr marL="3330575" indent="-665163" algn="l" defTabSz="2665413" rtl="0" fontAlgn="base">
              <a:spcBef>
                <a:spcPct val="20000"/>
              </a:spcBef>
              <a:spcAft>
                <a:spcPct val="0"/>
              </a:spcAft>
              <a:buChar char="•"/>
              <a:defRPr sz="7000">
                <a:solidFill>
                  <a:schemeClr val="tx1"/>
                </a:solidFill>
                <a:latin typeface="+mn-lt"/>
              </a:defRPr>
            </a:lvl3pPr>
            <a:lvl4pPr marL="4662488" indent="-665163" algn="l" defTabSz="2665413" rtl="0" fontAlgn="base">
              <a:spcBef>
                <a:spcPct val="20000"/>
              </a:spcBef>
              <a:spcAft>
                <a:spcPct val="0"/>
              </a:spcAft>
              <a:buChar char="–"/>
              <a:defRPr sz="5800">
                <a:solidFill>
                  <a:schemeClr val="tx1"/>
                </a:solidFill>
                <a:latin typeface="+mn-lt"/>
              </a:defRPr>
            </a:lvl4pPr>
            <a:lvl5pPr marL="59959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5pPr>
            <a:lvl6pPr marL="64531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6pPr>
            <a:lvl7pPr marL="69103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7pPr>
            <a:lvl8pPr marL="73675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8pPr>
            <a:lvl9pPr marL="7824788" indent="-666750" algn="l" defTabSz="2665413" rtl="0" fontAlgn="base">
              <a:spcBef>
                <a:spcPct val="20000"/>
              </a:spcBef>
              <a:spcAft>
                <a:spcPct val="0"/>
              </a:spcAft>
              <a:buChar char="»"/>
              <a:defRPr sz="5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>
                <a:solidFill>
                  <a:srgbClr val="000000"/>
                </a:solidFill>
              </a:rPr>
              <a:t>                   </a:t>
            </a:r>
            <a:r>
              <a:rPr lang="en-US" sz="1800" kern="0" dirty="0">
                <a:solidFill>
                  <a:srgbClr val="000000"/>
                </a:solidFill>
                <a:latin typeface="Times New Roman"/>
                <a:cs typeface="Times New Roman"/>
              </a:rPr>
              <a:t>     Methane- Coal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0000"/>
                </a:solidFill>
                <a:latin typeface="Times New Roman"/>
                <a:cs typeface="Arial"/>
              </a:rPr>
              <a:t>Predicted LOC of Hybrid Mixture : 7.8% - 11.1%</a:t>
            </a:r>
          </a:p>
          <a:p>
            <a:pPr marL="0" indent="0">
              <a:buNone/>
            </a:pPr>
            <a:r>
              <a:rPr lang="en-US" sz="1800" kern="0" dirty="0">
                <a:solidFill>
                  <a:srgbClr val="000000"/>
                </a:solidFill>
                <a:latin typeface="Times New Roman"/>
                <a:cs typeface="Arial"/>
              </a:rPr>
              <a:t>Experimental LOC of Hybrid Mixture: 7% - 12%</a:t>
            </a:r>
          </a:p>
          <a:p>
            <a:endParaRPr lang="en-US" kern="0"/>
          </a:p>
        </p:txBody>
      </p:sp>
      <p:pic>
        <p:nvPicPr>
          <p:cNvPr id="78" name="Content Placeholder 7">
            <a:extLst>
              <a:ext uri="{FF2B5EF4-FFF2-40B4-BE49-F238E27FC236}">
                <a16:creationId xmlns:a16="http://schemas.microsoft.com/office/drawing/2014/main" id="{6688CFC3-3F4E-488A-BEB1-8B6E425F7C8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4" t="8959" r="7073" b="4118"/>
          <a:stretch/>
        </p:blipFill>
        <p:spPr>
          <a:xfrm>
            <a:off x="14290685" y="15132038"/>
            <a:ext cx="3225164" cy="2974149"/>
          </a:xfrm>
          <a:prstGeom prst="rect">
            <a:avLst/>
          </a:prstGeom>
        </p:spPr>
      </p:pic>
      <p:pic>
        <p:nvPicPr>
          <p:cNvPr id="79" name="Content Placeholder 6">
            <a:extLst>
              <a:ext uri="{FF2B5EF4-FFF2-40B4-BE49-F238E27FC236}">
                <a16:creationId xmlns:a16="http://schemas.microsoft.com/office/drawing/2014/main" id="{4204621D-D40E-4821-8978-43F168628B6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2" t="7784" r="8378" b="4192"/>
          <a:stretch/>
        </p:blipFill>
        <p:spPr>
          <a:xfrm>
            <a:off x="9239126" y="15075206"/>
            <a:ext cx="3226058" cy="2984560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836C9725-89B8-4945-87CB-96523519FF11}"/>
              </a:ext>
            </a:extLst>
          </p:cNvPr>
          <p:cNvSpPr/>
          <p:nvPr/>
        </p:nvSpPr>
        <p:spPr>
          <a:xfrm>
            <a:off x="9219360" y="18108152"/>
            <a:ext cx="2954656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1600" dirty="0">
                <a:latin typeface="Times New Roman"/>
                <a:cs typeface="Times New Roman"/>
              </a:rPr>
              <a:t>Methane- Cornstarch Model Data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E0AE1CA-F833-49B1-9A7E-014681788C39}"/>
              </a:ext>
            </a:extLst>
          </p:cNvPr>
          <p:cNvSpPr/>
          <p:nvPr/>
        </p:nvSpPr>
        <p:spPr>
          <a:xfrm>
            <a:off x="14479427" y="18123208"/>
            <a:ext cx="2440092" cy="338554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lvl="0"/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Methane- Coal Model Data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AC0DFC9D-F6CE-47BC-8F91-706BA1A734D3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028"/>
          <a:stretch/>
        </p:blipFill>
        <p:spPr>
          <a:xfrm>
            <a:off x="23253843" y="7747609"/>
            <a:ext cx="3532712" cy="263905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3DC13C7E-9D54-4049-9D6F-68E66AC4B5F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/>
          <a:stretch/>
        </p:blipFill>
        <p:spPr>
          <a:xfrm>
            <a:off x="23173810" y="4496350"/>
            <a:ext cx="3902372" cy="309626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3175B0E-30EF-434F-B51D-2D66E8E65A69}"/>
              </a:ext>
            </a:extLst>
          </p:cNvPr>
          <p:cNvSpPr txBox="1"/>
          <p:nvPr/>
        </p:nvSpPr>
        <p:spPr>
          <a:xfrm>
            <a:off x="18837817" y="10449995"/>
            <a:ext cx="4738404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sz="1800" i="1" dirty="0">
                <a:latin typeface="Times New Roman"/>
                <a:cs typeface="Times New Roman"/>
              </a:rPr>
              <a:t>       </a:t>
            </a:r>
            <a:r>
              <a:rPr lang="en-US" sz="2000" i="1" dirty="0">
                <a:latin typeface="Times New Roman"/>
                <a:cs typeface="Times New Roman"/>
              </a:rPr>
              <a:t>           Three LOC Trends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Dust Dominated → Ex. C</a:t>
            </a:r>
            <a:r>
              <a:rPr lang="en-US" sz="2000" baseline="-25000" dirty="0">
                <a:latin typeface="Times New Roman"/>
                <a:cs typeface="Times New Roman"/>
              </a:rPr>
              <a:t>8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baseline="-25000" dirty="0">
                <a:latin typeface="Times New Roman"/>
                <a:cs typeface="Times New Roman"/>
              </a:rPr>
              <a:t>18</a:t>
            </a:r>
            <a:r>
              <a:rPr lang="en-US" sz="2000" dirty="0">
                <a:latin typeface="Times New Roman"/>
                <a:cs typeface="Times New Roman"/>
              </a:rPr>
              <a:t>- 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Gas Dominated → Ex. C</a:t>
            </a:r>
            <a:r>
              <a:rPr lang="en-US" sz="2000" baseline="-25000" dirty="0">
                <a:latin typeface="Times New Roman"/>
                <a:cs typeface="Times New Roman"/>
              </a:rPr>
              <a:t>7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baseline="-25000" dirty="0">
                <a:latin typeface="Times New Roman"/>
                <a:cs typeface="Times New Roman"/>
              </a:rPr>
              <a:t>8</a:t>
            </a:r>
            <a:r>
              <a:rPr lang="en-US" sz="2000" dirty="0">
                <a:latin typeface="Times New Roman"/>
                <a:cs typeface="Times New Roman"/>
              </a:rPr>
              <a:t>-(</a:t>
            </a:r>
            <a:r>
              <a:rPr lang="en-US" sz="1800" dirty="0">
                <a:latin typeface="Times New Roman"/>
                <a:cs typeface="Times New Roman"/>
              </a:rPr>
              <a:t>C</a:t>
            </a:r>
            <a:r>
              <a:rPr lang="en-US" sz="1800" baseline="-25000" dirty="0">
                <a:latin typeface="Times New Roman"/>
                <a:cs typeface="Times New Roman"/>
              </a:rPr>
              <a:t>3</a:t>
            </a:r>
            <a:r>
              <a:rPr lang="en-US" sz="1800" dirty="0">
                <a:latin typeface="Times New Roman"/>
                <a:cs typeface="Times New Roman"/>
              </a:rPr>
              <a:t>H</a:t>
            </a:r>
            <a:r>
              <a:rPr lang="en-US" sz="1800" baseline="-25000" dirty="0">
                <a:latin typeface="Times New Roman"/>
                <a:cs typeface="Times New Roman"/>
              </a:rPr>
              <a:t>6</a:t>
            </a:r>
            <a:r>
              <a:rPr lang="en-US" sz="1800" dirty="0">
                <a:latin typeface="Times New Roman"/>
                <a:cs typeface="Times New Roman"/>
              </a:rPr>
              <a:t>)</a:t>
            </a:r>
            <a:r>
              <a:rPr lang="en-US" sz="1800" baseline="-25000" dirty="0">
                <a:latin typeface="Times New Roman"/>
                <a:cs typeface="Times New Roman"/>
              </a:rPr>
              <a:t>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Synergistic → Ex. C</a:t>
            </a:r>
            <a:r>
              <a:rPr lang="en-US" sz="2000" baseline="-25000" dirty="0">
                <a:latin typeface="Times New Roman"/>
                <a:cs typeface="Times New Roman"/>
              </a:rPr>
              <a:t>6</a:t>
            </a:r>
            <a:r>
              <a:rPr lang="en-US" sz="2000" dirty="0">
                <a:latin typeface="Times New Roman"/>
                <a:cs typeface="Times New Roman"/>
              </a:rPr>
              <a:t>H</a:t>
            </a:r>
            <a:r>
              <a:rPr lang="en-US" sz="2000" baseline="-25000" dirty="0">
                <a:latin typeface="Times New Roman"/>
                <a:cs typeface="Times New Roman"/>
              </a:rPr>
              <a:t>12</a:t>
            </a:r>
            <a:r>
              <a:rPr lang="en-US" sz="2000" dirty="0">
                <a:latin typeface="Times New Roman"/>
                <a:cs typeface="Times New Roman"/>
              </a:rPr>
              <a:t>- C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6BC695A8-E392-471C-B165-DCCEF9323DED}"/>
              </a:ext>
            </a:extLst>
          </p:cNvPr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616" y="7728027"/>
            <a:ext cx="3666411" cy="2631331"/>
          </a:xfrm>
          <a:prstGeom prst="rect">
            <a:avLst/>
          </a:prstGeom>
        </p:spPr>
      </p:pic>
      <p:sp>
        <p:nvSpPr>
          <p:cNvPr id="50" name="AutoShape 2" descr="data:image/jpg;base64,%20/9j/4AAQSkZJRgABAQEAYABgAAD/2wBDAAUDBAQEAwUEBAQFBQUGBwwIBwcHBw8LCwkMEQ8SEhEPERETFhwXExQaFRERGCEYGh0dHx8fExciJCIeJBweHx7/2wBDAQUFBQcGBw4ICA4eFBEUHh4eHh4eHh4eHh4eHh4eHh4eHh4eHh4eHh4eHh4eHh4eHh4eHh4eHh4eHh4eHh4eHh7/wAARCAEvAa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igAooooAKKKKACiiigAooooAKKKKACiiigAooooAKKKKACiiigAooooAKKKKACiiigAooooAKKKKACiiigAooooAKKKKACiiigAooooAKKKKACiiigAoopk0sUKb5pEjTONzsAP1oAfRRRQAUUUUAFFFFABRRRQAUUUUAFFFFABRRRQAUUUUAFFFFABRRRQAUUUUAFFFFABRRRQAUUUUAFFFFABRRRQAUUUUAFN8yP/non506vln9pD44eM/h34/t/D/h+HSGszpkFwTc2pd97FgeQw4+UV62S5Lic5xP1bDW5rN6uy0M6lRU1zSPqPzY/+eif99CjzY/+eif99CvhD/hqv4n/APPv4d/8AG/+Lr6s+EvizVvFPwOsvGGoQ2h1WezuJisMOELo8gUBck/wjvXqZ5wfmOSUI18Vy8rdtHfWzfbyIpYiFR2ieh+bH/z0T/voUebH/wA9E/76FeZ6r4y1JoYrjT5rJFj0mK7jX7N5n9oXbHDWy4OVI+Tgc/vAegOeg8E6tc6teTtqF5bRXO6ZW0kW4D2oSTaMvnLcYOcYO7I4r5U3Os82P/non/fQo82P/non/fQrz218ZX82k6BNaWNtfX15ZJ9riGY44bh5rWMh8KxXaJ5Gx6IfqLPhvxlf6t4ls9Lm8Nx2kMtssksz3KhlcozYRCAzrlSuQP5GgDufNj/56J/30KPNj/56J/30KXy4/wDnmn5UeXH/AM80/KgBPNj/AOeif99CjzY/+eif99Cl8uP/AJ5p+VHlx/8APNPyoATzY/8Anon/AH0KeCGGVII9qb5cf/PNPyqKzABnAGB5p4/AUAT0UUUAFFFFABXM/EDw/da9aWItFspntLh5TbXufImDQyRfNgE8eZuHHbHGciT4iLet4af7BfXlnMsqMGtbaWZ3AOTHiIhwGxjcDxnNa+jS3U+kWc97ataXUkCNNAz7zE5UFkLDrg5Ge+KAIdGWDTLLTtCkvlnu4bNVXe2JJljCq0mM56kZ92FaNeX/ALR+o3ml+ELC68P3Ag8VHUYk0TZGJJZJTneipg7wY9+4YxjnqBWZ8E/GHxM8SeF7h9UsNCu9Ssr+W1vVnvmt5oHXB2PEkBCkA9+Tmsvar2ns7efkY+3XtfZWd7X8j2OiuN8aXetW/i3Ro9HOoyGW1u1aJbd3tPMEeYjK4XCneABlhXJm88ff2dm3bXX6mzaW1Ake88uH5JhtyIPMM/zHA44O0JnU2PXqKKKACiiigAooooAKKKKACiiigAooooAKKKKACiiigAooooAKKKKACiiigAooooAKKKKACiiigAooooAK8s+IPxe8L+B9Zg0XWNJ1G7uTaRzeZBFGy7WyAMswOeD2r1OvG/ilp/wSufEUEnxA17TrHWPsUQEU+pmBvK52nbkcZ3c1hiPbcn7l2fmcuLVd0/8AZ2lLzM7/AIaP8B/9C7rX/gPB/wDHK9Y8E+JNO8TeELTxJYwyWljcI7qs4VWQKzKc4JA+6T1rwz+x/wBlv/obdG/8Hp/+Kr2Twfa+C1+GkVroN5bXXhQ20yrMtyXiaElvMPmZ6Z3ZOeKxw31zmft5JryOfBxxym/rDTVunf7iPS/iJoV9p8N+3n20Mm9SkkZeVWDwqgCRhs7vPiI5zhxx1xr33iK0tbu4tWjlDw6a2olnG1fLBIwf4gePT/CsXSbL4eT3UMun2unW00y+bFEqG2LiNonLrGdvAKRHcByFXkitPWNL8NapejUL6TMgthCZEvJIo5IZCcI21grqSDwc12npFe48feFbW2ee+1P7KkZCs0kEgRm3KpVGKgPhnUHbnGecVvaRqNlq2l22p6dcJcWd1GssMq9HUjINYA0vwbqlpFHFHDLGtxJDE0Ezq8cu8M+GUhkbdCOcj7vXnnbs59Ms7G3hhvYvICYhaS53llUcncxJbGOSSfegC9RVO81TTbO3a4u9QtYIkj81neVQAnTd9ORzTv7RsfNEYu4S2wucMCAoAJJPQDB70AWqKrHULETWsP2qIvdhjbgNnzQoycY64HNFvf2U4QxXMRLpvVS2G2+uDzigCzUFp9+4/wCup/kKkhliniWWGRJY2GVdGBBHsRUdp9+4/wCup/kKAJ6KKKACsjXtUudO1LRoY4YZIL67a2mLMQ6/undSoxg8pg59asatq9jpUlml68iG8uVtoSsTODI33QSAQoPTJwKz9NvvDviu5klitRePpN28Syz2pAjmRijGNmHJBUjK+lAFTwD4rl8SG4Wa0hgK21veReVN5g8qfftVuOJB5Z3DpyKl+I1xPpWgP4lg1BbT+xg15MksuyC4hVT5kbk8DK5KnswXtkGbXd3hzTH1DQ9JtmiS48/UIIIQsksRB3ugGN0g4bBzuCkDkivnTWfEHj34mfGWLQreCXXPhjb+IYBLNaWwa1lWLa5WSVR86hiCQTjIGelell2WTx7qKE4x5IuXvO17dF3fkROfLbQ9V+GNteeKvED/ABU8TWd1byTxGDw5p0sLE6fYtj94wAx503DN/dXavrXPePJovhr8Sm8caTqOq382qBpdf0eSBm82xQAefD8oG+Dk7SSShYDoK9sZfs1x5kUWY5nzMfM+4cYDAHjsAcfX1rK8TQ65eWJl0OOwjvYZlEJv9zQvGSA7EIeu3OM5+nNeVNaXXQVRacy6DNJ8Z6Jq1vaXOmrq1zbXao9vOmkXXlSK3KsHMeNpBBznFR/ETxHf+GdIXULPSjfRoJJLh/m2xIkbPztBOW27QcYBOSfXivDEo+F/jWLwu8qnwR4huGOgzbspp16xJeyJzxG53NH6NuT0r1O/sbLUIBBf2kF1EGDBJow65HQ4NWaHPeD/ABJfavq17Z6lp409ljFxZxMMvJbliFkJBIycDK8EHiuprA1XUPDPha5+03MdvZT3xZ5JIrfLuq8vI5UZCLuyWPA3cnmrejeINJ1i7urXT7kyyWxG/MbKGG5l3KSMOu5HXcuRlSKANSiiigAooooAKKKKACiiigAooooAKKKKACiiigAooooAKKKKACiiigAooooAKKKKACiiigAooooAK+dvjt+zPH8WfGVv4qfxk+kEafDa/Zxp3nfc3Hdu8xeu7pjtX0TXz38cvDHxS1fxhb3fg8asdN/s+FD9m1EQp5g3Z+UuOeRziufE1nRhzRi5eSPXyXLKeZYn2FStGkrN80tF6bo87/4Yag/6KXJ/4JR/8er6U+FXgNfAvwp0/wACf2impLZwTQ/aZLYKsnmO7cxkkY+fGMnOK+cv+EF+Pn93xD/4OV/+O19E/DvTPEtt8H7fS9aNwuvfZJ43M1xvkEjM+zLgnsV5zxWOFxk68nGVNx9T0894cw+V0I1aWLhVbdrRabWjd93pp+JWf4Y28kDRvqrZ8qaGIfZwUt45PJ+SIMxKKDDnbkg73GACMWbf4ewW89pcx6gDLbymTY9qrQEl7hyBHnAANy23B+XaOuTnIu/DPjTStMt49AuZGu/7NgtpbgyIzrIHdnYK5Ct1UckZBJycYN6HTfiNKv2q41p4bjyC/wBni8nyvOWCHavKE7Wl8/PPQjBHFdx8qOu/hfps8U8a6hcQfaPOMjwoqsxkN0S2R3H2pgD/ALI9antfhvpasJLuSK4kEwmwLREjRhLFJhF/gB8kA+u5j3qrBp3xIguGuzqxuiH3rayvCsTZmmBQlY9wUReQQeTkHryKytP0z4qeZDdXVyxu1d445C0CgRmSBl85BuygxMDsO4jHrwAac3wo0iSS4LXO5ZYTGnmQ7jCNpVQnO0IBj5CCOD0zV6/+Hdhd+c/2ryZJpZJn8u3XYzMYSAVPVB5AG09VYiucn8J+Nv7HnSKXyLplgbNtcIj5RYNyoSMLnZIOwOeetdFpK+KtQtvFNtc3E3lwrLZ6W7hY3mYqzeYSAMFS6xAjg+Uzc54ANe98P3M02jXVvqENtcaWZMbbQeW4ddpGwMNvtzXNv8KdLa0aH+0blJHG1p441WQp9le327uuPn3Y9RWZa+HPiRpFpbWWm6oqQ/afOuJIUWViDDCoVVmk+VQySlvnJYuGHUgFt/wsLUry/ggnkaexfiW5jjEInK3IPknYDt5hwGyRnnqcgHofhbRodB0dNOt/L2iR5D5aFVyzFjgFjjr61dtPv3H/AF1P8hXA6bp/xIbUUuLjVJo7KOWAxW8zW7SPH9oPmiYqmC3ldNhA+73BJ760+/cf9dT/ACFAE9FFc18RtGude0JdNtbCyuTLKFkkuCN1uhUhpIsgjzQDhTxgnPOMEAt+LNEm1yCyih1OSwNreRXeUiV95jO5VO7oM+lZ09pp/hO+1HxVfTTyLdtHDO8duipbxb2IdwoBIBkO5zkgcnABNUdB8O3ui+MbnWr+4sorWRp1Ny0582586SLyY3BGP3YUovJzkYxkitL4m+KtN8I+ErjUNQtWv5JyLSz09AGkv7iT5UgVT1LHr2AyTwDQBhfFfxDqlzfWfw78H3Rh8R61GXmu0G7+yrEHbJdH/a52xjuxz0U1oW/w/wDDmneCz4Ks7QWOjvZ/ZUnhlKXKscgtv6lyWJ3ZySTxzWT8FfAt14M0uWbXL1J/EerlZbyZSXEaqoEdrGzEny4Vyq88jJx1rvL5GMSwNO7NMdqDygwz1yRjoMZzx+eKqE5QkpReqA5nw9FpFzeah4Oj0G/EGjQwW015f225L1GjJwsh/wBYcH5if7x9a34tM0yNvscmn2uwqRF+7HzLg5B46jcfwP1rN1fRNT1K2srOPxPqmmzWV3Fcyz2yRg3iLyUb5cbW7gflik0HX7Pxho7XOg399HG00sIme0MbRNG+1jh19emRzz6GuqtD2kPbwWml93Z+b296zaRK00Zz8/grwx4g0jWPh1N4Rls/D9tCqQ3Z/jlbJ3wvkkMhJOT/ABH65zPg3b6XbanceD/EuhaPD4y8PBWF3FZxxnULY8RXkZA6kDDgfdcEdxXX+IXi0+O21y78TXOjaZorO19D5SiOYEYXdxnGTkYzkn1rB+K3hfVPE1lYeJPBWqQ2/irQw9xpt2VG2ZXTJtn7GOQY65AIU4rz4ae72/L+tCKdo3h29Nv60+R1njXwvYeK9OSw1DAhyRIRErO0bDDoCwO3cOCRTPC/hOx8P39xdW9xPL5kYggSTbiCLzHk2LgZPzSNycnAUducT4V6rdeK9Es/EcPijUp4tzxXenXVpbxyW86/LJDLsQMro3XnnAPQ1J8R/C2ra/reiXumyW6pYNubzZNuG8+B8/cY/cjcZUq3zAZwTWhqdxRXJ/Dfw7deGrW+smjt4LB5le0hQq8i/KA5d1RNxJHGQW45Y5wOsoAKKKKACiiigAooooAKKKKACiiigAooooAKKKKACiiigAooooAKKKKACiiigAooooAKKKKACoBaqoCrLMoHQB+lT0UAQ/Z/+m0//fdH2f8A6bT/APfdTUUAQ/Z/+m0//fdH2f8A6bT/APfdTUUAQ/Z/+m0//fdH2f8A6bT/APfdTUUAQ/Z/+m0//fdH2f8A6bT/APfdTUUAQ/Z/+m0//fdH2f8A6bT/APfdTUUAQ/Z/+m0//fdPhjWJSFycnJJOSTT6g1CWeGzkltoVmlUZVGYgH15AJ6egNAGT481J9J8MXN9FJqCSoVEYsbcTSs5YBRtKsACSMsRgDJyMVieGtY19vFVvYalcfb4rmySRvs9s0cdswhjLMxaMZDOXwN+RkDbwSF8O/ECPV7/T7f8AsmW3S7kW3dmly0U7Qyy7CuM4CxHJOCCQCOuOu1S2e8064tI7qa0kljZFnhOHiJHDLnjI680AQ+IrfTLrQb6DWvK/s1oH+1GVtqrGBksT/DgDOe2M15N8H7PU/GmuW3jzxJNNeWWnxPB4UiuYzGz25JU6hIpyDNKoAB7Jzgb6h1DUNW+KGvn4f6hC0Oi6FOq+Lbq2BMWoTKQY7SIrnCONskgPKg7D3r2BpLdbdEto3j8naIlWFlUcABcAcLgge34cAE1zuaE71CAc7g3Kn1FQ6c11IGmuISkx+VkL8KB0x9c5qG2vor6QPJHmGMqVwrsfM754xxkfqeMU+8uIVP22KKV5o0IwVdAyEqSDkY75GenPTmgCTUWlWFZlikMkbAosT8uf7vpg+/1461zeqy6lpV/B4qvvES6Z4bs7SaTVLK6hBJc42t5g5QJyMDIPvnNdDa3cNy6XWJdrL+5HlvjacfMeOpyPp+dRX8liY5Xmhea3nTZcRSQsVZMY5UjH8QBHcdelbUKipzu1dbPbZ72unZ9n0eomrkc9xDqmmW19ZxpqNpdRKyKjK8c8TgHcQRggDkfl3pvhJ9cOlka3a2EVwJpBGLWZnVos/IxJGdxHUf8A6hjaVqd9pevX974lvtIsdIvJLW10aIB0lVmAHlMW+QkswwE9PbhmuTaX4b8VReILfRtSu7zVSmnM1ukmyIk7gzqflVTnlsZGO/OIxNL2UlJPR/r8tWtn53M5u1pff/X5HJ/EiTUfhj4nufiNoGnrdaTfqi+KNOEpREIwsd+CFOCo+WTg5QA4+XNeheHtV8SahcQve6Dpttp8se9bq31b7RkEZUhfKXIPrmtIG0ktpLe4iaZZwRMskDMrhgAQQRgjBAx6Z968s8IaxH8LfEq+AdXe8fwzflpvCt0beWR4/wCJ9PYBSxKZ3R8cpkfwVBqb3xF1/wAW6b4rtLTw/DNNEbZZPJ+yF0nkLONu4KemFJy8e0HPz52je+Hmo6lqWm3cl/Nc3MaXCrb3Fxa/Z3lXyoy2U2r0cuucDp7ZOnpOu6fqlw0Fot8HVN58+wngGM46yIATz0zms/xP4ivtI1KKytNI/tKSW0uLlIoZ8SkQpn7u3+JzGg56v04oA6Ois7w7qkesaWl4ihH3NHLHhgYnU4KkMAQR7gVo0AFFFFABRRRQAUUUUAFFFFABRRRQAUUUUAFFFFABRRRQAUUUUAFFFFABRRRQAUUUUAFFFFABRRRQAUUUUAFFFFABRRRQAUUUUAR3U8dtbSXEu/y41LNsQu2B6KoJJ9gM1gx+IPDfiGYaJFcT3TXEAmZEt51CpvdfncKBG26JxtYhsqRitu/hluLKaGCZYZHUhXaMOFPup6j2rk9J8A2mnXek3CXMZ/sxpJE8qzjjkZnaVigccrDmVsRjjgc9cgGyvhvSbORL7S9JsYtQtrdo7V2UhVOCBnH1ILdcM3qa4jxj8QdRu9IsfDPhWFYPHOsSPaC2lG8aUUx59zL6xxggqekhZMcGuo1/x5oGj+ApfGU00j2SLiOFUPnSzlti24Tr5pk+Tb1DZz0rA+GPhLUNNe/8d+K0iPirXcS6iiLuFnbqP3VpGRziMYyf4m3H0wAdL4L8J2Hg3wtZaLoqs/2UEyTTNmS6kY5kkkb+J3YlifX2rZM63W2O2kV0bO9wcgDJBGemcgj2wabKbdLeOaKJpw+0RiM53A4wc5xjvn0FQR2cdg25pENuxLSM4w3mFvvZHGOgxjsKALDQraus1rBAinCz/wAPyAHBGOMjj8PpQzC8l2RvDJbLkTcbtx7L6e5/Ci5iUARQoRI54bqE4+8efYVHb2tvZslssYWFj+6wMBT6HH0yPxoAmOyzkLAKkEjZf2ckc/Q9/f60R7btxLlXgQ5j4+8w/i+g7fn6VFcQxTSfZYW2MADKdpb5P7uegJx+VFrFDBItnIWdwpMbEYygxxkcZHFAFPWNJ0e/Nva65Y6feWsVwlxZJcQBhFKgJBGeMjkg8cZ9Ky9Lj8Sa14ZuV8RWul6Nr0ouYrLyHFyscZ4R8OMEkbSRjpjpnA3pba3vGe32Hyozh8qeW4IwT1xx+P41geJNGsYblvGMXh19Y8S6NYyx2cUUxjaYMAdi5O35tvfOOa66MlVj7CfXZ9nrpq0km7cz6WuRJGl4Z1OH+zmsrnXLXVbzT2Ftd3MQVN0owCGUEhXyRlc9x64qr448H2fjPwtc6Tqx8i4lKy293bn95ZzId0UsbHoyHnPfkdDiqGj2t9caxZyw+E7HTdOvLYX91cJMnnxX2eVYLw/GRuBOeea6qNrb7K1xNG1usYPmeacbdvU+mOM59K4kmrxe60/p9fUVNvls+nr+pyXwm8V6hq9ve+G/FKxweLtBZYNTjQbUuFP+ruoh3jkAz/ssGU9K6650ywubiS4mtkaeSA27SdH8snJUEcgZ549vSvNPjJ4DuNahtPGmhWi3Ov6N80NmrtENRs+DJaSMCDlvvIf4XA9Tnpvhb/wiGpeHrfxN4ShdLfUIhu3yyF0IOGjdWJ2urAqR2INUaFpdb8K+GJv7BHm6f5cbzqps5vLcbl3ESbdrsWkUcMWLOByTW7pl9aalYRX1jOs9vMMo69+cHg8ggggg8gjFY2v+FINX1C4vpbyaOdobeO2YKCLdoZ/PDAHrl1jyD1CAVpeHNLTRdIi09J5LgqzySSuADI7uXdsDgZZjx2oA0KKKKACiiigAooooAKKKKACiiigAooooAKKKKACiiigAooooAKKKKACiiigAooooAKKKKACiiigAooooAKKKKACiiigAqK7W4a0mW1kjjuDGwieRdyq2OCQCMjPbIp8jFI2cIzlQTtXqfYV5bZ+NPFXFzqdobHZqbwnT3tilxOjCExxw/eEhXe4ZsqCcYIHQAba+B/FkL2q3Fzb3ZivZZo7j7Q4aBmuYpDN82SWZFkXA6Bto4Jr1PzofIM/mp5QXdv3Dbj1z6U+vDfFdrfa/45vfhT4buJv+EVkdLzxJJb8GxWTLGxjbgDzz8xA5RS/99QADmdO0LWvFvxNl+KugxSXXhBdUE9naysR9qeJPL+0wxn5QHcHDkrkfN05r6CtLtrlrmNNUt/OtSFuYgiloGKhtrYbrgirFiq2VnBZWmlNbW0EaxxRR+WqxqAAFADcADj8PpWQ0T3l5bx+XeGO1kaZX84ASygbdkhVsOF3Hg5ztHcc4Qo+zbcXu7nqYrMXjYU4VopckeVNK23fv66b38i1bQahHeG4n1BgtwNkETW/EPGT0OOcZ5+megq7cR3ywO32hZcIf3awDLn0GWxz71n2mqXYRbDWtPmjuFgiM9yoWO2eRzjbGzPncD269PUZns7ie6mWS40+XMLfuD5ifMDgeYRn0J/I46jOydzz6lN03ZiafbahFKwmusSSYcsYtw2/3Ac9v1zn1qe9hvjbtGLwFnOFCxYP554x1z7U+8dpIsy2c8YRgwfzEG0jHOd3Tk5+h/Gvplxd3A+1XmjyW91zHsEqPsTIxzu79ePT2FMzHWEOoKj273zNJGfmkktx+8yPvDBx/LHpRqEOoSKLaLUWilkGVljtwfLx/EcnHtg9c0+9nmVUmFnMsy/6sGRAGJx8h+bv/AEpdPuJniEzWU3myYMo8xDsbgFfvdsn8j68gBZxXv2dU+2KrImxg0WSG9Sc8+v41X1C31CWQLFcF5IkLEqmwNn+DOe/6U++uLyEpcWmkyS3DlUZGlRcpkZOc/wAOSfwI7ip7J2jtwIrW4kVm3b2lRi2cEtnd7n8uO1AHnHjvQbXSDNrkkni++bWtTs/tEOmO8gthEDg7A3yRDB3bc5PSur0W/m1+xtfEOm3lyLSRfmhltDGzrnurHgrycjk9M8YrSuZri2nzb6ZMEuH/ANJfzkXyhgfvMZ59OPTNcV4Jv7zwf4sHgfXtf1TW7jVRLe6QbqFTJHEp3SI8oO1iCxwOwQ+qiumV8QubeSVnu7pLR9kopW87+Rg1yTv0f9L+vM9CWO8ZdwvoypGQRD2/OvHPFEepfDfxO/i/R9SWx8H+ILwLr26y3JY3TYRL1U3DbHIcLIfdX9TXqktzNHcratBPBBIyncGQYckfu87j156eh9VqzqUMWqabPpuo6Q1xZ3cLRXEMpQq6MAGVhu5GCfyPtXMbi6JBqUMT/wBpapDqBcgxtHbCIKMf7xzXn2peC/EF34g12a/b7fYX85dSskIkEQMJijXehwqlZNysSrZBAyTWZ4D8Raz4D8RD4W6tpOq6nCFeTwxetLCrXNoqqTbu0kihpYd23gksoz2JPrGk3l1eQPJdaVdaa4bAjneJiwx1Hluwx9TnigCHwrb39p4a0211QWwvobWOOcW64jDhQCFGBx+A+laVeTS+OfEg1C/tbpfsEUd/JHLci2MiWMCvMse8YGWk2REckYk7cV6X4fuby80DT7vULf7NeT2sUlxDgjy5GQFlweRgkigC9RRRQAUUUUAFFFFABRRRQAUUUUAFFFFABRRRQAUUUUAFFFFABRRRQAUUUUAFFFFABRRRQAUUUUAFZ+t65o+iJDJrGp2lgk8nlxNcShAzegzVq+urexsp727lWG3gjaSWRuiqBkn8q8kj1LUfGHj1Z7YyJFAJIdMura1aSCS2kOXd3LGGaF0jjyBhw7BRjaxIB7ArBlDKQQRkEd6Wq+mWNnplhDYafbRWtrCu2KGJdqIPQDsPaqr6/oirKzatZhYp/s7nzhhZckbP97IIx1yDQBzNz8RrSBblG0e+a6gnmVrUPGJvKiV2aYqWGFIQlQeWyMDrjtYJY54I5omDRyKGVh3BGQawbnwZ4avDLLc2L3Ek4AeaS6laRl2suzeW3bNrsNmdp3HiqmueONJ8MjWz4k26ZBpdt9sifduFzb4AzGO7hzsKdclP7woA5rx/4z8ReE7t/C9jCNW1/XpWHhhnUBBk/vfPx0SAHfu/iTaOWBJ6b4e+E9N8I+Ehoy3b3tzcO8+pX0jYlvbqTmSZiOQSemPugADpWB8MPDGoale3nxD8aWpi8Q6uqizs3Of7IslO6KBfRyfnkI6scdFr0EXEi27loS06cGND949sE44P+elAFc3WSbFJhHMANsjENuQYy315xz355FWXFu0IiV0QLgrtONpHQ002z+WXRwLnO7e3zAHuPpjj9aUXayxDyTukLGPGM7GHXP0/w9aAKEsllqzf2fdG1le1eOW5jKCRVb7yYzwDwDnqB6ZzVK8kl0WE3Mkv262top5/tUzs86uzgrGEjTLJgkcZI2rwa22gkhSN4WEkqYDtIMtIvcZHfnI7fnSTTLcqsFu8uJkJ86LGEX1ye/p/9apcb6rc2p1eVcslePb/AC7f1dMijuLe/IJaJoEbBBOf3inp6cH9fpUtw8KP9qjeMMBiQk9UH9R2/wDr1nXOnf2TO+o6V+5iaSS4vrZE3G7cptU7jypBC8jrjmp7LUo9SmNidsF1DFFJfWxdXaLepIjJBweh5HBA96FLWzCVL3eaDuuvdeq/XbVddCWyube+K3yz2s1swD2joc5BHLZ989u31ovry108PfTXVrb2agtcu/GOgDZ/IHPt6czO32W43SS/uJWVVXZ9xz7jseOvfvzRGxubjzElBtk3KU2ffcHrk9hg9O/fiqMQt3jLGeWSMuw+XB+6nYfyzUDTw2HyxiFYHOIkTC/vCScenJ/X61ZiYwSGGRh5ZyYjjAUAfdP0/l9KbEq3i/aG3GJl/dqyFSo7n1yf0oAS3W3UPJJ5PnTY80g5BOOnPYZ/zmuO+JsMw0SWbQ7dLrxTFDKuiXAjjMtuX2qxQv8AL8oIJB6gfWuyin8lZIp/N/cqD5rrw49QR1PYj1+opDavNHI8zCKdwVWSIYaNc5ABP5nt7UJtNNbryT/B3T+aInDni4mJ4S1zSLo3Phv+2ob/AFvSYYRqw2BHErpnewHy5YgngkDpWot2Gxpz3Ie42ZeRflOzpv8Ar247+lcPbzXmmXCeFvDfiOOfXrW/hn1aXWoXklntnZvlR1AycYC8ttXriu10a8sdW00X2malaX/7xg1xayBo2kU7WXIJ4BGPwreoo1IKtT2e63s+t7JJXd7Ltp0FSnzL+v60Mf4j+E7Hxd4WXTI702GoWjpdaTqCHMlldJ/q5QT19CD95SQetYfgb4raLdaU9j4z1DTtA8U6bIbXVrCacKFlUf6yPP3onBDq3o2OoNegNcMYowse2eQcRsfu+ucen+HrXnnxN8O6hoep2vxJ8HWrz6vpcRj1SwQ86tY53PH7yoSXjPrlejVgaHoGjarpus2K32k31vfWrMVEsDh1JHUZFcpH8RLYxxPLo95AGuWhn86SNfsqgKQ8x3fJuDggHk4NdN4Z1vS/Evh+y13RrpLrT76FZoJV7qfX0I6EdQQRVG58LeHltLr7VDMYJcSXbTX0xEoVQMSEv8yhV+62Vxnjk0Ab9FZo8QaGRaf8TexH2w4tszqPOOQPk5+bllHH94eorSoAKK5Px5qXiq3ia38O6bEkaqr3Op3DoVgjLYYxRZzJIq5bDFVwOp6Vr+EL2fUPDlnd3F1aXkjoQbm1OYpwGIEi+gYANjkDOASOSAatFFFABRRRQAUUUUAFFFFABRRRQAUUUUAFFFFABRRRQAUUUUAFFFFABRRRQAUUVxXxE1i4sdT0+wm1w+HNMu4Zd+qGFHQTgqEhZpAUQMC5ycbtuAQeoBkfFfXJLqxaztdP1i4020u0/tC5sbVZvLMbhty4JIaJ1RyrIVdQRzmtn4feFW0XVdT1qHWFvbbV1jnIhXZFLIRzKEHyrldo+XryWJJGMj4QeFrFba48STW6ebflkKq0phmKF4jcKrsflmjWM7TnGOpzmvSIo44oliiRUjRQqqowFA6ADsKAHVw2o+AnubrVJorrS4kvHLxwGwcxI5dnMzATDdNljiRSuOeDxjF1jSfHTeJ9YmP2m8sJrmNtsMwjzZK8J8mE7wRIQswbIUHIwwJ57vwXBqVr4W0+31Zna9jhAl3vvYc8BmyckDAJ7kUAS6Jc2sYbQxfy3V7psEKXDTA+Y4KfLISfvbsHkcZDDqDXmMFvH8X/ABzHrjRQy+DvC1040kuuV1PUV+Vp8jkwxHKrj7z5bnaKPjGt14u8a2PgTwldz2OsC1d9d1O2IzZ6bICDAx7ySsBsGQV2lsgdfSdB0tdJ0O00vRvsVnp9rCIbWBLVgsSKCFXG/t8ufXB9eAC/EsMsZkbepGVcF24Iznv79aptZLPOmomORJIdwjAkZt8Z68ZwCe3cfiRVe+W+kuJpYbpJEiASaNLZmBPJHG/5sZUkDkgEdwBplL85KXVsAR8ubcnHX/b/AN38j68AAn2V7ZbgM4jYbhuZlPPYg9Dz0qqtqY3/ALQmDRsy4niVmfA7YPXjJz6/gKrtDfvem4e6tpLQuPLBtywWQbgH+9wPujvyCeM8aEovo0aR720RFyzM0BwBz1O/t8v5H14AHzrEkW5Q7s3CKJD8x54HNV4rNLOQ/wDHxKtw53neSEY5568Dtx/iarWkOpi5LNPaGJizWzfZyfLU54OX6nKn6AjuKt3i3gt5fMurUIVKgG3Y9cgD7/PVfyPrwAS3SbAqxRSyO7BeJCNo7scnoP8ACs8aRaxtBZySX7KJ/tEcv2hwSwJOxmByw5PDZBHHal0+31GOWRZJo1l8tQkskRfK/NgZ384yueBnk5OeLGox6gbaRUubcyMCIl8oqd3OOd/b5T+B9eE1cqMnF3izPE9xAq2GrkpJ5JluNQjzFbKC5UICzkhyCOOnfPQVq2sCxj7NIZCUHysXPzr6/XmqUNjPPbzWt42nySO2+4R7Uush52tgv04XH+6fwzNUh1zSw8kN/b3qBrm8eS4id5oBjKpEicsozjHXjHO75Z1jvsb2jW+HSXbo/T/L0SNq8s4b9zbeZcxpGytIyOy7j1Chs+uCcfT1FWLZPNVvOheKRSVI8wkEdiDnoaraYb2bT4njubdCyBirQMWQkE4bLA55XOQDweBnivqltqE0zLbzRed5TL5iRsm1STwSH5J4x6YJyM8Wc7TWjLEtnHezLKPtMf2aQmIeYyh2AIyeeV5I5+vYGrUKwyQ+YyyJjO5Wc5U9weajjW8ePdDd22zGF/0cnHX/AG/p+R9eKV5HqP2ppBPbJbJhp3MLfPjdgcP2+XPqAR34BFPWbXWTqOn6npLWCWiyH7ct0XVzb7T9wg8Nn+9wB+OaUNs3h3UrKHQ9H0Wy8GfZp7m9uIpjHIk7NlSiL8rBsnJ/UYAO5rGlf25o9xpt/JZ3VheRlJUMLYdDnjIfP93keh9eOWstMXxB4fvtD1DRk07w9um09rK6tyonThUkBWT7p4wcg5Gep+XTD1lTqOM/hlvu/K6V0rq91d7mLup+v9dtEdXDZrDI18itL9pK+biQgKmOCOcHHc9T68AVcnWKNAyh2ZuEAduT+f61zvht9egvtS0L+xrfSdG0qOGDS7o/vEuU8s9FD7lCfIvPXB554v2Ud7HMrfaBCkyFbaKS1OIsbuDh+/ynB5wCOOzrU/Zy5fn0ejV1s3r3XR6PU1TueT6z4Z0z4efEFL3UWvV8F+JbgJIYNQnt4tI1J2+9tR1VYZ2PJx8r45w1ezWulWlro7aVArtblGTbcSvOSGzkMzsWYc9z7VR8U6NHrvh7UNH1lbS9068gaGe3a2J3qQePv9fu49x27edfDvUfG2j+IZvhjrniDTxe2FsJtHvLzTnlfVLEcbi4mUGaM4Rxj+63O7NZDN6L4bTDaH1qFInYLPBDZlYkhWSKRY4A0jGL5osnJYEuxwOMeh1QuF1hNBmSCWyn1YQMInZGigaXB2kjLlVzjPJNec+GNC8Y2d7ok+pRX819b3t1HN5t8J7U2z3Tt5rOdr+bsI2ALjGAQOigHf8Ai/RY/EPh+50mSTyvN2sjFd6h0YOu9cgOm5RuU8MMjvXnPhvxTrXh/wASXtv4glWfSVuZIrrUJmYG3aNThmUYjhVsRlIlXLLKpDOwYV65WfeaLpd5qtrql1Zxz3doD9neTLCInqyqeA3bdjOMjODQBasriO8s4rqJZVjlQOoljaNgD0yrAEH2IzU1FFABRRRQAUUUUAFFFFABRRRQAUUUUAFFFFABRRRQAUUUUAFFFFABRRRQAUEBhhgCPQ0UUAFedeKfGWuWnivUtD09dOgaO222L3bDbJOYWlDyfOCsQ2lcgEbsDIzXReKvF1r4cvoLe+03UJIpoZZVuIBGyARozsCu8PngD7uMuozzxe0DVLTXbWeYWc1vNBM9rcwXKL5kTrglSVLKQQVPBIIIoAi8Eas+t+GrbUJGLSMZI5G8sIGZHZCVwzAqSvBBIIwa5D4x63eeD57DXvD0a33iDU3Gl22kM5xqLkMYzgfd8okuz4wELg9VI3/G+vSeEBF4ivplXwzbxFNSAjy1oP4ZxgZKg/Ky84BDDoc8p8MIJPEevz/FLxU0VtdXUJg0HTpnUNplg3IZhniaXAZz1A2r2NAHQ/C7ww3hHw+6XS3Gpa3qMzXmr6idm67uWHLD5uEAAVF6Bdo9a3Ly5ngnWO3sbwNdswd1KEQYU/vMFsYOAPqy8dcSfb7GxkMaz2SWxHyATqpEhJ+XBOOe3vmpYrixeNxcXVq7TDDoZVYYx90eo6/rQBLHNLHEF+yXTlRjJKZbGefvdTj9R+FCS4khuGsEs78RuDJ5u5CASx/dglu+OB2B7cVINTs7RFgFxA4JC24WZSXHccn+HnPsKlil06O1MMmoRSgkszyTKSTnOfbHb0xQBMZWEZjFhOUC4AGzBHPA+b2/UVRS4me5+xvas1vHkAEoxlAHTlu3GevVenOHHVrdWFnJe2rXPO9klUbE5w5BPtjjPPtU8kuneQsYu7XdD80bPIGKNg4Jyc+v15oAfct9ohMM1hcMhPqowRkg53ccgY+o98U7C+uLyQzNaSGNCwRVCfMQWAkBLdCBx9e/USDUre4AtzfW0Uq4+0bJQQPVQT6+vpU09zZOUkhvLUSrkJ+8X5h3X9P09qAC+mYwNIbSdWiy6PleCAf9rpx+v1xDaXRuZHuGsZXkiyqgbcoCMkctwTgHtwV96bb6tp2oFZIb9UhjchssE3sOo55wOc+4x2IqW6vrSNxcrqFsqRAmdchiy4PpzkEH9Rj0AE1G4kiUXEdoVlUhQ0mz5gW+4Duzk4GPcj3o064eSL7U1mZJpMhniKYABbC5LZ4xj6noOcEGpWFyRc/brbyAMxgyLz/t9frj8aW41Gxs3eZ761SDGZRvXKn+8eenBz9M+tAGXqsTWN6t/pdu9rdXVzvu41SMtehI2ULktxwqnI5wO3OLGh6x5yLa3FlJFqn2dbm5tVmSQoHLAHcGwQSpA/CrtreW7O80uoWzBz+6TKqUXHT1J4JP/wBaqGrz6QYRDeXrvBLMrxmCcqVdGDBNyENgsDx06g8cVHK18J0KrGa5avlr1X+at+Ss0tCxf301lIWW1m8pyA4+QbMk5fO7p069yOR82LcDfZoRDDYXARAcfMpJ69y3JOOp9frWVbatHYysur3dpJ5gllkvYykcEMat8kbFnJ3bSeeh2seKuDVLa3jMH2+3mkIJid5FAIOcAkegHX0qlK5nUpOHmu5HNczx3P2P7K5tpCRwUUpwfk4bvjjpway9bu4NF1+31bVdXu7TTblF02HTpFi8h52Y7WBzncQuAOmD25xvLLpscEsZu7VC+WlZJFUlj1brweP09qz9X1BJrGa3tn0uXUoQZLZbuRShKg4fg5HOR2IOfSpmrrQwqK60KXiHSbbxI9lY6hb6t5em3iXsL29wIvMkjLbVYqw3AHBI9198WvDWv3HiPQXvX8Pa3pDGSWIQ3caRzDaxAcAt0OAQenI6iptHnafQLFNWmsbLUAqtLHZXWY1kU5IUnBI4OQfcc9a53xVfabb33/CZ3uvarFY6Tp88d7pNrMJI5QedxjTJZwAcEHgenNd9CXt4KjLf7O+/ZL+87elgv9o6e1upri4cTWF6WsztRjtUTHafnA3YIPQeme3bn/ir4ZuPFGiwz6WJdO8RaRL9t0bUPk/cTqD8rfNzG4Gx17q3qON+01bTr7S7TUrO6SNWhWaOKRxEdrLna6n7px2PQj2NSPfWF5IRJcWbWkYDEmcZ8wE8EdMDB69x7VySi4tplnI/D/4k3PijRpJf+EO1qLVLGY2mq2iPbZtbpQN6YeVW285ViBuUg12OsanJYaBNqY0+6llSIMtqqb5NxwApCbu55IzgZNec/E6NvCPiVfil4bZLhoYlg8TadCwLX1kucTKo6zQ/Mw7sgdfSu6svGXhG9soLy28TaPJBPGskb/bIxuUjIPJz0pAcT4I+IGuaxe6JDepYg3TCGaFLaSKSUn7RumjDtlUXyFBBB+8eRwK9TrP1q+g0rSpdUNqZ0gTcRG0aHaSMkM7KoHc5I6Vk+G/Guma9qcdja213CZbVLqJ7gxoJFZEfCrv3tgOMkLtByM0AdNRRRQAUUUUAFFFFABRRRQAUUUUAFFFFABRRRQAUUUUAFFFFABRRRQAUUUUAFVbvUdPs5o4bu+treST7iyyhS30z1q1WN4h0P+2L7TpJ5Yza2bSym3dMiWVoyiEnPRQ7nHqVPGKAFuNN0HxDHJdyLDfxT2klmXSYshhkILqMHAztXkc8Dniqgk0/wncWOnx2UsdlqNy6yXrTNIRcuRtErMSx38qGJ6hV7io/CNlH4WtotI1DUbYS31y32G2j3iKNViX91HvZjjCM+M92wMCuZ+Mup3WvTw/Cvw6UbV9bgL6hclA66ZYZw85B48xj8sY/vc/w0AUr8D4s+PG01T5ngbwxdg3jD7mraihyIfRoYTy3ZpMDkKa9NiSGGY2862oDk/ZwEwSoAyp9SOfw7cVleDPD2meF9As/C2ltJDbWFuEhUcFkyfnJxguSSWPcnPGa0by1+1s1qs06gDLsRkc5wBkYzzz7AetACmztb9i9xa2stuCDDlAxJ/ven0/PPNSIYIlcXSwq0QLM+3AK88/40ttGWQo0syuh2sAcD8Pbnj6e1Vp7Vr2VWivJPKgYng8tID0OeNo/mByMUATfYlmRpWSOOUg+SwQHywehwe/r+VKklsYpMwo0sR2ugjwS3bAPY9qdAFnt/N825jBzkOdpU85/z7CqjW7XTrqMV1cGJQTHGv8AGpBycEdeePp70ATf2emGuEhhju5NrOSN44/g57fTHrT5Gja2329vDJM3yrG+F57g8duc1Iyx+SZjcyrGVzndjA5/x/QVTFnJHci/dZTLJ+7YLJnYhJwefwzj0HXaKAJ3s4bVTPDb72XczoqgmTJyevf0/KnzpFIFhhRVdxncqgFFP8XI60s6rCgLXMgZjtQNIBuY5wv6/pVS0spLST95JcO90xaV0kykbY+6M87eTj39M0ATSW8Nm4m2u8O1YzHsDBOfv+vfn8/U064hinl+yi3Kx4DSSKAB1+7nrzznHbvzS3S7f3aTymWTIRd/1yfoM/yqKzsxaE2puJyrZKO0uWYnJI55yM/kB6UASiCOGcq0StFKeMqPkPp9DStBHPOVMCiJDzlRiQ4/kP51Hf25nH2UNM6y5Eh8zbsXnn1zzxjuAe1Fjb+Un2Us8Qi4jCy53J2PTPfn3HU0AOtoY4ZPspt8xquY5Gwcj0J65H8u/Wmpaw3hMxDrCVKLHsCc5OX9c+n596ZfWQvSLbz5xGjb3dZcMp5IAx9efbA71PAplVleaVJV4dVf7pOentzx9BQAzybVoJbe7t0lCqQ4eIN5q464A59xjrWUdOngkN9GrTQzymeZLklpLVBH8qQoq/3gMqT/ABHr0q9d2cl5KZIZZ0e3YmJmfCu2DkHHJXn6ZAODircKxzozR3UhwSrbX+6wzkfUZ/QUmrmlOq4XW6K2n3dtd6XDePaiJ5Y0ZoHjxIpboCpAIPPQgH1p7aegUXRt4Jb1AxBUbA2R936fXPrWVd6G1xfnWbCSbTr1po1nlXaXubdGPynII5BOO4Hpk1a07UUmeO1vne0v3ie4+zpN5v7oOVDbgMHOV469BzikpW0ZcqSknKnqu3Vf5rz++10ZFnHoug+K30/T9Hvxf+ITLey3BjMtvFIigEOc4Q89BjOevIrpPscduFmSNXcDEpKgbx3OBxnk/wAqxfEumarJpM82m6/Nos8sqSST+QswiUEZ+U+q5BPbg9BWnaX9hf6WupabqDX9tKSsUlrIHDkMVO0jjrkegx7VMPdbj/X9f5nHD3ZOPzX6/wBeZzOoalaeGNbuL7xB4thfT9eu7a20i1ktVCWrMCNquo+Yu2TlunrXVtbW1i29ILWK0IPnZG3aezen1/OoBYrbyYu7ppY5JA0RdR+6kOcY4wOvHfPc5rF8P3mo2KW/h7xb4j0y98TXhnlhhsx5W6AM2G8tjkhQQCfbHOCT6E0sRT54/Et13SW6SXRL3m3q3fuXszpJ4o7ifyI47ZowcXIZAxII4XHvnnPbtzXlWkWNl8LfHa+H7qztz4K8R3TNpEzxKV0y/clmtCccRynLR+jbl7ivUrW2+zsLVp5cHLIw4z1yDx15/QelZnjjw1pni7w9e+FtUeWS3vYv3vcxru4ZT/C4PKnsVB5xXGUbl9ax3dq1vI88aNjmGZomGDnhlII/OsVND8M6B9jv5WFpFp8ZitTc3j+VCCu0kB22hiM5bryeeTXn3wuj1RtXv/A3i/xR4gPibRsSrKt5tj1KyZv3Vyg2/wDAHXnaw9xXpfjDTbzWNAudMs5beM3KmOQzeZjYQc48tlbP48jI70AXbfUdPuLuSzt761luY1DvCkqs6qQCCQDkA5H5irVcX4N8Ez+H9ViuJNShube2imWELbCORmmMZk3kHbtBj+VQBgED+EV2lABRRRQAUUUUAFFFFABRRRQAUUUUAFFFFABRRRQAUUUUAFFFFABRRXJ/EzxTd+FtMtp7GzivLieSQCJ2I+WOGSViMf7gBOeAScHGCAUvipb+KJ59HPh03oCO5lFu+Az7o9gbDLgY8z5m3KOco2QRP8OYfEUV3qJ1sXqqUjDfaZd4e58yYyNFycRlDCABgcHjOat+EvEl1qmr3en6hax20qwrdWwjw6yW7MQr7wx5OOhVSPSrXjq2Evh2e8XU10ufTs3sN47YjhaNSSZPWMruDD+6TjBwQAef/tIfFLwN4E0F9M8TXF2NWuLZrzSobaJ/MM0Z/dssgBWMh8cntnII4O18EtAm03w9LrupXkOp+JNeKX2q6gF+SZmQGNIv+mKIQqj6nqTXnVp8PtN+PsyePfiPol/b6dJCsPh/TYZjG0Vv95p5GGCxkY5UHGEC8ZNer6z4V8P3EvhvUZdNukl8MndpgEzIsQ2CPaVDYbK4AyDyKAOk1FroIiwj98zgRlBwO5LZ6Ljr+nOKdYLKtoig8gfN5hy27vk1y+laJqEFx4j1a38Qa611raj7MlyUmg0tghVfKj6cEgsCTkrVS4/4T/RdB0BbH+ztd1RJYY9fu7uP7ObqID948KJhRJzxuIAAPWgDrNSW68xWt4y8wU52NtG3uOeM+nvn3q5D5nlps8sJjgYPSua0nWNcHirWbK48K3UWjwwRXFtqgullN5Iwy8ax/eUL0GeDjgVjD4maJp/hHTvFGr6bq3h201a9W1jttUt9lxHO77BmJSxGSCcD6nGSaAOvuvPN2XimZUQr9pCgkYGSAM9+mcc4/CtEecRlTER261lQa9o6a0vhwXkZ1YW/2g2bSqZ/KzjzCuc7c9+maJbxkdbLbLBDPhYWQBWQ4JK8nGeOMc9eOM0ASAzG8JRY1sg53FsgNLkYOD1XPpj5vWtBvN2nd5W3HOc1DI8cluYJLKZ4mXayOgII9Dk81UF1NJcNZT2s6qnzqyf8tE4wOTnIyM9unrigBdPjmSZU8qEWiKPsZOSV4IPXke3tVu9cR2kj3TRLCFO8nPT2xznpSTyLKhRrWfggg7RwexHPaq1pfPc3BVobgeQdrqYdoZuPmBPUdcY759KAH2BulkeO6mgec5aP5Cp8vsPUkcZ9/Tipr/d5I8wRFtw8r5STv7Ef59aZdyySQhooZYpR8yO8YYL9Rnoag02/F7/pyRXnlsNqxPDsMZHXIOGyfftjj1AJtNE4RxMbb7ZwbjZnBbHB55xgcUamLghfswtjeDPkeZkAeucc4xjP4Ul7cmJDdra3G6MfMFi3M6/3Rg578e9LaTllNw1tcF3AIygBVey9e3f3zQBJYjEOIViT5m3rg5DZyc++agvjcPMsdtNCsqgNMuCT5Rz6cg8cH2PWmajf/Yz9qMV2QRs8pYw29j0OBzxznHbPHFWLSV0iXzIZXlfl3EYAJ/Pp6UASWknm2sclq8TQsoMZGcY7VS1BZXncEQCy2k3RyQSRjHT2657UXF9JBdCNVuc3PEaGEEREdWOOxyOvfHrVuGURxhFtbj3Owck9SeaAJ/32Pl8vHbrWLqdgmoiSxvbcPpsrrs8qRgfMzuzlSCoyB3659qsNdSpP9hjtLhoz8zO3O1TnK9c59Pb6c2g0aW/2WOzmSFUCKsahQFxjAweMe1Jq+jKjKUJKUXZopPd6jp8zf2j5U9rJJNIblEEcVnCq5USFmye/zAfgKyfCH2631W5sYtKtLTQEjV9Gnt2Xy5Ub5n+VAAvJGM9RnrzWtDcm5kOntbyT20QKTGVQ5k4GAecd+c89OOc15J+0N/wl2j3ujeIvCMeunyJXlnjTfJBDtVUQGMfKAeeCOTXNiJ+xj7TdL7/66ndg8F/aVeFGEown3b5Yvvd2dtO27S73PbbgyCGQuEZcHgAkn/6/Sub1bTtQ+zXetabpWnXXiqCzaPT5b4AAAjPl715UEgbsdT3xiqnw38WQ+LPD1lczb5dQtYo1voAmx47jb8xZOCBnJXjHcdq6i7kDqJfs04khJZCeBnHc56etdmHr2aqR1/Xyfl0Zy4nDzw9WVGorNf1/wxWimurjTFgu3tf7Tjij+0xWkufKmIzwTyBnoSOR2q1p5uDG/mR7JQ5Em8dT2Ix26Y/xri7i2m0XVz4n8OfD/wC06trV9BFqrLdpG8cAGDMckqzKB0Xrnr1rsLy4WJvtgt7nfGNuAQBICfu8nGc9Pf61tXpxVpwej9L366JtpX2vutTBM5L4teF9Q1qDTtb8OyRW3i/RpHn0i4IOx+P3lvKf+eUigKfQ7SORVb4X+LPF/jTR7TWceH7aATmDUrIxzrc2cyNiWFgTgOpyOeDwehruLG4aRBO1vNvlGTjlVx26/wCTXmHxAeb4c+LH+J2l2N02iXoWLxZZRpk7FGEvkUHl4x8rgfeTn+HNc4zsPig2of2VaW+l2urPcz3AjFzYM/8AoYwczOqkF8dlOQWIzxk0vhO31W38Xa55y30unyOZI57ssNshdv3cYLkFApGGCr2HPa9pHidNTa1a30TWBb3IVo7loU8rawyG3BzwR3o8Wa1d6VcabDZraTzXlwsS2rsRLKNy7imOAFUsxJ44A7igDforlPA3im58QXd5DcWsEIjhjuIvKckqjyzIEfPRx5OT/vY7ZPV0AFFFFABRRRQAUUUUAFFFFABRRRQAUUUUAFFFFABRRTLiaG3hee4ljhiQZd3YKqj1JPSgDN8Ta/YeH7SK4vhM/nS+VFHCm53YKznA9lRmPPRfXArN0/xB4X8W3A0+OKPUYCvn28k1uHgn2bdxjLDBKF1B6YJ46HF7xBZ6T4itJNDuL5NzKJHjieMy7PXDA4BB+8BnngisqPw9o/g23n1rS7C9nis4G8qxhfcsKMUMpiQ8kkIGIySduF64IBqazZXGn6deXnhmwsU1F5BPJH5Sp9rIOWRmGPmYZAY5wSCeM15pq2qw/GPxHF4Y095I/BmlvHN4ikkGxry54ZNOx6KcNL/wFO5rofiX4xu5LbSvC3gW6hn8SeJYi9jcrh47K0wPMvX/ANlQRtH8TlR61t+EvCWheCfDlno+n2qtZW6jzZJU3yyylgWnkbGWZm5Zj3weMUAbkj21sRNDJCiIoWRQf4AOMAdxkfgfpTLW8t790uoLy1msyuYijBt7Z+8D0I6Yx65z0pZ7O1eQQw20CNwzuIVOAMcdOp2j6Y9hTUs7O0uArw2wikYLAPIA2HA+XIHT5Rj6Y9KAHSXFvZyGf7RaRWjgtKSwBDHHzZ6YORn8DT4JLeeRbp5IumIct0U45+p4/MVCbOxuZ/Jjt4VitztkH2ddr8D5ASOgwucegHbFPt7O0ikFu1nAdo3RMIQBtBHHTqML+Q9KAFS4tbMiLzYUgbAiCkAKf7vpznj649KLdbeTNxdra/aJFCuA4YKM8Lk/73tyaiGn2N5kmzhWJTiP9yAdw43jjtgY+mfSnW8NiiyRTW0QaAKZJJIFUPgAhwcY/hHToV7YFAFBbbQ7bxAdSkh06TXpbc28N40apNLDu3CLf1IBIJH44rEb4deG4fAd34R0LUL7w7bXl0b17nS7vbcLMZFkZ0d9xGWA/A4rqF02GZHl8m0icnNs6W67o1wvXPXO0enAA7Zp+zTYbfzZLSCLy28vHlDIOQABx3wuMdeKAMGe31yTxlpl7D4sC6fbWjQ3ekrBHtuZG+7cGQksoA/hHU4FUjP420rwn4guDZaNrOqW93NJoNnY3JiM8BIMazSSnHmHcdxHB4x1rqBpcEaC4FnbNdIPlCRqoKjon04H4gGpHgs1t0aOxtxI4/dxtGo+bAwDjpjaP++fagDnbrxfdLqHhzSJ/DWpmXWUdb6aBleHTGWMMVlkB7k7VI4PUdszW/jLwzdy62lpq4g/4ReXy9UDoUjiHl78FmADDaQcqeOPpWsdKsrVjdR2Mbu2POREGHOR82D3GBjvgAdhS6jY6fdW7WIsdOnNwmHimiVlaPgMSuORgAY9gKAI9N1rSddsbLUNM1S3n0+5VJoJ4phtnBAIA9Rggn8B61dnmjjcXEcquCMMisPmHqPcZ/L8K57UPAfg+SXQ3m8P2Ag0S4Fxp6ovlpZyBQoZVXAxgAYPHANRx+DdPh8Sa9qVjqF8tzq1vFFJG0qtBY+Wm1GhjwNjH5Seedg9qAOiinhubgTGVo0iYqgMgCy5x82O45wM+ucdDQ08Ntcb1kMkc7gNhwVjOPvY7A8Zx3IPcmuJsvDHjDQvCugaHpusaRqV7bXSG/1TU7LBng3szokcZAR8bNpzt+TnHFbDw6heeMbvSrvwtZf8IzHZxzQ6gsyb5rkN80JiHOAApz0yMfQA6G3mjkY3EjhCflVGcfKM9eO5yP0qP7VBZ7le4MkbEshLBsHj5B378fl6VxNp420jTvBC+IfE3hXVdBi+2Lapa3Vn51037xY0com4nJCnPPGDXQyX3hqXxRF4duHsI9Tktzd2tmQvmyRKQplAx0BAA+lAGzB5TJJ59wkvnEnaxXCqcfKMfX8zUYvVgUxMRIdwWEq4YyA45PpjPPtg55qLTf7MmV4wNOlntiVlEAU7Me3VfujjsR7UJpdpNi7FlDHMq/6OkkYxF6HA7njPfHFAE/l2slr5M1wshYhjIHCsW4wQR07Y/Cmm+LRmESQxXRJAy4cAZ4fgjg5HpycUJDZLalzp8G+Phoo41JDDHA/JcdO1RLpVsB9qFnbrcttLAoCMDHyfQYGPcA0AWXFt5YWGSJHRtyYYD5j649c8/Woft8N3J9lt723SeMqblQd+0H+HPYn+RzjkU7Zp7wCW3tbeQyHCjyh94cc8cY2jPptqM6dBaiOZYbZtn+vZoFBYeowOMYH4DHpQBxl54aur/dcP4l06HxlbO0lre2KiJvsxb5I5o8nzExxyMZ6EHmrXh/xoLrU4fD3ipLSx1BmKwyxPutNRK4/1LnoRnmNvmHuKva9Z2dnq1jf6L4XhvtQ1Hy7Sa9gWMNa2oyfMywwQDjA7nHXFaGseHNDvNPbT9Q0q0uNPm+WRGhGVY4AcEcg8DkYIIBrmVNptw3+dn/wfM7cLjYyprD4pOUY6J/aj6N7rvF6dnFu5oTvbQSPdI0WHAE5DclQODx3Gfy/CuP8ACsen+GdX0/wjo+j39zorxzX0epvc+fFFKz5Ku7tkMxc7QOxzzk4pSJqXgd2tdQt5de8MJtP20QCS8sU4+WQAfvkG0fMPmUdQeDW/qOm6N4j8Lz6fYag0VnrMDLa3+nBQ0IKjBSRRgEYGM+mOwruwmKTvRnonutdN0pWW9ru33E4vAzopVIvmg9pLb0fZ909eu1mblxeWtgz3E97bxWZxu3HGxyfvFs4AOR179+acv2e6V2uWt5UlUosbYIMZ6gg9c8Z+uK57wvd6Rfape+G7W3u5D4fWG2u57yywLpjGNpWQgK5AUFsd8duu/a2drCwt5YIHdQWR/IAyufYYyMD8hRWpSpS5ZLs/k1dP5rU407nmngq7X4ZeMo/AF/dKfC2qtJN4XupJBi1cDdJp7MT2GXjJ6rlf4RXo13D4c1e5tzdRaVqE8LFrfzVjleM8HK5yQeB09KxfG3grQfHnhW70XULeNLOZP9GljhCyW8yn5Z0OOCpAx2IHcGsL4OXtpcS3fh3xBo2k2XjXw+VjvWgtUj+1RsCI7uLAzskGc4+625T0rIZ2VzqGk6Lrlppq2DQ3GrvLJ5sFuAjyIm5i7D+IqDjqTil8H+IrLxRo41TT4po7cuUXzWQscAc/IzY69DgjuBTtY0GPUta0rVHv72B9MeR4ooSgjkLoUO/Kk/dJxgjrTdA0qw0W7u0W/mutQv5BcTvcyqZZdqLGDtUAABVUcD65NAGzRUdtcQXMQmtpo5oySA8bBhkcHkVJQAUUUUAFFFFABRRRQAUUUUAFFFFABRRRQAVjeMdIbW9FNnGFMizRTR7n2gMjhgTlWB6dCpBqt4vur611LQGs21Eo9+EuUtrZpY2hKMCZMKdoDbcHI/nXB/b/AB95Dmd9fWAY+1PHYqZ47nZcZSFQh3Q7hb/Ngjn72N2ADd8K+EX8GyWmoT6pBFaWdgI9SupJm/0rZEiBmVhtiC7Byp6KAeprovH3izTPBvhW68Qalvkji2pBBCN0t1M5xHDGP4ndiAB7+lWnv7az0G1fxPdWFm80Kx3AuJUSJpCvzqNxwR97j0ryf4V6Pc+LfFMXia8+0y+D9Cmli8G210u3fzta6YdSFG5IcjIj56nJV1exbpyUea2nc6H4O+Cbnw2l14g12ER+I/EMhnvFtwDDYJuLpZx5ziNNzdOCxY9xXoNyssUWY5J5nyAqZUZ6dTjp3P4+1SXIZrd1m2CMqdxDkY/EdKqaetw0xkuYAs0a7EZ2ySnHPHGT3+g9qZAafatZn7G95eSsxMglk2ktzyucdsY+n0qW7hkdPs6XU4eQEbht+QY+909vzP5PvPM+zndsDZGwhsHd2xUenfadjSXMdsl42PPEblgMdMEjOPTpQAtlDIi+RJcTlogFDMVPmDj5unXg59yfaodQtGvMWP2q/jGFkaaJguMEcbsdTg5x2J9RUmoiYKkkUUL3aZ8hTIV3HHIJ9PXr0HtUtiJRbr8oDH5nDPuIY8kE/nQAloJJIgXe4idTtZG29sc8DkHH69u1e5tZrqddtxcqLdw3VQsp4+U8crxz7njpTtQ+1LNHJBB5kjDZJtlKgJ3P1Hbv9BmrFkNtpEtv5bQhBsO8tkfU8n6mgAgXzYhItxPgnkHbkEYyDx7H8zVLyZpJxqFvcPJHgLsICl1B5bOOe+OnU88jDr83Ec+7/RorMgteSNIVKgAYx+uc4471oDzsDAjx2wT0oAiIVIPOa8lMapuLfKQRxzwPb9apW9q8Fwb0SXHlzkF1bavljA+bGOpx83Tr04oRZo7xY41jgskfgKSoeUk5HT7uTnjHPrWkRKylWWMgjBBJ5oAilXyYt7XMxxjH3cseMDp3/qaqWts1m+Z7naJmGG+UbWyMR5x0649yfUAJZyS/alWXMa/MtsjggEDqfr1xnnHbrV+UM0ZEqRMnUg8/0oAgvFVUELXLM82URHAIY45yMdMA5+pqLTrea1xazXWeB5bjaDJgDORjgjHqeDRpj3ZZlvJIXuMBlAQpiP6evrz1qbUGZbbzJFXcrAoUUuwboMDHXk/hQAy9h80Cz+0Su7jJyBwAR83A4PHHufbgsIfKX7L50iNEOgxhlzw3Tvg59yfanad9p8t/OZWm3nzMjGD2A4+7jp/jmk1A3IWLyjtm3/JtGQfUNxwvXnjtQBFqFrNdA2cdxlSD5rPg7cjgYA5z3GRwT6imWunabNqIvxDAdStU+zGcQIJYl+UmMMV3BDgHGcHP0q1pzFrVZI0A3HL7wVbd3yMdetRag92JUFrLEsqjdKmN2Y88nHXPXH49aAOQvPhr4cuPDWreHtEEukWOo3LXF3Lp85ime4LozkSAZUkxjJHftxW1JoN9Prmg6nYeKdSttN0yGWKfT9qsl7lAqmRj825Cuc+ufWt+AMsKLCkSx4G0DIGPyqjcyTG7ZYSrx7lW6RMttyOP58+2OO9AHKy2vj60svEutfatO1m6iaSTw7ZRxmJWjCfIs7fxMT/EOxOOvGjPrevWMXhhLvQb24m1MqmpSWkyPBpp8sMzOxALJuBXI9fpXVDzQAAsYGOxNZoWR7ry5EE1o77l3EsqyjnHThcgkZ78ccUAc5p/ivTX17xEt1Nqlr/YMafb3ltG8iNCC+9JNuH+VfnC5xn2zW5p2v6JqGg2Ou2Ouxz6fqGz7FN5iqtwW+6q7gMk4PHXrWvKHaJllSExlcOGPBHfP61zb+GdI1SPT7XUNF0ufT9MuIrvR1VMLA6cq6gAAMv8OB0+poAv3Olzy2N1YPqV/CL2NlWeF1VrckAYQ44xyR7k+1U/DGpafcafLpum6lqOqSaVONNuXmX94ZVVdxcsozxySPU47Up8K6ZbeJ9V8VPNdLd6jax21wGvH8lUTGCkfRW4+8Ofzrg30v4g+GNG07TY/iDo9sImZZNU8Q/vLq6Hm79o+YL9w7SeoIzzxWc/dakT7OUqi5Fd7aK7PT9LtGslXTzdX8wjXcJ52VjLk85OOox7cHj25HXfB+qaPcz6h4DupLWa6Yve6czqltcerqcfuZT2ZRgnqO41pb3xLe+Kl+y2mlz+FGsFngv4Lsm5e63cIAPlKFcc59azbXxleaX4O1TxP4k8I6pptxbXjQz2NruvZ5VDqiSRhBypB3ADoM+9OcIzR2YfFVcLJqOz0aez8mv6a3TTI7DUJ/F9va2eleItT8NappN7FLqlhNbxNO8a9Y2BH3HxnzFyDk/QbPh/WtJ8aaUt/wCHtXuLizSdlM6xlAXjbayfMoPJU546H3FYXxAbQNY17StFjv00/wAaz2z3ejSRl451jXG8ltpBTrlGyDjpWHpPjTWdG8XQ2XiTW9AtdDsYp4Lu6t0DRXN3kNhnUn7PKBnMTdecZyMb06qdP2VbRr4ZbLrdOybbbta7svnp0zwlPEr2mD36w3a84/zL/wAmXVNLmPV7VZJIlaSWaNxw6ZU4PHfHt+tedfF7wlrGrJB4s8HXN3beK9AVlt3Xah1CA4MtoSQRhsfKxBCvgjvXYRalZ6oDc6Fd2V9uAjuJrS5DbExnORkbhk4B5rZg3eTH5flmPaNp3k5HHfvWSdzzpQlB8slZnJfC69s/EOhWfijTfE2t6laXURU218YQYJAcOjqkalZEYFSM8HNT+MPDN5revWV5bTW1rFHYXlpLcAnz185AqlMD+EjPJHWuB8fSa18K/Ftx4x8P2lq/hnW5ox4iiuJGW3sLliFW9G0EhWyFlwMcKx716f4dm8UTTM+tQaIlq0e6J7C5kkZmyMfeQDGM8g+lMkreAtAudBs7xLr7HG1xMjrDZqRFGFhjj4zjk7Mnjvjtk9JXL/Ee51a00mCbRXvTdRylxb21q8v2rCNiJmVT5YJI+c8DHPFdOpJUFl2kjkelAC0UUUAFFFFABRRRQAUUUUAFFFFABRRRQAUy4iWaCSFy6rIpUlHKsARjgjkH3FPpk6yNBIsMgjlKkI5XcFOODjv9KAPm74w315rWqaf8Ndct9dnstHma4u/EFjpFxf8AmL5eIIisKN++KyZfdgfKGH3wK6jQfEPgTTfDEGhzWXj26CWcFq8o8L6rHkRElWVRF8jZJyV5PevWfDOjW+haRHYQO8z5MlxcSY8y4mY5eVyOrMefboOAKm1yzuNQ0m4srW+ksJZl2faI1y8YJ+Yr6NjOD2ODzjFY+wp87qW1Z6KzbGLCxwiqP2cXdLTfvff8TyxPiN4I1lbm5Np42eO5mT7QLfw7qjIZYGAAVli+UAoQyjGTw3cVLqHjrwPJ510dO8dpJ9rW/wB7eHNVCrIigD/llwmFGV+6eSRXqWl2NppmnW+n2MCwWtvGI4o16KoGB9frVPxPo413T006a6eGzeVWvI0HNxEM5iJz8qsdu71XK981pyR7HKsVWjtN/f6f5L7kea2Hj7wJO9vqEWn+OJoRdtqNqyeHdVdWeRSC2fKwUIY4X7o6ii4+IfgXSktdSXT/ABnCdPeR/NufDmqBdsrEuGYxcjLnaGyAcAYr15VVVCqoVQMAAcAVl6zoq6tqWnTXVwxs7KQz/ZAo2zTDHlu56kJyQvTdg/wijkj2B4qtLeb+/wBf8397PONP8b+C7c27PpnjsvaxTW8H/FN6scRSEEhiYvmbgcnp2qtN46+HtgsKfYfHMKzWn9lASaBqqtKGHy4Jiy0vy43fex34r2WsqbRY7jxNDrV1O032WAx2duV+SF2zvk93IwuewyB945Xs49ivrlf+d/f6/wCb+885/wCE28DyQ3KzaZ4+33drHazFfDmrD5Ezt2nyvlPJ+YYJ71BqnxG8FNeXkBs/Gpn1VY2S2Ph7VImJhIJZMQ5CjILbRz3zmvYqytP0VLfX7/W7i4a5u7kLFEWXAt4FAxEoz3bLE9SSM8KMHs49hfWq9787+/0/yX3I87PjbwGWuW/snx4DdXkd5Nt8N6qA0qbcH/VcD5Rleh7iqyfEPwUt81nFZ+NjMl6NS2Dw7qgeIMCvKeV9zggLgL7ZFexVk+G9FXSUu5prhry/vZzNd3TLtMh6KoGTtRVwqrngDPJJJfJHsL61Wtbnf3/L8jz628deBbdbVYtK8e7bWeWeMHw1qpG6TduzmHkfMcA8DjGMVSsPiB4FPkWMVn49mGmebC7jw/qjEGTDMkgEWS2CD83QHjGa9gulmktZUt5hDMyMI5Cm4I2ODjvg9qpeHNHt9D0mKwt2eUgl5p5DmSeVjl5HPdmJJP6cUckewPFVnvN/f6/5v72eanxp4HFnHbQ6f8QY/KsXsYmHhzVSVjbHPMPLcD5jz71Tt/H3gHVraRfsHjue1+xrp5lh0HVCsgjJBxtjOGVsgtndkc9K9a12yuNR0m4sbe+lsHnXYbiIZdFJ+bb6NjIB7E57VLptla6bYQWFjAkFrbxiOKNOiqBgCl7OPYr65Xvfnf3/AD/M8s1Xx54HngvZJbHx5F58UYmf/hHNVUKkXIwfK+X3Ixnv0psXxE8EaqJdROn+PfLvmhuAI/D2plDs2lGUrFgA7RwpwRnOcmvSPE2jLrtjHp89y8Vk0ytdxIObmIZPlE54Unbu9VBXvWqoCqFUAAcADtT5I9iViqy+2/v9P8l9yPHtV+IXgK18zVp7Lx9Gsd4t9IDoGpojScKAd0QUL0wuQMn3qWw8c+CobiO8OmfENZFunu1ik8O6qwjdwwYY8rBHzH5eQDjHQV6NrGirquq6dc3Vwxs7FzOLQL8sk4x5bse4Tkhem4huqitajkj2H9arWtzv7/l+R5AfiN4G0mewuEsfHxaKSSO2gk8PaniSSXcxHzxfOeuAScAcDipbLxt4HtobdBp3xAYwW8tupbw5qxOyQgtnMXJGBgnkdjzXoj6Ks3ihNcu7gzm3gMVlAUAS3Lf6yQersMLnsoIH3mzrUuSPYX1qte/O/v8AX/N/ezxafx34Bt5F0mOx8eK13pj2UatoWq7xEuMsFMYYkbhlx8wJHPNaEnjjwPLbXMM2n/ECT7VbRW0zf8I3qqlljzgjEI2scnJGCe9eh6Zoq2uuahrVxcNdXl3tjjZlwLeBfuxIM9M5Yn+InnoANaj2cOxX1zEXvzv7/n+iPHLj4h+B7q51HS1tPHqyzi3mmKeH9TMkaqx2YXysoDsIzjDc5zg1aufG3gS48/zNL8f4mvEvHC+HNWUeYgAGMRcLwMqOD3Feh+GtFXSIbl5bhry/vJzPd3TLgyueAAMnaqqAqrngD1JJ0b1J5bOaO1nFvO8bLFKU3iNiOG298HnHem4RfQmOKrR2m/v9P8l9yPIbTx/4Hml8tLPxtN9l1KW5nA8O6rJ+9dTlHHlcDDg7DwOMDpV1PHXgZTY7dJ8ds1jPLPb7/DOqttkkLZJzD833jgHp0GK9G8O6RbaHpEOnWrSOEy0kshzJNIx3PI57szEkn1NO1+xm1PSJ9PgvprAzgI88I/eKhPzBT/CxXIDds57UckewSxVaW839/r/m/vZ5Ro/xA8EXEGnXEVn41kgtIJoEEXh7VZlZnbDnf5XzYKkAkZB9MYri/jVceCfEnhi0kt18b2b6JassX2rw5qIjkQDgPJLGFT3kY/U19JWFpa6fYwWNlBHb21vGscUSDCooGAAPpVDxTocPiGyi068lI08zK95b7ci6jXJ8pj/cLbSw/iAKngmsq2Hp1YODW504bN8dhKqr4eq4zV7PfV36O6e7+8+a/hNrnw+1Tw1GNS0vxwGtVSNH05dRu0f5clz9nUrET/d44rqb/UPhXZxi7kh+JFtEjKJXm0zWlUgnAG4pwckY9Scd6900nSNJ0iN4tJ0uy09JG3OtrAsQY9MkKBk1W1XRV1PWdOvLq4ZrSwZpo7QLhXn42SMc87BuwuMZO7qBjOjg6cIKMkm/QcM8zZq9bEScnu7tfgtDxSE/C15Uu7rRviOLtAyq66TrbMik9Axjz6Z96xvEdl8Jf7KutP0+x8d6ZLqkhw0mg6uRLcn5g5Ro8SOQpznJwM9q+mqyf7FWTxR/bt1cNO0MHk2UBUBLbP8ArHHq7cDPZRgdWzbwtFqzijann+Z05qca8rrXdnxv4M8e23w9+K1n4bil8Uz6ZBqSSFYYJ7N7pZoVUie0eIyvsOCoGCecZ3CvcH+K0mmXfiFYZvEGp3F8hm8P6bN4N1C3FrtXDB2EJaRN7KS2OM4wMivV7nwv4ZutYGs3Ph3SJ9TVlcXkllG04ZQAp3kbsjAxzxinaXoqWms6hrE9w11e3hCK7qB5EC/dhQdlySxPdmJPYD2MZPAOlRhg6Ps+WKUtW+aXVq+1+x5+KxeJxuIniMTPmnJ3bsl+R5DJ8XNvhfQ9L1L4e+ItYn1Mi38QpDoGorb2yOp82QeZblpl5I2jk5rgPAv7QVt4H8fw/CRtG1nVdIXUo7XSr67ingu7W0k2lIpLd4/NkMe4qpwCyheO5+sq5XR/APhm0vv7Yv8AR9M1TXmuDdSarcWUbXBlzwVYglAoACgHgAfWvPMDU8P+INP1wzCxS/Xycb/tVhPb9c4x5qLu6ds1neOvFE3h3yRBZR3JNtcXkvmSmMeVBs3qvBzIfMG0exrp6rX+n2GoCEX9lbXQhkEsXnRK+xx0Zc9D70AWFO5Q3IyO9LRRQAUUUUAFFFFABRRRQAUUUUAFFFFABXF+AvFWpa7r2pWN3FbeVbR7/wByhDW0nnzR+TJknLbY0foPvdMEV2lAAGcDr1oAg1CSWHT7iWExCVImZDKcIGAONx7D1rE+H2uXGvaJJcXTW8lxBOYJJbVg9vIwVW3ROCdy/NjPXIIPSuioACjAAA9BQBzfjHxAdD1Xw7G1/p9tBqGoG1mjueHcGN2BRtwwQyqOjZ3AcVS+HfifUPEF1fxXq2v7iKKQiBCpt5GkmVreTLHLqI0J6H5xwBjPYFVbqoP1FKAB0GKAOR8TeI7rT/FY0W21HR1luNFu7q1t7ltji4iMews2/mMh2JG0ECNjnrjQ8Ca42v6GbuQxvJFO8DyQkNDIy4+aNgSGTnGfUEcEVulVJyVBPrilAAGAABQB554h8bXlnr+q2Gnalo91HYRx/atyENYtJNEoLgSZdVjd3c4UDCc8muq8Fapcaz4attRuli8yRpVDxKRHKqyMqyKCSQrqoccnhhya2Nq5J2jJ68UtAHmF14/vxZ6pfWOr+Hb2w0++WFphIInlUJIZURDIQXDqirkjdh8dAT6OblW0z7Zv+zKYfM3Trt8sYzlwSMY7jIqbYn91fyp1AHlGmfEbWrnUYrZv7LKfa1hhZUZvt4adI2WFlcruRG3sVLjkZxhq9J1+7Fho9zeG6t7Tyk3ebOVCLz33Mo56ckDJFXQqjGFAx046UpAIwQCPegDz3wd401XUdY0m11NtNK6lbbo47Rsyo6q5Z3QtkRHZhXGVJI5OQa1vit4l1Dwt4QuNT0vT5Lu6UNtItpJo4gqM5Z1jG7GFwOgywyQK6sKoOQoz06UtAHE+DPFt/rXie50+aOAQrHcO0SxMk1p5cwSMS5PWVD5gBVTgd+tWfiF4ovvD02jxWVhNOt3f28VxN9klljjieeONhlBhXPmZG44+U9eAetwMk45PWigDlfh74ivNcTULfUHs5rqymCPNYuJLZgwyAjgnLAfeBwQSOxBrM8b+L9X8P69cW0MdhdQtYtJZ28bb7jzVjldnkQHcIR5ajco6nHfjvAAowoA+lGBndgZ9aAMHwNrFxrWmXNxNLbXKQ3kkEN3bKViukXGJFGTxkleCRlT9K5nVfGGtWmqazp/2rQEktnEsMj3KiKGATRqyzsW/dylXJUEYJHsa9FAAGAMCkKrz8o568daAKXh7UF1bQrHVEjljW6t0mCyJtYbgDyMnH5mvKx8Udde2nM1vp+nTI0zM08bPHblRP5dvJtcETOYh8vBwwIBLAD2Kk2r/AHR1z0oAzdU1G6tfC11q0di8l1DYvcLadWZwhYR8d88Vwmi/EDUri50n7VJpksVxci0nS1dWlkkYx7XhUOd8S7yHYcqVYYO016dSBVBGFAx04oAo+Ir1dN0K91FphAtrC0zOY9+AoycLkZJAwBnrXG+HvFfiKTxRp+h6xHpyXUgRbq1hjcSRg2vnNOCWI8sSYh6de+eK9BowM5xzQBh+OtRvtK8N3F7prxC9BWO2jkiLrLM7BI0IBBALsuT6Zqj4Y8QXt54p1LQ7+SynktlaRHsnDqih9oWT5iUkIwdpHrjoa6qkAAJIAGetAHC/EjxhqXh3XdHsLCK1kW7BaRZUJZ/30SbU+YZO134UO2dp24yaufDTxLf+I7a6lvDaP5aQNutkKrG7xhngbLHLxtwenUZAOa68gHGQDjpQAB0GKAPO/GnjTWdK8broNj/ZiRyWu6JroEfvDFcMCx3AhA0ceWClQC24gla6jwPrR17QhesUd0meF5IiGikZTgtGwJDJ6H2PQjFbZUE5IB/ClAAGAMCgDzDXfHmv6d4pu9Ja3sEto5QJbs7WjsYmnhRJJSJM8pI5IYJgr1IBNdx4M1K61jwrpuqXkAguLm3WR0UEDJ7gHkA9R7GtbavPyjnrx1paAPI4viL4liW6lv7bSooLGVFuWSVN0rlXL29v+8IlkUqMDIJDD5VPFd14/wBdbw7pVnqH2/T7ONtRtYJvtnAeOSZUcKdy7WCsWzzwp47jodq/3R1z070MqsMMAfqKAPMrzx9q0Wq3lru06GGK5eKaSSM/8S5Fu0hSSY7wCJI2MgztGB3HNd14S1C41bwxpmpXkSxXFzbJLIqqQoYjJwDyB6ZrT2rz8o568daWgAooooAKKKKACiiigAooooAKKKKACiiigAooooAKKKKACiiigAooooAKKKKACiiigAooooAKKKKACiiigArm9b8ceG9G1a/0rUL14rux03+05k8lz/o+4qWUgYYgryo5GQcc10lcF8Q/hrb+L5NSuG1aWwuru3t4YZo4QxgEZl39T8wkSZkI47EcgYAOhPi7w2uqSaZNrFpb3kUL3DxTShCI1dkZ+eMBkb8quWuuaLdXCW9rrGnzzSRGZI47lGZo/wC8ADkrx16Vx2sfDNL8ajGurrHFqVtc29yHtA7bZbqS4XadwxtMjKcg7hjpUniH4cx6tqV/MdREVjdyPcNBFbATrK1mbXCzZ4TYc7dv3u+DigDqF8S+HWsmvl1/Sjao4jacXcexXIyFLZxnHOKspq2lyakdNTUrNr4LuNsJ1MuMA525zjBB/EV5bY/DPVNZM+oa9La2N2t6kttDHAViZBaLbt5kcMwwTgkYkOPoSo63SfAdlp11YXEM0avZ30d0oSDHCWAsxGCWJC4G7kn0560AdjRRRQAUUUUAFFFFABRRRQAUUUUAFFFFABRRRQAUUUUAFFFFABRRRQAUUUUAFFFFABRRRQAUUUUAFFFFABRRRQAUUUUAFFFFABRRRQAUUUUAFFFFABRRRQAUUUUAFFFFABRRRQAUUUUAFFFFABRRRQAUUUUAFFFFABRRRQAUUUUAFFFFABRRRQAUUUUAFFFFABRRRQAUUUUAFFFFABRRRQB//9k=">
            <a:extLst>
              <a:ext uri="{FF2B5EF4-FFF2-40B4-BE49-F238E27FC236}">
                <a16:creationId xmlns:a16="http://schemas.microsoft.com/office/drawing/2014/main" id="{F5979CD4-4E90-48CA-B18E-D6E1F379F4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3716000" y="9601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eft Bracket 53">
            <a:extLst>
              <a:ext uri="{FF2B5EF4-FFF2-40B4-BE49-F238E27FC236}">
                <a16:creationId xmlns:a16="http://schemas.microsoft.com/office/drawing/2014/main" id="{B4FE16B7-CF7D-4D08-A285-7F8FC40EB540}"/>
              </a:ext>
            </a:extLst>
          </p:cNvPr>
          <p:cNvSpPr/>
          <p:nvPr/>
        </p:nvSpPr>
        <p:spPr bwMode="auto">
          <a:xfrm rot="10800000">
            <a:off x="15197151" y="6145508"/>
            <a:ext cx="187452" cy="2628900"/>
          </a:xfrm>
          <a:prstGeom prst="leftBracke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26654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62D5B9-754D-4C53-9FE8-20383CBC3780}"/>
              </a:ext>
            </a:extLst>
          </p:cNvPr>
          <p:cNvSpPr txBox="1"/>
          <p:nvPr/>
        </p:nvSpPr>
        <p:spPr>
          <a:xfrm>
            <a:off x="23173810" y="10468220"/>
            <a:ext cx="4076120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600" i="1" dirty="0">
                <a:latin typeface="Times New Roman"/>
                <a:cs typeface="Times New Roman"/>
              </a:rPr>
              <a:t>      </a:t>
            </a:r>
            <a:r>
              <a:rPr lang="en-US" sz="1800" i="1" dirty="0">
                <a:latin typeface="Times New Roman"/>
                <a:cs typeface="Times New Roman"/>
              </a:rPr>
              <a:t> </a:t>
            </a:r>
            <a:r>
              <a:rPr lang="en-US" sz="2000" i="1" dirty="0">
                <a:latin typeface="Times New Roman"/>
                <a:cs typeface="Times New Roman"/>
              </a:rPr>
              <a:t> Empirical Exponent Value</a:t>
            </a:r>
            <a:endParaRPr lang="en-US" sz="2000" dirty="0">
              <a:latin typeface="Times New Roman"/>
              <a:cs typeface="Arial"/>
            </a:endParaRPr>
          </a:p>
          <a:p>
            <a:pPr marL="171450" indent="-171450" algn="l">
              <a:buFont typeface="Arial,Sans-Serif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x ≤ 1 → dust or gas dominated</a:t>
            </a:r>
            <a:endParaRPr lang="en-US" sz="2000" dirty="0">
              <a:latin typeface="Times New Roman"/>
              <a:cs typeface="Arial"/>
            </a:endParaRPr>
          </a:p>
          <a:p>
            <a:pPr marL="171450" indent="-171450" algn="l">
              <a:buFont typeface="Arial,Sans-Serif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x &gt; 1 → synergistic</a:t>
            </a:r>
            <a:endParaRPr lang="en-US" sz="2000" dirty="0">
              <a:latin typeface="Times New Roman"/>
              <a:cs typeface="Arial"/>
            </a:endParaRPr>
          </a:p>
          <a:p>
            <a:pPr marL="171450" indent="-171450" algn="l">
              <a:buFont typeface="Arial,Sans-Serif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MEC α Dust Particle Size → LOC</a:t>
            </a:r>
            <a:endParaRPr lang="en-US" sz="2000" dirty="0">
              <a:latin typeface="Times New Roman"/>
              <a:cs typeface="Arial"/>
            </a:endParaRPr>
          </a:p>
          <a:p>
            <a:pPr algn="l"/>
            <a:endParaRPr lang="en-US" sz="1200" dirty="0">
              <a:latin typeface="Times New Roman"/>
              <a:cs typeface="Arial"/>
            </a:endParaRP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D6809723-E901-4A0A-B7A0-7354190DD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0795" y="11818802"/>
            <a:ext cx="6143625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/>
                <a:cs typeface="Times New Roman"/>
              </a:rPr>
              <a:t>Conclusions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95B784-00C5-4631-BF1B-0ACCFF2E95F4}"/>
              </a:ext>
            </a:extLst>
          </p:cNvPr>
          <p:cNvSpPr txBox="1"/>
          <p:nvPr/>
        </p:nvSpPr>
        <p:spPr>
          <a:xfrm>
            <a:off x="18682229" y="12540241"/>
            <a:ext cx="840357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Is it safe to inert to the gaseous LOC?  No, not for all hybrid mixture scenarios</a:t>
            </a:r>
          </a:p>
          <a:p>
            <a:r>
              <a:rPr lang="en-US" sz="2000" dirty="0">
                <a:latin typeface="Times New Roman"/>
                <a:cs typeface="Times New Roman"/>
              </a:rPr>
              <a:t>Is there the possibility for optimization? Yes, in some hybrid mixture scenarios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83289E-215A-4A9A-B346-F93CDC1DB9C7}"/>
              </a:ext>
            </a:extLst>
          </p:cNvPr>
          <p:cNvSpPr txBox="1"/>
          <p:nvPr/>
        </p:nvSpPr>
        <p:spPr>
          <a:xfrm>
            <a:off x="18434821" y="14020547"/>
            <a:ext cx="912996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More experimental data to determine characteristics of materials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algn="l"/>
            <a:r>
              <a:rPr lang="zh-CN" altLang="en-US" sz="2200" dirty="0">
                <a:latin typeface="Times New Roman"/>
                <a:cs typeface="Times New Roman"/>
              </a:rPr>
              <a:t>       </a:t>
            </a:r>
            <a:r>
              <a:rPr lang="en-US" altLang="zh-CN" sz="2200" dirty="0">
                <a:latin typeface="Times New Roman"/>
                <a:cs typeface="Times New Roman"/>
              </a:rPr>
              <a:t>-</a:t>
            </a:r>
            <a:r>
              <a:rPr lang="zh-CN" altLang="en-US" sz="2200" dirty="0"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latin typeface="Times New Roman"/>
                <a:cs typeface="Times New Roman"/>
              </a:rPr>
              <a:t>LFL, UFL, UOL, and LOL of gas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algn="l"/>
            <a:r>
              <a:rPr lang="zh-CN" altLang="en-US" sz="2200" dirty="0">
                <a:latin typeface="Times New Roman"/>
                <a:cs typeface="Times New Roman"/>
              </a:rPr>
              <a:t>       </a:t>
            </a:r>
            <a:r>
              <a:rPr lang="en-US" altLang="zh-CN" sz="2200" dirty="0">
                <a:latin typeface="Times New Roman"/>
                <a:cs typeface="Times New Roman"/>
              </a:rPr>
              <a:t>- MEC of dust (affected by particle size)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Empirical exponent value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algn="l"/>
            <a:r>
              <a:rPr lang="zh-CN" altLang="en-US" sz="2200" dirty="0">
                <a:latin typeface="Times New Roman"/>
                <a:cs typeface="Times New Roman"/>
              </a:rPr>
              <a:t>     </a:t>
            </a:r>
            <a:r>
              <a:rPr lang="en-US" altLang="zh-CN" sz="2200" dirty="0">
                <a:latin typeface="Times New Roman"/>
                <a:cs typeface="Times New Roman"/>
              </a:rPr>
              <a:t>  - Run experiments 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algn="l"/>
            <a:r>
              <a:rPr lang="zh-CN" altLang="en-US" sz="2200" dirty="0">
                <a:latin typeface="Times New Roman"/>
                <a:cs typeface="Times New Roman"/>
              </a:rPr>
              <a:t>       </a:t>
            </a:r>
            <a:r>
              <a:rPr lang="en-US" altLang="zh-CN" sz="2200" dirty="0">
                <a:latin typeface="Times New Roman"/>
                <a:cs typeface="Times New Roman"/>
              </a:rPr>
              <a:t>- Develop a theoretical framework to predict exponent</a:t>
            </a:r>
            <a:endParaRPr lang="zh-CN" altLang="en-US" sz="2200" dirty="0">
              <a:latin typeface="Times New Roman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/>
                <a:cs typeface="Times New Roman"/>
              </a:rPr>
              <a:t>Future iterations of the model should extend to systems outside of STP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/>
                <a:cs typeface="Times New Roman"/>
              </a:rPr>
              <a:t>We strongly encourage all engineers to corroborate the model predicted LOC &amp; flammable regions before any process changes or implementation​</a:t>
            </a:r>
            <a:endParaRPr lang="zh-CN" altLang="en-US" sz="2200" dirty="0">
              <a:latin typeface="Times New Roman"/>
              <a:cs typeface="Times New Roman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9790794" y="13326907"/>
            <a:ext cx="6143625" cy="6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513" tIns="27757" rIns="55513" bIns="27757" anchor="t">
            <a:spAutoFit/>
          </a:bodyPr>
          <a:lstStyle/>
          <a:p>
            <a:pPr defTabSz="2665413">
              <a:spcBef>
                <a:spcPct val="50000"/>
              </a:spcBef>
            </a:pPr>
            <a:r>
              <a:rPr lang="en-US" sz="3600" b="1" dirty="0">
                <a:latin typeface="Times New Roman"/>
                <a:cs typeface="Times New Roman"/>
              </a:rPr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473EE1-C2F7-4704-ACE8-E988AA574E58}"/>
                  </a:ext>
                </a:extLst>
              </p:cNvPr>
              <p:cNvSpPr txBox="1"/>
              <p:nvPr/>
            </p:nvSpPr>
            <p:spPr>
              <a:xfrm>
                <a:off x="18637130" y="4212624"/>
                <a:ext cx="4610569" cy="378565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endParaRPr lang="en-US" sz="2000" b="1" dirty="0">
                  <a:latin typeface="Times New Roman"/>
                  <a:cs typeface="Times New Roman"/>
                </a:endParaRPr>
              </a:p>
              <a:p>
                <a:pPr marL="342900" indent="-342900" algn="l">
                  <a:buFont typeface="Arial"/>
                  <a:buChar char="•"/>
                </a:pPr>
                <a:r>
                  <a:rPr lang="en-US" sz="2000" dirty="0">
                    <a:latin typeface="Times New Roman"/>
                    <a:cs typeface="Times New Roman"/>
                  </a:rPr>
                  <a:t>Performed sensitivity analysis to understand parameters that affect LOC as a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endParaRPr lang="en-US" dirty="0"/>
              </a:p>
              <a:p>
                <a:pPr marL="342900" indent="-342900" algn="l">
                  <a:buFont typeface="Arial"/>
                  <a:buChar char="•"/>
                </a:pPr>
                <a:r>
                  <a:rPr lang="en-US" sz="2000" dirty="0">
                    <a:latin typeface="Times New Roman"/>
                    <a:cs typeface="Times New Roman"/>
                  </a:rPr>
                  <a:t>Normalized at 273 K and 1 atm</a:t>
                </a:r>
              </a:p>
              <a:p>
                <a:pPr marL="342900" indent="-342900" algn="l">
                  <a:buFont typeface="Arial"/>
                  <a:buChar char="•"/>
                </a:pPr>
                <a:r>
                  <a:rPr lang="en-US" sz="2000" dirty="0">
                    <a:latin typeface="Times New Roman"/>
                    <a:cs typeface="Times New Roman"/>
                  </a:rPr>
                  <a:t>Analyzed exponential parameter</a:t>
                </a:r>
              </a:p>
              <a:p>
                <a:pPr marL="342900" indent="-342900" algn="l">
                  <a:buFont typeface="Arial"/>
                  <a:buChar char="•"/>
                </a:pPr>
                <a:r>
                  <a:rPr lang="en-US" sz="2000" dirty="0">
                    <a:latin typeface="Times New Roman"/>
                    <a:cs typeface="Times New Roman"/>
                  </a:rPr>
                  <a:t>Plotted flammability diagrams of all 48 hybrid mixture component combinations</a:t>
                </a:r>
              </a:p>
              <a:p>
                <a:pPr marL="342900" indent="-342900" algn="l">
                  <a:buFont typeface="Arial"/>
                  <a:buChar char="•"/>
                </a:pPr>
                <a:r>
                  <a:rPr lang="en-US" sz="2000" dirty="0">
                    <a:latin typeface="Times New Roman"/>
                    <a:cs typeface="Times New Roman"/>
                  </a:rPr>
                  <a:t>Diagrams illustrate Methane-Coal LOC behavior</a:t>
                </a:r>
              </a:p>
              <a:p>
                <a:pPr marL="800100" lvl="1" indent="-342900" algn="l">
                  <a:buFont typeface="Arial"/>
                  <a:buChar char="•"/>
                </a:pPr>
                <a:endParaRPr lang="en-US" sz="2000" dirty="0">
                  <a:latin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473EE1-C2F7-4704-ACE8-E988AA574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7130" y="4212624"/>
                <a:ext cx="4610569" cy="3785652"/>
              </a:xfrm>
              <a:prstGeom prst="rect">
                <a:avLst/>
              </a:prstGeom>
              <a:blipFill>
                <a:blip r:embed="rId20"/>
                <a:stretch>
                  <a:fillRect l="-1189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4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502EF1E-EEE4-4063-9A9B-778993A6F88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833394" y="16652397"/>
            <a:ext cx="4857750" cy="202062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389D56C-1A8F-40B2-BF29-2E14D7CDC293}"/>
              </a:ext>
            </a:extLst>
          </p:cNvPr>
          <p:cNvSpPr txBox="1"/>
          <p:nvPr/>
        </p:nvSpPr>
        <p:spPr>
          <a:xfrm>
            <a:off x="178891" y="17170008"/>
            <a:ext cx="255596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Gas Components and their Properties</a:t>
            </a:r>
            <a:r>
              <a:rPr lang="en-US" sz="2400" dirty="0">
                <a:latin typeface="Times New Roman"/>
                <a:cs typeface="Times New Roman"/>
              </a:rPr>
              <a:t>:</a:t>
            </a:r>
            <a:endParaRPr lang="en-US" sz="6000" dirty="0">
              <a:cs typeface="Arial"/>
            </a:endParaRPr>
          </a:p>
        </p:txBody>
      </p:sp>
      <p:pic>
        <p:nvPicPr>
          <p:cNvPr id="43" name="Picture 43" descr="A screen 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B66AE424-E15B-4E84-8192-06A6C1915CF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64839" y="15021477"/>
            <a:ext cx="4895562" cy="15475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BFE2ED-5EB6-4E2C-A43F-EBACFF9A0B05}"/>
              </a:ext>
            </a:extLst>
          </p:cNvPr>
          <p:cNvSpPr txBox="1"/>
          <p:nvPr/>
        </p:nvSpPr>
        <p:spPr>
          <a:xfrm>
            <a:off x="371279" y="10645410"/>
            <a:ext cx="7897228" cy="22467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Hybrid Flammable Mixtures include flammable dust and gas​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Synergistic phenomenon often occur with hybrid mixtures​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Limiting Oxygen Concentration (LOC): minimum concentration of oxygen necessary for combustion to occur​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/>
                <a:cs typeface="Times New Roman"/>
              </a:rPr>
              <a:t>Inerting</a:t>
            </a:r>
            <a:r>
              <a:rPr lang="en-US" sz="2000" dirty="0">
                <a:latin typeface="Times New Roman"/>
                <a:cs typeface="Times New Roman"/>
              </a:rPr>
              <a:t> &lt; LOC of gas is the industry standard​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Is this safe? ​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/>
                <a:cs typeface="Times New Roman"/>
              </a:rPr>
              <a:t>Is there a potential for optimization? </a:t>
            </a:r>
          </a:p>
        </p:txBody>
      </p:sp>
      <p:pic>
        <p:nvPicPr>
          <p:cNvPr id="11" name="Picture 1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2A4AF08-B353-41C9-BF52-F7ED977D1B10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r="6329" b="1695"/>
          <a:stretch/>
        </p:blipFill>
        <p:spPr>
          <a:xfrm>
            <a:off x="15946828" y="7241054"/>
            <a:ext cx="2230305" cy="58054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FBAA238-57ED-458A-ACD9-672A6BE6A89A}"/>
              </a:ext>
            </a:extLst>
          </p:cNvPr>
          <p:cNvCxnSpPr/>
          <p:nvPr/>
        </p:nvCxnSpPr>
        <p:spPr bwMode="auto">
          <a:xfrm flipV="1">
            <a:off x="15367000" y="7553954"/>
            <a:ext cx="651611" cy="114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6654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26654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584466B00C947A1E1E04DF1267619" ma:contentTypeVersion="7" ma:contentTypeDescription="Create a new document." ma:contentTypeScope="" ma:versionID="a9d3532616fc3cfd2c98e8537660ff60">
  <xsd:schema xmlns:xsd="http://www.w3.org/2001/XMLSchema" xmlns:xs="http://www.w3.org/2001/XMLSchema" xmlns:p="http://schemas.microsoft.com/office/2006/metadata/properties" xmlns:ns3="dc5a91fd-6da1-4773-bea1-54157f19d915" xmlns:ns4="6685c15c-94ed-423a-ae00-6e119f6fe865" targetNamespace="http://schemas.microsoft.com/office/2006/metadata/properties" ma:root="true" ma:fieldsID="578a30d242aa24828ed7051877a8b0f1" ns3:_="" ns4:_="">
    <xsd:import namespace="dc5a91fd-6da1-4773-bea1-54157f19d915"/>
    <xsd:import namespace="6685c15c-94ed-423a-ae00-6e119f6fe8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a91fd-6da1-4773-bea1-54157f19d9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5c15c-94ed-423a-ae00-6e119f6fe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2A6278-9DA9-417F-8ED1-F8C90CAEC0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5a91fd-6da1-4773-bea1-54157f19d915"/>
    <ds:schemaRef ds:uri="6685c15c-94ed-423a-ae00-6e119f6fe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AEB8E-D202-4773-8DDF-58E3F4B4A3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7639FC-DAA0-4C39-9428-1FAF5A1528B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dc5a91fd-6da1-4773-bea1-54157f19d91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685c15c-94ed-423a-ae00-6e119f6fe8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412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Bold</vt:lpstr>
      <vt:lpstr>Arial,Sans-Serif</vt:lpstr>
      <vt:lpstr>Calibri</vt:lpstr>
      <vt:lpstr>Calibri Light</vt:lpstr>
      <vt:lpstr>Cambria Math</vt:lpstr>
      <vt:lpstr>等线</vt:lpstr>
      <vt:lpstr>Segoe UI</vt:lpstr>
      <vt:lpstr>Times New Roman</vt:lpstr>
      <vt:lpstr>Office Theme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42x60 Horizontal Poster</dc:title>
  <dc:creator>Ethan Shulda;www.postersession.com</dc:creator>
  <cp:keywords>www.postersession.com</cp:keywords>
  <dc:description>©MegaPrint Inc. 2009</dc:description>
  <cp:lastModifiedBy>Mentzer, Ray A</cp:lastModifiedBy>
  <cp:revision>382</cp:revision>
  <cp:lastPrinted>2019-11-07T20:47:43Z</cp:lastPrinted>
  <dcterms:created xsi:type="dcterms:W3CDTF">2008-12-04T00:20:37Z</dcterms:created>
  <dcterms:modified xsi:type="dcterms:W3CDTF">2019-11-25T20:45:34Z</dcterms:modified>
  <cp:category>Research Poster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0x010100AEE584466B00C947A1E1E04DF1267619</vt:lpwstr>
  </property>
</Properties>
</file>