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7" r:id="rId2"/>
    <p:sldMasterId id="2147483718" r:id="rId3"/>
  </p:sldMasterIdLst>
  <p:sldIdLst>
    <p:sldId id="257" r:id="rId4"/>
    <p:sldId id="1630" r:id="rId5"/>
    <p:sldId id="1742" r:id="rId6"/>
    <p:sldId id="1737" r:id="rId7"/>
    <p:sldId id="1731" r:id="rId8"/>
    <p:sldId id="1747" r:id="rId9"/>
    <p:sldId id="1723" r:id="rId10"/>
    <p:sldId id="1743" r:id="rId11"/>
    <p:sldId id="1733" r:id="rId12"/>
    <p:sldId id="1739" r:id="rId13"/>
    <p:sldId id="1724" r:id="rId14"/>
    <p:sldId id="1722" r:id="rId15"/>
    <p:sldId id="1721" r:id="rId16"/>
    <p:sldId id="1732" r:id="rId17"/>
    <p:sldId id="1744" r:id="rId18"/>
    <p:sldId id="1719" r:id="rId19"/>
    <p:sldId id="1745" r:id="rId20"/>
    <p:sldId id="1726" r:id="rId21"/>
    <p:sldId id="1746" r:id="rId22"/>
    <p:sldId id="1720" r:id="rId23"/>
    <p:sldId id="1684" r:id="rId24"/>
    <p:sldId id="1740" r:id="rId25"/>
    <p:sldId id="1718" r:id="rId26"/>
    <p:sldId id="1741" r:id="rId27"/>
    <p:sldId id="1736"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90" d="100"/>
          <a:sy n="90" d="100"/>
        </p:scale>
        <p:origin x="920"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625E15-D44D-45A0-9B83-D6FC90EB768C}"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2251486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625E15-D44D-45A0-9B83-D6FC90EB768C}"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2086488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625E15-D44D-45A0-9B83-D6FC90EB768C}"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2406671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ISTAR Cover Templat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424"/>
            <a:ext cx="9144000" cy="6853152"/>
          </a:xfrm>
          <a:prstGeom prst="rect">
            <a:avLst/>
          </a:prstGeom>
        </p:spPr>
      </p:pic>
    </p:spTree>
    <p:extLst>
      <p:ext uri="{BB962C8B-B14F-4D97-AF65-F5344CB8AC3E}">
        <p14:creationId xmlns:p14="http://schemas.microsoft.com/office/powerpoint/2010/main" val="16644639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1_CISTAR Slide Template">
    <p:spTree>
      <p:nvGrpSpPr>
        <p:cNvPr id="1" name=""/>
        <p:cNvGrpSpPr/>
        <p:nvPr/>
      </p:nvGrpSpPr>
      <p:grpSpPr>
        <a:xfrm>
          <a:off x="0" y="0"/>
          <a:ext cx="0" cy="0"/>
          <a:chOff x="0" y="0"/>
          <a:chExt cx="0" cy="0"/>
        </a:xfrm>
      </p:grpSpPr>
      <p:sp>
        <p:nvSpPr>
          <p:cNvPr id="20" name="Slide Number"/>
          <p:cNvSpPr txBox="1">
            <a:spLocks noGrp="1"/>
          </p:cNvSpPr>
          <p:nvPr>
            <p:ph type="sldNum" sz="quarter" idx="2"/>
          </p:nvPr>
        </p:nvSpPr>
        <p:spPr>
          <a:xfrm>
            <a:off x="120903" y="6482988"/>
            <a:ext cx="273656" cy="264255"/>
          </a:xfrm>
          <a:prstGeom prst="rect">
            <a:avLst/>
          </a:prstGeom>
        </p:spPr>
        <p:txBody>
          <a:bodyPr/>
          <a:lstStyle>
            <a:lvl1pPr algn="l"/>
          </a:lstStyle>
          <a:p>
            <a:fld id="{86CB4B4D-7CA3-9044-876B-883B54F8677D}" type="slidenum">
              <a:t>‹#›</a:t>
            </a:fld>
            <a:endParaRPr/>
          </a:p>
        </p:txBody>
      </p:sp>
      <p:pic>
        <p:nvPicPr>
          <p:cNvPr id="21" name="Picture 3" descr="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536250" y="6432553"/>
            <a:ext cx="1487434" cy="564108"/>
          </a:xfrm>
          <a:prstGeom prst="rect">
            <a:avLst/>
          </a:prstGeom>
          <a:ln w="12700">
            <a:miter lim="400000"/>
          </a:ln>
        </p:spPr>
      </p:pic>
      <p:sp>
        <p:nvSpPr>
          <p:cNvPr id="22" name="Title Text"/>
          <p:cNvSpPr txBox="1">
            <a:spLocks noGrp="1"/>
          </p:cNvSpPr>
          <p:nvPr>
            <p:ph type="title"/>
          </p:nvPr>
        </p:nvSpPr>
        <p:spPr>
          <a:xfrm>
            <a:off x="628650" y="365125"/>
            <a:ext cx="7886700" cy="1325563"/>
          </a:xfrm>
          <a:prstGeom prst="rect">
            <a:avLst/>
          </a:prstGeom>
        </p:spPr>
        <p:txBody>
          <a:bodyPr>
            <a:normAutofit/>
          </a:bodyPr>
          <a:lstStyle>
            <a:lvl1pPr>
              <a:defRPr>
                <a:solidFill>
                  <a:srgbClr val="BD8A40"/>
                </a:solidFill>
                <a:latin typeface="Impact"/>
                <a:ea typeface="Impact"/>
                <a:cs typeface="Impact"/>
                <a:sym typeface="Impact"/>
              </a:defRPr>
            </a:lvl1pPr>
          </a:lstStyle>
          <a:p>
            <a:r>
              <a:t>Title Text</a:t>
            </a:r>
          </a:p>
        </p:txBody>
      </p:sp>
      <p:sp>
        <p:nvSpPr>
          <p:cNvPr id="23" name="Body Level One…"/>
          <p:cNvSpPr txBox="1">
            <a:spLocks noGrp="1"/>
          </p:cNvSpPr>
          <p:nvPr>
            <p:ph type="body" idx="1"/>
          </p:nvPr>
        </p:nvSpPr>
        <p:spPr>
          <a:xfrm>
            <a:off x="628650" y="1825625"/>
            <a:ext cx="7886700" cy="4351338"/>
          </a:xfrm>
          <a:prstGeom prst="rect">
            <a:avLst/>
          </a:prstGeom>
        </p:spPr>
        <p:txBody>
          <a:bodyPr>
            <a:normAutofit/>
          </a:bodyPr>
          <a:lstStyle>
            <a:lvl1pPr>
              <a:spcBef>
                <a:spcPts val="500"/>
              </a:spcBef>
              <a:defRPr sz="2400" b="1"/>
            </a:lvl1pPr>
            <a:lvl2pPr marL="800100" indent="-342900">
              <a:spcBef>
                <a:spcPts val="500"/>
              </a:spcBef>
              <a:buChar char="•"/>
              <a:defRPr sz="2400" b="1"/>
            </a:lvl2pPr>
            <a:lvl3pPr marL="1200150" indent="-285750">
              <a:spcBef>
                <a:spcPts val="500"/>
              </a:spcBef>
              <a:defRPr sz="2400" b="1"/>
            </a:lvl3pPr>
            <a:lvl4pPr marL="1714500" indent="-342900">
              <a:spcBef>
                <a:spcPts val="500"/>
              </a:spcBef>
              <a:buChar char="•"/>
              <a:defRPr sz="2400" b="1"/>
            </a:lvl4pPr>
            <a:lvl5pPr marL="2171700" indent="-342900">
              <a:spcBef>
                <a:spcPts val="500"/>
              </a:spcBef>
              <a:buChar char="•"/>
              <a:defRPr sz="2400" b="1"/>
            </a:lvl5pPr>
          </a:lstStyle>
          <a:p>
            <a:r>
              <a:t>Body Level One</a:t>
            </a:r>
          </a:p>
          <a:p>
            <a:pPr lvl="1"/>
            <a:r>
              <a:t>Body Level Two</a:t>
            </a:r>
          </a:p>
          <a:p>
            <a:pPr lvl="2"/>
            <a:r>
              <a:t>Body Level Three</a:t>
            </a:r>
          </a:p>
          <a:p>
            <a:pPr lvl="3"/>
            <a:r>
              <a:t>Body Level Four</a:t>
            </a:r>
          </a:p>
          <a:p>
            <a:pPr lvl="4"/>
            <a:r>
              <a:t>Body Level Five</a:t>
            </a:r>
          </a:p>
        </p:txBody>
      </p:sp>
    </p:spTree>
    <p:extLst>
      <p:ext uri="{BB962C8B-B14F-4D97-AF65-F5344CB8AC3E}">
        <p14:creationId xmlns:p14="http://schemas.microsoft.com/office/powerpoint/2010/main" val="753720766"/>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1D950E8-03F7-4E5D-BD6E-23C9C32938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14413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1D950E8-03F7-4E5D-BD6E-23C9C32938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863985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1D950E8-03F7-4E5D-BD6E-23C9C32938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94779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1D950E8-03F7-4E5D-BD6E-23C9C32938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85036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1D950E8-03F7-4E5D-BD6E-23C9C32938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59540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1D950E8-03F7-4E5D-BD6E-23C9C32938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8802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625E15-D44D-45A0-9B83-D6FC90EB768C}"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40107620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1D950E8-03F7-4E5D-BD6E-23C9C32938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732826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1D950E8-03F7-4E5D-BD6E-23C9C32938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819100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1D950E8-03F7-4E5D-BD6E-23C9C32938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12873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1D950E8-03F7-4E5D-BD6E-23C9C32938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72080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1D950E8-03F7-4E5D-BD6E-23C9C32938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39277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CISTAR Slide Templat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3999" cy="6853152"/>
          </a:xfrm>
          <a:prstGeom prst="rect">
            <a:avLst/>
          </a:prstGeom>
        </p:spPr>
      </p:pic>
      <p:sp>
        <p:nvSpPr>
          <p:cNvPr id="7" name="Slide Number Placeholder 5"/>
          <p:cNvSpPr>
            <a:spLocks noGrp="1"/>
          </p:cNvSpPr>
          <p:nvPr>
            <p:ph type="sldNum" sz="quarter" idx="4"/>
          </p:nvPr>
        </p:nvSpPr>
        <p:spPr>
          <a:xfrm>
            <a:off x="120903" y="6432553"/>
            <a:ext cx="2133600" cy="365125"/>
          </a:xfrm>
          <a:prstGeom prst="rect">
            <a:avLst/>
          </a:prstGeom>
        </p:spPr>
        <p:txBody>
          <a:bodyPr vert="horz" lIns="91440" tIns="45720" rIns="91440" bIns="45720" rtlCol="0" anchor="ctr"/>
          <a:lstStyle>
            <a:lvl1pPr algn="l">
              <a:defRPr sz="1200" b="0" i="1">
                <a:solidFill>
                  <a:schemeClr val="tx1">
                    <a:tint val="75000"/>
                  </a:schemeClr>
                </a:solidFill>
                <a:latin typeface="Arial"/>
                <a:cs typeface="Arial"/>
              </a:defRPr>
            </a:lvl1pPr>
          </a:lstStyle>
          <a:p>
            <a:fld id="{5019F741-4494-884A-9EAD-B748B61B261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724480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625E15-D44D-45A0-9B83-D6FC90EB768C}"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21814149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625E15-D44D-45A0-9B83-D6FC90EB768C}"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40696054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625E15-D44D-45A0-9B83-D6FC90EB768C}"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3573865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625E15-D44D-45A0-9B83-D6FC90EB768C}"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1914277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625E15-D44D-45A0-9B83-D6FC90EB768C}"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26865014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625E15-D44D-45A0-9B83-D6FC90EB768C}" type="datetimeFigureOut">
              <a:rPr lang="en-US" smtClean="0"/>
              <a:t>5/18/2021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3703649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7625E15-D44D-45A0-9B83-D6FC90EB768C}" type="datetimeFigureOut">
              <a:rPr lang="en-US" smtClean="0"/>
              <a:t>5/18/2021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37620603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625E15-D44D-45A0-9B83-D6FC90EB768C}" type="datetimeFigureOut">
              <a:rPr lang="en-US" smtClean="0"/>
              <a:t>5/18/2021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21559866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625E15-D44D-45A0-9B83-D6FC90EB768C}"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29648798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625E15-D44D-45A0-9B83-D6FC90EB768C}"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5138806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625E15-D44D-45A0-9B83-D6FC90EB768C}"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382653328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625E15-D44D-45A0-9B83-D6FC90EB768C}"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383583093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CISTAR Cover Templat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424"/>
            <a:ext cx="9144000" cy="6853152"/>
          </a:xfrm>
          <a:prstGeom prst="rect">
            <a:avLst/>
          </a:prstGeom>
        </p:spPr>
      </p:pic>
    </p:spTree>
    <p:extLst>
      <p:ext uri="{BB962C8B-B14F-4D97-AF65-F5344CB8AC3E}">
        <p14:creationId xmlns:p14="http://schemas.microsoft.com/office/powerpoint/2010/main" val="97690086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CISTAR Slide Templat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9" cy="6853152"/>
          </a:xfrm>
          <a:prstGeom prst="rect">
            <a:avLst/>
          </a:prstGeom>
        </p:spPr>
      </p:pic>
      <p:sp>
        <p:nvSpPr>
          <p:cNvPr id="7" name="Slide Number Placeholder 5"/>
          <p:cNvSpPr>
            <a:spLocks noGrp="1"/>
          </p:cNvSpPr>
          <p:nvPr>
            <p:ph type="sldNum" sz="quarter" idx="4"/>
          </p:nvPr>
        </p:nvSpPr>
        <p:spPr>
          <a:xfrm>
            <a:off x="120903" y="6432553"/>
            <a:ext cx="2133600" cy="365125"/>
          </a:xfrm>
          <a:prstGeom prst="rect">
            <a:avLst/>
          </a:prstGeom>
        </p:spPr>
        <p:txBody>
          <a:bodyPr vert="horz" lIns="91440" tIns="45720" rIns="91440" bIns="45720" rtlCol="0" anchor="ctr"/>
          <a:lstStyle>
            <a:lvl1pPr algn="l">
              <a:defRPr sz="1200" b="0" i="1">
                <a:solidFill>
                  <a:schemeClr val="tx1">
                    <a:tint val="75000"/>
                  </a:schemeClr>
                </a:solidFill>
                <a:latin typeface="Arial"/>
                <a:cs typeface="Arial"/>
              </a:defRPr>
            </a:lvl1pPr>
          </a:lstStyle>
          <a:p>
            <a:fld id="{5019F741-4494-884A-9EAD-B748B61B261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332479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x">
  <p:cSld name="1_CISTAR Slide Template">
    <p:spTree>
      <p:nvGrpSpPr>
        <p:cNvPr id="1" name=""/>
        <p:cNvGrpSpPr/>
        <p:nvPr/>
      </p:nvGrpSpPr>
      <p:grpSpPr>
        <a:xfrm>
          <a:off x="0" y="0"/>
          <a:ext cx="0" cy="0"/>
          <a:chOff x="0" y="0"/>
          <a:chExt cx="0" cy="0"/>
        </a:xfrm>
      </p:grpSpPr>
      <p:sp>
        <p:nvSpPr>
          <p:cNvPr id="20" name="Slide Number"/>
          <p:cNvSpPr txBox="1">
            <a:spLocks noGrp="1"/>
          </p:cNvSpPr>
          <p:nvPr>
            <p:ph type="sldNum" sz="quarter" idx="2"/>
          </p:nvPr>
        </p:nvSpPr>
        <p:spPr>
          <a:xfrm>
            <a:off x="120903" y="6482988"/>
            <a:ext cx="273656" cy="264255"/>
          </a:xfrm>
          <a:prstGeom prst="rect">
            <a:avLst/>
          </a:prstGeom>
        </p:spPr>
        <p:txBody>
          <a:bodyPr/>
          <a:lstStyle>
            <a:lvl1pPr algn="l"/>
          </a:lstStyle>
          <a:p>
            <a:fld id="{86CB4B4D-7CA3-9044-876B-883B54F8677D}" type="slidenum">
              <a:t>‹#›</a:t>
            </a:fld>
            <a:endParaRPr/>
          </a:p>
        </p:txBody>
      </p:sp>
      <p:pic>
        <p:nvPicPr>
          <p:cNvPr id="21" name="Picture 3" descr="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536250" y="6432553"/>
            <a:ext cx="1487434" cy="564108"/>
          </a:xfrm>
          <a:prstGeom prst="rect">
            <a:avLst/>
          </a:prstGeom>
          <a:ln w="12700">
            <a:miter lim="400000"/>
          </a:ln>
        </p:spPr>
      </p:pic>
      <p:sp>
        <p:nvSpPr>
          <p:cNvPr id="22" name="Title Text"/>
          <p:cNvSpPr txBox="1">
            <a:spLocks noGrp="1"/>
          </p:cNvSpPr>
          <p:nvPr>
            <p:ph type="title"/>
          </p:nvPr>
        </p:nvSpPr>
        <p:spPr>
          <a:xfrm>
            <a:off x="628650" y="365125"/>
            <a:ext cx="7886700" cy="1325563"/>
          </a:xfrm>
          <a:prstGeom prst="rect">
            <a:avLst/>
          </a:prstGeom>
        </p:spPr>
        <p:txBody>
          <a:bodyPr>
            <a:normAutofit/>
          </a:bodyPr>
          <a:lstStyle>
            <a:lvl1pPr>
              <a:defRPr>
                <a:solidFill>
                  <a:srgbClr val="BD8A40"/>
                </a:solidFill>
                <a:latin typeface="Impact"/>
                <a:ea typeface="Impact"/>
                <a:cs typeface="Impact"/>
                <a:sym typeface="Impact"/>
              </a:defRPr>
            </a:lvl1pPr>
          </a:lstStyle>
          <a:p>
            <a:r>
              <a:t>Title Text</a:t>
            </a:r>
          </a:p>
        </p:txBody>
      </p:sp>
      <p:sp>
        <p:nvSpPr>
          <p:cNvPr id="23" name="Body Level One…"/>
          <p:cNvSpPr txBox="1">
            <a:spLocks noGrp="1"/>
          </p:cNvSpPr>
          <p:nvPr>
            <p:ph type="body" idx="1"/>
          </p:nvPr>
        </p:nvSpPr>
        <p:spPr>
          <a:xfrm>
            <a:off x="628650" y="1825625"/>
            <a:ext cx="7886700" cy="4351338"/>
          </a:xfrm>
          <a:prstGeom prst="rect">
            <a:avLst/>
          </a:prstGeom>
        </p:spPr>
        <p:txBody>
          <a:bodyPr>
            <a:normAutofit/>
          </a:bodyPr>
          <a:lstStyle>
            <a:lvl1pPr>
              <a:spcBef>
                <a:spcPts val="500"/>
              </a:spcBef>
              <a:defRPr sz="2400" b="1"/>
            </a:lvl1pPr>
            <a:lvl2pPr marL="800100" indent="-342900">
              <a:spcBef>
                <a:spcPts val="500"/>
              </a:spcBef>
              <a:buChar char="•"/>
              <a:defRPr sz="2400" b="1"/>
            </a:lvl2pPr>
            <a:lvl3pPr marL="1200150" indent="-285750">
              <a:spcBef>
                <a:spcPts val="500"/>
              </a:spcBef>
              <a:defRPr sz="2400" b="1"/>
            </a:lvl3pPr>
            <a:lvl4pPr marL="1714500" indent="-342900">
              <a:spcBef>
                <a:spcPts val="500"/>
              </a:spcBef>
              <a:buChar char="•"/>
              <a:defRPr sz="2400" b="1"/>
            </a:lvl4pPr>
            <a:lvl5pPr marL="2171700" indent="-342900">
              <a:spcBef>
                <a:spcPts val="500"/>
              </a:spcBef>
              <a:buChar char="•"/>
              <a:defRPr sz="2400" b="1"/>
            </a:lvl5pPr>
          </a:lstStyle>
          <a:p>
            <a:r>
              <a:t>Body Level One</a:t>
            </a:r>
          </a:p>
          <a:p>
            <a:pPr lvl="1"/>
            <a:r>
              <a:t>Body Level Two</a:t>
            </a:r>
          </a:p>
          <a:p>
            <a:pPr lvl="2"/>
            <a:r>
              <a:t>Body Level Three</a:t>
            </a:r>
          </a:p>
          <a:p>
            <a:pPr lvl="3"/>
            <a:r>
              <a:t>Body Level Four</a:t>
            </a:r>
          </a:p>
          <a:p>
            <a:pPr lvl="4"/>
            <a:r>
              <a:t>Body Level Five</a:t>
            </a:r>
          </a:p>
        </p:txBody>
      </p:sp>
    </p:spTree>
    <p:extLst>
      <p:ext uri="{BB962C8B-B14F-4D97-AF65-F5344CB8AC3E}">
        <p14:creationId xmlns:p14="http://schemas.microsoft.com/office/powerpoint/2010/main" val="2768759919"/>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625E15-D44D-45A0-9B83-D6FC90EB768C}"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340296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625E15-D44D-45A0-9B83-D6FC90EB768C}" type="datetimeFigureOut">
              <a:rPr lang="en-US" smtClean="0"/>
              <a:t>5/18/2021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2583798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7625E15-D44D-45A0-9B83-D6FC90EB768C}" type="datetimeFigureOut">
              <a:rPr lang="en-US" smtClean="0"/>
              <a:t>5/18/2021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3447634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625E15-D44D-45A0-9B83-D6FC90EB768C}" type="datetimeFigureOut">
              <a:rPr lang="en-US" smtClean="0"/>
              <a:t>5/18/2021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1659297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625E15-D44D-45A0-9B83-D6FC90EB768C}"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1351275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625E15-D44D-45A0-9B83-D6FC90EB768C}"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D950E8-03F7-4E5D-BD6E-23C9C3293836}" type="slidenum">
              <a:rPr lang="en-US" smtClean="0"/>
              <a:t>‹#›</a:t>
            </a:fld>
            <a:endParaRPr lang="en-US"/>
          </a:p>
        </p:txBody>
      </p:sp>
    </p:spTree>
    <p:extLst>
      <p:ext uri="{BB962C8B-B14F-4D97-AF65-F5344CB8AC3E}">
        <p14:creationId xmlns:p14="http://schemas.microsoft.com/office/powerpoint/2010/main" val="1415217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theme" Target="../theme/theme3.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625E15-D44D-45A0-9B83-D6FC90EB768C}" type="datetimeFigureOut">
              <a:rPr lang="en-US" smtClean="0"/>
              <a:t>5/18/2021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D950E8-03F7-4E5D-BD6E-23C9C3293836}" type="slidenum">
              <a:rPr lang="en-US" smtClean="0"/>
              <a:t>‹#›</a:t>
            </a:fld>
            <a:endParaRPr lang="en-US"/>
          </a:p>
        </p:txBody>
      </p:sp>
    </p:spTree>
    <p:extLst>
      <p:ext uri="{BB962C8B-B14F-4D97-AF65-F5344CB8AC3E}">
        <p14:creationId xmlns:p14="http://schemas.microsoft.com/office/powerpoint/2010/main" val="15443058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6"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hangingPunct="1"/>
            <a:endParaRPr lang="en-US" kern="1200">
              <a:solidFill>
                <a:prstClr val="black">
                  <a:tint val="75000"/>
                </a:prstClr>
              </a:solidFill>
              <a:latin typeface="Calibri" panose="020F0502020204030204"/>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hangingPunct="1"/>
            <a:endParaRPr lang="en-US" kern="1200">
              <a:solidFill>
                <a:prstClr val="black">
                  <a:tint val="75000"/>
                </a:prstClr>
              </a:solidFill>
              <a:latin typeface="Calibri" panose="020F0502020204030204"/>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hangingPunct="1"/>
            <a:fld id="{31D950E8-03F7-4E5D-BD6E-23C9C3293836}" type="slidenum">
              <a:rPr lang="en-US" kern="1200" smtClean="0">
                <a:solidFill>
                  <a:prstClr val="black">
                    <a:tint val="75000"/>
                  </a:prstClr>
                </a:solidFill>
                <a:latin typeface="Calibri" panose="020F0502020204030204"/>
                <a:ea typeface="+mn-ea"/>
                <a:cs typeface="+mn-cs"/>
              </a:rPr>
              <a:pPr hangingPunct="1"/>
              <a:t>‹#›</a:t>
            </a:fld>
            <a:endParaRPr lang="en-US" kern="1200">
              <a:solidFill>
                <a:prstClr val="black">
                  <a:tint val="75000"/>
                </a:prstClr>
              </a:solidFill>
              <a:latin typeface="Calibri" panose="020F0502020204030204"/>
              <a:ea typeface="+mn-ea"/>
              <a:cs typeface="+mn-cs"/>
            </a:endParaRPr>
          </a:p>
        </p:txBody>
      </p:sp>
    </p:spTree>
    <p:extLst>
      <p:ext uri="{BB962C8B-B14F-4D97-AF65-F5344CB8AC3E}">
        <p14:creationId xmlns:p14="http://schemas.microsoft.com/office/powerpoint/2010/main" val="387315890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700"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625E15-D44D-45A0-9B83-D6FC90EB768C}" type="datetimeFigureOut">
              <a:rPr lang="en-US" smtClean="0"/>
              <a:t>5/18/2021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D950E8-03F7-4E5D-BD6E-23C9C3293836}" type="slidenum">
              <a:rPr lang="en-US" smtClean="0"/>
              <a:t>‹#›</a:t>
            </a:fld>
            <a:endParaRPr lang="en-US"/>
          </a:p>
        </p:txBody>
      </p:sp>
    </p:spTree>
    <p:extLst>
      <p:ext uri="{BB962C8B-B14F-4D97-AF65-F5344CB8AC3E}">
        <p14:creationId xmlns:p14="http://schemas.microsoft.com/office/powerpoint/2010/main" val="1830422921"/>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8.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4538" y="1725576"/>
            <a:ext cx="8354924" cy="1231106"/>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accent4">
                    <a:lumMod val="75000"/>
                  </a:schemeClr>
                </a:solidFill>
                <a:effectLst/>
                <a:uLnTx/>
                <a:uFillTx/>
                <a:latin typeface="Impact"/>
                <a:ea typeface="+mn-ea"/>
                <a:cs typeface="+mn-cs"/>
              </a:rPr>
              <a:t>Analysis of Cybersecurity Risks </a:t>
            </a:r>
            <a:r>
              <a:rPr lang="en-US" sz="4000" dirty="0">
                <a:solidFill>
                  <a:schemeClr val="accent4">
                    <a:lumMod val="75000"/>
                  </a:schemeClr>
                </a:solidFill>
                <a:latin typeface="Impact"/>
              </a:rPr>
              <a:t>for</a:t>
            </a:r>
            <a:r>
              <a:rPr kumimoji="0" lang="en-US" sz="4000" b="0" i="0" u="none" strike="noStrike" kern="1200" cap="none" spc="0" normalizeH="0" baseline="0" noProof="0" dirty="0">
                <a:ln>
                  <a:noFill/>
                </a:ln>
                <a:solidFill>
                  <a:schemeClr val="accent4">
                    <a:lumMod val="75000"/>
                  </a:schemeClr>
                </a:solidFill>
                <a:effectLst/>
                <a:uLnTx/>
                <a:uFillTx/>
                <a:latin typeface="Impact"/>
                <a:ea typeface="+mn-ea"/>
                <a:cs typeface="+mn-cs"/>
              </a:rPr>
              <a:t> Proposed Remote CISTAR Facilities</a:t>
            </a:r>
          </a:p>
        </p:txBody>
      </p:sp>
      <p:sp>
        <p:nvSpPr>
          <p:cNvPr id="4" name="Google Shape;184;p1">
            <a:extLst>
              <a:ext uri="{FF2B5EF4-FFF2-40B4-BE49-F238E27FC236}">
                <a16:creationId xmlns:a16="http://schemas.microsoft.com/office/drawing/2014/main" id="{2CF21BEE-DAD2-4946-9B5E-CE36E19DE054}"/>
              </a:ext>
            </a:extLst>
          </p:cNvPr>
          <p:cNvSpPr txBox="1"/>
          <p:nvPr/>
        </p:nvSpPr>
        <p:spPr>
          <a:xfrm>
            <a:off x="394538" y="3515109"/>
            <a:ext cx="8354924" cy="13233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u="sng" dirty="0">
                <a:solidFill>
                  <a:schemeClr val="dk1"/>
                </a:solidFill>
                <a:latin typeface="Arial" panose="020B0604020202020204" pitchFamily="34" charset="0"/>
                <a:ea typeface="Georgia"/>
                <a:cs typeface="Arial" panose="020B0604020202020204" pitchFamily="34" charset="0"/>
                <a:sym typeface="Georgia"/>
              </a:rPr>
              <a:t>Abhijit Talpade</a:t>
            </a:r>
            <a:r>
              <a:rPr lang="en-US" sz="1600" baseline="30000" dirty="0">
                <a:solidFill>
                  <a:schemeClr val="dk1"/>
                </a:solidFill>
                <a:latin typeface="Arial" panose="020B0604020202020204" pitchFamily="34" charset="0"/>
                <a:ea typeface="Georgia"/>
                <a:cs typeface="Arial" panose="020B0604020202020204" pitchFamily="34" charset="0"/>
                <a:sym typeface="Georgia"/>
              </a:rPr>
              <a:t>1</a:t>
            </a:r>
            <a:r>
              <a:rPr lang="en-US" sz="1600" dirty="0">
                <a:solidFill>
                  <a:schemeClr val="dk1"/>
                </a:solidFill>
                <a:latin typeface="Arial" panose="020B0604020202020204" pitchFamily="34" charset="0"/>
                <a:ea typeface="Georgia"/>
                <a:cs typeface="Arial" panose="020B0604020202020204" pitchFamily="34" charset="0"/>
                <a:sym typeface="Georgia"/>
              </a:rPr>
              <a:t>,</a:t>
            </a:r>
            <a:r>
              <a:rPr lang="en-US" sz="1600" baseline="30000" dirty="0">
                <a:solidFill>
                  <a:schemeClr val="dk1"/>
                </a:solidFill>
                <a:latin typeface="Arial" panose="020B0604020202020204" pitchFamily="34" charset="0"/>
                <a:ea typeface="Georgia"/>
                <a:cs typeface="Arial" panose="020B0604020202020204" pitchFamily="34" charset="0"/>
                <a:sym typeface="Georgia"/>
              </a:rPr>
              <a:t> </a:t>
            </a:r>
            <a:r>
              <a:rPr lang="en-US" sz="1600" dirty="0" err="1">
                <a:solidFill>
                  <a:schemeClr val="dk1"/>
                </a:solidFill>
                <a:latin typeface="Arial" panose="020B0604020202020204" pitchFamily="34" charset="0"/>
                <a:ea typeface="Georgia"/>
                <a:cs typeface="Arial" panose="020B0604020202020204" pitchFamily="34" charset="0"/>
                <a:sym typeface="Georgia"/>
              </a:rPr>
              <a:t>Suddhadeep</a:t>
            </a:r>
            <a:r>
              <a:rPr lang="en-US" sz="1600" dirty="0">
                <a:solidFill>
                  <a:schemeClr val="dk1"/>
                </a:solidFill>
                <a:latin typeface="Arial" panose="020B0604020202020204" pitchFamily="34" charset="0"/>
                <a:ea typeface="Georgia"/>
                <a:cs typeface="Arial" panose="020B0604020202020204" pitchFamily="34" charset="0"/>
                <a:sym typeface="Georgia"/>
              </a:rPr>
              <a:t> Sarkar</a:t>
            </a:r>
            <a:r>
              <a:rPr lang="en-US" sz="1600" baseline="30000" dirty="0">
                <a:solidFill>
                  <a:schemeClr val="dk1"/>
                </a:solidFill>
                <a:latin typeface="Arial" panose="020B0604020202020204" pitchFamily="34" charset="0"/>
                <a:ea typeface="Georgia"/>
                <a:cs typeface="Arial" panose="020B0604020202020204" pitchFamily="34" charset="0"/>
                <a:sym typeface="Georgia"/>
              </a:rPr>
              <a:t>1</a:t>
            </a:r>
            <a:r>
              <a:rPr lang="en-US" sz="1600" dirty="0">
                <a:solidFill>
                  <a:schemeClr val="dk1"/>
                </a:solidFill>
                <a:latin typeface="Arial" panose="020B0604020202020204" pitchFamily="34" charset="0"/>
                <a:ea typeface="Georgia"/>
                <a:cs typeface="Arial" panose="020B0604020202020204" pitchFamily="34" charset="0"/>
                <a:sym typeface="Georgia"/>
              </a:rPr>
              <a:t>,</a:t>
            </a:r>
            <a:r>
              <a:rPr lang="en-US" sz="1600" baseline="30000" dirty="0">
                <a:solidFill>
                  <a:schemeClr val="dk1"/>
                </a:solidFill>
                <a:latin typeface="Arial" panose="020B0604020202020204" pitchFamily="34" charset="0"/>
                <a:ea typeface="Georgia"/>
                <a:cs typeface="Arial" panose="020B0604020202020204" pitchFamily="34" charset="0"/>
                <a:sym typeface="Georgia"/>
              </a:rPr>
              <a:t> </a:t>
            </a:r>
            <a:r>
              <a:rPr lang="en-US" sz="1600" dirty="0">
                <a:solidFill>
                  <a:schemeClr val="dk1"/>
                </a:solidFill>
                <a:latin typeface="Arial" panose="020B0604020202020204" pitchFamily="34" charset="0"/>
                <a:ea typeface="Georgia"/>
                <a:cs typeface="Arial" panose="020B0604020202020204" pitchFamily="34" charset="0"/>
                <a:sym typeface="Georgia"/>
              </a:rPr>
              <a:t>H. M. Leith</a:t>
            </a:r>
            <a:r>
              <a:rPr lang="en-US" sz="1600" baseline="30000" dirty="0">
                <a:solidFill>
                  <a:schemeClr val="dk1"/>
                </a:solidFill>
                <a:latin typeface="Arial" panose="020B0604020202020204" pitchFamily="34" charset="0"/>
                <a:ea typeface="Georgia"/>
                <a:cs typeface="Arial" panose="020B0604020202020204" pitchFamily="34" charset="0"/>
                <a:sym typeface="Georgia"/>
              </a:rPr>
              <a:t>2</a:t>
            </a:r>
            <a:r>
              <a:rPr lang="en-US" sz="1600" dirty="0">
                <a:solidFill>
                  <a:schemeClr val="dk1"/>
                </a:solidFill>
                <a:latin typeface="Arial" panose="020B0604020202020204" pitchFamily="34" charset="0"/>
                <a:ea typeface="Georgia"/>
                <a:cs typeface="Arial" panose="020B0604020202020204" pitchFamily="34" charset="0"/>
                <a:sym typeface="Georgia"/>
              </a:rPr>
              <a:t>, Alexis de Alvarez</a:t>
            </a:r>
            <a:r>
              <a:rPr lang="en-US" sz="1600" baseline="30000" dirty="0">
                <a:solidFill>
                  <a:schemeClr val="dk1"/>
                </a:solidFill>
                <a:latin typeface="Arial" panose="020B0604020202020204" pitchFamily="34" charset="0"/>
                <a:ea typeface="Georgia"/>
                <a:cs typeface="Arial" panose="020B0604020202020204" pitchFamily="34" charset="0"/>
                <a:sym typeface="Georgia"/>
              </a:rPr>
              <a:t>2</a:t>
            </a:r>
            <a:r>
              <a:rPr lang="en-US" sz="1600" dirty="0">
                <a:solidFill>
                  <a:schemeClr val="dk1"/>
                </a:solidFill>
                <a:latin typeface="Arial" panose="020B0604020202020204" pitchFamily="34" charset="0"/>
                <a:ea typeface="Georgia"/>
                <a:cs typeface="Arial" panose="020B0604020202020204" pitchFamily="34" charset="0"/>
                <a:sym typeface="Georgia"/>
              </a:rPr>
              <a:t>, Colin Armstrong</a:t>
            </a:r>
            <a:r>
              <a:rPr lang="en-US" sz="1600" baseline="30000" dirty="0">
                <a:solidFill>
                  <a:schemeClr val="dk1"/>
                </a:solidFill>
                <a:latin typeface="Arial" panose="020B0604020202020204" pitchFamily="34" charset="0"/>
                <a:ea typeface="Georgia"/>
                <a:cs typeface="Arial" panose="020B0604020202020204" pitchFamily="34" charset="0"/>
                <a:sym typeface="Georgia"/>
              </a:rPr>
              <a:t>2</a:t>
            </a:r>
            <a:r>
              <a:rPr lang="en-US" sz="1600" dirty="0">
                <a:solidFill>
                  <a:schemeClr val="dk1"/>
                </a:solidFill>
                <a:latin typeface="Arial" panose="020B0604020202020204" pitchFamily="34" charset="0"/>
                <a:ea typeface="Georgia"/>
                <a:cs typeface="Arial" panose="020B0604020202020204" pitchFamily="34" charset="0"/>
                <a:sym typeface="Georgia"/>
              </a:rPr>
              <a:t>, </a:t>
            </a:r>
            <a:r>
              <a:rPr lang="en-US" sz="1600" u="sng" dirty="0">
                <a:solidFill>
                  <a:schemeClr val="dk1"/>
                </a:solidFill>
                <a:latin typeface="Arial" panose="020B0604020202020204" pitchFamily="34" charset="0"/>
                <a:ea typeface="Georgia"/>
                <a:cs typeface="Arial" panose="020B0604020202020204" pitchFamily="34" charset="0"/>
                <a:sym typeface="Georgia"/>
              </a:rPr>
              <a:t>David Moore</a:t>
            </a:r>
            <a:r>
              <a:rPr lang="en-US" sz="1600" baseline="30000" dirty="0">
                <a:solidFill>
                  <a:schemeClr val="dk1"/>
                </a:solidFill>
                <a:latin typeface="Arial" panose="020B0604020202020204" pitchFamily="34" charset="0"/>
                <a:ea typeface="Georgia"/>
                <a:cs typeface="Arial" panose="020B0604020202020204" pitchFamily="34" charset="0"/>
                <a:sym typeface="Georgia"/>
              </a:rPr>
              <a:t>2</a:t>
            </a:r>
            <a:r>
              <a:rPr lang="en-US" sz="1600" dirty="0">
                <a:solidFill>
                  <a:schemeClr val="dk1"/>
                </a:solidFill>
                <a:latin typeface="Arial" panose="020B0604020202020204" pitchFamily="34" charset="0"/>
                <a:ea typeface="Georgia"/>
                <a:cs typeface="Arial" panose="020B0604020202020204" pitchFamily="34" charset="0"/>
                <a:sym typeface="Georgia"/>
              </a:rPr>
              <a:t>, Fabio H. Ribeiro</a:t>
            </a:r>
            <a:r>
              <a:rPr lang="en-US" sz="1600" u="none" baseline="30000" dirty="0">
                <a:solidFill>
                  <a:schemeClr val="dk1"/>
                </a:solidFill>
                <a:latin typeface="Arial" panose="020B0604020202020204" pitchFamily="34" charset="0"/>
                <a:ea typeface="Georgia"/>
                <a:cs typeface="Arial" panose="020B0604020202020204" pitchFamily="34" charset="0"/>
                <a:sym typeface="Georgia"/>
              </a:rPr>
              <a:t>1 </a:t>
            </a:r>
            <a:r>
              <a:rPr lang="en-US" sz="1600" u="none" dirty="0">
                <a:solidFill>
                  <a:schemeClr val="dk1"/>
                </a:solidFill>
                <a:latin typeface="Arial" panose="020B0604020202020204" pitchFamily="34" charset="0"/>
                <a:ea typeface="Georgia"/>
                <a:cs typeface="Arial" panose="020B0604020202020204" pitchFamily="34" charset="0"/>
                <a:sym typeface="Georgia"/>
              </a:rPr>
              <a:t>and</a:t>
            </a:r>
            <a:r>
              <a:rPr lang="en-US" sz="1600" dirty="0">
                <a:solidFill>
                  <a:schemeClr val="dk1"/>
                </a:solidFill>
                <a:latin typeface="Arial" panose="020B0604020202020204" pitchFamily="34" charset="0"/>
                <a:ea typeface="Georgia"/>
                <a:cs typeface="Arial" panose="020B0604020202020204" pitchFamily="34" charset="0"/>
                <a:sym typeface="Georgia"/>
              </a:rPr>
              <a:t> Ray A. Mentzer</a:t>
            </a:r>
            <a:r>
              <a:rPr lang="en-US" sz="1600" baseline="30000" dirty="0">
                <a:solidFill>
                  <a:schemeClr val="dk1"/>
                </a:solidFill>
                <a:latin typeface="Arial" panose="020B0604020202020204" pitchFamily="34" charset="0"/>
                <a:ea typeface="Georgia"/>
                <a:cs typeface="Arial" panose="020B0604020202020204" pitchFamily="34" charset="0"/>
                <a:sym typeface="Georgia"/>
              </a:rPr>
              <a:t>1,3</a:t>
            </a:r>
            <a:endParaRPr sz="1600" u="none" dirty="0">
              <a:solidFill>
                <a:schemeClr val="dk1"/>
              </a:solidFill>
              <a:latin typeface="Arial" panose="020B0604020202020204" pitchFamily="34" charset="0"/>
              <a:ea typeface="Georgia"/>
              <a:cs typeface="Arial" panose="020B0604020202020204" pitchFamily="34" charset="0"/>
              <a:sym typeface="Georgia"/>
            </a:endParaRPr>
          </a:p>
          <a:p>
            <a:pPr marL="0" marR="0" lvl="0" indent="0" algn="l" rtl="0">
              <a:spcBef>
                <a:spcPts val="0"/>
              </a:spcBef>
              <a:spcAft>
                <a:spcPts val="0"/>
              </a:spcAft>
              <a:buNone/>
            </a:pPr>
            <a:r>
              <a:rPr lang="en-US" sz="1600" u="none" baseline="30000" dirty="0">
                <a:solidFill>
                  <a:schemeClr val="dk1"/>
                </a:solidFill>
                <a:latin typeface="Arial" panose="020B0604020202020204" pitchFamily="34" charset="0"/>
                <a:ea typeface="Georgia"/>
                <a:cs typeface="Arial" panose="020B0604020202020204" pitchFamily="34" charset="0"/>
                <a:sym typeface="Georgia"/>
              </a:rPr>
              <a:t>1</a:t>
            </a:r>
            <a:r>
              <a:rPr lang="en-US" sz="1600" u="none" dirty="0">
                <a:solidFill>
                  <a:schemeClr val="dk1"/>
                </a:solidFill>
                <a:latin typeface="Arial" panose="020B0604020202020204" pitchFamily="34" charset="0"/>
                <a:ea typeface="Georgia"/>
                <a:cs typeface="Arial" panose="020B0604020202020204" pitchFamily="34" charset="0"/>
                <a:sym typeface="Georgia"/>
              </a:rPr>
              <a:t>Charles D. Davidson School of Chemical Engineering, Purdue University</a:t>
            </a:r>
          </a:p>
          <a:p>
            <a:pPr marL="0" marR="0" lvl="0" indent="0" algn="l" rtl="0">
              <a:spcBef>
                <a:spcPts val="0"/>
              </a:spcBef>
              <a:spcAft>
                <a:spcPts val="0"/>
              </a:spcAft>
              <a:buNone/>
            </a:pPr>
            <a:r>
              <a:rPr lang="en-US" sz="1600" baseline="30000" dirty="0">
                <a:solidFill>
                  <a:schemeClr val="dk1"/>
                </a:solidFill>
                <a:latin typeface="Arial" panose="020B0604020202020204" pitchFamily="34" charset="0"/>
                <a:cs typeface="Arial" panose="020B0604020202020204" pitchFamily="34" charset="0"/>
                <a:sym typeface="Georgia"/>
              </a:rPr>
              <a:t>2</a:t>
            </a:r>
            <a:r>
              <a:rPr lang="en-US" sz="1600" dirty="0">
                <a:solidFill>
                  <a:schemeClr val="dk1"/>
                </a:solidFill>
                <a:latin typeface="Arial" panose="020B0604020202020204" pitchFamily="34" charset="0"/>
                <a:cs typeface="Arial" panose="020B0604020202020204" pitchFamily="34" charset="0"/>
                <a:sym typeface="Georgia"/>
              </a:rPr>
              <a:t>AcuTech Consulting Group</a:t>
            </a:r>
          </a:p>
          <a:p>
            <a:pPr marL="0" marR="0" lvl="0" indent="0" algn="l" rtl="0">
              <a:spcBef>
                <a:spcPts val="0"/>
              </a:spcBef>
              <a:spcAft>
                <a:spcPts val="0"/>
              </a:spcAft>
              <a:buNone/>
            </a:pPr>
            <a:r>
              <a:rPr lang="en-US" sz="1600" baseline="30000" dirty="0">
                <a:solidFill>
                  <a:schemeClr val="dk1"/>
                </a:solidFill>
                <a:latin typeface="Arial" panose="020B0604020202020204" pitchFamily="34" charset="0"/>
                <a:cs typeface="Arial" panose="020B0604020202020204" pitchFamily="34" charset="0"/>
                <a:sym typeface="Georgia"/>
              </a:rPr>
              <a:t>3</a:t>
            </a:r>
            <a:r>
              <a:rPr lang="en-US" sz="1600" dirty="0">
                <a:solidFill>
                  <a:schemeClr val="dk1"/>
                </a:solidFill>
                <a:latin typeface="Arial" panose="020B0604020202020204" pitchFamily="34" charset="0"/>
                <a:cs typeface="Arial" panose="020B0604020202020204" pitchFamily="34" charset="0"/>
                <a:sym typeface="Georgia"/>
              </a:rPr>
              <a:t>Purdue Process Safety Assurance Center (P2SAC), Purdue University</a:t>
            </a:r>
            <a:endParaRPr sz="7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2E66566-6CBA-4FE0-A42D-DA19C83C9B90}"/>
              </a:ext>
            </a:extLst>
          </p:cNvPr>
          <p:cNvSpPr txBox="1"/>
          <p:nvPr/>
        </p:nvSpPr>
        <p:spPr>
          <a:xfrm>
            <a:off x="394538" y="5458443"/>
            <a:ext cx="6741459"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May 14, 2021</a:t>
            </a:r>
          </a:p>
        </p:txBody>
      </p:sp>
    </p:spTree>
    <p:extLst>
      <p:ext uri="{BB962C8B-B14F-4D97-AF65-F5344CB8AC3E}">
        <p14:creationId xmlns:p14="http://schemas.microsoft.com/office/powerpoint/2010/main" val="117488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10</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235433"/>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000" dirty="0">
                <a:solidFill>
                  <a:srgbClr val="C1911E"/>
                </a:solidFill>
                <a:latin typeface="Impact"/>
                <a:cs typeface="Impact"/>
              </a:rPr>
              <a:t>HAZOP Analysis of CISTAR Process – Process Schematic</a:t>
            </a:r>
            <a:endParaRPr kumimoji="0" lang="da-DK" sz="30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5" name="TextBox 14">
            <a:extLst>
              <a:ext uri="{FF2B5EF4-FFF2-40B4-BE49-F238E27FC236}">
                <a16:creationId xmlns:a16="http://schemas.microsoft.com/office/drawing/2014/main" id="{AD7C9969-77EC-452F-9E0D-E8A8FDEB3906}"/>
              </a:ext>
            </a:extLst>
          </p:cNvPr>
          <p:cNvSpPr txBox="1"/>
          <p:nvPr/>
        </p:nvSpPr>
        <p:spPr>
          <a:xfrm>
            <a:off x="358019" y="772672"/>
            <a:ext cx="8427962" cy="1477328"/>
          </a:xfrm>
          <a:prstGeom prst="rect">
            <a:avLst/>
          </a:prstGeom>
          <a:noFill/>
        </p:spPr>
        <p:txBody>
          <a:bodyPr wrap="square">
            <a:spAutoFit/>
          </a:bodyPr>
          <a:lstStyle/>
          <a:p>
            <a:pPr marL="285750" indent="-285750">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The CISTAR facilities are assumed to be controlled by a separate control room </a:t>
            </a:r>
          </a:p>
          <a:p>
            <a:pPr marL="285750" indent="-285750">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The focus of this study will be on the CISTAR facilities and its associated control room</a:t>
            </a:r>
          </a:p>
        </p:txBody>
      </p:sp>
      <p:pic>
        <p:nvPicPr>
          <p:cNvPr id="7" name="Picture 6">
            <a:extLst>
              <a:ext uri="{FF2B5EF4-FFF2-40B4-BE49-F238E27FC236}">
                <a16:creationId xmlns:a16="http://schemas.microsoft.com/office/drawing/2014/main" id="{338A8115-BB0A-4764-B978-4A27B42BD54D}"/>
              </a:ext>
            </a:extLst>
          </p:cNvPr>
          <p:cNvPicPr/>
          <p:nvPr/>
        </p:nvPicPr>
        <p:blipFill rotWithShape="1">
          <a:blip r:embed="rId2" cstate="print">
            <a:extLst>
              <a:ext uri="{28A0092B-C50C-407E-A947-70E740481C1C}">
                <a14:useLocalDpi xmlns:a14="http://schemas.microsoft.com/office/drawing/2010/main" val="0"/>
              </a:ext>
            </a:extLst>
          </a:blip>
          <a:srcRect t="2659" b="58534"/>
          <a:stretch/>
        </p:blipFill>
        <p:spPr bwMode="auto">
          <a:xfrm>
            <a:off x="287032" y="2703903"/>
            <a:ext cx="8856968" cy="3197858"/>
          </a:xfrm>
          <a:prstGeom prst="rect">
            <a:avLst/>
          </a:prstGeom>
          <a:noFill/>
          <a:ln>
            <a:noFill/>
          </a:ln>
          <a:extLst>
            <a:ext uri="{53640926-AAD7-44D8-BBD7-CCE9431645EC}">
              <a14:shadowObscured xmlns:a14="http://schemas.microsoft.com/office/drawing/2010/main"/>
            </a:ext>
          </a:extLst>
        </p:spPr>
      </p:pic>
      <p:sp>
        <p:nvSpPr>
          <p:cNvPr id="4" name="Rectangle 3">
            <a:extLst>
              <a:ext uri="{FF2B5EF4-FFF2-40B4-BE49-F238E27FC236}">
                <a16:creationId xmlns:a16="http://schemas.microsoft.com/office/drawing/2014/main" id="{EA3FB318-1633-4679-8363-9056AADA3F33}"/>
              </a:ext>
            </a:extLst>
          </p:cNvPr>
          <p:cNvSpPr/>
          <p:nvPr/>
        </p:nvSpPr>
        <p:spPr>
          <a:xfrm>
            <a:off x="5998956" y="2703903"/>
            <a:ext cx="2858011" cy="3274747"/>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7990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11</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84512"/>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000" dirty="0">
                <a:solidFill>
                  <a:srgbClr val="C1911E"/>
                </a:solidFill>
                <a:latin typeface="Impact"/>
                <a:cs typeface="Impact"/>
              </a:rPr>
              <a:t>HAZOP Analysis on CISTAR Process - Assumed Controls</a:t>
            </a:r>
            <a:endParaRPr kumimoji="0" lang="da-DK" sz="3000" b="0" i="0" u="none" strike="noStrike" kern="1200" cap="none" spc="0" normalizeH="0" baseline="0" noProof="0" dirty="0">
              <a:ln>
                <a:noFill/>
              </a:ln>
              <a:solidFill>
                <a:srgbClr val="C1911E"/>
              </a:solidFill>
              <a:effectLst/>
              <a:uLnTx/>
              <a:uFillTx/>
              <a:latin typeface="Impact"/>
              <a:ea typeface="+mn-ea"/>
              <a:cs typeface="Impact"/>
            </a:endParaRPr>
          </a:p>
        </p:txBody>
      </p:sp>
      <p:pic>
        <p:nvPicPr>
          <p:cNvPr id="13" name="Picture 12">
            <a:extLst>
              <a:ext uri="{FF2B5EF4-FFF2-40B4-BE49-F238E27FC236}">
                <a16:creationId xmlns:a16="http://schemas.microsoft.com/office/drawing/2014/main" id="{1C367B0B-3FC7-44F6-B86B-F4B3C7816E25}"/>
              </a:ext>
            </a:extLst>
          </p:cNvPr>
          <p:cNvPicPr/>
          <p:nvPr/>
        </p:nvPicPr>
        <p:blipFill rotWithShape="1">
          <a:blip r:embed="rId2">
            <a:extLst>
              <a:ext uri="{28A0092B-C50C-407E-A947-70E740481C1C}">
                <a14:useLocalDpi xmlns:a14="http://schemas.microsoft.com/office/drawing/2010/main" val="0"/>
              </a:ext>
            </a:extLst>
          </a:blip>
          <a:srcRect b="1371"/>
          <a:stretch/>
        </p:blipFill>
        <p:spPr bwMode="auto">
          <a:xfrm>
            <a:off x="641066" y="3552239"/>
            <a:ext cx="7861865" cy="2562056"/>
          </a:xfrm>
          <a:prstGeom prst="rect">
            <a:avLst/>
          </a:prstGeom>
          <a:noFill/>
          <a:ln>
            <a:noFill/>
          </a:ln>
          <a:extLst>
            <a:ext uri="{53640926-AAD7-44D8-BBD7-CCE9431645EC}">
              <a14:shadowObscured xmlns:a14="http://schemas.microsoft.com/office/drawing/2010/main"/>
            </a:ext>
          </a:extLst>
        </p:spPr>
      </p:pic>
      <p:sp>
        <p:nvSpPr>
          <p:cNvPr id="14" name="TextBox 13">
            <a:extLst>
              <a:ext uri="{FF2B5EF4-FFF2-40B4-BE49-F238E27FC236}">
                <a16:creationId xmlns:a16="http://schemas.microsoft.com/office/drawing/2014/main" id="{0C09DDC7-7C6E-4F4F-9D6F-75BC3BB2112A}"/>
              </a:ext>
            </a:extLst>
          </p:cNvPr>
          <p:cNvSpPr txBox="1"/>
          <p:nvPr/>
        </p:nvSpPr>
        <p:spPr>
          <a:xfrm>
            <a:off x="358018" y="5983660"/>
            <a:ext cx="8427962" cy="416011"/>
          </a:xfrm>
          <a:prstGeom prst="rect">
            <a:avLst/>
          </a:prstGeom>
          <a:noFill/>
        </p:spPr>
        <p:txBody>
          <a:bodyPr wrap="square">
            <a:spAutoFit/>
          </a:bodyPr>
          <a:lstStyle/>
          <a:p>
            <a:pPr algn="ctr">
              <a:lnSpc>
                <a:spcPct val="150000"/>
              </a:lnSpc>
            </a:pPr>
            <a:r>
              <a:rPr lang="en-US" sz="1600" b="1" dirty="0">
                <a:latin typeface="Arial" panose="020B0604020202020204" pitchFamily="34" charset="0"/>
                <a:cs typeface="Arial" panose="020B0604020202020204" pitchFamily="34" charset="0"/>
              </a:rPr>
              <a:t>DOL Process with assumed controls</a:t>
            </a:r>
          </a:p>
        </p:txBody>
      </p:sp>
      <p:sp>
        <p:nvSpPr>
          <p:cNvPr id="15" name="TextBox 14">
            <a:extLst>
              <a:ext uri="{FF2B5EF4-FFF2-40B4-BE49-F238E27FC236}">
                <a16:creationId xmlns:a16="http://schemas.microsoft.com/office/drawing/2014/main" id="{AD7C9969-77EC-452F-9E0D-E8A8FDEB3906}"/>
              </a:ext>
            </a:extLst>
          </p:cNvPr>
          <p:cNvSpPr txBox="1"/>
          <p:nvPr/>
        </p:nvSpPr>
        <p:spPr>
          <a:xfrm>
            <a:off x="120903" y="604950"/>
            <a:ext cx="8916485" cy="3201389"/>
          </a:xfrm>
          <a:prstGeom prst="rect">
            <a:avLst/>
          </a:prstGeom>
          <a:noFill/>
        </p:spPr>
        <p:txBody>
          <a:bodyPr wrap="square">
            <a:sp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CISTAR Process: </a:t>
            </a:r>
          </a:p>
          <a:p>
            <a:pPr lvl="1">
              <a:spcAft>
                <a:spcPts val="1200"/>
              </a:spcAft>
            </a:pPr>
            <a:r>
              <a:rPr lang="en-US" b="1" dirty="0">
                <a:latin typeface="Arial" panose="020B0604020202020204" pitchFamily="34" charset="0"/>
                <a:cs typeface="Arial" panose="020B0604020202020204" pitchFamily="34" charset="0"/>
              </a:rPr>
              <a:t>Dehydrogenation – Oligomerization – Liquid Hydrocarbon Recovery</a:t>
            </a:r>
          </a:p>
          <a:p>
            <a:pPr>
              <a:lnSpc>
                <a:spcPct val="150000"/>
              </a:lnSpc>
            </a:pPr>
            <a:r>
              <a:rPr lang="en-US" u="sng" dirty="0">
                <a:latin typeface="Arial" panose="020B0604020202020204" pitchFamily="34" charset="0"/>
                <a:cs typeface="Arial" panose="020B0604020202020204" pitchFamily="34" charset="0"/>
              </a:rPr>
              <a:t>Assumed controls/control strategy:</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Shale gas flow control only at the inlet to the process (inlet to EXP-1)</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Fuel gas flow control to the fired heater connected to the thermal dehydrogenation reactor (TD-R) to control the temperature of the reactor</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 exit temperature of the oligomerization reactors (OLI-Rs) controlled by the heat exchanger upstream of the reactor (HXINT-1, H1, H2)</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Liquid level control for the day tank (TANK-1) by controlling the inlet flow to the tank</a:t>
            </a:r>
          </a:p>
          <a:p>
            <a:pPr marL="285750" indent="-285750" algn="just">
              <a:lnSpc>
                <a:spcPct val="150000"/>
              </a:lnSpc>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0ABCBD6E-C8A6-49DF-BA68-1ED4912DEF4C}"/>
              </a:ext>
            </a:extLst>
          </p:cNvPr>
          <p:cNvSpPr txBox="1"/>
          <p:nvPr/>
        </p:nvSpPr>
        <p:spPr>
          <a:xfrm>
            <a:off x="526931" y="6399671"/>
            <a:ext cx="6616049" cy="430887"/>
          </a:xfrm>
          <a:prstGeom prst="rect">
            <a:avLst/>
          </a:prstGeom>
          <a:noFill/>
        </p:spPr>
        <p:txBody>
          <a:bodyPr wrap="square">
            <a:spAutoFit/>
          </a:bodyPr>
          <a:lstStyle/>
          <a:p>
            <a:r>
              <a:rPr lang="en-IN" sz="1100" dirty="0" err="1">
                <a:effectLst/>
                <a:latin typeface="Arial" panose="020B0604020202020204" pitchFamily="34" charset="0"/>
                <a:ea typeface="Yu Mincho" panose="02020400000000000000" pitchFamily="18" charset="-128"/>
                <a:cs typeface="Arial" panose="020B0604020202020204" pitchFamily="34" charset="0"/>
              </a:rPr>
              <a:t>Zewei</a:t>
            </a:r>
            <a:r>
              <a:rPr lang="en-IN" sz="1100" dirty="0">
                <a:effectLst/>
                <a:latin typeface="Arial" panose="020B0604020202020204" pitchFamily="34" charset="0"/>
                <a:ea typeface="Yu Mincho" panose="02020400000000000000" pitchFamily="18" charset="-128"/>
                <a:cs typeface="Arial" panose="020B0604020202020204" pitchFamily="34" charset="0"/>
              </a:rPr>
              <a:t>, C.; Li, Y.; Rodriguez Gil, E. A.; Sawyer, G.; Agrawal, R. </a:t>
            </a:r>
            <a:r>
              <a:rPr lang="en-IN" sz="1100" i="1" dirty="0">
                <a:effectLst/>
                <a:latin typeface="Arial" panose="020B0604020202020204" pitchFamily="34" charset="0"/>
                <a:ea typeface="Yu Mincho" panose="02020400000000000000" pitchFamily="18" charset="-128"/>
                <a:cs typeface="Arial" panose="020B0604020202020204" pitchFamily="34" charset="0"/>
              </a:rPr>
              <a:t>Paradigm Shift of Process Hierarchy: A Transformative Intensification Strategy for Small Scale Natural Gas Liquid to Liquid Fuel Process</a:t>
            </a:r>
            <a:r>
              <a:rPr lang="en-IN" sz="1100" dirty="0">
                <a:effectLst/>
                <a:latin typeface="Arial" panose="020B0604020202020204" pitchFamily="34" charset="0"/>
                <a:ea typeface="Yu Mincho" panose="02020400000000000000" pitchFamily="18" charset="-128"/>
                <a:cs typeface="Arial" panose="020B0604020202020204" pitchFamily="34" charset="0"/>
              </a:rPr>
              <a:t>; 2021.</a:t>
            </a:r>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3480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12</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60322"/>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2800" dirty="0">
                <a:solidFill>
                  <a:srgbClr val="C1911E"/>
                </a:solidFill>
                <a:latin typeface="Impact"/>
                <a:cs typeface="Impact"/>
              </a:rPr>
              <a:t>Cyber-enhanced HAZOP Analysis - Terms and Definitions</a:t>
            </a:r>
            <a:endParaRPr kumimoji="0" lang="da-DK" sz="2800" b="0" i="0" u="none" strike="noStrike" kern="1200" cap="none" spc="0" normalizeH="0" baseline="0" noProof="0" dirty="0">
              <a:ln>
                <a:noFill/>
              </a:ln>
              <a:solidFill>
                <a:srgbClr val="C1911E"/>
              </a:solidFill>
              <a:effectLst/>
              <a:uLnTx/>
              <a:uFillTx/>
              <a:latin typeface="Impact"/>
              <a:ea typeface="+mn-ea"/>
              <a:cs typeface="Impact"/>
            </a:endParaRPr>
          </a:p>
        </p:txBody>
      </p:sp>
      <p:graphicFrame>
        <p:nvGraphicFramePr>
          <p:cNvPr id="6" name="Table 5">
            <a:extLst>
              <a:ext uri="{FF2B5EF4-FFF2-40B4-BE49-F238E27FC236}">
                <a16:creationId xmlns:a16="http://schemas.microsoft.com/office/drawing/2014/main" id="{D5D166D4-E23A-4439-B3B5-4D75DAC5558F}"/>
              </a:ext>
            </a:extLst>
          </p:cNvPr>
          <p:cNvGraphicFramePr>
            <a:graphicFrameLocks noGrp="1"/>
          </p:cNvGraphicFramePr>
          <p:nvPr>
            <p:extLst>
              <p:ext uri="{D42A27DB-BD31-4B8C-83A1-F6EECF244321}">
                <p14:modId xmlns:p14="http://schemas.microsoft.com/office/powerpoint/2010/main" val="3177499585"/>
              </p:ext>
            </p:extLst>
          </p:nvPr>
        </p:nvGraphicFramePr>
        <p:xfrm>
          <a:off x="248430" y="685354"/>
          <a:ext cx="8647140" cy="5487291"/>
        </p:xfrm>
        <a:graphic>
          <a:graphicData uri="http://schemas.openxmlformats.org/drawingml/2006/table">
            <a:tbl>
              <a:tblPr firstRow="1" firstCol="1" bandRow="1">
                <a:tableStyleId>{5940675A-B579-460E-94D1-54222C63F5DA}</a:tableStyleId>
              </a:tblPr>
              <a:tblGrid>
                <a:gridCol w="2324905">
                  <a:extLst>
                    <a:ext uri="{9D8B030D-6E8A-4147-A177-3AD203B41FA5}">
                      <a16:colId xmlns:a16="http://schemas.microsoft.com/office/drawing/2014/main" val="581088874"/>
                    </a:ext>
                  </a:extLst>
                </a:gridCol>
                <a:gridCol w="6322235">
                  <a:extLst>
                    <a:ext uri="{9D8B030D-6E8A-4147-A177-3AD203B41FA5}">
                      <a16:colId xmlns:a16="http://schemas.microsoft.com/office/drawing/2014/main" val="243874627"/>
                    </a:ext>
                  </a:extLst>
                </a:gridCol>
              </a:tblGrid>
              <a:tr h="240855">
                <a:tc>
                  <a:txBody>
                    <a:bodyPr/>
                    <a:lstStyle/>
                    <a:p>
                      <a:pPr marL="0" marR="0" algn="ctr">
                        <a:lnSpc>
                          <a:spcPct val="107000"/>
                        </a:lnSpc>
                        <a:spcBef>
                          <a:spcPts val="0"/>
                        </a:spcBef>
                        <a:spcAft>
                          <a:spcPts val="0"/>
                        </a:spcAft>
                      </a:pPr>
                      <a:r>
                        <a:rPr lang="en-IN" sz="1700" b="1">
                          <a:effectLst/>
                          <a:latin typeface="Arial" panose="020B0604020202020204" pitchFamily="34" charset="0"/>
                          <a:cs typeface="Arial" panose="020B0604020202020204" pitchFamily="34" charset="0"/>
                        </a:rPr>
                        <a:t>Term</a:t>
                      </a:r>
                      <a:endParaRPr lang="en-US" sz="1700" b="1">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tc>
                <a:tc>
                  <a:txBody>
                    <a:bodyPr/>
                    <a:lstStyle/>
                    <a:p>
                      <a:pPr marL="0" marR="0" algn="ctr">
                        <a:lnSpc>
                          <a:spcPct val="107000"/>
                        </a:lnSpc>
                        <a:spcBef>
                          <a:spcPts val="0"/>
                        </a:spcBef>
                        <a:spcAft>
                          <a:spcPts val="0"/>
                        </a:spcAft>
                      </a:pPr>
                      <a:r>
                        <a:rPr lang="en-IN" sz="1700" b="1" dirty="0">
                          <a:effectLst/>
                          <a:latin typeface="Arial" panose="020B0604020202020204" pitchFamily="34" charset="0"/>
                          <a:cs typeface="Arial" panose="020B0604020202020204" pitchFamily="34" charset="0"/>
                        </a:rPr>
                        <a:t>Description</a:t>
                      </a:r>
                      <a:endParaRPr lang="en-US" sz="1700" b="1" dirty="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tc>
                <a:extLst>
                  <a:ext uri="{0D108BD9-81ED-4DB2-BD59-A6C34878D82A}">
                    <a16:rowId xmlns:a16="http://schemas.microsoft.com/office/drawing/2014/main" val="603132217"/>
                  </a:ext>
                </a:extLst>
              </a:tr>
              <a:tr h="500612">
                <a:tc>
                  <a:txBody>
                    <a:bodyPr/>
                    <a:lstStyle/>
                    <a:p>
                      <a:pPr marL="0" marR="0">
                        <a:lnSpc>
                          <a:spcPct val="107000"/>
                        </a:lnSpc>
                        <a:spcBef>
                          <a:spcPts val="0"/>
                        </a:spcBef>
                        <a:spcAft>
                          <a:spcPts val="0"/>
                        </a:spcAft>
                      </a:pPr>
                      <a:r>
                        <a:rPr lang="en-IN" sz="1700">
                          <a:effectLst/>
                          <a:latin typeface="Arial" panose="020B0604020202020204" pitchFamily="34" charset="0"/>
                          <a:cs typeface="Arial" panose="020B0604020202020204" pitchFamily="34" charset="0"/>
                        </a:rPr>
                        <a:t>Potential Cyber Interface</a:t>
                      </a:r>
                      <a:endParaRPr lang="en-US" sz="170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nchor="ctr"/>
                </a:tc>
                <a:tc>
                  <a:txBody>
                    <a:bodyPr/>
                    <a:lstStyle/>
                    <a:p>
                      <a:pPr marL="0" marR="0">
                        <a:lnSpc>
                          <a:spcPct val="100000"/>
                        </a:lnSpc>
                        <a:spcBef>
                          <a:spcPts val="0"/>
                        </a:spcBef>
                        <a:spcAft>
                          <a:spcPts val="0"/>
                        </a:spcAft>
                      </a:pPr>
                      <a:r>
                        <a:rPr lang="en-IN" sz="1700" dirty="0">
                          <a:effectLst/>
                          <a:latin typeface="Arial" panose="020B0604020202020204" pitchFamily="34" charset="0"/>
                          <a:cs typeface="Arial" panose="020B0604020202020204" pitchFamily="34" charset="0"/>
                        </a:rPr>
                        <a:t>Operational parameters/interface (at the control room) for the equipment vulnerable to cyber attacks</a:t>
                      </a:r>
                      <a:endParaRPr lang="en-US" sz="1700" dirty="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tc>
                <a:extLst>
                  <a:ext uri="{0D108BD9-81ED-4DB2-BD59-A6C34878D82A}">
                    <a16:rowId xmlns:a16="http://schemas.microsoft.com/office/drawing/2014/main" val="1239949996"/>
                  </a:ext>
                </a:extLst>
              </a:tr>
              <a:tr h="500612">
                <a:tc>
                  <a:txBody>
                    <a:bodyPr/>
                    <a:lstStyle/>
                    <a:p>
                      <a:pPr marL="0" marR="0">
                        <a:lnSpc>
                          <a:spcPct val="107000"/>
                        </a:lnSpc>
                        <a:spcBef>
                          <a:spcPts val="0"/>
                        </a:spcBef>
                        <a:spcAft>
                          <a:spcPts val="0"/>
                        </a:spcAft>
                      </a:pPr>
                      <a:r>
                        <a:rPr lang="en-IN" sz="1700">
                          <a:effectLst/>
                          <a:latin typeface="Arial" panose="020B0604020202020204" pitchFamily="34" charset="0"/>
                          <a:cs typeface="Arial" panose="020B0604020202020204" pitchFamily="34" charset="0"/>
                        </a:rPr>
                        <a:t>Operational Deviations (Parameter Deviations)</a:t>
                      </a:r>
                      <a:endParaRPr lang="en-US" sz="170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nchor="ctr"/>
                </a:tc>
                <a:tc>
                  <a:txBody>
                    <a:bodyPr/>
                    <a:lstStyle/>
                    <a:p>
                      <a:pPr marL="0" marR="0">
                        <a:lnSpc>
                          <a:spcPct val="100000"/>
                        </a:lnSpc>
                        <a:spcBef>
                          <a:spcPts val="0"/>
                        </a:spcBef>
                        <a:spcAft>
                          <a:spcPts val="0"/>
                        </a:spcAft>
                      </a:pPr>
                      <a:r>
                        <a:rPr lang="en-IN" sz="1700" dirty="0">
                          <a:effectLst/>
                          <a:latin typeface="Arial" panose="020B0604020202020204" pitchFamily="34" charset="0"/>
                          <a:cs typeface="Arial" panose="020B0604020202020204" pitchFamily="34" charset="0"/>
                        </a:rPr>
                        <a:t>Process parameters that have deviated from the set point (temperature, pressure, etc.)</a:t>
                      </a:r>
                      <a:endParaRPr lang="en-US" sz="1700" dirty="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tc>
                <a:extLst>
                  <a:ext uri="{0D108BD9-81ED-4DB2-BD59-A6C34878D82A}">
                    <a16:rowId xmlns:a16="http://schemas.microsoft.com/office/drawing/2014/main" val="866587350"/>
                  </a:ext>
                </a:extLst>
              </a:tr>
              <a:tr h="760368">
                <a:tc>
                  <a:txBody>
                    <a:bodyPr/>
                    <a:lstStyle/>
                    <a:p>
                      <a:pPr marL="0" marR="0">
                        <a:lnSpc>
                          <a:spcPct val="107000"/>
                        </a:lnSpc>
                        <a:spcBef>
                          <a:spcPts val="0"/>
                        </a:spcBef>
                        <a:spcAft>
                          <a:spcPts val="0"/>
                        </a:spcAft>
                      </a:pPr>
                      <a:r>
                        <a:rPr lang="en-IN" sz="1700">
                          <a:effectLst/>
                          <a:latin typeface="Arial" panose="020B0604020202020204" pitchFamily="34" charset="0"/>
                          <a:cs typeface="Arial" panose="020B0604020202020204" pitchFamily="34" charset="0"/>
                        </a:rPr>
                        <a:t>Possible Cause</a:t>
                      </a:r>
                      <a:endParaRPr lang="en-US" sz="170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nchor="ctr"/>
                </a:tc>
                <a:tc>
                  <a:txBody>
                    <a:bodyPr/>
                    <a:lstStyle/>
                    <a:p>
                      <a:pPr marL="0" marR="0">
                        <a:lnSpc>
                          <a:spcPct val="100000"/>
                        </a:lnSpc>
                        <a:spcBef>
                          <a:spcPts val="0"/>
                        </a:spcBef>
                        <a:spcAft>
                          <a:spcPts val="0"/>
                        </a:spcAft>
                      </a:pPr>
                      <a:r>
                        <a:rPr lang="en-IN" sz="1700" dirty="0">
                          <a:effectLst/>
                          <a:latin typeface="Arial" panose="020B0604020202020204" pitchFamily="34" charset="0"/>
                          <a:cs typeface="Arial" panose="020B0604020202020204" pitchFamily="34" charset="0"/>
                        </a:rPr>
                        <a:t>The possible equipment or instrumentation cause for the deviation (Assumed that all equipment has inlet / outlet block valves to isolate for maintenance, and these are manually operated)</a:t>
                      </a:r>
                      <a:endParaRPr lang="en-US" sz="1700" dirty="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tc>
                <a:extLst>
                  <a:ext uri="{0D108BD9-81ED-4DB2-BD59-A6C34878D82A}">
                    <a16:rowId xmlns:a16="http://schemas.microsoft.com/office/drawing/2014/main" val="2031343267"/>
                  </a:ext>
                </a:extLst>
              </a:tr>
              <a:tr h="240855">
                <a:tc>
                  <a:txBody>
                    <a:bodyPr/>
                    <a:lstStyle/>
                    <a:p>
                      <a:pPr marL="0" marR="0">
                        <a:lnSpc>
                          <a:spcPct val="107000"/>
                        </a:lnSpc>
                        <a:spcBef>
                          <a:spcPts val="0"/>
                        </a:spcBef>
                        <a:spcAft>
                          <a:spcPts val="0"/>
                        </a:spcAft>
                      </a:pPr>
                      <a:r>
                        <a:rPr lang="en-IN" sz="1700">
                          <a:effectLst/>
                          <a:latin typeface="Arial" panose="020B0604020202020204" pitchFamily="34" charset="0"/>
                          <a:cs typeface="Arial" panose="020B0604020202020204" pitchFamily="34" charset="0"/>
                        </a:rPr>
                        <a:t>Failure Scenarios</a:t>
                      </a:r>
                      <a:endParaRPr lang="en-US" sz="170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nchor="ctr"/>
                </a:tc>
                <a:tc>
                  <a:txBody>
                    <a:bodyPr/>
                    <a:lstStyle/>
                    <a:p>
                      <a:pPr marL="0" marR="0">
                        <a:lnSpc>
                          <a:spcPct val="100000"/>
                        </a:lnSpc>
                        <a:spcBef>
                          <a:spcPts val="0"/>
                        </a:spcBef>
                        <a:spcAft>
                          <a:spcPts val="0"/>
                        </a:spcAft>
                      </a:pPr>
                      <a:r>
                        <a:rPr lang="en-IN" sz="1700" dirty="0">
                          <a:effectLst/>
                          <a:latin typeface="Arial" panose="020B0604020202020204" pitchFamily="34" charset="0"/>
                          <a:cs typeface="Arial" panose="020B0604020202020204" pitchFamily="34" charset="0"/>
                        </a:rPr>
                        <a:t>Scenario description causing the deviation or incident to occur</a:t>
                      </a:r>
                      <a:endParaRPr lang="en-US" sz="1700" dirty="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tc>
                <a:extLst>
                  <a:ext uri="{0D108BD9-81ED-4DB2-BD59-A6C34878D82A}">
                    <a16:rowId xmlns:a16="http://schemas.microsoft.com/office/drawing/2014/main" val="1947037874"/>
                  </a:ext>
                </a:extLst>
              </a:tr>
              <a:tr h="500612">
                <a:tc>
                  <a:txBody>
                    <a:bodyPr/>
                    <a:lstStyle/>
                    <a:p>
                      <a:pPr marL="0" marR="0">
                        <a:lnSpc>
                          <a:spcPct val="107000"/>
                        </a:lnSpc>
                        <a:spcBef>
                          <a:spcPts val="0"/>
                        </a:spcBef>
                        <a:spcAft>
                          <a:spcPts val="0"/>
                        </a:spcAft>
                      </a:pPr>
                      <a:r>
                        <a:rPr lang="en-IN" sz="1700">
                          <a:effectLst/>
                          <a:latin typeface="Arial" panose="020B0604020202020204" pitchFamily="34" charset="0"/>
                          <a:cs typeface="Arial" panose="020B0604020202020204" pitchFamily="34" charset="0"/>
                        </a:rPr>
                        <a:t>Possible Incident</a:t>
                      </a:r>
                      <a:endParaRPr lang="en-US" sz="170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nchor="ctr"/>
                </a:tc>
                <a:tc>
                  <a:txBody>
                    <a:bodyPr/>
                    <a:lstStyle/>
                    <a:p>
                      <a:pPr marL="0" marR="0">
                        <a:lnSpc>
                          <a:spcPct val="100000"/>
                        </a:lnSpc>
                        <a:spcBef>
                          <a:spcPts val="0"/>
                        </a:spcBef>
                        <a:spcAft>
                          <a:spcPts val="0"/>
                        </a:spcAft>
                      </a:pPr>
                      <a:r>
                        <a:rPr lang="en-IN" sz="1700" dirty="0">
                          <a:effectLst/>
                          <a:latin typeface="Arial" panose="020B0604020202020204" pitchFamily="34" charset="0"/>
                          <a:cs typeface="Arial" panose="020B0604020202020204" pitchFamily="34" charset="0"/>
                        </a:rPr>
                        <a:t>Major incidents caused by the deviation (for example, rupture, loss of containment, fire, explosion)</a:t>
                      </a:r>
                      <a:endParaRPr lang="en-US" sz="1700" dirty="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tc>
                <a:extLst>
                  <a:ext uri="{0D108BD9-81ED-4DB2-BD59-A6C34878D82A}">
                    <a16:rowId xmlns:a16="http://schemas.microsoft.com/office/drawing/2014/main" val="552260964"/>
                  </a:ext>
                </a:extLst>
              </a:tr>
              <a:tr h="240855">
                <a:tc>
                  <a:txBody>
                    <a:bodyPr/>
                    <a:lstStyle/>
                    <a:p>
                      <a:pPr marL="0" marR="0">
                        <a:lnSpc>
                          <a:spcPct val="107000"/>
                        </a:lnSpc>
                        <a:spcBef>
                          <a:spcPts val="0"/>
                        </a:spcBef>
                        <a:spcAft>
                          <a:spcPts val="0"/>
                        </a:spcAft>
                      </a:pPr>
                      <a:r>
                        <a:rPr lang="en-IN" sz="1700">
                          <a:effectLst/>
                          <a:latin typeface="Arial" panose="020B0604020202020204" pitchFamily="34" charset="0"/>
                          <a:cs typeface="Arial" panose="020B0604020202020204" pitchFamily="34" charset="0"/>
                        </a:rPr>
                        <a:t>Consequence</a:t>
                      </a:r>
                      <a:endParaRPr lang="en-US" sz="170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nchor="ctr"/>
                </a:tc>
                <a:tc>
                  <a:txBody>
                    <a:bodyPr/>
                    <a:lstStyle/>
                    <a:p>
                      <a:pPr marL="0" marR="0">
                        <a:lnSpc>
                          <a:spcPct val="100000"/>
                        </a:lnSpc>
                        <a:spcBef>
                          <a:spcPts val="0"/>
                        </a:spcBef>
                        <a:spcAft>
                          <a:spcPts val="0"/>
                        </a:spcAft>
                      </a:pPr>
                      <a:r>
                        <a:rPr lang="en-IN" sz="1700" dirty="0">
                          <a:effectLst/>
                          <a:latin typeface="Arial" panose="020B0604020202020204" pitchFamily="34" charset="0"/>
                          <a:cs typeface="Arial" panose="020B0604020202020204" pitchFamily="34" charset="0"/>
                        </a:rPr>
                        <a:t>Consequences (damages/operational issues) caused by the incident</a:t>
                      </a:r>
                      <a:endParaRPr lang="en-US" sz="1700" dirty="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tc>
                <a:extLst>
                  <a:ext uri="{0D108BD9-81ED-4DB2-BD59-A6C34878D82A}">
                    <a16:rowId xmlns:a16="http://schemas.microsoft.com/office/drawing/2014/main" val="3902941212"/>
                  </a:ext>
                </a:extLst>
              </a:tr>
              <a:tr h="500612">
                <a:tc>
                  <a:txBody>
                    <a:bodyPr/>
                    <a:lstStyle/>
                    <a:p>
                      <a:pPr marL="0" marR="0">
                        <a:lnSpc>
                          <a:spcPct val="107000"/>
                        </a:lnSpc>
                        <a:spcBef>
                          <a:spcPts val="0"/>
                        </a:spcBef>
                        <a:spcAft>
                          <a:spcPts val="0"/>
                        </a:spcAft>
                      </a:pPr>
                      <a:r>
                        <a:rPr lang="en-IN" sz="1700">
                          <a:effectLst/>
                          <a:latin typeface="Arial" panose="020B0604020202020204" pitchFamily="34" charset="0"/>
                          <a:cs typeface="Arial" panose="020B0604020202020204" pitchFamily="34" charset="0"/>
                        </a:rPr>
                        <a:t>Potential Cyber Risk Rating (Unmitigated)</a:t>
                      </a:r>
                      <a:endParaRPr lang="en-US" sz="170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nchor="ctr"/>
                </a:tc>
                <a:tc>
                  <a:txBody>
                    <a:bodyPr/>
                    <a:lstStyle/>
                    <a:p>
                      <a:pPr marL="0" marR="0">
                        <a:lnSpc>
                          <a:spcPct val="100000"/>
                        </a:lnSpc>
                        <a:spcBef>
                          <a:spcPts val="0"/>
                        </a:spcBef>
                        <a:spcAft>
                          <a:spcPts val="0"/>
                        </a:spcAft>
                      </a:pPr>
                      <a:r>
                        <a:rPr lang="en-IN" sz="1700" dirty="0">
                          <a:effectLst/>
                          <a:latin typeface="Arial" panose="020B0604020202020204" pitchFamily="34" charset="0"/>
                          <a:cs typeface="Arial" panose="020B0604020202020204" pitchFamily="34" charset="0"/>
                        </a:rPr>
                        <a:t>Potential risk level to the safe operation if cyber attack occurs (without any safeguards in place)</a:t>
                      </a:r>
                      <a:endParaRPr lang="en-US" sz="1700" dirty="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tc>
                <a:extLst>
                  <a:ext uri="{0D108BD9-81ED-4DB2-BD59-A6C34878D82A}">
                    <a16:rowId xmlns:a16="http://schemas.microsoft.com/office/drawing/2014/main" val="1809939817"/>
                  </a:ext>
                </a:extLst>
              </a:tr>
              <a:tr h="1279882">
                <a:tc>
                  <a:txBody>
                    <a:bodyPr/>
                    <a:lstStyle/>
                    <a:p>
                      <a:pPr marL="0" marR="0">
                        <a:lnSpc>
                          <a:spcPct val="107000"/>
                        </a:lnSpc>
                        <a:spcBef>
                          <a:spcPts val="0"/>
                        </a:spcBef>
                        <a:spcAft>
                          <a:spcPts val="0"/>
                        </a:spcAft>
                      </a:pPr>
                      <a:r>
                        <a:rPr lang="en-IN" sz="1700">
                          <a:effectLst/>
                          <a:latin typeface="Arial" panose="020B0604020202020204" pitchFamily="34" charset="0"/>
                          <a:cs typeface="Arial" panose="020B0604020202020204" pitchFamily="34" charset="0"/>
                        </a:rPr>
                        <a:t>Potential Safeguards</a:t>
                      </a:r>
                      <a:endParaRPr lang="en-US" sz="170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nchor="ctr"/>
                </a:tc>
                <a:tc>
                  <a:txBody>
                    <a:bodyPr/>
                    <a:lstStyle/>
                    <a:p>
                      <a:pPr marL="0" marR="0">
                        <a:lnSpc>
                          <a:spcPct val="100000"/>
                        </a:lnSpc>
                        <a:spcBef>
                          <a:spcPts val="0"/>
                        </a:spcBef>
                        <a:spcAft>
                          <a:spcPts val="0"/>
                        </a:spcAft>
                      </a:pPr>
                      <a:r>
                        <a:rPr lang="en-IN" sz="1700" dirty="0">
                          <a:effectLst/>
                          <a:latin typeface="Arial" panose="020B0604020202020204" pitchFamily="34" charset="0"/>
                          <a:cs typeface="Arial" panose="020B0604020202020204" pitchFamily="34" charset="0"/>
                        </a:rPr>
                        <a:t>Suggested instrumented/mechanical/procedural safeguards to protect the equipment/system from the described scenario. To be effective, safeguards must not be cyber vulnerable.  </a:t>
                      </a:r>
                    </a:p>
                    <a:p>
                      <a:pPr marL="0" marR="0">
                        <a:lnSpc>
                          <a:spcPct val="100000"/>
                        </a:lnSpc>
                        <a:spcBef>
                          <a:spcPts val="0"/>
                        </a:spcBef>
                        <a:spcAft>
                          <a:spcPts val="0"/>
                        </a:spcAft>
                      </a:pPr>
                      <a:r>
                        <a:rPr lang="en-IN" sz="1700" dirty="0">
                          <a:effectLst/>
                          <a:latin typeface="Arial" panose="020B0604020202020204" pitchFamily="34" charset="0"/>
                          <a:cs typeface="Arial" panose="020B0604020202020204" pitchFamily="34" charset="0"/>
                        </a:rPr>
                        <a:t>(</a:t>
                      </a:r>
                      <a:r>
                        <a:rPr lang="en-IN" sz="1700" u="sng" dirty="0">
                          <a:effectLst/>
                          <a:latin typeface="Arial" panose="020B0604020202020204" pitchFamily="34" charset="0"/>
                          <a:cs typeface="Arial" panose="020B0604020202020204" pitchFamily="34" charset="0"/>
                        </a:rPr>
                        <a:t>Note:</a:t>
                      </a:r>
                      <a:r>
                        <a:rPr lang="en-IN" sz="1700" dirty="0">
                          <a:effectLst/>
                          <a:latin typeface="Arial" panose="020B0604020202020204" pitchFamily="34" charset="0"/>
                          <a:cs typeface="Arial" panose="020B0604020202020204" pitchFamily="34" charset="0"/>
                        </a:rPr>
                        <a:t> Instrumented safeguards implementing two-way remote communications could pose additional threats)</a:t>
                      </a:r>
                      <a:endParaRPr lang="en-US" sz="1700" dirty="0">
                        <a:effectLst/>
                        <a:latin typeface="Arial" panose="020B0604020202020204" pitchFamily="34" charset="0"/>
                        <a:ea typeface="Yu Mincho" panose="02020400000000000000" pitchFamily="18" charset="-128"/>
                        <a:cs typeface="Arial" panose="020B0604020202020204" pitchFamily="34" charset="0"/>
                      </a:endParaRPr>
                    </a:p>
                  </a:txBody>
                  <a:tcPr marL="43662" marR="43662" marT="0" marB="0"/>
                </a:tc>
                <a:extLst>
                  <a:ext uri="{0D108BD9-81ED-4DB2-BD59-A6C34878D82A}">
                    <a16:rowId xmlns:a16="http://schemas.microsoft.com/office/drawing/2014/main" val="369410026"/>
                  </a:ext>
                </a:extLst>
              </a:tr>
            </a:tbl>
          </a:graphicData>
        </a:graphic>
      </p:graphicFrame>
    </p:spTree>
    <p:extLst>
      <p:ext uri="{BB962C8B-B14F-4D97-AF65-F5344CB8AC3E}">
        <p14:creationId xmlns:p14="http://schemas.microsoft.com/office/powerpoint/2010/main" val="1164628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13</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74836"/>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2800" dirty="0">
                <a:solidFill>
                  <a:srgbClr val="C1911E"/>
                </a:solidFill>
                <a:latin typeface="Impact"/>
                <a:cs typeface="Impact"/>
              </a:rPr>
              <a:t>Cyber-enhanced HAZOP Analysis – Example 1</a:t>
            </a:r>
            <a:endParaRPr kumimoji="0" lang="da-DK" sz="28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7" name="TextBox 6">
            <a:extLst>
              <a:ext uri="{FF2B5EF4-FFF2-40B4-BE49-F238E27FC236}">
                <a16:creationId xmlns:a16="http://schemas.microsoft.com/office/drawing/2014/main" id="{8E9A2FEE-8754-4803-93DE-C290D3558A54}"/>
              </a:ext>
            </a:extLst>
          </p:cNvPr>
          <p:cNvSpPr txBox="1"/>
          <p:nvPr/>
        </p:nvSpPr>
        <p:spPr>
          <a:xfrm>
            <a:off x="2585937" y="740982"/>
            <a:ext cx="3972126" cy="400110"/>
          </a:xfrm>
          <a:prstGeom prst="rect">
            <a:avLst/>
          </a:prstGeom>
          <a:noFill/>
        </p:spPr>
        <p:txBody>
          <a:bodyPr wrap="square">
            <a:spAutoFit/>
          </a:bodyPr>
          <a:lstStyle/>
          <a:p>
            <a:pPr algn="ctr"/>
            <a:r>
              <a:rPr lang="en-US" sz="2000" b="1" dirty="0">
                <a:latin typeface="Arial" panose="020B0604020202020204" pitchFamily="34" charset="0"/>
                <a:cs typeface="Arial" panose="020B0604020202020204" pitchFamily="34" charset="0"/>
              </a:rPr>
              <a:t>Analysis on Expander EXP-1 </a:t>
            </a:r>
          </a:p>
        </p:txBody>
      </p:sp>
      <p:graphicFrame>
        <p:nvGraphicFramePr>
          <p:cNvPr id="4" name="Table 7">
            <a:extLst>
              <a:ext uri="{FF2B5EF4-FFF2-40B4-BE49-F238E27FC236}">
                <a16:creationId xmlns:a16="http://schemas.microsoft.com/office/drawing/2014/main" id="{27D988CB-37E3-4437-A85A-70C5ABA58542}"/>
              </a:ext>
            </a:extLst>
          </p:cNvPr>
          <p:cNvGraphicFramePr>
            <a:graphicFrameLocks noGrp="1"/>
          </p:cNvGraphicFramePr>
          <p:nvPr>
            <p:extLst>
              <p:ext uri="{D42A27DB-BD31-4B8C-83A1-F6EECF244321}">
                <p14:modId xmlns:p14="http://schemas.microsoft.com/office/powerpoint/2010/main" val="3147124461"/>
              </p:ext>
            </p:extLst>
          </p:nvPr>
        </p:nvGraphicFramePr>
        <p:xfrm>
          <a:off x="1136951" y="1270000"/>
          <a:ext cx="7006540" cy="4318000"/>
        </p:xfrm>
        <a:graphic>
          <a:graphicData uri="http://schemas.openxmlformats.org/drawingml/2006/table">
            <a:tbl>
              <a:tblPr firstRow="1" bandRow="1">
                <a:tableStyleId>{5940675A-B579-460E-94D1-54222C63F5DA}</a:tableStyleId>
              </a:tblPr>
              <a:tblGrid>
                <a:gridCol w="3503270">
                  <a:extLst>
                    <a:ext uri="{9D8B030D-6E8A-4147-A177-3AD203B41FA5}">
                      <a16:colId xmlns:a16="http://schemas.microsoft.com/office/drawing/2014/main" val="3185085731"/>
                    </a:ext>
                  </a:extLst>
                </a:gridCol>
                <a:gridCol w="3503270">
                  <a:extLst>
                    <a:ext uri="{9D8B030D-6E8A-4147-A177-3AD203B41FA5}">
                      <a16:colId xmlns:a16="http://schemas.microsoft.com/office/drawing/2014/main" val="195226627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Potential Cyber Interface</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cs typeface="Arial" panose="020B0604020202020204" pitchFamily="34" charset="0"/>
                        </a:rPr>
                        <a:t>Shale Gas Inlet Flow</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57591487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Operational Deviations</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cs typeface="Arial" panose="020B0604020202020204" pitchFamily="34" charset="0"/>
                        </a:rPr>
                        <a:t>High Pressure</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12919327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Possible Causes</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cs typeface="Arial" panose="020B0604020202020204" pitchFamily="34" charset="0"/>
                        </a:rPr>
                        <a:t>Upstream flow variation or Expander Impeller Failure</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61810537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Failure Scenarios</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cs typeface="Arial" panose="020B0604020202020204" pitchFamily="34" charset="0"/>
                        </a:rPr>
                        <a:t>Higher pressure downstream of the expander</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5320119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Possible Incident</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No</a:t>
                      </a:r>
                    </a:p>
                  </a:txBody>
                  <a:tcPr/>
                </a:tc>
                <a:extLst>
                  <a:ext uri="{0D108BD9-81ED-4DB2-BD59-A6C34878D82A}">
                    <a16:rowId xmlns:a16="http://schemas.microsoft.com/office/drawing/2014/main" val="342537683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Consequence</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cs typeface="Arial" panose="020B0604020202020204" pitchFamily="34" charset="0"/>
                        </a:rPr>
                        <a:t>Operational Issues in the TD-R</a:t>
                      </a:r>
                      <a:endParaRPr lang="en-US" dirty="0"/>
                    </a:p>
                  </a:txBody>
                  <a:tcPr/>
                </a:tc>
                <a:extLst>
                  <a:ext uri="{0D108BD9-81ED-4DB2-BD59-A6C34878D82A}">
                    <a16:rowId xmlns:a16="http://schemas.microsoft.com/office/drawing/2014/main" val="322116191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Arial" panose="020B0604020202020204" pitchFamily="34" charset="0"/>
                          <a:cs typeface="Arial" panose="020B0604020202020204" pitchFamily="34" charset="0"/>
                        </a:rPr>
                        <a:t>Potential Cyber Risk Rating (Unmitigated)</a:t>
                      </a:r>
                      <a:endParaRPr lang="en-US" sz="1800" b="1"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Low</a:t>
                      </a:r>
                    </a:p>
                  </a:txBody>
                  <a:tcPr/>
                </a:tc>
                <a:extLst>
                  <a:ext uri="{0D108BD9-81ED-4DB2-BD59-A6C34878D82A}">
                    <a16:rowId xmlns:a16="http://schemas.microsoft.com/office/drawing/2014/main" val="269695583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Arial" panose="020B0604020202020204" pitchFamily="34" charset="0"/>
                          <a:cs typeface="Arial" panose="020B0604020202020204" pitchFamily="34" charset="0"/>
                        </a:rPr>
                        <a:t>Potential Safeguards</a:t>
                      </a:r>
                      <a:endParaRPr lang="en-US" sz="1800" b="1" dirty="0">
                        <a:effectLst/>
                        <a:latin typeface="Arial" panose="020B0604020202020204" pitchFamily="34" charset="0"/>
                        <a:ea typeface="Calibri" panose="020F0502020204030204" pitchFamily="34" charset="0"/>
                        <a:cs typeface="Arial" panose="020B0604020202020204" pitchFamily="34" charset="0"/>
                      </a:endParaRP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cs typeface="Arial" panose="020B0604020202020204" pitchFamily="34" charset="0"/>
                        </a:rPr>
                        <a:t>High</a:t>
                      </a:r>
                      <a:r>
                        <a:rPr lang="en-US" sz="1800" spc="20" dirty="0">
                          <a:effectLst/>
                          <a:latin typeface="Arial" panose="020B0604020202020204" pitchFamily="34" charset="0"/>
                          <a:cs typeface="Arial" panose="020B0604020202020204" pitchFamily="34" charset="0"/>
                        </a:rPr>
                        <a:t> </a:t>
                      </a:r>
                      <a:r>
                        <a:rPr lang="en-US" sz="1800" dirty="0">
                          <a:effectLst/>
                          <a:latin typeface="Arial" panose="020B0604020202020204" pitchFamily="34" charset="0"/>
                          <a:cs typeface="Arial" panose="020B0604020202020204" pitchFamily="34" charset="0"/>
                        </a:rPr>
                        <a:t>pressure</a:t>
                      </a:r>
                      <a:r>
                        <a:rPr lang="en-US" sz="1800" spc="35" dirty="0">
                          <a:effectLst/>
                          <a:latin typeface="Arial" panose="020B0604020202020204" pitchFamily="34" charset="0"/>
                          <a:cs typeface="Arial" panose="020B0604020202020204" pitchFamily="34" charset="0"/>
                        </a:rPr>
                        <a:t> </a:t>
                      </a:r>
                      <a:r>
                        <a:rPr lang="en-US" sz="1800" dirty="0">
                          <a:effectLst/>
                          <a:latin typeface="Arial" panose="020B0604020202020204" pitchFamily="34" charset="0"/>
                          <a:cs typeface="Arial" panose="020B0604020202020204" pitchFamily="34" charset="0"/>
                        </a:rPr>
                        <a:t>shutdown</a:t>
                      </a:r>
                      <a:r>
                        <a:rPr lang="en-US" sz="1800" spc="40" dirty="0">
                          <a:effectLst/>
                          <a:latin typeface="Arial" panose="020B0604020202020204" pitchFamily="34" charset="0"/>
                          <a:cs typeface="Arial" panose="020B0604020202020204" pitchFamily="34" charset="0"/>
                        </a:rPr>
                        <a:t> </a:t>
                      </a:r>
                      <a:r>
                        <a:rPr lang="en-US" sz="1800" dirty="0">
                          <a:effectLst/>
                          <a:latin typeface="Arial" panose="020B0604020202020204" pitchFamily="34" charset="0"/>
                          <a:cs typeface="Arial" panose="020B0604020202020204" pitchFamily="34" charset="0"/>
                        </a:rPr>
                        <a:t>interlock (Instrumented) (Two-way communication)</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a:tc>
                <a:extLst>
                  <a:ext uri="{0D108BD9-81ED-4DB2-BD59-A6C34878D82A}">
                    <a16:rowId xmlns:a16="http://schemas.microsoft.com/office/drawing/2014/main" val="1538183783"/>
                  </a:ext>
                </a:extLst>
              </a:tr>
            </a:tbl>
          </a:graphicData>
        </a:graphic>
      </p:graphicFrame>
    </p:spTree>
    <p:extLst>
      <p:ext uri="{BB962C8B-B14F-4D97-AF65-F5344CB8AC3E}">
        <p14:creationId xmlns:p14="http://schemas.microsoft.com/office/powerpoint/2010/main" val="1738801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14</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74836"/>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2800" dirty="0">
                <a:solidFill>
                  <a:srgbClr val="C1911E"/>
                </a:solidFill>
                <a:latin typeface="Impact"/>
                <a:cs typeface="Impact"/>
              </a:rPr>
              <a:t>Cyber-enhanced HAZOP Analysis – Example 2</a:t>
            </a:r>
            <a:endParaRPr kumimoji="0" lang="da-DK" sz="28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7" name="TextBox 6">
            <a:extLst>
              <a:ext uri="{FF2B5EF4-FFF2-40B4-BE49-F238E27FC236}">
                <a16:creationId xmlns:a16="http://schemas.microsoft.com/office/drawing/2014/main" id="{8E9A2FEE-8754-4803-93DE-C290D3558A54}"/>
              </a:ext>
            </a:extLst>
          </p:cNvPr>
          <p:cNvSpPr txBox="1"/>
          <p:nvPr/>
        </p:nvSpPr>
        <p:spPr>
          <a:xfrm>
            <a:off x="909961" y="652486"/>
            <a:ext cx="7324078" cy="369332"/>
          </a:xfrm>
          <a:prstGeom prst="rect">
            <a:avLst/>
          </a:prstGeom>
          <a:noFill/>
        </p:spPr>
        <p:txBody>
          <a:bodyPr wrap="square">
            <a:spAutoFit/>
          </a:bodyPr>
          <a:lstStyle/>
          <a:p>
            <a:r>
              <a:rPr lang="en-US" sz="1800" b="1" dirty="0">
                <a:latin typeface="Arial" panose="020B0604020202020204" pitchFamily="34" charset="0"/>
                <a:cs typeface="Arial" panose="020B0604020202020204" pitchFamily="34" charset="0"/>
              </a:rPr>
              <a:t>Analysis on Oligomerization Reactors, OLI-R-1, OLI-R-2, OLI-R-3 </a:t>
            </a:r>
            <a:endParaRPr lang="en-US" b="1" dirty="0">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65A31076-09F1-43DC-9EFE-B04F9E4AFD90}"/>
              </a:ext>
            </a:extLst>
          </p:cNvPr>
          <p:cNvGraphicFramePr>
            <a:graphicFrameLocks noGrp="1"/>
          </p:cNvGraphicFramePr>
          <p:nvPr>
            <p:extLst>
              <p:ext uri="{D42A27DB-BD31-4B8C-83A1-F6EECF244321}">
                <p14:modId xmlns:p14="http://schemas.microsoft.com/office/powerpoint/2010/main" val="2783415056"/>
              </p:ext>
            </p:extLst>
          </p:nvPr>
        </p:nvGraphicFramePr>
        <p:xfrm>
          <a:off x="656666" y="1226154"/>
          <a:ext cx="7830668" cy="4592320"/>
        </p:xfrm>
        <a:graphic>
          <a:graphicData uri="http://schemas.openxmlformats.org/drawingml/2006/table">
            <a:tbl>
              <a:tblPr firstRow="1" bandRow="1">
                <a:tableStyleId>{5940675A-B579-460E-94D1-54222C63F5DA}</a:tableStyleId>
              </a:tblPr>
              <a:tblGrid>
                <a:gridCol w="3915334">
                  <a:extLst>
                    <a:ext uri="{9D8B030D-6E8A-4147-A177-3AD203B41FA5}">
                      <a16:colId xmlns:a16="http://schemas.microsoft.com/office/drawing/2014/main" val="3185085731"/>
                    </a:ext>
                  </a:extLst>
                </a:gridCol>
                <a:gridCol w="3915334">
                  <a:extLst>
                    <a:ext uri="{9D8B030D-6E8A-4147-A177-3AD203B41FA5}">
                      <a16:colId xmlns:a16="http://schemas.microsoft.com/office/drawing/2014/main" val="195226627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Potential Cyber Interface</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cs typeface="Arial" panose="020B0604020202020204" pitchFamily="34" charset="0"/>
                        </a:rPr>
                        <a:t>Reactor furnace control</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57591487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Operational Deviations</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cs typeface="Arial" panose="020B0604020202020204" pitchFamily="34" charset="0"/>
                        </a:rPr>
                        <a:t>High temperature</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12919327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Possible Causes</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cs typeface="Arial" panose="020B0604020202020204" pitchFamily="34" charset="0"/>
                        </a:rPr>
                        <a:t>Irregular reactor furnace operation</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61810537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Failure Scenarios</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Calibri" panose="020F0502020204030204" pitchFamily="34" charset="0"/>
                          <a:cs typeface="Arial" panose="020B0604020202020204" pitchFamily="34" charset="0"/>
                        </a:rPr>
                        <a:t>High temperature within the reactor leading to potential runaway conditions</a:t>
                      </a:r>
                    </a:p>
                  </a:txBody>
                  <a:tcPr/>
                </a:tc>
                <a:extLst>
                  <a:ext uri="{0D108BD9-81ED-4DB2-BD59-A6C34878D82A}">
                    <a16:rowId xmlns:a16="http://schemas.microsoft.com/office/drawing/2014/main" val="5320119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Possible Incident</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Loss of containment, fire, explosion in the reactor</a:t>
                      </a:r>
                    </a:p>
                  </a:txBody>
                  <a:tcPr/>
                </a:tc>
                <a:extLst>
                  <a:ext uri="{0D108BD9-81ED-4DB2-BD59-A6C34878D82A}">
                    <a16:rowId xmlns:a16="http://schemas.microsoft.com/office/drawing/2014/main" val="342537683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Arial" panose="020B0604020202020204" pitchFamily="34" charset="0"/>
                          <a:cs typeface="Arial" panose="020B0604020202020204" pitchFamily="34" charset="0"/>
                        </a:rPr>
                        <a:t>Consequence</a:t>
                      </a:r>
                      <a:endParaRPr lang="en-US" sz="1800" b="1" dirty="0">
                        <a:effectLst/>
                        <a:latin typeface="Arial" panose="020B0604020202020204" pitchFamily="34" charset="0"/>
                        <a:ea typeface="Yu Mincho" panose="02020400000000000000" pitchFamily="18" charset="-128"/>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cs typeface="Arial" panose="020B0604020202020204" pitchFamily="34" charset="0"/>
                        </a:rPr>
                        <a:t>Potential runaway conditions</a:t>
                      </a:r>
                      <a:endParaRPr lang="en-US" dirty="0"/>
                    </a:p>
                  </a:txBody>
                  <a:tcPr/>
                </a:tc>
                <a:extLst>
                  <a:ext uri="{0D108BD9-81ED-4DB2-BD59-A6C34878D82A}">
                    <a16:rowId xmlns:a16="http://schemas.microsoft.com/office/drawing/2014/main" val="322116191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Arial" panose="020B0604020202020204" pitchFamily="34" charset="0"/>
                          <a:cs typeface="Arial" panose="020B0604020202020204" pitchFamily="34" charset="0"/>
                        </a:rPr>
                        <a:t>Potential Cyber Risk Rating (Unmitigated)</a:t>
                      </a:r>
                      <a:endParaRPr lang="en-US" sz="1800" b="1"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High</a:t>
                      </a:r>
                    </a:p>
                  </a:txBody>
                  <a:tcPr/>
                </a:tc>
                <a:extLst>
                  <a:ext uri="{0D108BD9-81ED-4DB2-BD59-A6C34878D82A}">
                    <a16:rowId xmlns:a16="http://schemas.microsoft.com/office/drawing/2014/main" val="269695583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Arial" panose="020B0604020202020204" pitchFamily="34" charset="0"/>
                          <a:cs typeface="Arial" panose="020B0604020202020204" pitchFamily="34" charset="0"/>
                        </a:rPr>
                        <a:t>Potential Safeguards</a:t>
                      </a:r>
                      <a:endParaRPr lang="en-US" sz="1800" b="1" dirty="0">
                        <a:effectLst/>
                        <a:latin typeface="Arial" panose="020B0604020202020204" pitchFamily="34" charset="0"/>
                        <a:ea typeface="Calibri" panose="020F0502020204030204" pitchFamily="34" charset="0"/>
                        <a:cs typeface="Arial" panose="020B0604020202020204" pitchFamily="34" charset="0"/>
                      </a:endParaRP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cs typeface="Arial" panose="020B0604020202020204" pitchFamily="34" charset="0"/>
                        </a:rPr>
                        <a:t>High</a:t>
                      </a:r>
                      <a:r>
                        <a:rPr lang="en-US" sz="1800" spc="20" dirty="0">
                          <a:effectLst/>
                          <a:latin typeface="Arial" panose="020B0604020202020204" pitchFamily="34" charset="0"/>
                          <a:cs typeface="Arial" panose="020B0604020202020204" pitchFamily="34" charset="0"/>
                        </a:rPr>
                        <a:t> </a:t>
                      </a:r>
                      <a:r>
                        <a:rPr lang="en-US" sz="1800" dirty="0">
                          <a:effectLst/>
                          <a:latin typeface="Arial" panose="020B0604020202020204" pitchFamily="34" charset="0"/>
                          <a:cs typeface="Arial" panose="020B0604020202020204" pitchFamily="34" charset="0"/>
                        </a:rPr>
                        <a:t>temperature alarm and</a:t>
                      </a:r>
                      <a:r>
                        <a:rPr lang="en-US" sz="1800" spc="35" dirty="0">
                          <a:effectLst/>
                          <a:latin typeface="Arial" panose="020B0604020202020204" pitchFamily="34" charset="0"/>
                          <a:cs typeface="Arial" panose="020B0604020202020204" pitchFamily="34" charset="0"/>
                        </a:rPr>
                        <a:t> </a:t>
                      </a:r>
                      <a:r>
                        <a:rPr lang="en-US" sz="1800" dirty="0">
                          <a:effectLst/>
                          <a:latin typeface="Arial" panose="020B0604020202020204" pitchFamily="34" charset="0"/>
                          <a:cs typeface="Arial" panose="020B0604020202020204" pitchFamily="34" charset="0"/>
                        </a:rPr>
                        <a:t>shutdown</a:t>
                      </a:r>
                      <a:r>
                        <a:rPr lang="en-US" sz="1800" spc="40" dirty="0">
                          <a:effectLst/>
                          <a:latin typeface="Arial" panose="020B0604020202020204" pitchFamily="34" charset="0"/>
                          <a:cs typeface="Arial" panose="020B0604020202020204" pitchFamily="34" charset="0"/>
                        </a:rPr>
                        <a:t> </a:t>
                      </a:r>
                      <a:r>
                        <a:rPr lang="en-US" sz="1800" dirty="0">
                          <a:effectLst/>
                          <a:latin typeface="Arial" panose="020B0604020202020204" pitchFamily="34" charset="0"/>
                          <a:cs typeface="Arial" panose="020B0604020202020204" pitchFamily="34" charset="0"/>
                        </a:rPr>
                        <a:t>interlock (Instrumented) (Two-way communication)</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a:tc>
                <a:extLst>
                  <a:ext uri="{0D108BD9-81ED-4DB2-BD59-A6C34878D82A}">
                    <a16:rowId xmlns:a16="http://schemas.microsoft.com/office/drawing/2014/main" val="1538183783"/>
                  </a:ext>
                </a:extLst>
              </a:tr>
            </a:tbl>
          </a:graphicData>
        </a:graphic>
      </p:graphicFrame>
    </p:spTree>
    <p:extLst>
      <p:ext uri="{BB962C8B-B14F-4D97-AF65-F5344CB8AC3E}">
        <p14:creationId xmlns:p14="http://schemas.microsoft.com/office/powerpoint/2010/main" val="15912912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15</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202114"/>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2800" dirty="0">
                <a:solidFill>
                  <a:srgbClr val="C1911E"/>
                </a:solidFill>
                <a:latin typeface="Impact"/>
                <a:cs typeface="Impact"/>
              </a:rPr>
              <a:t>Cyberattack Threat Statement - Methodology</a:t>
            </a:r>
            <a:endParaRPr kumimoji="0" lang="da-DK" sz="28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2" name="TextBox 11">
            <a:extLst>
              <a:ext uri="{FF2B5EF4-FFF2-40B4-BE49-F238E27FC236}">
                <a16:creationId xmlns:a16="http://schemas.microsoft.com/office/drawing/2014/main" id="{15BBDA20-15FD-4C8F-BF5F-C76F4662C9EA}"/>
              </a:ext>
            </a:extLst>
          </p:cNvPr>
          <p:cNvSpPr txBox="1"/>
          <p:nvPr/>
        </p:nvSpPr>
        <p:spPr>
          <a:xfrm>
            <a:off x="309638" y="938135"/>
            <a:ext cx="8427962" cy="4708981"/>
          </a:xfrm>
          <a:prstGeom prst="rect">
            <a:avLst/>
          </a:prstGeom>
          <a:noFill/>
        </p:spPr>
        <p:txBody>
          <a:bodyPr wrap="square">
            <a:spAutoFit/>
          </a:bodyPr>
          <a:lstStyle/>
          <a:p>
            <a:pPr algn="just">
              <a:spcAft>
                <a:spcPts val="1200"/>
              </a:spcAft>
            </a:pPr>
            <a:r>
              <a:rPr lang="en-US" sz="2000" b="1" u="sng" dirty="0">
                <a:latin typeface="Arial" panose="020B0604020202020204" pitchFamily="34" charset="0"/>
                <a:cs typeface="Arial" panose="020B0604020202020204" pitchFamily="34" charset="0"/>
              </a:rPr>
              <a:t>Steps for development of an overall cyberattack threat statement</a:t>
            </a:r>
            <a:r>
              <a:rPr lang="en-US" sz="2000" u="sng" dirty="0">
                <a:latin typeface="Arial" panose="020B0604020202020204" pitchFamily="34" charset="0"/>
                <a:cs typeface="Arial" panose="020B0604020202020204" pitchFamily="34" charset="0"/>
              </a:rPr>
              <a:t>:</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Conduct a cyber-enhanced HAZOP analysis for all equipment associated with the CISTAR process</a:t>
            </a:r>
          </a:p>
          <a:p>
            <a:pPr marL="285750" indent="-285750" algn="just">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Identify the critical components in the process (high potential cyber risk rating with catastrophic consequences employing safeguards with 1-way/2-way communication for control) </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Study previous incidents on these critical components (to guide the future process designers on the cyber threats associated with these components)</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Generate an overall cyberattack threat statement for the CISTAR process (study of the threat history, current cyberattack capabilities, possible motivation/intent behind the attacks and the potential actions from these attacks to decide on a cyber threat rating)</a:t>
            </a:r>
          </a:p>
        </p:txBody>
      </p:sp>
    </p:spTree>
    <p:extLst>
      <p:ext uri="{BB962C8B-B14F-4D97-AF65-F5344CB8AC3E}">
        <p14:creationId xmlns:p14="http://schemas.microsoft.com/office/powerpoint/2010/main" val="4254694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16</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60322"/>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200" dirty="0">
                <a:solidFill>
                  <a:srgbClr val="C1911E"/>
                </a:solidFill>
                <a:latin typeface="Impact"/>
                <a:cs typeface="Impact"/>
              </a:rPr>
              <a:t>Identification of Critical Components</a:t>
            </a:r>
            <a:endParaRPr kumimoji="0" lang="da-DK" sz="32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0" name="TextBox 9">
            <a:extLst>
              <a:ext uri="{FF2B5EF4-FFF2-40B4-BE49-F238E27FC236}">
                <a16:creationId xmlns:a16="http://schemas.microsoft.com/office/drawing/2014/main" id="{A87A4E9E-2140-4BEF-844C-A515D8579804}"/>
              </a:ext>
            </a:extLst>
          </p:cNvPr>
          <p:cNvSpPr txBox="1"/>
          <p:nvPr/>
        </p:nvSpPr>
        <p:spPr>
          <a:xfrm>
            <a:off x="80263" y="650309"/>
            <a:ext cx="9144000" cy="369332"/>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kumimoji="0" lang="en-US" b="1" i="0" u="none" strike="noStrike" kern="1200" cap="none" spc="0" normalizeH="0" baseline="0" noProof="0" dirty="0">
                <a:ln>
                  <a:noFill/>
                </a:ln>
                <a:solidFill>
                  <a:prstClr val="black"/>
                </a:solidFill>
                <a:effectLst/>
                <a:uLnTx/>
                <a:uFillTx/>
                <a:latin typeface="Arial"/>
                <a:ea typeface="+mn-ea"/>
                <a:cs typeface="+mn-cs"/>
              </a:rPr>
              <a:t>Three components identified to be critical for the CISTAR process</a:t>
            </a:r>
          </a:p>
        </p:txBody>
      </p:sp>
      <p:graphicFrame>
        <p:nvGraphicFramePr>
          <p:cNvPr id="6" name="Table 5">
            <a:extLst>
              <a:ext uri="{FF2B5EF4-FFF2-40B4-BE49-F238E27FC236}">
                <a16:creationId xmlns:a16="http://schemas.microsoft.com/office/drawing/2014/main" id="{093883A4-C031-4EC4-AEC1-9FEB01212A89}"/>
              </a:ext>
            </a:extLst>
          </p:cNvPr>
          <p:cNvGraphicFramePr>
            <a:graphicFrameLocks noGrp="1"/>
          </p:cNvGraphicFramePr>
          <p:nvPr>
            <p:extLst>
              <p:ext uri="{D42A27DB-BD31-4B8C-83A1-F6EECF244321}">
                <p14:modId xmlns:p14="http://schemas.microsoft.com/office/powerpoint/2010/main" val="8524614"/>
              </p:ext>
            </p:extLst>
          </p:nvPr>
        </p:nvGraphicFramePr>
        <p:xfrm>
          <a:off x="120903" y="1149186"/>
          <a:ext cx="8901177" cy="4937760"/>
        </p:xfrm>
        <a:graphic>
          <a:graphicData uri="http://schemas.openxmlformats.org/drawingml/2006/table">
            <a:tbl>
              <a:tblPr firstRow="1" firstCol="1" bandRow="1"/>
              <a:tblGrid>
                <a:gridCol w="1954426">
                  <a:extLst>
                    <a:ext uri="{9D8B030D-6E8A-4147-A177-3AD203B41FA5}">
                      <a16:colId xmlns:a16="http://schemas.microsoft.com/office/drawing/2014/main" val="2721117341"/>
                    </a:ext>
                  </a:extLst>
                </a:gridCol>
                <a:gridCol w="2415254">
                  <a:extLst>
                    <a:ext uri="{9D8B030D-6E8A-4147-A177-3AD203B41FA5}">
                      <a16:colId xmlns:a16="http://schemas.microsoft.com/office/drawing/2014/main" val="3263684294"/>
                    </a:ext>
                  </a:extLst>
                </a:gridCol>
                <a:gridCol w="2502968">
                  <a:extLst>
                    <a:ext uri="{9D8B030D-6E8A-4147-A177-3AD203B41FA5}">
                      <a16:colId xmlns:a16="http://schemas.microsoft.com/office/drawing/2014/main" val="3357412809"/>
                    </a:ext>
                  </a:extLst>
                </a:gridCol>
                <a:gridCol w="2028529">
                  <a:extLst>
                    <a:ext uri="{9D8B030D-6E8A-4147-A177-3AD203B41FA5}">
                      <a16:colId xmlns:a16="http://schemas.microsoft.com/office/drawing/2014/main" val="1268549580"/>
                    </a:ext>
                  </a:extLst>
                </a:gridCol>
              </a:tblGrid>
              <a:tr h="198120">
                <a:tc>
                  <a:txBody>
                    <a:bodyPr/>
                    <a:lstStyle/>
                    <a:p>
                      <a:pPr marL="0" marR="0" algn="ctr">
                        <a:lnSpc>
                          <a:spcPct val="100000"/>
                        </a:lnSpc>
                        <a:spcBef>
                          <a:spcPts val="0"/>
                        </a:spcBef>
                        <a:spcAft>
                          <a:spcPts val="0"/>
                        </a:spcAft>
                      </a:pPr>
                      <a:r>
                        <a:rPr lang="en-IN" sz="1800" u="sng" dirty="0">
                          <a:effectLst/>
                          <a:latin typeface="Arial" panose="020B0604020202020204" pitchFamily="34" charset="0"/>
                          <a:cs typeface="Arial" panose="020B0604020202020204" pitchFamily="34" charset="0"/>
                        </a:rPr>
                        <a:t>Equipment</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gn="ctr">
                        <a:lnSpc>
                          <a:spcPct val="100000"/>
                        </a:lnSpc>
                        <a:spcBef>
                          <a:spcPts val="0"/>
                        </a:spcBef>
                        <a:spcAft>
                          <a:spcPts val="0"/>
                        </a:spcAft>
                      </a:pPr>
                      <a:r>
                        <a:rPr lang="en-IN" sz="1800" u="sng" dirty="0">
                          <a:effectLst/>
                          <a:latin typeface="Arial" panose="020B0604020202020204" pitchFamily="34" charset="0"/>
                          <a:cs typeface="Arial" panose="020B0604020202020204" pitchFamily="34" charset="0"/>
                        </a:rPr>
                        <a:t>Potential Cyber Interface</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gn="ctr">
                        <a:lnSpc>
                          <a:spcPct val="100000"/>
                        </a:lnSpc>
                        <a:spcBef>
                          <a:spcPts val="0"/>
                        </a:spcBef>
                        <a:spcAft>
                          <a:spcPts val="0"/>
                        </a:spcAft>
                      </a:pPr>
                      <a:r>
                        <a:rPr lang="en-IN" sz="1800" u="sng" dirty="0">
                          <a:effectLst/>
                          <a:latin typeface="Arial" panose="020B0604020202020204" pitchFamily="34" charset="0"/>
                          <a:cs typeface="Arial" panose="020B0604020202020204" pitchFamily="34" charset="0"/>
                        </a:rPr>
                        <a:t>2-way Instrumented Safeguards</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gn="ctr">
                        <a:lnSpc>
                          <a:spcPct val="100000"/>
                        </a:lnSpc>
                        <a:spcBef>
                          <a:spcPts val="0"/>
                        </a:spcBef>
                        <a:spcAft>
                          <a:spcPts val="0"/>
                        </a:spcAft>
                      </a:pPr>
                      <a:r>
                        <a:rPr lang="en-IN" sz="1800" u="sng" dirty="0">
                          <a:effectLst/>
                          <a:latin typeface="Arial" panose="020B0604020202020204" pitchFamily="34" charset="0"/>
                          <a:cs typeface="Arial" panose="020B0604020202020204" pitchFamily="34" charset="0"/>
                        </a:rPr>
                        <a:t>Consequences</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extLst>
                  <a:ext uri="{0D108BD9-81ED-4DB2-BD59-A6C34878D82A}">
                    <a16:rowId xmlns:a16="http://schemas.microsoft.com/office/drawing/2014/main" val="1036799668"/>
                  </a:ext>
                </a:extLst>
              </a:tr>
              <a:tr h="548640">
                <a:tc>
                  <a:txBody>
                    <a:bodyPr/>
                    <a:lstStyle/>
                    <a:p>
                      <a:pPr marL="0" marR="0" algn="ctr">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Thermal Dehydrogenation Reactor (TD-R)</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Pressure Indicator at TD-R, temperature indicator at TD-R, fuel gas inlet flow control valve</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High pressure alarm with heater shutdown, </a:t>
                      </a:r>
                    </a:p>
                    <a:p>
                      <a:pPr marL="0" marR="0">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High temperature alarm with heater shutdown</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Explosion, fire due to loss of firebox</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extLst>
                  <a:ext uri="{0D108BD9-81ED-4DB2-BD59-A6C34878D82A}">
                    <a16:rowId xmlns:a16="http://schemas.microsoft.com/office/drawing/2014/main" val="3537813256"/>
                  </a:ext>
                </a:extLst>
              </a:tr>
              <a:tr h="396240">
                <a:tc>
                  <a:txBody>
                    <a:bodyPr/>
                    <a:lstStyle/>
                    <a:p>
                      <a:pPr marL="0" marR="0" algn="ctr">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Oligomerization Reactors (OLI-R-1, OLI-R-2, OLI-R-3)</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Temperature sensor at OLI-R outlet, fan RPM control</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High temperature indicator with alarm and interlock </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Loss of containment, fire, explosion due to potential reaction runaway</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extLst>
                  <a:ext uri="{0D108BD9-81ED-4DB2-BD59-A6C34878D82A}">
                    <a16:rowId xmlns:a16="http://schemas.microsoft.com/office/drawing/2014/main" val="2720972039"/>
                  </a:ext>
                </a:extLst>
              </a:tr>
              <a:tr h="396240">
                <a:tc>
                  <a:txBody>
                    <a:bodyPr/>
                    <a:lstStyle/>
                    <a:p>
                      <a:pPr marL="0" marR="0" algn="ctr">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Product Storage Tank (TANK – 1)</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Liquid level sensor, flow control valve</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800" dirty="0">
                          <a:effectLst/>
                          <a:latin typeface="Arial" panose="020B0604020202020204" pitchFamily="34" charset="0"/>
                          <a:cs typeface="Arial" panose="020B0604020202020204" pitchFamily="34" charset="0"/>
                        </a:rPr>
                        <a:t>Liquid level indicator with alarm and flow control</a:t>
                      </a:r>
                      <a:endParaRPr lang="en-US" sz="18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US" sz="1800" dirty="0">
                          <a:effectLst/>
                          <a:latin typeface="Arial" panose="020B0604020202020204" pitchFamily="34" charset="0"/>
                          <a:ea typeface="Yu Mincho" panose="02020400000000000000" pitchFamily="18" charset="-128"/>
                          <a:cs typeface="Arial" panose="020B0604020202020204" pitchFamily="34" charset="0"/>
                        </a:rPr>
                        <a:t>Explosion, loss of containment, fire due to tank overfill and release of light hydrocarbon liquid </a:t>
                      </a:r>
                    </a:p>
                  </a:txBody>
                  <a:tcPr marL="68580" marR="68580" marT="0" marB="0" anchor="ctr"/>
                </a:tc>
                <a:extLst>
                  <a:ext uri="{0D108BD9-81ED-4DB2-BD59-A6C34878D82A}">
                    <a16:rowId xmlns:a16="http://schemas.microsoft.com/office/drawing/2014/main" val="3720421595"/>
                  </a:ext>
                </a:extLst>
              </a:tr>
            </a:tbl>
          </a:graphicData>
        </a:graphic>
      </p:graphicFrame>
      <p:sp>
        <p:nvSpPr>
          <p:cNvPr id="7" name="TextBox 6">
            <a:extLst>
              <a:ext uri="{FF2B5EF4-FFF2-40B4-BE49-F238E27FC236}">
                <a16:creationId xmlns:a16="http://schemas.microsoft.com/office/drawing/2014/main" id="{D12090F9-063E-47E6-B905-E0C8F0B1885C}"/>
              </a:ext>
            </a:extLst>
          </p:cNvPr>
          <p:cNvSpPr txBox="1"/>
          <p:nvPr/>
        </p:nvSpPr>
        <p:spPr>
          <a:xfrm>
            <a:off x="764240" y="6216491"/>
            <a:ext cx="6636124" cy="523220"/>
          </a:xfrm>
          <a:prstGeom prst="rect">
            <a:avLst/>
          </a:prstGeom>
          <a:noFill/>
        </p:spPr>
        <p:txBody>
          <a:bodyPr wrap="square">
            <a:spAutoFit/>
          </a:bodyPr>
          <a:lstStyle/>
          <a:p>
            <a:r>
              <a:rPr lang="en-US" sz="1400" dirty="0">
                <a:latin typeface="Arial" panose="020B0604020202020204" pitchFamily="34" charset="0"/>
                <a:cs typeface="Arial" panose="020B0604020202020204" pitchFamily="34" charset="0"/>
              </a:rPr>
              <a:t>Critical components: high potential cyber risk rating with catastrophic consequences employing safeguards with 1-way/2-way communication for control</a:t>
            </a:r>
            <a:endParaRPr lang="en-US" sz="1400" dirty="0"/>
          </a:p>
        </p:txBody>
      </p:sp>
    </p:spTree>
    <p:extLst>
      <p:ext uri="{BB962C8B-B14F-4D97-AF65-F5344CB8AC3E}">
        <p14:creationId xmlns:p14="http://schemas.microsoft.com/office/powerpoint/2010/main" val="1507900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17</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202114"/>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2800" dirty="0">
                <a:solidFill>
                  <a:srgbClr val="C1911E"/>
                </a:solidFill>
                <a:latin typeface="Impact"/>
                <a:cs typeface="Impact"/>
              </a:rPr>
              <a:t>Cyberattack Threat Statement - Methodology</a:t>
            </a:r>
            <a:endParaRPr kumimoji="0" lang="da-DK" sz="28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2" name="TextBox 11">
            <a:extLst>
              <a:ext uri="{FF2B5EF4-FFF2-40B4-BE49-F238E27FC236}">
                <a16:creationId xmlns:a16="http://schemas.microsoft.com/office/drawing/2014/main" id="{15BBDA20-15FD-4C8F-BF5F-C76F4662C9EA}"/>
              </a:ext>
            </a:extLst>
          </p:cNvPr>
          <p:cNvSpPr txBox="1"/>
          <p:nvPr/>
        </p:nvSpPr>
        <p:spPr>
          <a:xfrm>
            <a:off x="309638" y="938135"/>
            <a:ext cx="8427962" cy="4708981"/>
          </a:xfrm>
          <a:prstGeom prst="rect">
            <a:avLst/>
          </a:prstGeom>
          <a:noFill/>
        </p:spPr>
        <p:txBody>
          <a:bodyPr wrap="square">
            <a:spAutoFit/>
          </a:bodyPr>
          <a:lstStyle/>
          <a:p>
            <a:pPr algn="just">
              <a:spcAft>
                <a:spcPts val="1200"/>
              </a:spcAft>
            </a:pPr>
            <a:r>
              <a:rPr lang="en-US" sz="2000" b="1" u="sng" dirty="0">
                <a:latin typeface="Arial" panose="020B0604020202020204" pitchFamily="34" charset="0"/>
                <a:cs typeface="Arial" panose="020B0604020202020204" pitchFamily="34" charset="0"/>
              </a:rPr>
              <a:t>Steps for development of an overall cyberattack threat statement</a:t>
            </a:r>
            <a:r>
              <a:rPr lang="en-US" sz="2000" u="sng" dirty="0">
                <a:latin typeface="Arial" panose="020B0604020202020204" pitchFamily="34" charset="0"/>
                <a:cs typeface="Arial" panose="020B0604020202020204" pitchFamily="34" charset="0"/>
              </a:rPr>
              <a:t>:</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Conduct a cyber-enhanced HAZOP analysis for all equipment associated with the CISTAR process</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Identify the critical components in the process (high potential cyber risk rating with catastrophic consequences employing safeguards with 1-way/2-way communication for control) </a:t>
            </a:r>
          </a:p>
          <a:p>
            <a:pPr marL="285750" indent="-285750" algn="just">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Study previous incidents on these critical components (to guide the future process designers on the cyber threats associated with these components)</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Generate an overall cyberattack threat statement for the CISTAR process (study of the threat history, current cyberattack capabilities, possible motivation/intent behind the attacks and the potential actions from these attacks to decide on a cyber threat rating)</a:t>
            </a:r>
          </a:p>
        </p:txBody>
      </p:sp>
    </p:spTree>
    <p:extLst>
      <p:ext uri="{BB962C8B-B14F-4D97-AF65-F5344CB8AC3E}">
        <p14:creationId xmlns:p14="http://schemas.microsoft.com/office/powerpoint/2010/main" val="364685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18</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60322"/>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200" dirty="0">
                <a:solidFill>
                  <a:srgbClr val="C1911E"/>
                </a:solidFill>
                <a:latin typeface="Impact"/>
                <a:cs typeface="Impact"/>
              </a:rPr>
              <a:t>Critical Component Incident History</a:t>
            </a:r>
            <a:endParaRPr kumimoji="0" lang="da-DK" sz="32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0" name="TextBox 9">
            <a:extLst>
              <a:ext uri="{FF2B5EF4-FFF2-40B4-BE49-F238E27FC236}">
                <a16:creationId xmlns:a16="http://schemas.microsoft.com/office/drawing/2014/main" id="{A87A4E9E-2140-4BEF-844C-A515D8579804}"/>
              </a:ext>
            </a:extLst>
          </p:cNvPr>
          <p:cNvSpPr txBox="1"/>
          <p:nvPr/>
        </p:nvSpPr>
        <p:spPr>
          <a:xfrm>
            <a:off x="31722" y="592178"/>
            <a:ext cx="9144000" cy="369332"/>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kumimoji="0" lang="en-US" b="1" i="0" u="none" strike="noStrike" kern="1200" cap="none" spc="0" normalizeH="0" baseline="0" noProof="0" dirty="0">
                <a:ln>
                  <a:noFill/>
                </a:ln>
                <a:solidFill>
                  <a:prstClr val="black"/>
                </a:solidFill>
                <a:effectLst/>
                <a:uLnTx/>
                <a:uFillTx/>
                <a:latin typeface="Arial"/>
                <a:ea typeface="+mn-ea"/>
                <a:cs typeface="+mn-cs"/>
              </a:rPr>
              <a:t>Studying previous cyber incidents for the three critical components</a:t>
            </a:r>
          </a:p>
        </p:txBody>
      </p:sp>
      <p:graphicFrame>
        <p:nvGraphicFramePr>
          <p:cNvPr id="3" name="Table 2">
            <a:extLst>
              <a:ext uri="{FF2B5EF4-FFF2-40B4-BE49-F238E27FC236}">
                <a16:creationId xmlns:a16="http://schemas.microsoft.com/office/drawing/2014/main" id="{FA670AF5-60C2-4115-8CA9-C975EAC275B8}"/>
              </a:ext>
            </a:extLst>
          </p:cNvPr>
          <p:cNvGraphicFramePr>
            <a:graphicFrameLocks noGrp="1"/>
          </p:cNvGraphicFramePr>
          <p:nvPr>
            <p:extLst>
              <p:ext uri="{D42A27DB-BD31-4B8C-83A1-F6EECF244321}">
                <p14:modId xmlns:p14="http://schemas.microsoft.com/office/powerpoint/2010/main" val="1833627363"/>
              </p:ext>
            </p:extLst>
          </p:nvPr>
        </p:nvGraphicFramePr>
        <p:xfrm>
          <a:off x="232228" y="1062797"/>
          <a:ext cx="8679543" cy="4809490"/>
        </p:xfrm>
        <a:graphic>
          <a:graphicData uri="http://schemas.openxmlformats.org/drawingml/2006/table">
            <a:tbl>
              <a:tblPr firstRow="1" firstCol="1" bandRow="1">
                <a:tableStyleId>{5940675A-B579-460E-94D1-54222C63F5DA}</a:tableStyleId>
              </a:tblPr>
              <a:tblGrid>
                <a:gridCol w="2742736">
                  <a:extLst>
                    <a:ext uri="{9D8B030D-6E8A-4147-A177-3AD203B41FA5}">
                      <a16:colId xmlns:a16="http://schemas.microsoft.com/office/drawing/2014/main" val="4202330823"/>
                    </a:ext>
                  </a:extLst>
                </a:gridCol>
                <a:gridCol w="5936807">
                  <a:extLst>
                    <a:ext uri="{9D8B030D-6E8A-4147-A177-3AD203B41FA5}">
                      <a16:colId xmlns:a16="http://schemas.microsoft.com/office/drawing/2014/main" val="2405887362"/>
                    </a:ext>
                  </a:extLst>
                </a:gridCol>
              </a:tblGrid>
              <a:tr h="198120">
                <a:tc>
                  <a:txBody>
                    <a:bodyPr/>
                    <a:lstStyle/>
                    <a:p>
                      <a:pPr marL="0" marR="0" algn="ctr">
                        <a:lnSpc>
                          <a:spcPct val="100000"/>
                        </a:lnSpc>
                        <a:spcBef>
                          <a:spcPts val="0"/>
                        </a:spcBef>
                        <a:spcAft>
                          <a:spcPts val="0"/>
                        </a:spcAft>
                      </a:pPr>
                      <a:r>
                        <a:rPr lang="en-IN" sz="1500" b="1" dirty="0">
                          <a:effectLst/>
                          <a:latin typeface="Arial" panose="020B0604020202020204" pitchFamily="34" charset="0"/>
                          <a:cs typeface="Arial" panose="020B0604020202020204" pitchFamily="34" charset="0"/>
                        </a:rPr>
                        <a:t>Incident</a:t>
                      </a:r>
                      <a:endParaRPr lang="en-US" sz="1500" b="1"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b"/>
                </a:tc>
                <a:tc>
                  <a:txBody>
                    <a:bodyPr/>
                    <a:lstStyle/>
                    <a:p>
                      <a:pPr marL="0" marR="0" algn="ctr">
                        <a:lnSpc>
                          <a:spcPct val="100000"/>
                        </a:lnSpc>
                        <a:spcBef>
                          <a:spcPts val="0"/>
                        </a:spcBef>
                        <a:spcAft>
                          <a:spcPts val="0"/>
                        </a:spcAft>
                      </a:pPr>
                      <a:r>
                        <a:rPr lang="en-IN" sz="1500" b="1" dirty="0">
                          <a:effectLst/>
                          <a:latin typeface="Arial" panose="020B0604020202020204" pitchFamily="34" charset="0"/>
                          <a:cs typeface="Arial" panose="020B0604020202020204" pitchFamily="34" charset="0"/>
                        </a:rPr>
                        <a:t>Short Description</a:t>
                      </a:r>
                      <a:endParaRPr lang="en-US" sz="1500" b="1"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b"/>
                </a:tc>
                <a:extLst>
                  <a:ext uri="{0D108BD9-81ED-4DB2-BD59-A6C34878D82A}">
                    <a16:rowId xmlns:a16="http://schemas.microsoft.com/office/drawing/2014/main" val="2507743260"/>
                  </a:ext>
                </a:extLst>
              </a:tr>
              <a:tr h="198120">
                <a:tc gridSpan="2">
                  <a:txBody>
                    <a:bodyPr/>
                    <a:lstStyle/>
                    <a:p>
                      <a:pPr marL="0" marR="0" algn="ctr">
                        <a:lnSpc>
                          <a:spcPct val="100000"/>
                        </a:lnSpc>
                        <a:spcBef>
                          <a:spcPts val="0"/>
                        </a:spcBef>
                        <a:spcAft>
                          <a:spcPts val="0"/>
                        </a:spcAft>
                      </a:pPr>
                      <a:r>
                        <a:rPr lang="en-US" sz="1500" b="1" dirty="0">
                          <a:effectLst/>
                          <a:latin typeface="Arial" panose="020B0604020202020204" pitchFamily="34" charset="0"/>
                          <a:ea typeface="Yu Mincho" panose="02020400000000000000" pitchFamily="18" charset="-128"/>
                          <a:cs typeface="Arial" panose="020B0604020202020204" pitchFamily="34" charset="0"/>
                        </a:rPr>
                        <a:t>Flow controller</a:t>
                      </a:r>
                    </a:p>
                  </a:txBody>
                  <a:tcPr marL="68580" marR="68580" marT="0" marB="0" anchor="b"/>
                </a:tc>
                <a:tc hMerge="1">
                  <a:txBody>
                    <a:bodyPr/>
                    <a:lstStyle/>
                    <a:p>
                      <a:pPr marL="0" marR="0">
                        <a:lnSpc>
                          <a:spcPct val="100000"/>
                        </a:lnSpc>
                        <a:spcBef>
                          <a:spcPts val="0"/>
                        </a:spcBef>
                        <a:spcAft>
                          <a:spcPts val="0"/>
                        </a:spcAft>
                      </a:pPr>
                      <a:endParaRPr lang="en-US" sz="16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b"/>
                </a:tc>
                <a:extLst>
                  <a:ext uri="{0D108BD9-81ED-4DB2-BD59-A6C34878D82A}">
                    <a16:rowId xmlns:a16="http://schemas.microsoft.com/office/drawing/2014/main" val="3682519118"/>
                  </a:ext>
                </a:extLst>
              </a:tr>
              <a:tr h="466090">
                <a:tc>
                  <a:txBody>
                    <a:bodyPr/>
                    <a:lstStyle/>
                    <a:p>
                      <a:pPr marL="0" marR="0">
                        <a:lnSpc>
                          <a:spcPct val="100000"/>
                        </a:lnSpc>
                        <a:spcBef>
                          <a:spcPts val="0"/>
                        </a:spcBef>
                        <a:spcAft>
                          <a:spcPts val="0"/>
                        </a:spcAft>
                      </a:pPr>
                      <a:r>
                        <a:rPr lang="en-IN" sz="1500" dirty="0">
                          <a:effectLst/>
                          <a:latin typeface="Arial" panose="020B0604020202020204" pitchFamily="34" charset="0"/>
                          <a:cs typeface="Arial" panose="020B0604020202020204" pitchFamily="34" charset="0"/>
                        </a:rPr>
                        <a:t>Florida water treatment facility</a:t>
                      </a:r>
                      <a:r>
                        <a:rPr lang="en-IN" sz="1500" baseline="30000" dirty="0">
                          <a:effectLst/>
                          <a:latin typeface="Arial" panose="020B0604020202020204" pitchFamily="34" charset="0"/>
                          <a:cs typeface="Arial" panose="020B0604020202020204" pitchFamily="34" charset="0"/>
                        </a:rPr>
                        <a:t>1</a:t>
                      </a:r>
                      <a:endParaRPr lang="en-US" sz="1500" baseline="300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500" dirty="0">
                          <a:effectLst/>
                          <a:latin typeface="Arial" panose="020B0604020202020204" pitchFamily="34" charset="0"/>
                          <a:cs typeface="Arial" panose="020B0604020202020204" pitchFamily="34" charset="0"/>
                        </a:rPr>
                        <a:t>The computer system was compromised and used to send instructions to the ICS, changing NaOH levels.</a:t>
                      </a:r>
                      <a:endParaRPr lang="en-US" sz="15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b"/>
                </a:tc>
                <a:extLst>
                  <a:ext uri="{0D108BD9-81ED-4DB2-BD59-A6C34878D82A}">
                    <a16:rowId xmlns:a16="http://schemas.microsoft.com/office/drawing/2014/main" val="865062235"/>
                  </a:ext>
                </a:extLst>
              </a:tr>
              <a:tr h="83820">
                <a:tc>
                  <a:txBody>
                    <a:bodyPr/>
                    <a:lstStyle/>
                    <a:p>
                      <a:pPr marL="0" marR="0">
                        <a:lnSpc>
                          <a:spcPct val="100000"/>
                        </a:lnSpc>
                        <a:spcBef>
                          <a:spcPts val="0"/>
                        </a:spcBef>
                        <a:spcAft>
                          <a:spcPts val="0"/>
                        </a:spcAft>
                      </a:pPr>
                      <a:r>
                        <a:rPr lang="en-IN" sz="1500" dirty="0" err="1">
                          <a:effectLst/>
                          <a:latin typeface="Arial" panose="020B0604020202020204" pitchFamily="34" charset="0"/>
                          <a:cs typeface="Arial" panose="020B0604020202020204" pitchFamily="34" charset="0"/>
                        </a:rPr>
                        <a:t>Maroochy</a:t>
                      </a:r>
                      <a:r>
                        <a:rPr lang="en-IN" sz="1500" dirty="0">
                          <a:effectLst/>
                          <a:latin typeface="Arial" panose="020B0604020202020204" pitchFamily="34" charset="0"/>
                          <a:cs typeface="Arial" panose="020B0604020202020204" pitchFamily="34" charset="0"/>
                        </a:rPr>
                        <a:t> water services breach</a:t>
                      </a:r>
                      <a:r>
                        <a:rPr lang="en-IN" sz="1500" baseline="30000" dirty="0">
                          <a:effectLst/>
                          <a:latin typeface="Arial" panose="020B0604020202020204" pitchFamily="34" charset="0"/>
                          <a:cs typeface="Arial" panose="020B0604020202020204" pitchFamily="34" charset="0"/>
                        </a:rPr>
                        <a:t>2</a:t>
                      </a:r>
                      <a:endParaRPr lang="en-US" sz="1500" baseline="300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500" dirty="0">
                          <a:effectLst/>
                          <a:latin typeface="Arial" panose="020B0604020202020204" pitchFamily="34" charset="0"/>
                          <a:cs typeface="Arial" panose="020B0604020202020204" pitchFamily="34" charset="0"/>
                        </a:rPr>
                        <a:t>Disgruntled employee used proprietary equipment to mimic a field controller and send malicious commands to other controllers over radio and compromising the system.</a:t>
                      </a:r>
                      <a:endParaRPr lang="en-US" sz="15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b"/>
                </a:tc>
                <a:extLst>
                  <a:ext uri="{0D108BD9-81ED-4DB2-BD59-A6C34878D82A}">
                    <a16:rowId xmlns:a16="http://schemas.microsoft.com/office/drawing/2014/main" val="1481931843"/>
                  </a:ext>
                </a:extLst>
              </a:tr>
              <a:tr h="83820">
                <a:tc gridSpan="2">
                  <a:txBody>
                    <a:bodyPr/>
                    <a:lstStyle/>
                    <a:p>
                      <a:pPr marL="0" marR="0" algn="ctr">
                        <a:lnSpc>
                          <a:spcPct val="100000"/>
                        </a:lnSpc>
                        <a:spcBef>
                          <a:spcPts val="0"/>
                        </a:spcBef>
                        <a:spcAft>
                          <a:spcPts val="0"/>
                        </a:spcAft>
                      </a:pPr>
                      <a:r>
                        <a:rPr lang="en-US" sz="1500" b="1" dirty="0">
                          <a:effectLst/>
                          <a:latin typeface="Arial" panose="020B0604020202020204" pitchFamily="34" charset="0"/>
                          <a:ea typeface="Yu Mincho" panose="02020400000000000000" pitchFamily="18" charset="-128"/>
                          <a:cs typeface="Arial" panose="020B0604020202020204" pitchFamily="34" charset="0"/>
                        </a:rPr>
                        <a:t>Temperature controller</a:t>
                      </a:r>
                    </a:p>
                  </a:txBody>
                  <a:tcPr marL="68580" marR="68580" marT="0" marB="0" anchor="ctr"/>
                </a:tc>
                <a:tc hMerge="1">
                  <a:txBody>
                    <a:bodyPr/>
                    <a:lstStyle/>
                    <a:p>
                      <a:pPr marL="0" marR="0">
                        <a:lnSpc>
                          <a:spcPct val="100000"/>
                        </a:lnSpc>
                        <a:spcBef>
                          <a:spcPts val="0"/>
                        </a:spcBef>
                        <a:spcAft>
                          <a:spcPts val="0"/>
                        </a:spcAft>
                      </a:pPr>
                      <a:endParaRPr lang="en-US" sz="16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b"/>
                </a:tc>
                <a:extLst>
                  <a:ext uri="{0D108BD9-81ED-4DB2-BD59-A6C34878D82A}">
                    <a16:rowId xmlns:a16="http://schemas.microsoft.com/office/drawing/2014/main" val="2387020681"/>
                  </a:ext>
                </a:extLst>
              </a:tr>
              <a:tr h="83820">
                <a:tc>
                  <a:txBody>
                    <a:bodyPr/>
                    <a:lstStyle/>
                    <a:p>
                      <a:pPr marL="0" marR="0">
                        <a:lnSpc>
                          <a:spcPct val="100000"/>
                        </a:lnSpc>
                        <a:spcBef>
                          <a:spcPts val="0"/>
                        </a:spcBef>
                        <a:spcAft>
                          <a:spcPts val="0"/>
                        </a:spcAft>
                      </a:pPr>
                      <a:r>
                        <a:rPr lang="en-IN"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Industrial heating system attack</a:t>
                      </a:r>
                      <a:r>
                        <a:rPr lang="en-IN" sz="1500" b="0" baseline="30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en-US" sz="1500" b="0" baseline="300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Heating and fire detection system was compromised as the control box was directly connected to the internet.</a:t>
                      </a:r>
                      <a:endParaRPr lang="en-US" sz="15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b"/>
                </a:tc>
                <a:extLst>
                  <a:ext uri="{0D108BD9-81ED-4DB2-BD59-A6C34878D82A}">
                    <a16:rowId xmlns:a16="http://schemas.microsoft.com/office/drawing/2014/main" val="3969843336"/>
                  </a:ext>
                </a:extLst>
              </a:tr>
              <a:tr h="83820">
                <a:tc>
                  <a:txBody>
                    <a:bodyPr/>
                    <a:lstStyle/>
                    <a:p>
                      <a:pPr marL="0" marR="0">
                        <a:lnSpc>
                          <a:spcPct val="100000"/>
                        </a:lnSpc>
                        <a:spcBef>
                          <a:spcPts val="0"/>
                        </a:spcBef>
                        <a:spcAft>
                          <a:spcPts val="0"/>
                        </a:spcAft>
                      </a:pPr>
                      <a:r>
                        <a:rPr lang="en-IN"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German Steel Mill Attack</a:t>
                      </a:r>
                      <a:r>
                        <a:rPr lang="en-IN" sz="1500" b="0" baseline="30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a:t>
                      </a:r>
                      <a:endParaRPr lang="en-US" sz="1500" b="0" baseline="300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Heating and fire detection system was compromised as the control box was connected to the business network. Safe shutdown was also hampered leading to massive damage.</a:t>
                      </a:r>
                      <a:endParaRPr lang="en-US" sz="15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b"/>
                </a:tc>
                <a:extLst>
                  <a:ext uri="{0D108BD9-81ED-4DB2-BD59-A6C34878D82A}">
                    <a16:rowId xmlns:a16="http://schemas.microsoft.com/office/drawing/2014/main" val="237023523"/>
                  </a:ext>
                </a:extLst>
              </a:tr>
              <a:tr h="83820">
                <a:tc gridSpan="2">
                  <a:txBody>
                    <a:bodyPr/>
                    <a:lstStyle/>
                    <a:p>
                      <a:pPr marL="0" marR="0" algn="ctr">
                        <a:lnSpc>
                          <a:spcPct val="100000"/>
                        </a:lnSpc>
                        <a:spcBef>
                          <a:spcPts val="0"/>
                        </a:spcBef>
                        <a:spcAft>
                          <a:spcPts val="0"/>
                        </a:spcAft>
                      </a:pPr>
                      <a:r>
                        <a:rPr lang="en-US" sz="1500" b="1" dirty="0">
                          <a:effectLst/>
                          <a:latin typeface="Arial" panose="020B0604020202020204" pitchFamily="34" charset="0"/>
                          <a:ea typeface="Yu Mincho" panose="02020400000000000000" pitchFamily="18" charset="-128"/>
                          <a:cs typeface="Arial" panose="020B0604020202020204" pitchFamily="34" charset="0"/>
                        </a:rPr>
                        <a:t>Pressure controller</a:t>
                      </a:r>
                    </a:p>
                  </a:txBody>
                  <a:tcPr marL="68580" marR="68580" marT="0" marB="0" anchor="ctr"/>
                </a:tc>
                <a:tc hMerge="1">
                  <a:txBody>
                    <a:bodyPr/>
                    <a:lstStyle/>
                    <a:p>
                      <a:pPr marL="0" marR="0">
                        <a:lnSpc>
                          <a:spcPct val="100000"/>
                        </a:lnSpc>
                        <a:spcBef>
                          <a:spcPts val="0"/>
                        </a:spcBef>
                        <a:spcAft>
                          <a:spcPts val="0"/>
                        </a:spcAft>
                      </a:pPr>
                      <a:endParaRPr lang="en-US" sz="16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b"/>
                </a:tc>
                <a:extLst>
                  <a:ext uri="{0D108BD9-81ED-4DB2-BD59-A6C34878D82A}">
                    <a16:rowId xmlns:a16="http://schemas.microsoft.com/office/drawing/2014/main" val="2263848153"/>
                  </a:ext>
                </a:extLst>
              </a:tr>
              <a:tr h="83820">
                <a:tc>
                  <a:txBody>
                    <a:bodyPr/>
                    <a:lstStyle/>
                    <a:p>
                      <a:pPr marL="0" marR="0">
                        <a:lnSpc>
                          <a:spcPct val="100000"/>
                        </a:lnSpc>
                        <a:spcBef>
                          <a:spcPts val="0"/>
                        </a:spcBef>
                        <a:spcAft>
                          <a:spcPts val="0"/>
                        </a:spcAft>
                      </a:pPr>
                      <a:r>
                        <a:rPr lang="en-IN"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Triton attack (malware targeted for </a:t>
                      </a:r>
                      <a:r>
                        <a:rPr lang="en-IN"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Triconex</a:t>
                      </a:r>
                      <a:r>
                        <a:rPr lang="en-IN"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safety controller)</a:t>
                      </a:r>
                      <a:r>
                        <a:rPr lang="en-IN" sz="1500" b="0" baseline="30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endParaRPr lang="en-US" sz="1500" b="0" baseline="300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Triton, which was named for the </a:t>
                      </a:r>
                      <a:r>
                        <a:rPr lang="en-IN" sz="15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Triconex</a:t>
                      </a:r>
                      <a:r>
                        <a:rPr lang="en-IN"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safety controller model that it targeted, malware attack against a petrochemical plant in Saudi Arabia. The malware allowed the hackers to take over the plant's safety systems remotely, though a flaw in the code allowed the plant to respond before any damage occurred.</a:t>
                      </a:r>
                      <a:endParaRPr lang="en-US" sz="15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b"/>
                </a:tc>
                <a:extLst>
                  <a:ext uri="{0D108BD9-81ED-4DB2-BD59-A6C34878D82A}">
                    <a16:rowId xmlns:a16="http://schemas.microsoft.com/office/drawing/2014/main" val="1619872607"/>
                  </a:ext>
                </a:extLst>
              </a:tr>
              <a:tr h="83820">
                <a:tc>
                  <a:txBody>
                    <a:bodyPr/>
                    <a:lstStyle/>
                    <a:p>
                      <a:pPr marL="0" marR="0">
                        <a:lnSpc>
                          <a:spcPct val="100000"/>
                        </a:lnSpc>
                        <a:spcBef>
                          <a:spcPts val="0"/>
                        </a:spcBef>
                        <a:spcAft>
                          <a:spcPts val="0"/>
                        </a:spcAft>
                      </a:pPr>
                      <a:r>
                        <a:rPr lang="en-IN"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Turkish oil pipeline</a:t>
                      </a:r>
                      <a:r>
                        <a:rPr lang="en-IN" sz="1500" b="0" baseline="30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500" b="0" baseline="300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ctr"/>
                </a:tc>
                <a:tc>
                  <a:txBody>
                    <a:bodyPr/>
                    <a:lstStyle/>
                    <a:p>
                      <a:pPr marL="0" marR="0">
                        <a:lnSpc>
                          <a:spcPct val="100000"/>
                        </a:lnSpc>
                        <a:spcBef>
                          <a:spcPts val="0"/>
                        </a:spcBef>
                        <a:spcAft>
                          <a:spcPts val="0"/>
                        </a:spcAft>
                      </a:pPr>
                      <a:r>
                        <a:rPr lang="en-IN"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Hackers manipulated the operating parameters, as well as prevented the pressure alarm from going off.</a:t>
                      </a:r>
                      <a:endParaRPr lang="en-US" sz="1500" dirty="0">
                        <a:effectLst/>
                        <a:latin typeface="Arial" panose="020B0604020202020204" pitchFamily="34" charset="0"/>
                        <a:ea typeface="Yu Mincho" panose="02020400000000000000" pitchFamily="18" charset="-128"/>
                        <a:cs typeface="Arial" panose="020B0604020202020204" pitchFamily="34" charset="0"/>
                      </a:endParaRPr>
                    </a:p>
                  </a:txBody>
                  <a:tcPr marL="68580" marR="68580" marT="0" marB="0" anchor="b"/>
                </a:tc>
                <a:extLst>
                  <a:ext uri="{0D108BD9-81ED-4DB2-BD59-A6C34878D82A}">
                    <a16:rowId xmlns:a16="http://schemas.microsoft.com/office/drawing/2014/main" val="2754716085"/>
                  </a:ext>
                </a:extLst>
              </a:tr>
            </a:tbl>
          </a:graphicData>
        </a:graphic>
      </p:graphicFrame>
      <p:sp>
        <p:nvSpPr>
          <p:cNvPr id="6" name="TextBox 5">
            <a:extLst>
              <a:ext uri="{FF2B5EF4-FFF2-40B4-BE49-F238E27FC236}">
                <a16:creationId xmlns:a16="http://schemas.microsoft.com/office/drawing/2014/main" id="{C623ACE7-F24F-4CA1-B587-0C83B6812CFF}"/>
              </a:ext>
            </a:extLst>
          </p:cNvPr>
          <p:cNvSpPr txBox="1"/>
          <p:nvPr/>
        </p:nvSpPr>
        <p:spPr>
          <a:xfrm>
            <a:off x="381437" y="5970888"/>
            <a:ext cx="7296834" cy="923330"/>
          </a:xfrm>
          <a:prstGeom prst="rect">
            <a:avLst/>
          </a:prstGeom>
          <a:noFill/>
        </p:spPr>
        <p:txBody>
          <a:bodyPr wrap="square" rtlCol="0">
            <a:spAutoFit/>
          </a:bodyPr>
          <a:lstStyle/>
          <a:p>
            <a:r>
              <a:rPr lang="en-US" sz="900" baseline="30000" dirty="0">
                <a:latin typeface="Arial" panose="020B0604020202020204" pitchFamily="34" charset="0"/>
                <a:cs typeface="Arial" panose="020B0604020202020204" pitchFamily="34" charset="0"/>
              </a:rPr>
              <a:t>1</a:t>
            </a:r>
            <a:r>
              <a:rPr lang="en-US" sz="900" dirty="0">
                <a:latin typeface="Arial" panose="020B0604020202020204" pitchFamily="34" charset="0"/>
                <a:cs typeface="Arial" panose="020B0604020202020204" pitchFamily="34" charset="0"/>
              </a:rPr>
              <a:t>Henriquez, M. https://www.securitymagazine.com/articles/94552-hacker-breaks-into-florida-water-treatment-facility-changes-chemical-levels</a:t>
            </a:r>
          </a:p>
          <a:p>
            <a:r>
              <a:rPr lang="en-US" sz="900" baseline="30000" dirty="0">
                <a:latin typeface="Arial" panose="020B0604020202020204" pitchFamily="34" charset="0"/>
                <a:cs typeface="Arial" panose="020B0604020202020204" pitchFamily="34" charset="0"/>
              </a:rPr>
              <a:t>2</a:t>
            </a:r>
            <a:r>
              <a:rPr lang="en-US" sz="900" dirty="0">
                <a:latin typeface="Arial" panose="020B0604020202020204" pitchFamily="34" charset="0"/>
                <a:cs typeface="Arial" panose="020B0604020202020204" pitchFamily="34" charset="0"/>
              </a:rPr>
              <a:t>Hemsley and Fisher, </a:t>
            </a:r>
            <a:r>
              <a:rPr lang="en-US" sz="900" i="1" dirty="0">
                <a:latin typeface="Arial" panose="020B0604020202020204" pitchFamily="34" charset="0"/>
                <a:cs typeface="Arial" panose="020B0604020202020204" pitchFamily="34" charset="0"/>
              </a:rPr>
              <a:t>History of Industrial Control System Cyber Incidents</a:t>
            </a:r>
            <a:r>
              <a:rPr lang="en-US" sz="900" dirty="0">
                <a:latin typeface="Arial" panose="020B0604020202020204" pitchFamily="34" charset="0"/>
                <a:cs typeface="Arial" panose="020B0604020202020204" pitchFamily="34" charset="0"/>
              </a:rPr>
              <a:t> </a:t>
            </a:r>
            <a:r>
              <a:rPr lang="en-US" sz="900" b="1" dirty="0">
                <a:latin typeface="Arial" panose="020B0604020202020204" pitchFamily="34" charset="0"/>
                <a:cs typeface="Arial" panose="020B0604020202020204" pitchFamily="34" charset="0"/>
              </a:rPr>
              <a:t>2018</a:t>
            </a:r>
          </a:p>
          <a:p>
            <a:r>
              <a:rPr lang="en-US" sz="900" baseline="30000" dirty="0">
                <a:latin typeface="Arial" panose="020B0604020202020204" pitchFamily="34" charset="0"/>
                <a:cs typeface="Arial" panose="020B0604020202020204" pitchFamily="34" charset="0"/>
              </a:rPr>
              <a:t>3</a:t>
            </a:r>
            <a:r>
              <a:rPr lang="en-US" sz="900" dirty="0">
                <a:latin typeface="Arial" panose="020B0604020202020204" pitchFamily="34" charset="0"/>
                <a:cs typeface="Arial" panose="020B0604020202020204" pitchFamily="34" charset="0"/>
              </a:rPr>
              <a:t>Goodin, D. https://arstechnica.com/information-technology/2012/12/intruders-hack-industrial-control-system-using-backdoor-exploit/</a:t>
            </a:r>
          </a:p>
          <a:p>
            <a:r>
              <a:rPr lang="en-US" sz="900" baseline="30000" dirty="0">
                <a:latin typeface="Arial" panose="020B0604020202020204" pitchFamily="34" charset="0"/>
                <a:cs typeface="Arial" panose="020B0604020202020204" pitchFamily="34" charset="0"/>
              </a:rPr>
              <a:t>4</a:t>
            </a:r>
            <a:r>
              <a:rPr lang="en-US" sz="900" dirty="0">
                <a:latin typeface="Arial" panose="020B0604020202020204" pitchFamily="34" charset="0"/>
                <a:cs typeface="Arial" panose="020B0604020202020204" pitchFamily="34" charset="0"/>
              </a:rPr>
              <a:t>Giles, M. https://www.technologyreview.com/2019/03/05/103328/cybersecurity-critical-infrastructure-triton-malware</a:t>
            </a:r>
            <a:endParaRPr lang="en-US" sz="900" b="1" dirty="0">
              <a:latin typeface="Arial" panose="020B0604020202020204" pitchFamily="34" charset="0"/>
              <a:cs typeface="Arial" panose="020B0604020202020204" pitchFamily="34" charset="0"/>
            </a:endParaRPr>
          </a:p>
          <a:p>
            <a:r>
              <a:rPr lang="en-US" sz="900" baseline="30000" dirty="0">
                <a:latin typeface="Arial" panose="020B0604020202020204" pitchFamily="34" charset="0"/>
                <a:cs typeface="Arial" panose="020B0604020202020204" pitchFamily="34" charset="0"/>
              </a:rPr>
              <a:t>5</a:t>
            </a:r>
            <a:r>
              <a:rPr lang="en-US" sz="900" dirty="0">
                <a:latin typeface="Arial" panose="020B0604020202020204" pitchFamily="34" charset="0"/>
                <a:cs typeface="Arial" panose="020B0604020202020204" pitchFamily="34" charset="0"/>
              </a:rPr>
              <a:t>Bogle, A. https://slate.com/technology/2014/12/bloomberg-reports-a-cyber-attack-may-have-made-a-turkish-oil-pipeline-catch-fire.html#:~:text=In 2008%2C two years </a:t>
            </a:r>
            <a:r>
              <a:rPr lang="en-US" sz="900" dirty="0" err="1">
                <a:latin typeface="Arial" panose="020B0604020202020204" pitchFamily="34" charset="0"/>
                <a:cs typeface="Arial" panose="020B0604020202020204" pitchFamily="34" charset="0"/>
              </a:rPr>
              <a:t>before,Baku</a:t>
            </a:r>
            <a:r>
              <a:rPr lang="en-US" sz="900" dirty="0">
                <a:latin typeface="Arial" panose="020B0604020202020204" pitchFamily="34" charset="0"/>
                <a:cs typeface="Arial" panose="020B0604020202020204" pitchFamily="34" charset="0"/>
              </a:rPr>
              <a:t>-Tbilisi-Ceyhan pipeline</a:t>
            </a:r>
          </a:p>
        </p:txBody>
      </p:sp>
    </p:spTree>
    <p:extLst>
      <p:ext uri="{BB962C8B-B14F-4D97-AF65-F5344CB8AC3E}">
        <p14:creationId xmlns:p14="http://schemas.microsoft.com/office/powerpoint/2010/main" val="1542982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19</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202114"/>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2800" dirty="0">
                <a:solidFill>
                  <a:srgbClr val="C1911E"/>
                </a:solidFill>
                <a:latin typeface="Impact"/>
                <a:cs typeface="Impact"/>
              </a:rPr>
              <a:t>Cyberattack Threat Statement - Methodology</a:t>
            </a:r>
            <a:endParaRPr kumimoji="0" lang="da-DK" sz="28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2" name="TextBox 11">
            <a:extLst>
              <a:ext uri="{FF2B5EF4-FFF2-40B4-BE49-F238E27FC236}">
                <a16:creationId xmlns:a16="http://schemas.microsoft.com/office/drawing/2014/main" id="{15BBDA20-15FD-4C8F-BF5F-C76F4662C9EA}"/>
              </a:ext>
            </a:extLst>
          </p:cNvPr>
          <p:cNvSpPr txBox="1"/>
          <p:nvPr/>
        </p:nvSpPr>
        <p:spPr>
          <a:xfrm>
            <a:off x="309638" y="938135"/>
            <a:ext cx="8427962" cy="4708981"/>
          </a:xfrm>
          <a:prstGeom prst="rect">
            <a:avLst/>
          </a:prstGeom>
          <a:noFill/>
        </p:spPr>
        <p:txBody>
          <a:bodyPr wrap="square">
            <a:spAutoFit/>
          </a:bodyPr>
          <a:lstStyle/>
          <a:p>
            <a:pPr algn="just">
              <a:spcAft>
                <a:spcPts val="1200"/>
              </a:spcAft>
            </a:pPr>
            <a:r>
              <a:rPr lang="en-US" sz="2000" b="1" u="sng" dirty="0">
                <a:latin typeface="Arial" panose="020B0604020202020204" pitchFamily="34" charset="0"/>
                <a:cs typeface="Arial" panose="020B0604020202020204" pitchFamily="34" charset="0"/>
              </a:rPr>
              <a:t>Steps for development of an overall cyberattack threat statement</a:t>
            </a:r>
            <a:r>
              <a:rPr lang="en-US" sz="2000" u="sng" dirty="0">
                <a:latin typeface="Arial" panose="020B0604020202020204" pitchFamily="34" charset="0"/>
                <a:cs typeface="Arial" panose="020B0604020202020204" pitchFamily="34" charset="0"/>
              </a:rPr>
              <a:t>:</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Conduct a cyber-enhanced HAZOP analysis for all equipment associated with the CISTAR process</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Identify the critical components in the process (high potential cyber risk rating with catastrophic consequences employing safeguards with 1-way/2-way communication for control) </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Study previous incidents on these critical components (to guide the future process designers on the cyber threats associated with these components)</a:t>
            </a:r>
          </a:p>
          <a:p>
            <a:pPr marL="285750" indent="-285750" algn="just">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Generate an overall cyberattack threat statement for the CISTAR process (study of the threat history, current cyberattack capabilities, possible motivation/intent behind the attacks and the potential actions from these attacks to decide on a cyber threat rating)</a:t>
            </a:r>
          </a:p>
        </p:txBody>
      </p:sp>
    </p:spTree>
    <p:extLst>
      <p:ext uri="{BB962C8B-B14F-4D97-AF65-F5344CB8AC3E}">
        <p14:creationId xmlns:p14="http://schemas.microsoft.com/office/powerpoint/2010/main" val="732143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2</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84512"/>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200" dirty="0">
                <a:solidFill>
                  <a:srgbClr val="C1911E"/>
                </a:solidFill>
                <a:latin typeface="Impact"/>
                <a:cs typeface="Impact"/>
              </a:rPr>
              <a:t>Presentation Outline</a:t>
            </a:r>
            <a:endParaRPr kumimoji="0" lang="da-DK" sz="32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5" name="TextBox 14">
            <a:extLst>
              <a:ext uri="{FF2B5EF4-FFF2-40B4-BE49-F238E27FC236}">
                <a16:creationId xmlns:a16="http://schemas.microsoft.com/office/drawing/2014/main" id="{AD7C9969-77EC-452F-9E0D-E8A8FDEB3906}"/>
              </a:ext>
            </a:extLst>
          </p:cNvPr>
          <p:cNvSpPr txBox="1"/>
          <p:nvPr/>
        </p:nvSpPr>
        <p:spPr>
          <a:xfrm>
            <a:off x="358019" y="865327"/>
            <a:ext cx="8427962" cy="3724096"/>
          </a:xfrm>
          <a:prstGeom prst="rect">
            <a:avLst/>
          </a:prstGeom>
          <a:noFill/>
        </p:spPr>
        <p:txBody>
          <a:bodyPr wrap="square">
            <a:spAutoFit/>
          </a:bodyPr>
          <a:lstStyle/>
          <a:p>
            <a:pPr marL="285750" indent="-285750" algn="just">
              <a:buFont typeface="Arial" panose="020B0604020202020204" pitchFamily="34" charset="0"/>
              <a:buChar char="•"/>
            </a:pPr>
            <a:r>
              <a:rPr lang="en-US" sz="2800" dirty="0">
                <a:latin typeface="Arial" panose="020B0604020202020204" pitchFamily="34" charset="0"/>
                <a:cs typeface="Arial" panose="020B0604020202020204" pitchFamily="34" charset="0"/>
              </a:rPr>
              <a:t>Purpose of this study</a:t>
            </a:r>
          </a:p>
          <a:p>
            <a:pPr marL="285750" indent="-285750" algn="just">
              <a:buFont typeface="Arial" panose="020B0604020202020204" pitchFamily="34" charset="0"/>
              <a:buChar char="•"/>
            </a:pPr>
            <a:r>
              <a:rPr lang="en-US" sz="2800" dirty="0">
                <a:latin typeface="Arial" panose="020B0604020202020204" pitchFamily="34" charset="0"/>
                <a:cs typeface="Arial" panose="020B0604020202020204" pitchFamily="34" charset="0"/>
              </a:rPr>
              <a:t>Overall cyber-threat analysis for CISTAR process</a:t>
            </a:r>
          </a:p>
          <a:p>
            <a:pPr marL="742950" lvl="1" indent="-285750" algn="just">
              <a:buFont typeface="Arial" panose="020B0604020202020204" pitchFamily="34" charset="0"/>
              <a:buChar char="•"/>
            </a:pPr>
            <a:r>
              <a:rPr lang="en-US" sz="2400" dirty="0">
                <a:latin typeface="Arial" panose="020B0604020202020204" pitchFamily="34" charset="0"/>
                <a:cs typeface="Arial" panose="020B0604020202020204" pitchFamily="34" charset="0"/>
              </a:rPr>
              <a:t>Overview of CISTAR process (with assumed controls)</a:t>
            </a:r>
          </a:p>
          <a:p>
            <a:pPr marL="742950" lvl="1" indent="-285750" algn="just">
              <a:buFont typeface="Arial" panose="020B0604020202020204" pitchFamily="34" charset="0"/>
              <a:buChar char="•"/>
            </a:pPr>
            <a:r>
              <a:rPr lang="en-US" sz="2400" dirty="0">
                <a:latin typeface="Arial" panose="020B0604020202020204" pitchFamily="34" charset="0"/>
                <a:cs typeface="Arial" panose="020B0604020202020204" pitchFamily="34" charset="0"/>
              </a:rPr>
              <a:t>Cyber-enhanced HAZOP study</a:t>
            </a:r>
          </a:p>
          <a:p>
            <a:pPr marL="742950" lvl="1" indent="-285750" algn="just">
              <a:buFont typeface="Arial" panose="020B0604020202020204" pitchFamily="34" charset="0"/>
              <a:buChar char="•"/>
            </a:pPr>
            <a:r>
              <a:rPr lang="en-US" sz="2400" dirty="0">
                <a:latin typeface="Arial" panose="020B0604020202020204" pitchFamily="34" charset="0"/>
                <a:cs typeface="Arial" panose="020B0604020202020204" pitchFamily="34" charset="0"/>
              </a:rPr>
              <a:t>Critical component analysis</a:t>
            </a:r>
          </a:p>
          <a:p>
            <a:pPr marL="742950" lvl="1" indent="-285750" algn="just">
              <a:buFont typeface="Arial" panose="020B0604020202020204" pitchFamily="34" charset="0"/>
              <a:buChar char="•"/>
            </a:pPr>
            <a:r>
              <a:rPr lang="en-US" sz="2400" dirty="0">
                <a:latin typeface="Arial" panose="020B0604020202020204" pitchFamily="34" charset="0"/>
                <a:cs typeface="Arial" panose="020B0604020202020204" pitchFamily="34" charset="0"/>
              </a:rPr>
              <a:t>Overall threat statement</a:t>
            </a:r>
          </a:p>
          <a:p>
            <a:pPr marL="285750" indent="-285750" algn="just">
              <a:buFont typeface="Arial" panose="020B0604020202020204" pitchFamily="34" charset="0"/>
              <a:buChar char="•"/>
            </a:pPr>
            <a:r>
              <a:rPr lang="en-US" sz="2800" dirty="0">
                <a:latin typeface="Arial" panose="020B0604020202020204" pitchFamily="34" charset="0"/>
                <a:cs typeface="Arial" panose="020B0604020202020204" pitchFamily="34" charset="0"/>
              </a:rPr>
              <a:t>Summary, Impacts and Future work</a:t>
            </a:r>
          </a:p>
          <a:p>
            <a:pPr marL="742950" lvl="1" indent="-285750" algn="just">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742950" lvl="1" indent="-285750" algn="just">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4688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20</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60322"/>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200" dirty="0">
                <a:solidFill>
                  <a:srgbClr val="C1911E"/>
                </a:solidFill>
                <a:latin typeface="Impact"/>
                <a:cs typeface="Impact"/>
              </a:rPr>
              <a:t>Cyber Threat Statement</a:t>
            </a:r>
            <a:endParaRPr kumimoji="0" lang="da-DK" sz="3200" b="0" i="0" u="none" strike="noStrike" kern="1200" cap="none" spc="0" normalizeH="0" baseline="0" noProof="0" dirty="0">
              <a:ln>
                <a:noFill/>
              </a:ln>
              <a:solidFill>
                <a:srgbClr val="C1911E"/>
              </a:solidFill>
              <a:effectLst/>
              <a:uLnTx/>
              <a:uFillTx/>
              <a:latin typeface="Impact"/>
              <a:ea typeface="+mn-ea"/>
              <a:cs typeface="Impact"/>
            </a:endParaRPr>
          </a:p>
        </p:txBody>
      </p:sp>
      <p:graphicFrame>
        <p:nvGraphicFramePr>
          <p:cNvPr id="3" name="Table 3">
            <a:extLst>
              <a:ext uri="{FF2B5EF4-FFF2-40B4-BE49-F238E27FC236}">
                <a16:creationId xmlns:a16="http://schemas.microsoft.com/office/drawing/2014/main" id="{1240BB87-9B63-4666-888F-F6590735B0CB}"/>
              </a:ext>
            </a:extLst>
          </p:cNvPr>
          <p:cNvGraphicFramePr>
            <a:graphicFrameLocks noGrp="1"/>
          </p:cNvGraphicFramePr>
          <p:nvPr>
            <p:extLst>
              <p:ext uri="{D42A27DB-BD31-4B8C-83A1-F6EECF244321}">
                <p14:modId xmlns:p14="http://schemas.microsoft.com/office/powerpoint/2010/main" val="2025064275"/>
              </p:ext>
            </p:extLst>
          </p:nvPr>
        </p:nvGraphicFramePr>
        <p:xfrm>
          <a:off x="337351" y="677517"/>
          <a:ext cx="8345010" cy="5435600"/>
        </p:xfrm>
        <a:graphic>
          <a:graphicData uri="http://schemas.openxmlformats.org/drawingml/2006/table">
            <a:tbl>
              <a:tblPr firstRow="1" bandRow="1">
                <a:tableStyleId>{5940675A-B579-460E-94D1-54222C63F5DA}</a:tableStyleId>
              </a:tblPr>
              <a:tblGrid>
                <a:gridCol w="1784412">
                  <a:extLst>
                    <a:ext uri="{9D8B030D-6E8A-4147-A177-3AD203B41FA5}">
                      <a16:colId xmlns:a16="http://schemas.microsoft.com/office/drawing/2014/main" val="3876379303"/>
                    </a:ext>
                  </a:extLst>
                </a:gridCol>
                <a:gridCol w="6560598">
                  <a:extLst>
                    <a:ext uri="{9D8B030D-6E8A-4147-A177-3AD203B41FA5}">
                      <a16:colId xmlns:a16="http://schemas.microsoft.com/office/drawing/2014/main" val="4144729861"/>
                    </a:ext>
                  </a:extLst>
                </a:gridCol>
              </a:tblGrid>
              <a:tr h="370840">
                <a:tc>
                  <a:txBody>
                    <a:bodyPr/>
                    <a:lstStyle/>
                    <a:p>
                      <a:pPr algn="l"/>
                      <a:r>
                        <a:rPr lang="en-US" sz="1600" b="1" dirty="0">
                          <a:latin typeface="Arial" panose="020B0604020202020204" pitchFamily="34" charset="0"/>
                          <a:cs typeface="Arial" panose="020B0604020202020204" pitchFamily="34" charset="0"/>
                        </a:rPr>
                        <a:t>Threat</a:t>
                      </a:r>
                    </a:p>
                  </a:txBody>
                  <a:tcPr/>
                </a:tc>
                <a:tc>
                  <a:txBody>
                    <a:bodyPr/>
                    <a:lstStyle/>
                    <a:p>
                      <a:pPr algn="l"/>
                      <a:r>
                        <a:rPr lang="en-US" sz="1600" b="0" dirty="0">
                          <a:latin typeface="Arial" panose="020B0604020202020204" pitchFamily="34" charset="0"/>
                          <a:cs typeface="Arial" panose="020B0604020202020204" pitchFamily="34" charset="0"/>
                        </a:rPr>
                        <a:t>Cyberattack</a:t>
                      </a:r>
                    </a:p>
                  </a:txBody>
                  <a:tcPr/>
                </a:tc>
                <a:extLst>
                  <a:ext uri="{0D108BD9-81ED-4DB2-BD59-A6C34878D82A}">
                    <a16:rowId xmlns:a16="http://schemas.microsoft.com/office/drawing/2014/main" val="3564992991"/>
                  </a:ext>
                </a:extLst>
              </a:tr>
              <a:tr h="370840">
                <a:tc>
                  <a:txBody>
                    <a:bodyPr/>
                    <a:lstStyle/>
                    <a:p>
                      <a:pPr algn="l"/>
                      <a:r>
                        <a:rPr lang="en-US" sz="1600" b="1" dirty="0">
                          <a:latin typeface="Arial" panose="020B0604020202020204" pitchFamily="34" charset="0"/>
                          <a:cs typeface="Arial" panose="020B0604020202020204" pitchFamily="34" charset="0"/>
                        </a:rPr>
                        <a:t>General Threat History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Arial" panose="020B0604020202020204" pitchFamily="34" charset="0"/>
                          <a:cs typeface="Arial" panose="020B0604020202020204" pitchFamily="34" charset="0"/>
                        </a:rPr>
                        <a:t>Previous cyberattacks like Triton, Turkish Oil Pipeline incident, </a:t>
                      </a:r>
                      <a:r>
                        <a:rPr lang="en-US" sz="1600" dirty="0" err="1">
                          <a:effectLst/>
                          <a:latin typeface="Arial" panose="020B0604020202020204" pitchFamily="34" charset="0"/>
                          <a:cs typeface="Arial" panose="020B0604020202020204" pitchFamily="34" charset="0"/>
                        </a:rPr>
                        <a:t>Maroochy</a:t>
                      </a:r>
                      <a:r>
                        <a:rPr lang="en-US" sz="1600" dirty="0">
                          <a:effectLst/>
                          <a:latin typeface="Arial" panose="020B0604020202020204" pitchFamily="34" charset="0"/>
                          <a:cs typeface="Arial" panose="020B0604020202020204" pitchFamily="34" charset="0"/>
                        </a:rPr>
                        <a:t> water services breach, etc. have focused on targeting ICS components to cause significant physical and economic damage. </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2496940815"/>
                  </a:ext>
                </a:extLst>
              </a:tr>
              <a:tr h="370840">
                <a:tc>
                  <a:txBody>
                    <a:bodyPr/>
                    <a:lstStyle/>
                    <a:p>
                      <a:pPr algn="l"/>
                      <a:r>
                        <a:rPr lang="en-US" sz="1600" b="1" dirty="0">
                          <a:latin typeface="Arial" panose="020B0604020202020204" pitchFamily="34" charset="0"/>
                          <a:cs typeface="Arial" panose="020B0604020202020204" pitchFamily="34" charset="0"/>
                        </a:rPr>
                        <a:t>Specific Threat History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Arial" panose="020B0604020202020204" pitchFamily="34" charset="0"/>
                          <a:cs typeface="Arial" panose="020B0604020202020204" pitchFamily="34" charset="0"/>
                        </a:rPr>
                        <a:t>No history at proposed CISTAR facility</a:t>
                      </a:r>
                      <a:endParaRPr lang="en-US" sz="1600" dirty="0">
                        <a:effectLst/>
                        <a:latin typeface="Arial" panose="020B0604020202020204" pitchFamily="34" charset="0"/>
                        <a:ea typeface="Calibri" panose="020F0502020204030204" pitchFamily="34" charset="0"/>
                        <a:cs typeface="Arial" panose="020B0604020202020204" pitchFamily="34" charset="0"/>
                      </a:endParaRPr>
                    </a:p>
                    <a:p>
                      <a:pPr algn="l"/>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199115306"/>
                  </a:ext>
                </a:extLst>
              </a:tr>
              <a:tr h="370840">
                <a:tc>
                  <a:txBody>
                    <a:bodyPr/>
                    <a:lstStyle/>
                    <a:p>
                      <a:pPr algn="l"/>
                      <a:r>
                        <a:rPr lang="en-US" sz="1600" b="1" dirty="0">
                          <a:latin typeface="Arial" panose="020B0604020202020204" pitchFamily="34" charset="0"/>
                          <a:cs typeface="Arial" panose="020B0604020202020204" pitchFamily="34" charset="0"/>
                        </a:rPr>
                        <a:t>Capability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Arial" panose="020B0604020202020204" pitchFamily="34" charset="0"/>
                          <a:cs typeface="Arial" panose="020B0604020202020204" pitchFamily="34" charset="0"/>
                        </a:rPr>
                        <a:t>Severe physical damage can be inflicted by cyber-attacks on the pressure controller (across TD-R), temperature controller (across TD-R and OLI-reactors) and the flow controller (TANK-1)). </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1372659753"/>
                  </a:ext>
                </a:extLst>
              </a:tr>
              <a:tr h="370840">
                <a:tc>
                  <a:txBody>
                    <a:bodyPr/>
                    <a:lstStyle/>
                    <a:p>
                      <a:pPr algn="l"/>
                      <a:r>
                        <a:rPr lang="en-US" sz="1600" b="1" dirty="0">
                          <a:latin typeface="Arial" panose="020B0604020202020204" pitchFamily="34" charset="0"/>
                          <a:cs typeface="Arial" panose="020B0604020202020204" pitchFamily="34" charset="0"/>
                        </a:rPr>
                        <a:t>Motivation/</a:t>
                      </a:r>
                    </a:p>
                    <a:p>
                      <a:pPr algn="l"/>
                      <a:r>
                        <a:rPr lang="en-US" sz="1600" b="1" dirty="0">
                          <a:latin typeface="Arial" panose="020B0604020202020204" pitchFamily="34" charset="0"/>
                          <a:cs typeface="Arial" panose="020B0604020202020204" pitchFamily="34" charset="0"/>
                        </a:rPr>
                        <a:t>Intent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Arial" panose="020B0604020202020204" pitchFamily="34" charset="0"/>
                          <a:cs typeface="Arial" panose="020B0604020202020204" pitchFamily="34" charset="0"/>
                        </a:rPr>
                        <a:t>Sophistication of cyber criminals is out stripping the ability to effectively counter the attacks, resulting in increased malicious events, loss of data and physical damage. </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1514043478"/>
                  </a:ext>
                </a:extLst>
              </a:tr>
              <a:tr h="370840">
                <a:tc>
                  <a:txBody>
                    <a:bodyPr/>
                    <a:lstStyle/>
                    <a:p>
                      <a:pPr algn="l"/>
                      <a:r>
                        <a:rPr lang="en-US" sz="1600" b="1" dirty="0">
                          <a:latin typeface="Arial" panose="020B0604020202020204" pitchFamily="34" charset="0"/>
                          <a:cs typeface="Arial" panose="020B0604020202020204" pitchFamily="34" charset="0"/>
                        </a:rPr>
                        <a:t>Potential Actions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Arial" panose="020B0604020202020204" pitchFamily="34" charset="0"/>
                          <a:cs typeface="Arial" panose="020B0604020202020204" pitchFamily="34" charset="0"/>
                        </a:rPr>
                        <a:t>Malicious intent, personal enrichment, political or religious motivation. </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1261901330"/>
                  </a:ext>
                </a:extLst>
              </a:tr>
              <a:tr h="370840">
                <a:tc>
                  <a:txBody>
                    <a:bodyPr/>
                    <a:lstStyle/>
                    <a:p>
                      <a:pPr algn="l"/>
                      <a:r>
                        <a:rPr lang="en-US" sz="1600" b="1" dirty="0">
                          <a:latin typeface="Arial" panose="020B0604020202020204" pitchFamily="34" charset="0"/>
                          <a:cs typeface="Arial" panose="020B0604020202020204" pitchFamily="34" charset="0"/>
                        </a:rPr>
                        <a:t>Overall Assessment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Arial" panose="020B0604020202020204" pitchFamily="34" charset="0"/>
                          <a:cs typeface="Arial" panose="020B0604020202020204" pitchFamily="34" charset="0"/>
                        </a:rPr>
                        <a:t>The exposure to these proposed small remotely operated gas processing plants assets by cyberattack was evaluated by the team and determined within the next 10 years that the cyber-attack potential on these facilities is a ‘Medium’ threat</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1799079907"/>
                  </a:ext>
                </a:extLst>
              </a:tr>
              <a:tr h="370840">
                <a:tc>
                  <a:txBody>
                    <a:bodyPr/>
                    <a:lstStyle/>
                    <a:p>
                      <a:pPr algn="l"/>
                      <a:r>
                        <a:rPr lang="en-US" sz="1600" b="1" dirty="0">
                          <a:latin typeface="Arial" panose="020B0604020202020204" pitchFamily="34" charset="0"/>
                          <a:cs typeface="Arial" panose="020B0604020202020204" pitchFamily="34" charset="0"/>
                        </a:rPr>
                        <a:t>Threat Ranking</a:t>
                      </a:r>
                    </a:p>
                  </a:txBody>
                  <a:tcPr/>
                </a:tc>
                <a:tc>
                  <a:txBody>
                    <a:bodyPr/>
                    <a:lstStyle/>
                    <a:p>
                      <a:pPr algn="l"/>
                      <a:r>
                        <a:rPr lang="en-US" sz="1600" dirty="0">
                          <a:latin typeface="Arial" panose="020B0604020202020204" pitchFamily="34" charset="0"/>
                          <a:cs typeface="Arial" panose="020B0604020202020204" pitchFamily="34" charset="0"/>
                        </a:rPr>
                        <a:t>Medium</a:t>
                      </a:r>
                    </a:p>
                  </a:txBody>
                  <a:tcPr/>
                </a:tc>
                <a:extLst>
                  <a:ext uri="{0D108BD9-81ED-4DB2-BD59-A6C34878D82A}">
                    <a16:rowId xmlns:a16="http://schemas.microsoft.com/office/drawing/2014/main" val="4203961807"/>
                  </a:ext>
                </a:extLst>
              </a:tr>
            </a:tbl>
          </a:graphicData>
        </a:graphic>
      </p:graphicFrame>
      <p:sp>
        <p:nvSpPr>
          <p:cNvPr id="4" name="TextBox 3">
            <a:extLst>
              <a:ext uri="{FF2B5EF4-FFF2-40B4-BE49-F238E27FC236}">
                <a16:creationId xmlns:a16="http://schemas.microsoft.com/office/drawing/2014/main" id="{61DFE000-ABC6-4032-8801-C5C442FB843A}"/>
              </a:ext>
            </a:extLst>
          </p:cNvPr>
          <p:cNvSpPr txBox="1"/>
          <p:nvPr/>
        </p:nvSpPr>
        <p:spPr>
          <a:xfrm>
            <a:off x="890658" y="6193073"/>
            <a:ext cx="5800876" cy="584775"/>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Similar assessment can be repeated for other threat vectors (Theft, Vandalism, Terrorism, etc.)</a:t>
            </a:r>
          </a:p>
        </p:txBody>
      </p:sp>
    </p:spTree>
    <p:extLst>
      <p:ext uri="{BB962C8B-B14F-4D97-AF65-F5344CB8AC3E}">
        <p14:creationId xmlns:p14="http://schemas.microsoft.com/office/powerpoint/2010/main" val="3734084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B6FBEB1C-C49D-42B4-B1EC-51C1EFF3322C}"/>
              </a:ext>
            </a:extLst>
          </p:cNvPr>
          <p:cNvSpPr txBox="1"/>
          <p:nvPr/>
        </p:nvSpPr>
        <p:spPr>
          <a:xfrm>
            <a:off x="430743" y="110013"/>
            <a:ext cx="8354924"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000" dirty="0">
                <a:solidFill>
                  <a:srgbClr val="C1911E"/>
                </a:solidFill>
                <a:latin typeface="Impact"/>
                <a:cs typeface="Impact"/>
                <a:sym typeface="Arial"/>
              </a:rPr>
              <a:t>Summary</a:t>
            </a:r>
            <a:endParaRPr kumimoji="0" lang="da-DK" sz="3000" b="0" i="0" u="none" strike="noStrike" kern="1200" cap="none" spc="0" normalizeH="0" baseline="0" noProof="0" dirty="0">
              <a:ln>
                <a:noFill/>
              </a:ln>
              <a:solidFill>
                <a:srgbClr val="C1911E"/>
              </a:solidFill>
              <a:effectLst/>
              <a:uLnTx/>
              <a:uFillTx/>
              <a:latin typeface="Impact"/>
              <a:ea typeface="+mn-ea"/>
              <a:cs typeface="Impact"/>
              <a:sym typeface="Arial"/>
            </a:endParaRPr>
          </a:p>
        </p:txBody>
      </p:sp>
      <p:sp>
        <p:nvSpPr>
          <p:cNvPr id="2" name="TextBox 1">
            <a:extLst>
              <a:ext uri="{FF2B5EF4-FFF2-40B4-BE49-F238E27FC236}">
                <a16:creationId xmlns:a16="http://schemas.microsoft.com/office/drawing/2014/main" id="{B8CE8F62-F823-4932-A768-7F020B30EF91}"/>
              </a:ext>
            </a:extLst>
          </p:cNvPr>
          <p:cNvSpPr txBox="1"/>
          <p:nvPr/>
        </p:nvSpPr>
        <p:spPr>
          <a:xfrm>
            <a:off x="271780" y="770404"/>
            <a:ext cx="8600439" cy="5509200"/>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Cyber-enhanced HAZOP analysis was conducted on the CISTAR Process</a:t>
            </a:r>
          </a:p>
          <a:p>
            <a:pPr marL="742950" lvl="1"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Performed on all equipment associated with the process</a:t>
            </a:r>
          </a:p>
          <a:p>
            <a:pPr marL="742950" lvl="1"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All safeguards were classified based on the communication type (Local SIS, 1-way or 2-way) </a:t>
            </a:r>
          </a:p>
          <a:p>
            <a:pPr marL="285750"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Three potential cyber interfaces were identified to be critical </a:t>
            </a:r>
          </a:p>
          <a:p>
            <a:pPr marL="742950" lvl="1"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The temperature and pressure controllers on the alkane dehydrogenation reactor (TD-R)</a:t>
            </a:r>
          </a:p>
          <a:p>
            <a:pPr marL="742950" lvl="1"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The temperature controller on the oligomerization reactors (OLI-R-1/2/3)</a:t>
            </a:r>
          </a:p>
          <a:p>
            <a:pPr marL="742950" lvl="1"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The level controller of the product tank (TANK-1)</a:t>
            </a:r>
          </a:p>
          <a:p>
            <a:pPr algn="just"/>
            <a:endParaRPr lang="en-US" b="1" dirty="0">
              <a:latin typeface="Arial" panose="020B0604020202020204" pitchFamily="34" charset="0"/>
              <a:cs typeface="Arial" panose="020B0604020202020204" pitchFamily="34" charset="0"/>
            </a:endParaRPr>
          </a:p>
        </p:txBody>
      </p:sp>
      <p:sp>
        <p:nvSpPr>
          <p:cNvPr id="5" name="Slide Number Placeholder 1">
            <a:extLst>
              <a:ext uri="{FF2B5EF4-FFF2-40B4-BE49-F238E27FC236}">
                <a16:creationId xmlns:a16="http://schemas.microsoft.com/office/drawing/2014/main" id="{710C6874-6581-4475-A171-466F8AAC964B}"/>
              </a:ext>
            </a:extLst>
          </p:cNvPr>
          <p:cNvSpPr>
            <a:spLocks noGrp="1"/>
          </p:cNvSpPr>
          <p:nvPr>
            <p:ph type="sldNum" sz="quarter" idx="4"/>
          </p:nvPr>
        </p:nvSpPr>
        <p:spPr>
          <a:xfrm>
            <a:off x="120903" y="6432553"/>
            <a:ext cx="213360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21</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Tree>
    <p:extLst>
      <p:ext uri="{BB962C8B-B14F-4D97-AF65-F5344CB8AC3E}">
        <p14:creationId xmlns:p14="http://schemas.microsoft.com/office/powerpoint/2010/main" val="11886939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B6FBEB1C-C49D-42B4-B1EC-51C1EFF3322C}"/>
              </a:ext>
            </a:extLst>
          </p:cNvPr>
          <p:cNvSpPr txBox="1"/>
          <p:nvPr/>
        </p:nvSpPr>
        <p:spPr>
          <a:xfrm>
            <a:off x="430743" y="110013"/>
            <a:ext cx="8354924"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000" dirty="0">
                <a:solidFill>
                  <a:srgbClr val="C1911E"/>
                </a:solidFill>
                <a:latin typeface="Impact"/>
                <a:cs typeface="Impact"/>
                <a:sym typeface="Arial"/>
              </a:rPr>
              <a:t>Summary</a:t>
            </a:r>
            <a:endParaRPr kumimoji="0" lang="da-DK" sz="3000" b="0" i="0" u="none" strike="noStrike" kern="1200" cap="none" spc="0" normalizeH="0" baseline="0" noProof="0" dirty="0">
              <a:ln>
                <a:noFill/>
              </a:ln>
              <a:solidFill>
                <a:srgbClr val="C1911E"/>
              </a:solidFill>
              <a:effectLst/>
              <a:uLnTx/>
              <a:uFillTx/>
              <a:latin typeface="Impact"/>
              <a:ea typeface="+mn-ea"/>
              <a:cs typeface="Impact"/>
              <a:sym typeface="Arial"/>
            </a:endParaRPr>
          </a:p>
        </p:txBody>
      </p:sp>
      <p:sp>
        <p:nvSpPr>
          <p:cNvPr id="2" name="TextBox 1">
            <a:extLst>
              <a:ext uri="{FF2B5EF4-FFF2-40B4-BE49-F238E27FC236}">
                <a16:creationId xmlns:a16="http://schemas.microsoft.com/office/drawing/2014/main" id="{B8CE8F62-F823-4932-A768-7F020B30EF91}"/>
              </a:ext>
            </a:extLst>
          </p:cNvPr>
          <p:cNvSpPr txBox="1"/>
          <p:nvPr/>
        </p:nvSpPr>
        <p:spPr>
          <a:xfrm>
            <a:off x="271780" y="770404"/>
            <a:ext cx="8600439" cy="4555093"/>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Past cyber incidents related to these controllers were studied to understand their cyber-vulnerability and guide design of additional safeguards</a:t>
            </a:r>
          </a:p>
          <a:p>
            <a:pPr marL="742950" lvl="1"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Temperature control: Triton malware attack, German steel mill attack</a:t>
            </a:r>
            <a:r>
              <a:rPr lang="en-US" sz="2400" baseline="30000" dirty="0">
                <a:latin typeface="Arial" panose="020B0604020202020204" pitchFamily="34" charset="0"/>
                <a:cs typeface="Arial" panose="020B0604020202020204" pitchFamily="34" charset="0"/>
              </a:rPr>
              <a:t>1,2</a:t>
            </a:r>
          </a:p>
          <a:p>
            <a:pPr marL="742950" lvl="1"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Pressure control: Triton malware attack, Turkish oil pipeline breach</a:t>
            </a:r>
            <a:r>
              <a:rPr lang="en-US" sz="2400" baseline="30000" dirty="0">
                <a:latin typeface="Arial" panose="020B0604020202020204" pitchFamily="34" charset="0"/>
                <a:cs typeface="Arial" panose="020B0604020202020204" pitchFamily="34" charset="0"/>
              </a:rPr>
              <a:t>1,3</a:t>
            </a:r>
          </a:p>
          <a:p>
            <a:pPr marL="742950" lvl="1"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Flow control: </a:t>
            </a:r>
            <a:r>
              <a:rPr lang="en-US" sz="2400" dirty="0" err="1">
                <a:latin typeface="Arial" panose="020B0604020202020204" pitchFamily="34" charset="0"/>
                <a:cs typeface="Arial" panose="020B0604020202020204" pitchFamily="34" charset="0"/>
              </a:rPr>
              <a:t>Maroochy</a:t>
            </a:r>
            <a:r>
              <a:rPr lang="en-US" sz="2400" dirty="0">
                <a:latin typeface="Arial" panose="020B0604020202020204" pitchFamily="34" charset="0"/>
                <a:cs typeface="Arial" panose="020B0604020202020204" pitchFamily="34" charset="0"/>
              </a:rPr>
              <a:t> water services breach</a:t>
            </a:r>
            <a:r>
              <a:rPr lang="en-US" sz="2400" baseline="30000" dirty="0">
                <a:latin typeface="Arial" panose="020B0604020202020204" pitchFamily="34" charset="0"/>
                <a:cs typeface="Arial" panose="020B0604020202020204" pitchFamily="34" charset="0"/>
              </a:rPr>
              <a:t>2</a:t>
            </a:r>
          </a:p>
          <a:p>
            <a:pPr marL="285750"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Overall cyberattack threat statement generated</a:t>
            </a:r>
          </a:p>
          <a:p>
            <a:pPr marL="742950" lvl="1" indent="-285750">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rPr>
              <a:t>CISTAR process threat ranking: </a:t>
            </a:r>
            <a:r>
              <a:rPr lang="en-US" sz="2400" b="1" dirty="0">
                <a:latin typeface="Arial" panose="020B0604020202020204" pitchFamily="34" charset="0"/>
                <a:cs typeface="Arial" panose="020B0604020202020204" pitchFamily="34" charset="0"/>
              </a:rPr>
              <a:t>Medium</a:t>
            </a:r>
          </a:p>
        </p:txBody>
      </p:sp>
      <p:sp>
        <p:nvSpPr>
          <p:cNvPr id="4" name="TextBox 3">
            <a:extLst>
              <a:ext uri="{FF2B5EF4-FFF2-40B4-BE49-F238E27FC236}">
                <a16:creationId xmlns:a16="http://schemas.microsoft.com/office/drawing/2014/main" id="{76FD2A66-E14D-40DB-9630-4C6D32883855}"/>
              </a:ext>
            </a:extLst>
          </p:cNvPr>
          <p:cNvSpPr txBox="1"/>
          <p:nvPr/>
        </p:nvSpPr>
        <p:spPr>
          <a:xfrm>
            <a:off x="533254" y="5858959"/>
            <a:ext cx="6507216" cy="938719"/>
          </a:xfrm>
          <a:prstGeom prst="rect">
            <a:avLst/>
          </a:prstGeom>
          <a:noFill/>
        </p:spPr>
        <p:txBody>
          <a:bodyPr wrap="square" rtlCol="0">
            <a:spAutoFit/>
          </a:bodyPr>
          <a:lstStyle/>
          <a:p>
            <a:pPr algn="just"/>
            <a:r>
              <a:rPr lang="en-US" sz="1100" baseline="30000" dirty="0">
                <a:latin typeface="Arial" panose="020B0604020202020204" pitchFamily="34" charset="0"/>
                <a:cs typeface="Arial" panose="020B0604020202020204" pitchFamily="34" charset="0"/>
              </a:rPr>
              <a:t>1</a:t>
            </a:r>
            <a:r>
              <a:rPr lang="en-US" sz="1100" dirty="0">
                <a:latin typeface="Arial" panose="020B0604020202020204" pitchFamily="34" charset="0"/>
                <a:cs typeface="Arial" panose="020B0604020202020204" pitchFamily="34" charset="0"/>
              </a:rPr>
              <a:t>Giles, M. https://www.technologyreview.com/2019/03/05/103328/cybersecurity-critical-infrastructure-triton-malware</a:t>
            </a:r>
          </a:p>
          <a:p>
            <a:pPr algn="just"/>
            <a:r>
              <a:rPr lang="en-US" sz="1100" baseline="30000" dirty="0">
                <a:latin typeface="Arial" panose="020B0604020202020204" pitchFamily="34" charset="0"/>
                <a:cs typeface="Arial" panose="020B0604020202020204" pitchFamily="34" charset="0"/>
              </a:rPr>
              <a:t>2</a:t>
            </a:r>
            <a:r>
              <a:rPr lang="en-US" sz="1100" dirty="0">
                <a:latin typeface="Arial" panose="020B0604020202020204" pitchFamily="34" charset="0"/>
                <a:cs typeface="Arial" panose="020B0604020202020204" pitchFamily="34" charset="0"/>
              </a:rPr>
              <a:t>Hemsley and Fisher, </a:t>
            </a:r>
            <a:r>
              <a:rPr lang="en-US" sz="1100" i="1" dirty="0">
                <a:latin typeface="Arial" panose="020B0604020202020204" pitchFamily="34" charset="0"/>
                <a:cs typeface="Arial" panose="020B0604020202020204" pitchFamily="34" charset="0"/>
              </a:rPr>
              <a:t>History of Industrial Control System Cyber Incidents</a:t>
            </a:r>
            <a:r>
              <a:rPr lang="en-US" sz="1100"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2018</a:t>
            </a:r>
          </a:p>
          <a:p>
            <a:pPr algn="just"/>
            <a:r>
              <a:rPr lang="en-US" sz="1100" baseline="30000" dirty="0">
                <a:latin typeface="Arial" panose="020B0604020202020204" pitchFamily="34" charset="0"/>
                <a:cs typeface="Arial" panose="020B0604020202020204" pitchFamily="34" charset="0"/>
              </a:rPr>
              <a:t>3</a:t>
            </a:r>
            <a:r>
              <a:rPr lang="en-US" sz="1100" dirty="0">
                <a:latin typeface="Arial" panose="020B0604020202020204" pitchFamily="34" charset="0"/>
                <a:cs typeface="Arial" panose="020B0604020202020204" pitchFamily="34" charset="0"/>
              </a:rPr>
              <a:t>Bogle, A. https://slate.com/technology/2014/12/bloomberg-reports-a-cyber-attack-may-have-made-a-turkish-oil-pipeline-catch-fire.html#:~:text=In 2008%2C two years </a:t>
            </a:r>
            <a:r>
              <a:rPr lang="en-US" sz="1100" dirty="0" err="1">
                <a:latin typeface="Arial" panose="020B0604020202020204" pitchFamily="34" charset="0"/>
                <a:cs typeface="Arial" panose="020B0604020202020204" pitchFamily="34" charset="0"/>
              </a:rPr>
              <a:t>before,Baku</a:t>
            </a:r>
            <a:r>
              <a:rPr lang="en-US" sz="1100" dirty="0">
                <a:latin typeface="Arial" panose="020B0604020202020204" pitchFamily="34" charset="0"/>
                <a:cs typeface="Arial" panose="020B0604020202020204" pitchFamily="34" charset="0"/>
              </a:rPr>
              <a:t>-Tbilisi-Ceyhan pipeline</a:t>
            </a:r>
          </a:p>
        </p:txBody>
      </p:sp>
      <p:sp>
        <p:nvSpPr>
          <p:cNvPr id="5" name="Slide Number Placeholder 1">
            <a:extLst>
              <a:ext uri="{FF2B5EF4-FFF2-40B4-BE49-F238E27FC236}">
                <a16:creationId xmlns:a16="http://schemas.microsoft.com/office/drawing/2014/main" id="{710C6874-6581-4475-A171-466F8AAC964B}"/>
              </a:ext>
            </a:extLst>
          </p:cNvPr>
          <p:cNvSpPr>
            <a:spLocks noGrp="1"/>
          </p:cNvSpPr>
          <p:nvPr>
            <p:ph type="sldNum" sz="quarter" idx="4"/>
          </p:nvPr>
        </p:nvSpPr>
        <p:spPr>
          <a:xfrm>
            <a:off x="120903" y="6432553"/>
            <a:ext cx="213360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22</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Tree>
    <p:extLst>
      <p:ext uri="{BB962C8B-B14F-4D97-AF65-F5344CB8AC3E}">
        <p14:creationId xmlns:p14="http://schemas.microsoft.com/office/powerpoint/2010/main" val="1593589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B6FBEB1C-C49D-42B4-B1EC-51C1EFF3322C}"/>
              </a:ext>
            </a:extLst>
          </p:cNvPr>
          <p:cNvSpPr txBox="1"/>
          <p:nvPr/>
        </p:nvSpPr>
        <p:spPr>
          <a:xfrm>
            <a:off x="430743" y="110013"/>
            <a:ext cx="8354924"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000" dirty="0">
                <a:solidFill>
                  <a:srgbClr val="C1911E"/>
                </a:solidFill>
                <a:latin typeface="Impact"/>
                <a:cs typeface="Impact"/>
                <a:sym typeface="Arial"/>
              </a:rPr>
              <a:t>Impacts and Future Work</a:t>
            </a:r>
            <a:endParaRPr kumimoji="0" lang="da-DK" sz="3000" b="0" i="0" u="none" strike="noStrike" kern="1200" cap="none" spc="0" normalizeH="0" baseline="0" noProof="0" dirty="0">
              <a:ln>
                <a:noFill/>
              </a:ln>
              <a:solidFill>
                <a:srgbClr val="C1911E"/>
              </a:solidFill>
              <a:effectLst/>
              <a:uLnTx/>
              <a:uFillTx/>
              <a:latin typeface="Impact"/>
              <a:ea typeface="+mn-ea"/>
              <a:cs typeface="Impact"/>
              <a:sym typeface="Arial"/>
            </a:endParaRPr>
          </a:p>
        </p:txBody>
      </p:sp>
      <p:sp>
        <p:nvSpPr>
          <p:cNvPr id="5" name="Google Shape;184;p1">
            <a:extLst>
              <a:ext uri="{FF2B5EF4-FFF2-40B4-BE49-F238E27FC236}">
                <a16:creationId xmlns:a16="http://schemas.microsoft.com/office/drawing/2014/main" id="{8DC023B6-525E-4972-96F3-EBEDE74F2363}"/>
              </a:ext>
            </a:extLst>
          </p:cNvPr>
          <p:cNvSpPr txBox="1"/>
          <p:nvPr/>
        </p:nvSpPr>
        <p:spPr>
          <a:xfrm>
            <a:off x="460573" y="857691"/>
            <a:ext cx="8222853" cy="504749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1200"/>
              </a:spcAft>
              <a:buNone/>
            </a:pPr>
            <a:r>
              <a:rPr lang="en-US" sz="2400" b="1" u="sng" dirty="0">
                <a:latin typeface="Arial" panose="020B0604020202020204" pitchFamily="34" charset="0"/>
                <a:ea typeface="Georgia"/>
                <a:cs typeface="Arial" panose="020B0604020202020204" pitchFamily="34" charset="0"/>
                <a:sym typeface="Georgia"/>
              </a:rPr>
              <a:t>Impacts</a:t>
            </a:r>
          </a:p>
          <a:p>
            <a:pPr marL="285750" marR="0" lvl="0" indent="-285750" rtl="0">
              <a:spcBef>
                <a:spcPts val="0"/>
              </a:spcBef>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sym typeface="Georgia"/>
              </a:rPr>
              <a:t>Cyber-enhanced HAZOP study can identify critical components associated with the process (high cyber risk components with catastrophic consequences)</a:t>
            </a:r>
          </a:p>
          <a:p>
            <a:pPr marL="285750" marR="0" lvl="0" indent="-285750" rtl="0">
              <a:spcBef>
                <a:spcPts val="0"/>
              </a:spcBef>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sym typeface="Georgia"/>
              </a:rPr>
              <a:t>Procedure/methodology outlined for studying the overall threat assessment can help future CISTAR engineers to identify cyber threats following final design of the process or control strategy employed</a:t>
            </a:r>
          </a:p>
          <a:p>
            <a:pPr marL="285750" marR="0" lvl="0" indent="-285750" rtl="0">
              <a:spcBef>
                <a:spcPts val="0"/>
              </a:spcBef>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sym typeface="Georgia"/>
              </a:rPr>
              <a:t>Guide the CISTAR design engineers on the choice of high-risk components (decision on make &amp; type of controllers based on incident history) </a:t>
            </a:r>
          </a:p>
          <a:p>
            <a:pPr marL="285750" marR="0" lvl="0" indent="-285750" algn="just" rtl="0">
              <a:spcBef>
                <a:spcPts val="0"/>
              </a:spcBef>
              <a:spcAft>
                <a:spcPts val="0"/>
              </a:spcAft>
              <a:buFont typeface="Arial" panose="020B0604020202020204" pitchFamily="34" charset="0"/>
              <a:buChar char="•"/>
            </a:pPr>
            <a:endParaRPr lang="en-US" sz="1800" dirty="0">
              <a:latin typeface="Arial" panose="020B0604020202020204" pitchFamily="34" charset="0"/>
              <a:cs typeface="Arial" panose="020B0604020202020204" pitchFamily="34" charset="0"/>
              <a:sym typeface="Georgia"/>
            </a:endParaRPr>
          </a:p>
        </p:txBody>
      </p:sp>
    </p:spTree>
    <p:extLst>
      <p:ext uri="{BB962C8B-B14F-4D97-AF65-F5344CB8AC3E}">
        <p14:creationId xmlns:p14="http://schemas.microsoft.com/office/powerpoint/2010/main" val="2293778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B6FBEB1C-C49D-42B4-B1EC-51C1EFF3322C}"/>
              </a:ext>
            </a:extLst>
          </p:cNvPr>
          <p:cNvSpPr txBox="1"/>
          <p:nvPr/>
        </p:nvSpPr>
        <p:spPr>
          <a:xfrm>
            <a:off x="430743" y="110013"/>
            <a:ext cx="8354924"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000" dirty="0">
                <a:solidFill>
                  <a:srgbClr val="C1911E"/>
                </a:solidFill>
                <a:latin typeface="Impact"/>
                <a:cs typeface="Impact"/>
                <a:sym typeface="Arial"/>
              </a:rPr>
              <a:t>Impacts and Future Work</a:t>
            </a:r>
            <a:endParaRPr kumimoji="0" lang="da-DK" sz="3000" b="0" i="0" u="none" strike="noStrike" kern="1200" cap="none" spc="0" normalizeH="0" baseline="0" noProof="0" dirty="0">
              <a:ln>
                <a:noFill/>
              </a:ln>
              <a:solidFill>
                <a:srgbClr val="C1911E"/>
              </a:solidFill>
              <a:effectLst/>
              <a:uLnTx/>
              <a:uFillTx/>
              <a:latin typeface="Impact"/>
              <a:ea typeface="+mn-ea"/>
              <a:cs typeface="Impact"/>
              <a:sym typeface="Arial"/>
            </a:endParaRPr>
          </a:p>
        </p:txBody>
      </p:sp>
      <p:sp>
        <p:nvSpPr>
          <p:cNvPr id="5" name="Google Shape;184;p1">
            <a:extLst>
              <a:ext uri="{FF2B5EF4-FFF2-40B4-BE49-F238E27FC236}">
                <a16:creationId xmlns:a16="http://schemas.microsoft.com/office/drawing/2014/main" id="{8DC023B6-525E-4972-96F3-EBEDE74F2363}"/>
              </a:ext>
            </a:extLst>
          </p:cNvPr>
          <p:cNvSpPr txBox="1"/>
          <p:nvPr/>
        </p:nvSpPr>
        <p:spPr>
          <a:xfrm>
            <a:off x="430743" y="1088510"/>
            <a:ext cx="8222853" cy="3939500"/>
          </a:xfrm>
          <a:prstGeom prst="rect">
            <a:avLst/>
          </a:prstGeom>
          <a:noFill/>
          <a:ln>
            <a:noFill/>
          </a:ln>
        </p:spPr>
        <p:txBody>
          <a:bodyPr spcFirstLastPara="1" wrap="square" lIns="91425" tIns="45700" rIns="91425" bIns="45700" anchor="t" anchorCtr="0">
            <a:spAutoFit/>
          </a:bodyPr>
          <a:lstStyle/>
          <a:p>
            <a:pPr marR="0" lvl="0" rtl="0">
              <a:spcBef>
                <a:spcPts val="0"/>
              </a:spcBef>
              <a:spcAft>
                <a:spcPts val="1200"/>
              </a:spcAft>
            </a:pPr>
            <a:r>
              <a:rPr lang="en-US" sz="2400" b="1" u="sng" dirty="0">
                <a:latin typeface="Arial" panose="020B0604020202020204" pitchFamily="34" charset="0"/>
                <a:cs typeface="Arial" panose="020B0604020202020204" pitchFamily="34" charset="0"/>
                <a:sym typeface="Georgia"/>
              </a:rPr>
              <a:t>Future</a:t>
            </a:r>
          </a:p>
          <a:p>
            <a:pPr marL="285750" marR="0" lvl="0" indent="-285750" rtl="0">
              <a:spcBef>
                <a:spcPts val="0"/>
              </a:spcBef>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sym typeface="Georgia"/>
              </a:rPr>
              <a:t>Study of individual threat vectors to understand their risk potential</a:t>
            </a:r>
          </a:p>
          <a:p>
            <a:pPr marL="285750" marR="0" lvl="0" indent="-285750" rtl="0">
              <a:spcBef>
                <a:spcPts val="0"/>
              </a:spcBef>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sym typeface="Georgia"/>
              </a:rPr>
              <a:t>Study of communication modes (wired/wireless) and communication protocols (Modbus, DNP3, IEC 61850) to identify additional cyber threats and safeguard design</a:t>
            </a:r>
          </a:p>
          <a:p>
            <a:pPr marL="285750" marR="0" lvl="0" indent="-285750" rtl="0">
              <a:spcBef>
                <a:spcPts val="0"/>
              </a:spcBef>
              <a:spcAft>
                <a:spcPts val="1200"/>
              </a:spcAft>
              <a:buFont typeface="Arial" panose="020B0604020202020204" pitchFamily="34" charset="0"/>
              <a:buChar char="•"/>
            </a:pPr>
            <a:r>
              <a:rPr lang="en-US" sz="2400" dirty="0">
                <a:latin typeface="Arial" panose="020B0604020202020204" pitchFamily="34" charset="0"/>
                <a:cs typeface="Arial" panose="020B0604020202020204" pitchFamily="34" charset="0"/>
                <a:sym typeface="Georgia"/>
              </a:rPr>
              <a:t>Study of different control strategies and how they impact the overall risk</a:t>
            </a:r>
          </a:p>
          <a:p>
            <a:pPr marL="285750" marR="0" lvl="0" indent="-285750" algn="just" rtl="0">
              <a:spcBef>
                <a:spcPts val="0"/>
              </a:spcBef>
              <a:spcAft>
                <a:spcPts val="0"/>
              </a:spcAft>
              <a:buFont typeface="Arial" panose="020B0604020202020204" pitchFamily="34" charset="0"/>
              <a:buChar char="•"/>
            </a:pPr>
            <a:endParaRPr lang="en-US" dirty="0">
              <a:latin typeface="Arial" panose="020B0604020202020204" pitchFamily="34" charset="0"/>
              <a:cs typeface="Arial" panose="020B0604020202020204" pitchFamily="34" charset="0"/>
              <a:sym typeface="Georgia"/>
            </a:endParaRPr>
          </a:p>
        </p:txBody>
      </p:sp>
    </p:spTree>
    <p:extLst>
      <p:ext uri="{BB962C8B-B14F-4D97-AF65-F5344CB8AC3E}">
        <p14:creationId xmlns:p14="http://schemas.microsoft.com/office/powerpoint/2010/main" val="5711480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0064896-C721-40E7-BBB1-A612D4BDE47C}"/>
              </a:ext>
            </a:extLst>
          </p:cNvPr>
          <p:cNvSpPr txBox="1"/>
          <p:nvPr/>
        </p:nvSpPr>
        <p:spPr>
          <a:xfrm>
            <a:off x="394538" y="3536096"/>
            <a:ext cx="8354924" cy="622300"/>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000" dirty="0">
                <a:solidFill>
                  <a:srgbClr val="C1911E"/>
                </a:solidFill>
                <a:latin typeface="Impact"/>
                <a:cs typeface="Impact"/>
              </a:rPr>
              <a:t>Question</a:t>
            </a:r>
            <a:r>
              <a:rPr kumimoji="0" lang="da-DK" sz="3000" b="0" i="0" u="none" strike="noStrike" kern="1200" cap="none" spc="0" normalizeH="0" noProof="0" dirty="0">
                <a:ln>
                  <a:noFill/>
                </a:ln>
                <a:solidFill>
                  <a:srgbClr val="C1911E"/>
                </a:solidFill>
                <a:effectLst/>
                <a:uLnTx/>
                <a:uFillTx/>
                <a:latin typeface="Impact"/>
                <a:ea typeface="+mn-ea"/>
                <a:cs typeface="Impact"/>
              </a:rPr>
              <a:t>s?</a:t>
            </a:r>
          </a:p>
        </p:txBody>
      </p:sp>
      <p:sp>
        <p:nvSpPr>
          <p:cNvPr id="8" name="Rectangle 7">
            <a:extLst>
              <a:ext uri="{FF2B5EF4-FFF2-40B4-BE49-F238E27FC236}">
                <a16:creationId xmlns:a16="http://schemas.microsoft.com/office/drawing/2014/main" id="{4844B2E4-E7DB-4B96-8C86-D9EEBA1D2479}"/>
              </a:ext>
            </a:extLst>
          </p:cNvPr>
          <p:cNvSpPr/>
          <p:nvPr/>
        </p:nvSpPr>
        <p:spPr>
          <a:xfrm>
            <a:off x="2924178" y="1741301"/>
            <a:ext cx="3295646" cy="923330"/>
          </a:xfrm>
          <a:prstGeom prst="rect">
            <a:avLst/>
          </a:prstGeom>
          <a:noFill/>
        </p:spPr>
        <p:txBody>
          <a:bodyPr wrap="none" lIns="91440" tIns="45720" rIns="91440" bIns="45720">
            <a:spAutoFit/>
          </a:bodyPr>
          <a:lstStyle/>
          <a:p>
            <a:pPr algn="ct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Thank You!</a:t>
            </a:r>
          </a:p>
        </p:txBody>
      </p:sp>
    </p:spTree>
    <p:extLst>
      <p:ext uri="{BB962C8B-B14F-4D97-AF65-F5344CB8AC3E}">
        <p14:creationId xmlns:p14="http://schemas.microsoft.com/office/powerpoint/2010/main" val="699015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3</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84512"/>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200" dirty="0">
                <a:solidFill>
                  <a:srgbClr val="C1911E"/>
                </a:solidFill>
                <a:latin typeface="Impact"/>
                <a:cs typeface="Impact"/>
              </a:rPr>
              <a:t>Purpose of this Study – ICS vulnerability</a:t>
            </a:r>
            <a:endParaRPr kumimoji="0" lang="da-DK" sz="32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5" name="TextBox 14">
            <a:extLst>
              <a:ext uri="{FF2B5EF4-FFF2-40B4-BE49-F238E27FC236}">
                <a16:creationId xmlns:a16="http://schemas.microsoft.com/office/drawing/2014/main" id="{AD7C9969-77EC-452F-9E0D-E8A8FDEB3906}"/>
              </a:ext>
            </a:extLst>
          </p:cNvPr>
          <p:cNvSpPr txBox="1"/>
          <p:nvPr/>
        </p:nvSpPr>
        <p:spPr>
          <a:xfrm>
            <a:off x="358019" y="1228397"/>
            <a:ext cx="8427962" cy="4401205"/>
          </a:xfrm>
          <a:prstGeom prst="rect">
            <a:avLst/>
          </a:prstGeom>
          <a:noFill/>
        </p:spPr>
        <p:txBody>
          <a:bodyPr wrap="square">
            <a:spAutoFit/>
          </a:bodyPr>
          <a:lstStyle/>
          <a:p>
            <a:pPr marL="285750" indent="-285750" algn="just">
              <a:buFont typeface="Arial" panose="020B0604020202020204" pitchFamily="34" charset="0"/>
              <a:buChar char="•"/>
            </a:pPr>
            <a:r>
              <a:rPr lang="en-US" sz="2800" u="sng" dirty="0">
                <a:latin typeface="Arial" panose="020B0604020202020204" pitchFamily="34" charset="0"/>
                <a:cs typeface="Arial" panose="020B0604020202020204" pitchFamily="34" charset="0"/>
              </a:rPr>
              <a:t>Goal of CISTAR</a:t>
            </a:r>
            <a:r>
              <a:rPr lang="en-US" sz="2800" dirty="0">
                <a:latin typeface="Arial" panose="020B0604020202020204" pitchFamily="34" charset="0"/>
                <a:cs typeface="Arial" panose="020B0604020202020204" pitchFamily="34" charset="0"/>
              </a:rPr>
              <a:t>: Design local, modular and highly networked light hydrocarbon processing facilities, operating remotely</a:t>
            </a:r>
          </a:p>
          <a:p>
            <a:pPr marL="285750" indent="-285750" algn="just">
              <a:buFont typeface="Arial" panose="020B0604020202020204" pitchFamily="34" charset="0"/>
              <a:buChar char="•"/>
            </a:pPr>
            <a:r>
              <a:rPr lang="en-US" sz="2800" dirty="0">
                <a:latin typeface="Arial" panose="020B0604020202020204" pitchFamily="34" charset="0"/>
                <a:cs typeface="Arial" panose="020B0604020202020204" pitchFamily="34" charset="0"/>
              </a:rPr>
              <a:t>Remote operations involve the use of Industrial Control Systems (ICS) to enable control over the operations</a:t>
            </a:r>
          </a:p>
          <a:p>
            <a:pPr marL="285750" indent="-285750" algn="just">
              <a:buFont typeface="Arial" panose="020B0604020202020204" pitchFamily="34" charset="0"/>
              <a:buChar char="•"/>
            </a:pPr>
            <a:r>
              <a:rPr lang="en-US" sz="2800" dirty="0">
                <a:latin typeface="Arial" panose="020B0604020202020204" pitchFamily="34" charset="0"/>
                <a:cs typeface="Arial" panose="020B0604020202020204" pitchFamily="34" charset="0"/>
              </a:rPr>
              <a:t>ICS components could be subject to attack by a variety of threat vectors: Cyber, Sabotage, Disgruntled Employee, Terrorism, Vandalism, Theft</a:t>
            </a:r>
            <a:r>
              <a:rPr lang="en-US" sz="2800" baseline="30000" dirty="0">
                <a:latin typeface="Arial" panose="020B0604020202020204" pitchFamily="34" charset="0"/>
                <a:cs typeface="Arial" panose="020B0604020202020204" pitchFamily="34" charset="0"/>
              </a:rPr>
              <a:t>1</a:t>
            </a:r>
          </a:p>
        </p:txBody>
      </p:sp>
      <p:sp>
        <p:nvSpPr>
          <p:cNvPr id="16" name="TextBox 15">
            <a:extLst>
              <a:ext uri="{FF2B5EF4-FFF2-40B4-BE49-F238E27FC236}">
                <a16:creationId xmlns:a16="http://schemas.microsoft.com/office/drawing/2014/main" id="{29D84033-5426-493B-8CE9-621AE0FF5895}"/>
              </a:ext>
            </a:extLst>
          </p:cNvPr>
          <p:cNvSpPr txBox="1"/>
          <p:nvPr/>
        </p:nvSpPr>
        <p:spPr>
          <a:xfrm>
            <a:off x="468057" y="6520679"/>
            <a:ext cx="7088586" cy="276999"/>
          </a:xfrm>
          <a:prstGeom prst="rect">
            <a:avLst/>
          </a:prstGeom>
          <a:noFill/>
        </p:spPr>
        <p:txBody>
          <a:bodyPr wrap="square" rtlCol="0">
            <a:spAutoFit/>
          </a:bodyPr>
          <a:lstStyle/>
          <a:p>
            <a:pPr algn="just"/>
            <a:r>
              <a:rPr lang="en-US" sz="1200" baseline="30000" dirty="0">
                <a:latin typeface="Arial" panose="020B0604020202020204" pitchFamily="34" charset="0"/>
                <a:cs typeface="Arial" panose="020B0604020202020204" pitchFamily="34" charset="0"/>
              </a:rPr>
              <a:t>1</a:t>
            </a:r>
            <a:r>
              <a:rPr lang="en-US" sz="1200" dirty="0">
                <a:latin typeface="Arial" panose="020B0604020202020204" pitchFamily="34" charset="0"/>
                <a:cs typeface="Arial" panose="020B0604020202020204" pitchFamily="34" charset="0"/>
              </a:rPr>
              <a:t>Moreno et al., </a:t>
            </a:r>
            <a:r>
              <a:rPr lang="en-US" sz="1200" i="1" dirty="0">
                <a:latin typeface="Arial" panose="020B0604020202020204" pitchFamily="34" charset="0"/>
                <a:cs typeface="Arial" panose="020B0604020202020204" pitchFamily="34" charset="0"/>
              </a:rPr>
              <a:t>Process </a:t>
            </a:r>
            <a:r>
              <a:rPr lang="en-US" sz="1200" i="1" dirty="0" err="1">
                <a:latin typeface="Arial" panose="020B0604020202020204" pitchFamily="34" charset="0"/>
                <a:cs typeface="Arial" panose="020B0604020202020204" pitchFamily="34" charset="0"/>
              </a:rPr>
              <a:t>Saf</a:t>
            </a:r>
            <a:r>
              <a:rPr lang="en-US" sz="1200" i="1" dirty="0">
                <a:latin typeface="Arial" panose="020B0604020202020204" pitchFamily="34" charset="0"/>
                <a:cs typeface="Arial" panose="020B0604020202020204" pitchFamily="34" charset="0"/>
              </a:rPr>
              <a:t>. Environ. Prot.</a:t>
            </a:r>
            <a:r>
              <a:rPr lang="en-US" sz="1200" dirty="0">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2018</a:t>
            </a:r>
            <a:r>
              <a:rPr lang="en-US" sz="1200" dirty="0">
                <a:latin typeface="Arial" panose="020B0604020202020204" pitchFamily="34" charset="0"/>
                <a:cs typeface="Arial" panose="020B0604020202020204" pitchFamily="34" charset="0"/>
              </a:rPr>
              <a:t>, 116, 621-631</a:t>
            </a:r>
          </a:p>
        </p:txBody>
      </p:sp>
    </p:spTree>
    <p:extLst>
      <p:ext uri="{BB962C8B-B14F-4D97-AF65-F5344CB8AC3E}">
        <p14:creationId xmlns:p14="http://schemas.microsoft.com/office/powerpoint/2010/main" val="3682409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4</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84512"/>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200" dirty="0">
                <a:solidFill>
                  <a:srgbClr val="C1911E"/>
                </a:solidFill>
                <a:latin typeface="Impact"/>
                <a:cs typeface="Impact"/>
              </a:rPr>
              <a:t>Purpose of this Study – Increase in Cyber Threat</a:t>
            </a:r>
            <a:endParaRPr kumimoji="0" lang="da-DK" sz="32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5" name="TextBox 14">
            <a:extLst>
              <a:ext uri="{FF2B5EF4-FFF2-40B4-BE49-F238E27FC236}">
                <a16:creationId xmlns:a16="http://schemas.microsoft.com/office/drawing/2014/main" id="{AD7C9969-77EC-452F-9E0D-E8A8FDEB3906}"/>
              </a:ext>
            </a:extLst>
          </p:cNvPr>
          <p:cNvSpPr txBox="1"/>
          <p:nvPr/>
        </p:nvSpPr>
        <p:spPr>
          <a:xfrm>
            <a:off x="358019" y="825952"/>
            <a:ext cx="8427962" cy="4555093"/>
          </a:xfrm>
          <a:prstGeom prst="rect">
            <a:avLst/>
          </a:prstGeom>
          <a:noFill/>
        </p:spPr>
        <p:txBody>
          <a:bodyPr wrap="square">
            <a:spAutoFit/>
          </a:bodyPr>
          <a:lstStyle/>
          <a:p>
            <a:pPr marL="285750" indent="-285750" algn="just">
              <a:buFont typeface="Arial" panose="020B0604020202020204" pitchFamily="34" charset="0"/>
              <a:buChar char="•"/>
            </a:pPr>
            <a:r>
              <a:rPr lang="en-US" sz="2400" dirty="0">
                <a:latin typeface="Arial" panose="020B0604020202020204" pitchFamily="34" charset="0"/>
                <a:cs typeface="Arial" panose="020B0604020202020204" pitchFamily="34" charset="0"/>
              </a:rPr>
              <a:t>Recent data on industrial cyberattacks indicate an increase in targeted attacks on the energy sector</a:t>
            </a:r>
          </a:p>
          <a:p>
            <a:pPr marL="742950" lvl="1" indent="-285750" algn="just">
              <a:buFont typeface="Arial" panose="020B0604020202020204" pitchFamily="34" charset="0"/>
              <a:buChar char="•"/>
            </a:pPr>
            <a:r>
              <a:rPr lang="en-US" sz="2200" dirty="0">
                <a:latin typeface="Arial" panose="020B0604020202020204" pitchFamily="34" charset="0"/>
                <a:cs typeface="Arial" panose="020B0604020202020204" pitchFamily="34" charset="0"/>
              </a:rPr>
              <a:t>Kaspersky Lab ICS CERT report suggests 38% of computers cyberattacked in 2019 were in the Oil &amp; Gas sector</a:t>
            </a:r>
            <a:r>
              <a:rPr lang="en-US" sz="2200" baseline="30000" dirty="0">
                <a:latin typeface="Arial" panose="020B0604020202020204" pitchFamily="34" charset="0"/>
                <a:cs typeface="Arial" panose="020B0604020202020204" pitchFamily="34" charset="0"/>
              </a:rPr>
              <a:t>1</a:t>
            </a:r>
            <a:r>
              <a:rPr lang="en-US" sz="2200" dirty="0">
                <a:latin typeface="Arial" panose="020B0604020202020204" pitchFamily="34" charset="0"/>
                <a:cs typeface="Arial" panose="020B0604020202020204" pitchFamily="34" charset="0"/>
              </a:rPr>
              <a:t> </a:t>
            </a:r>
          </a:p>
          <a:p>
            <a:pPr marL="742950" lvl="1" indent="-285750" algn="just">
              <a:buFont typeface="Arial" panose="020B0604020202020204" pitchFamily="34" charset="0"/>
              <a:buChar char="•"/>
            </a:pPr>
            <a:r>
              <a:rPr lang="en-US" sz="2200" dirty="0">
                <a:latin typeface="Arial" panose="020B0604020202020204" pitchFamily="34" charset="0"/>
                <a:cs typeface="Arial" panose="020B0604020202020204" pitchFamily="34" charset="0"/>
              </a:rPr>
              <a:t>A March 2018 survey by Siemens and the </a:t>
            </a:r>
            <a:r>
              <a:rPr lang="en-US" sz="2200" dirty="0" err="1">
                <a:latin typeface="Arial" panose="020B0604020202020204" pitchFamily="34" charset="0"/>
                <a:cs typeface="Arial" panose="020B0604020202020204" pitchFamily="34" charset="0"/>
              </a:rPr>
              <a:t>Ponemon</a:t>
            </a:r>
            <a:r>
              <a:rPr lang="en-US" sz="2200" dirty="0">
                <a:latin typeface="Arial" panose="020B0604020202020204" pitchFamily="34" charset="0"/>
                <a:cs typeface="Arial" panose="020B0604020202020204" pitchFamily="34" charset="0"/>
              </a:rPr>
              <a:t> Institute noted that 50% of all cyber attacks in the Middle East target the oil and gas sector</a:t>
            </a:r>
            <a:r>
              <a:rPr lang="en-US" sz="2200" baseline="30000" dirty="0">
                <a:latin typeface="Arial" panose="020B0604020202020204" pitchFamily="34" charset="0"/>
                <a:cs typeface="Arial" panose="020B0604020202020204" pitchFamily="34" charset="0"/>
              </a:rPr>
              <a:t>2</a:t>
            </a:r>
          </a:p>
          <a:p>
            <a:pPr marL="742950" lvl="1" indent="-285750" algn="just">
              <a:buFont typeface="Arial" panose="020B0604020202020204" pitchFamily="34" charset="0"/>
              <a:buChar char="•"/>
            </a:pPr>
            <a:r>
              <a:rPr lang="en-US" sz="2200" dirty="0">
                <a:latin typeface="Arial" panose="020B0604020202020204" pitchFamily="34" charset="0"/>
                <a:cs typeface="Arial" panose="020B0604020202020204" pitchFamily="34" charset="0"/>
              </a:rPr>
              <a:t>Research from Hornet Security, a German cloud security provider, identifies energy as the number one target for cyberattacks in 2019, 16% of all attacks worldwide</a:t>
            </a:r>
            <a:r>
              <a:rPr lang="en-US" sz="2200" baseline="30000" dirty="0">
                <a:latin typeface="Arial" panose="020B0604020202020204" pitchFamily="34" charset="0"/>
                <a:cs typeface="Arial" panose="020B0604020202020204" pitchFamily="34" charset="0"/>
              </a:rPr>
              <a:t>3</a:t>
            </a:r>
          </a:p>
          <a:p>
            <a:pPr marL="742950" lvl="1" indent="-285750" algn="just">
              <a:buFont typeface="Arial" panose="020B0604020202020204" pitchFamily="34" charset="0"/>
              <a:buChar char="•"/>
            </a:pPr>
            <a:r>
              <a:rPr lang="en-US" sz="2200" dirty="0">
                <a:latin typeface="Arial" panose="020B0604020202020204" pitchFamily="34" charset="0"/>
                <a:cs typeface="Arial" panose="020B0604020202020204" pitchFamily="34" charset="0"/>
              </a:rPr>
              <a:t>The number of known attack groups targeting the energy sector increased from 87 in 2015 to 155 in 2019</a:t>
            </a:r>
            <a:r>
              <a:rPr lang="en-US" sz="2200" baseline="30000" dirty="0">
                <a:latin typeface="Arial" panose="020B0604020202020204" pitchFamily="34" charset="0"/>
                <a:cs typeface="Arial" panose="020B0604020202020204" pitchFamily="34" charset="0"/>
              </a:rPr>
              <a:t>4</a:t>
            </a:r>
          </a:p>
        </p:txBody>
      </p:sp>
      <p:sp>
        <p:nvSpPr>
          <p:cNvPr id="16" name="TextBox 15">
            <a:extLst>
              <a:ext uri="{FF2B5EF4-FFF2-40B4-BE49-F238E27FC236}">
                <a16:creationId xmlns:a16="http://schemas.microsoft.com/office/drawing/2014/main" id="{29D84033-5426-493B-8CE9-621AE0FF5895}"/>
              </a:ext>
            </a:extLst>
          </p:cNvPr>
          <p:cNvSpPr txBox="1"/>
          <p:nvPr/>
        </p:nvSpPr>
        <p:spPr>
          <a:xfrm>
            <a:off x="468057" y="6008899"/>
            <a:ext cx="7088586" cy="830997"/>
          </a:xfrm>
          <a:prstGeom prst="rect">
            <a:avLst/>
          </a:prstGeom>
          <a:noFill/>
        </p:spPr>
        <p:txBody>
          <a:bodyPr wrap="square" rtlCol="0">
            <a:spAutoFit/>
          </a:bodyPr>
          <a:lstStyle/>
          <a:p>
            <a:pPr algn="just"/>
            <a:r>
              <a:rPr lang="en-US" sz="1200" baseline="30000" dirty="0">
                <a:latin typeface="Arial" panose="020B0604020202020204" pitchFamily="34" charset="0"/>
                <a:cs typeface="Arial" panose="020B0604020202020204" pitchFamily="34" charset="0"/>
              </a:rPr>
              <a:t>1</a:t>
            </a:r>
            <a:r>
              <a:rPr lang="en-US" sz="1200" dirty="0">
                <a:latin typeface="Arial" panose="020B0604020202020204" pitchFamily="34" charset="0"/>
                <a:cs typeface="Arial" panose="020B0604020202020204" pitchFamily="34" charset="0"/>
              </a:rPr>
              <a:t>Threat Landscape for Industrial Automation Systems in H1 2020 </a:t>
            </a:r>
            <a:r>
              <a:rPr lang="en-US" sz="1200" i="1" dirty="0">
                <a:latin typeface="Arial" panose="020B0604020202020204" pitchFamily="34" charset="0"/>
                <a:cs typeface="Arial" panose="020B0604020202020204" pitchFamily="34" charset="0"/>
              </a:rPr>
              <a:t>Kaspersky Lab ICS CERT</a:t>
            </a:r>
            <a:r>
              <a:rPr lang="en-US" sz="1200" dirty="0">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2019</a:t>
            </a:r>
          </a:p>
          <a:p>
            <a:pPr algn="just"/>
            <a:r>
              <a:rPr lang="en-US" sz="1200" baseline="30000" dirty="0">
                <a:latin typeface="Arial" panose="020B0604020202020204" pitchFamily="34" charset="0"/>
                <a:cs typeface="Arial" panose="020B0604020202020204" pitchFamily="34" charset="0"/>
              </a:rPr>
              <a:t>2</a:t>
            </a:r>
            <a:r>
              <a:rPr lang="en-US" sz="1200" dirty="0">
                <a:latin typeface="Arial" panose="020B0604020202020204" pitchFamily="34" charset="0"/>
                <a:cs typeface="Arial" panose="020B0604020202020204" pitchFamily="34" charset="0"/>
              </a:rPr>
              <a:t>https://www.siemens.com/mea/en/home/company/topic-areas/digitalization/cybersecurity.html</a:t>
            </a:r>
          </a:p>
          <a:p>
            <a:pPr algn="just"/>
            <a:r>
              <a:rPr lang="en-US" sz="1200" baseline="30000" dirty="0">
                <a:latin typeface="Arial" panose="020B0604020202020204" pitchFamily="34" charset="0"/>
                <a:cs typeface="Arial" panose="020B0604020202020204" pitchFamily="34" charset="0"/>
              </a:rPr>
              <a:t>3</a:t>
            </a:r>
            <a:r>
              <a:rPr lang="en-US" sz="1200" dirty="0">
                <a:latin typeface="Arial" panose="020B0604020202020204" pitchFamily="34" charset="0"/>
                <a:cs typeface="Arial" panose="020B0604020202020204" pitchFamily="34" charset="0"/>
              </a:rPr>
              <a:t>https://energymonitor.ai/technology/</a:t>
            </a:r>
            <a:r>
              <a:rPr lang="en-US" sz="1200" dirty="0" err="1">
                <a:latin typeface="Arial" panose="020B0604020202020204" pitchFamily="34" charset="0"/>
                <a:cs typeface="Arial" panose="020B0604020202020204" pitchFamily="34" charset="0"/>
              </a:rPr>
              <a:t>digitalisation</a:t>
            </a:r>
            <a:r>
              <a:rPr lang="en-US" sz="1200" dirty="0">
                <a:latin typeface="Arial" panose="020B0604020202020204" pitchFamily="34" charset="0"/>
                <a:cs typeface="Arial" panose="020B0604020202020204" pitchFamily="34" charset="0"/>
              </a:rPr>
              <a:t>/cybersecurity-threats-escalate-in-the-energy-sector</a:t>
            </a:r>
          </a:p>
          <a:p>
            <a:pPr algn="just"/>
            <a:r>
              <a:rPr lang="en-US" sz="1200" baseline="30000" dirty="0">
                <a:latin typeface="Arial" panose="020B0604020202020204" pitchFamily="34" charset="0"/>
                <a:cs typeface="Arial" panose="020B0604020202020204" pitchFamily="34" charset="0"/>
              </a:rPr>
              <a:t>4</a:t>
            </a:r>
            <a:r>
              <a:rPr lang="en-US" sz="1200" dirty="0">
                <a:latin typeface="Arial" panose="020B0604020202020204" pitchFamily="34" charset="0"/>
                <a:cs typeface="Arial" panose="020B0604020202020204" pitchFamily="34" charset="0"/>
              </a:rPr>
              <a:t>ISTR 2019: Targeted Attack Groups Increase Despite Growing Risk of Exposure, </a:t>
            </a:r>
            <a:r>
              <a:rPr lang="en-US" sz="1200" i="1" dirty="0">
                <a:latin typeface="Arial" panose="020B0604020202020204" pitchFamily="34" charset="0"/>
                <a:cs typeface="Arial" panose="020B0604020202020204" pitchFamily="34" charset="0"/>
              </a:rPr>
              <a:t>Symantec </a:t>
            </a:r>
            <a:r>
              <a:rPr lang="en-US" sz="1200" b="1" dirty="0">
                <a:latin typeface="Arial" panose="020B0604020202020204" pitchFamily="34" charset="0"/>
                <a:cs typeface="Arial" panose="020B0604020202020204" pitchFamily="34" charset="0"/>
              </a:rPr>
              <a:t>2019</a:t>
            </a:r>
          </a:p>
        </p:txBody>
      </p:sp>
      <p:sp>
        <p:nvSpPr>
          <p:cNvPr id="3" name="TextBox 2">
            <a:extLst>
              <a:ext uri="{FF2B5EF4-FFF2-40B4-BE49-F238E27FC236}">
                <a16:creationId xmlns:a16="http://schemas.microsoft.com/office/drawing/2014/main" id="{2D451547-5E8C-4D7F-B62C-5D343C0A14D0}"/>
              </a:ext>
            </a:extLst>
          </p:cNvPr>
          <p:cNvSpPr txBox="1"/>
          <p:nvPr/>
        </p:nvSpPr>
        <p:spPr>
          <a:xfrm>
            <a:off x="4069976" y="5400580"/>
            <a:ext cx="4716005" cy="369332"/>
          </a:xfrm>
          <a:prstGeom prst="rect">
            <a:avLst/>
          </a:prstGeom>
          <a:noFill/>
        </p:spPr>
        <p:txBody>
          <a:bodyPr wrap="square" rtlCol="0">
            <a:spAutoFit/>
          </a:bodyPr>
          <a:lstStyle/>
          <a:p>
            <a:pPr algn="r"/>
            <a:r>
              <a:rPr lang="en-US" dirty="0">
                <a:latin typeface="Arial" panose="020B0604020202020204" pitchFamily="34" charset="0"/>
                <a:cs typeface="Arial" panose="020B0604020202020204" pitchFamily="34" charset="0"/>
              </a:rPr>
              <a:t>CERT – Cyber Emergency Response Team</a:t>
            </a:r>
          </a:p>
        </p:txBody>
      </p:sp>
    </p:spTree>
    <p:extLst>
      <p:ext uri="{BB962C8B-B14F-4D97-AF65-F5344CB8AC3E}">
        <p14:creationId xmlns:p14="http://schemas.microsoft.com/office/powerpoint/2010/main" val="342298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5</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84512"/>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200" dirty="0">
                <a:solidFill>
                  <a:srgbClr val="C1911E"/>
                </a:solidFill>
                <a:latin typeface="Impact"/>
                <a:cs typeface="Impact"/>
              </a:rPr>
              <a:t>Purpose of this Study – Learning from Past Incidents</a:t>
            </a:r>
            <a:endParaRPr kumimoji="0" lang="da-DK" sz="32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6" name="TextBox 15">
            <a:extLst>
              <a:ext uri="{FF2B5EF4-FFF2-40B4-BE49-F238E27FC236}">
                <a16:creationId xmlns:a16="http://schemas.microsoft.com/office/drawing/2014/main" id="{29D84033-5426-493B-8CE9-621AE0FF5895}"/>
              </a:ext>
            </a:extLst>
          </p:cNvPr>
          <p:cNvSpPr txBox="1"/>
          <p:nvPr/>
        </p:nvSpPr>
        <p:spPr>
          <a:xfrm>
            <a:off x="452568" y="6604084"/>
            <a:ext cx="7088586" cy="253916"/>
          </a:xfrm>
          <a:prstGeom prst="rect">
            <a:avLst/>
          </a:prstGeom>
          <a:noFill/>
        </p:spPr>
        <p:txBody>
          <a:bodyPr wrap="square" rtlCol="0">
            <a:spAutoFit/>
          </a:bodyPr>
          <a:lstStyle/>
          <a:p>
            <a:pPr algn="just"/>
            <a:r>
              <a:rPr lang="en-US" sz="1050" baseline="30000" dirty="0">
                <a:latin typeface="Arial" panose="020B0604020202020204" pitchFamily="34" charset="0"/>
                <a:cs typeface="Arial" panose="020B0604020202020204" pitchFamily="34" charset="0"/>
              </a:rPr>
              <a:t>1</a:t>
            </a:r>
            <a:r>
              <a:rPr lang="en-US" sz="1050" dirty="0">
                <a:latin typeface="Arial" panose="020B0604020202020204" pitchFamily="34" charset="0"/>
                <a:cs typeface="Arial" panose="020B0604020202020204" pitchFamily="34" charset="0"/>
              </a:rPr>
              <a:t>Osborne, C., https://www.zdnet.com/article/colonial-pipeline-ransomware-attack-everything-you-need-to-know/</a:t>
            </a:r>
            <a:endParaRPr lang="en-US" sz="1050" baseline="300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1B309129-DE80-4D37-881A-ACB782EBC409}"/>
              </a:ext>
            </a:extLst>
          </p:cNvPr>
          <p:cNvSpPr txBox="1"/>
          <p:nvPr/>
        </p:nvSpPr>
        <p:spPr>
          <a:xfrm>
            <a:off x="186267" y="666304"/>
            <a:ext cx="4301065" cy="2657138"/>
          </a:xfrm>
          <a:prstGeom prst="rect">
            <a:avLst/>
          </a:prstGeom>
          <a:noFill/>
          <a:ln>
            <a:solidFill>
              <a:schemeClr val="tx1"/>
            </a:solidFill>
          </a:ln>
        </p:spPr>
        <p:txBody>
          <a:bodyPr wrap="square">
            <a:spAutoFit/>
          </a:bodyPr>
          <a:lstStyle/>
          <a:p>
            <a:pPr marR="0" lvl="0" algn="ctr">
              <a:spcBef>
                <a:spcPts val="0"/>
              </a:spcBef>
              <a:spcAft>
                <a:spcPts val="800"/>
              </a:spcAft>
            </a:pPr>
            <a:r>
              <a:rPr lang="en-IN" sz="1600" b="1" u="sng" dirty="0">
                <a:effectLst/>
                <a:latin typeface="Arial" panose="020B0604020202020204" pitchFamily="34" charset="0"/>
                <a:ea typeface="Yu Mincho" panose="02020400000000000000" pitchFamily="18" charset="-128"/>
                <a:cs typeface="Arial" panose="020B0604020202020204" pitchFamily="34" charset="0"/>
              </a:rPr>
              <a:t>Colonial Pipeline Attack (2021)</a:t>
            </a:r>
            <a:r>
              <a:rPr lang="en-IN" sz="1600" b="1" u="sng" baseline="30000" dirty="0">
                <a:effectLst/>
                <a:latin typeface="Arial" panose="020B0604020202020204" pitchFamily="34" charset="0"/>
                <a:ea typeface="Yu Mincho" panose="02020400000000000000" pitchFamily="18" charset="-128"/>
                <a:cs typeface="Arial" panose="020B0604020202020204" pitchFamily="34" charset="0"/>
              </a:rPr>
              <a:t>1</a:t>
            </a:r>
            <a:endParaRPr lang="en-US" sz="1600" u="sng" dirty="0">
              <a:effectLst/>
              <a:latin typeface="Arial" panose="020B0604020202020204" pitchFamily="34" charset="0"/>
              <a:ea typeface="Yu Mincho" panose="02020400000000000000" pitchFamily="18" charset="-128"/>
              <a:cs typeface="Arial" panose="020B0604020202020204" pitchFamily="34" charset="0"/>
            </a:endParaRPr>
          </a:p>
          <a:p>
            <a:pPr marL="0" marR="0" algn="just">
              <a:spcBef>
                <a:spcPts val="0"/>
              </a:spcBef>
              <a:spcAft>
                <a:spcPts val="800"/>
              </a:spcAft>
            </a:pPr>
            <a:r>
              <a:rPr lang="en-IN" sz="1600" dirty="0">
                <a:effectLst/>
                <a:latin typeface="Arial" panose="020B0604020202020204" pitchFamily="34" charset="0"/>
                <a:ea typeface="Yu Mincho" panose="02020400000000000000" pitchFamily="18" charset="-128"/>
                <a:cs typeface="Arial" panose="020B0604020202020204" pitchFamily="34" charset="0"/>
              </a:rPr>
              <a:t>On May 7, 2021, hackers attacked the Colonial pipeline holding them at ransomware. This </a:t>
            </a:r>
            <a:r>
              <a:rPr lang="en-IN" sz="1600" dirty="0">
                <a:latin typeface="Arial" panose="020B0604020202020204" pitchFamily="34" charset="0"/>
                <a:ea typeface="Yu Mincho" panose="02020400000000000000" pitchFamily="18" charset="-128"/>
                <a:cs typeface="Arial" panose="020B0604020202020204" pitchFamily="34" charset="0"/>
              </a:rPr>
              <a:t>forced the pipeline operators to close down operations and freeze the IT systems. Colonial pipeline provides roughly 45% of the fuel supplies (gasoline, diesel, jet fuel, etc.) for the East Coast. Expected rise in the gasoline prices because of this incident.</a:t>
            </a:r>
            <a:endParaRPr lang="en-US" sz="1600" dirty="0">
              <a:effectLst/>
              <a:latin typeface="Arial" panose="020B0604020202020204" pitchFamily="34" charset="0"/>
              <a:ea typeface="Yu Mincho" panose="02020400000000000000" pitchFamily="18" charset="-128"/>
              <a:cs typeface="Arial" panose="020B0604020202020204" pitchFamily="34" charset="0"/>
            </a:endParaRPr>
          </a:p>
        </p:txBody>
      </p:sp>
    </p:spTree>
    <p:extLst>
      <p:ext uri="{BB962C8B-B14F-4D97-AF65-F5344CB8AC3E}">
        <p14:creationId xmlns:p14="http://schemas.microsoft.com/office/powerpoint/2010/main" val="686036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6</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84512"/>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200" dirty="0">
                <a:solidFill>
                  <a:srgbClr val="C1911E"/>
                </a:solidFill>
                <a:latin typeface="Impact"/>
                <a:cs typeface="Impact"/>
              </a:rPr>
              <a:t>Purpose of this Study – Learning from Past Incidents</a:t>
            </a:r>
            <a:endParaRPr kumimoji="0" lang="da-DK" sz="32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5" name="TextBox 14">
            <a:extLst>
              <a:ext uri="{FF2B5EF4-FFF2-40B4-BE49-F238E27FC236}">
                <a16:creationId xmlns:a16="http://schemas.microsoft.com/office/drawing/2014/main" id="{AD7C9969-77EC-452F-9E0D-E8A8FDEB3906}"/>
              </a:ext>
            </a:extLst>
          </p:cNvPr>
          <p:cNvSpPr txBox="1"/>
          <p:nvPr/>
        </p:nvSpPr>
        <p:spPr>
          <a:xfrm>
            <a:off x="186267" y="5655095"/>
            <a:ext cx="8771466" cy="369332"/>
          </a:xfrm>
          <a:prstGeom prst="rect">
            <a:avLst/>
          </a:prstGeom>
          <a:noFill/>
        </p:spPr>
        <p:txBody>
          <a:bodyPr wrap="square">
            <a:spAutoFit/>
          </a:bodyPr>
          <a:lstStyle/>
          <a:p>
            <a:pPr algn="just"/>
            <a:r>
              <a:rPr lang="en-US" sz="1800" dirty="0">
                <a:latin typeface="Arial" panose="020B0604020202020204" pitchFamily="34" charset="0"/>
                <a:cs typeface="Arial" panose="020B0604020202020204" pitchFamily="34" charset="0"/>
              </a:rPr>
              <a:t>Such incidents demonstrate the importance of designing cyber safe CISTAR facilities </a:t>
            </a:r>
          </a:p>
        </p:txBody>
      </p:sp>
      <p:sp>
        <p:nvSpPr>
          <p:cNvPr id="16" name="TextBox 15">
            <a:extLst>
              <a:ext uri="{FF2B5EF4-FFF2-40B4-BE49-F238E27FC236}">
                <a16:creationId xmlns:a16="http://schemas.microsoft.com/office/drawing/2014/main" id="{29D84033-5426-493B-8CE9-621AE0FF5895}"/>
              </a:ext>
            </a:extLst>
          </p:cNvPr>
          <p:cNvSpPr txBox="1"/>
          <p:nvPr/>
        </p:nvSpPr>
        <p:spPr>
          <a:xfrm>
            <a:off x="423865" y="6083636"/>
            <a:ext cx="7088586" cy="738664"/>
          </a:xfrm>
          <a:prstGeom prst="rect">
            <a:avLst/>
          </a:prstGeom>
          <a:noFill/>
        </p:spPr>
        <p:txBody>
          <a:bodyPr wrap="square" rtlCol="0">
            <a:spAutoFit/>
          </a:bodyPr>
          <a:lstStyle/>
          <a:p>
            <a:pPr algn="just"/>
            <a:r>
              <a:rPr lang="en-US" sz="1050" baseline="30000" dirty="0">
                <a:latin typeface="Arial" panose="020B0604020202020204" pitchFamily="34" charset="0"/>
                <a:cs typeface="Arial" panose="020B0604020202020204" pitchFamily="34" charset="0"/>
              </a:rPr>
              <a:t>1</a:t>
            </a:r>
            <a:r>
              <a:rPr lang="en-US" sz="1050" dirty="0">
                <a:latin typeface="Arial" panose="020B0604020202020204" pitchFamily="34" charset="0"/>
                <a:cs typeface="Arial" panose="020B0604020202020204" pitchFamily="34" charset="0"/>
              </a:rPr>
              <a:t>Osborne, C., https://www.zdnet.com/article/colonial-pipeline-ransomware-attack-everything-you-need-to-know/</a:t>
            </a:r>
            <a:endParaRPr lang="en-US" sz="1050" baseline="30000" dirty="0">
              <a:latin typeface="Arial" panose="020B0604020202020204" pitchFamily="34" charset="0"/>
              <a:cs typeface="Arial" panose="020B0604020202020204" pitchFamily="34" charset="0"/>
            </a:endParaRPr>
          </a:p>
          <a:p>
            <a:pPr algn="just"/>
            <a:r>
              <a:rPr lang="en-US" sz="1050" baseline="30000" dirty="0">
                <a:latin typeface="Arial" panose="020B0604020202020204" pitchFamily="34" charset="0"/>
                <a:cs typeface="Arial" panose="020B0604020202020204" pitchFamily="34" charset="0"/>
              </a:rPr>
              <a:t>2</a:t>
            </a:r>
            <a:r>
              <a:rPr lang="en-US" sz="1050" dirty="0">
                <a:latin typeface="Arial" panose="020B0604020202020204" pitchFamily="34" charset="0"/>
                <a:cs typeface="Arial" panose="020B0604020202020204" pitchFamily="34" charset="0"/>
              </a:rPr>
              <a:t>Malik et al., https://www.bloomberg.com/news/articles/2018-04-03/day-after-cyber-attack-a-third-gas-pipeline-data-system-shuts</a:t>
            </a:r>
          </a:p>
          <a:p>
            <a:pPr algn="just"/>
            <a:r>
              <a:rPr lang="en-US" sz="1050" baseline="30000" dirty="0">
                <a:latin typeface="Arial" panose="020B0604020202020204" pitchFamily="34" charset="0"/>
                <a:cs typeface="Arial" panose="020B0604020202020204" pitchFamily="34" charset="0"/>
              </a:rPr>
              <a:t>3</a:t>
            </a:r>
            <a:r>
              <a:rPr lang="en-US" sz="1050" dirty="0">
                <a:latin typeface="Arial" panose="020B0604020202020204" pitchFamily="34" charset="0"/>
                <a:cs typeface="Arial" panose="020B0604020202020204" pitchFamily="34" charset="0"/>
              </a:rPr>
              <a:t>Hemsley, K. E.; Fisher, R. E. </a:t>
            </a:r>
            <a:r>
              <a:rPr lang="en-US" sz="1050" i="1" dirty="0">
                <a:latin typeface="Arial" panose="020B0604020202020204" pitchFamily="34" charset="0"/>
                <a:cs typeface="Arial" panose="020B0604020202020204" pitchFamily="34" charset="0"/>
              </a:rPr>
              <a:t>History of Industrial Control System Cyber Incidents</a:t>
            </a:r>
            <a:r>
              <a:rPr lang="en-US" sz="1050" dirty="0">
                <a:latin typeface="Arial" panose="020B0604020202020204" pitchFamily="34" charset="0"/>
                <a:cs typeface="Arial" panose="020B0604020202020204" pitchFamily="34" charset="0"/>
              </a:rPr>
              <a:t>; </a:t>
            </a:r>
            <a:r>
              <a:rPr lang="en-US" sz="1050" b="1" dirty="0">
                <a:latin typeface="Arial" panose="020B0604020202020204" pitchFamily="34" charset="0"/>
                <a:cs typeface="Arial" panose="020B0604020202020204" pitchFamily="34" charset="0"/>
              </a:rPr>
              <a:t>2018</a:t>
            </a:r>
          </a:p>
        </p:txBody>
      </p:sp>
      <p:sp>
        <p:nvSpPr>
          <p:cNvPr id="7" name="TextBox 6">
            <a:extLst>
              <a:ext uri="{FF2B5EF4-FFF2-40B4-BE49-F238E27FC236}">
                <a16:creationId xmlns:a16="http://schemas.microsoft.com/office/drawing/2014/main" id="{25905991-BDB6-4BA2-9315-4299DEF5C957}"/>
              </a:ext>
            </a:extLst>
          </p:cNvPr>
          <p:cNvSpPr txBox="1"/>
          <p:nvPr/>
        </p:nvSpPr>
        <p:spPr>
          <a:xfrm>
            <a:off x="186267" y="3419681"/>
            <a:ext cx="4301065" cy="1918474"/>
          </a:xfrm>
          <a:prstGeom prst="rect">
            <a:avLst/>
          </a:prstGeom>
          <a:noFill/>
          <a:ln>
            <a:solidFill>
              <a:schemeClr val="tx1"/>
            </a:solidFill>
          </a:ln>
        </p:spPr>
        <p:txBody>
          <a:bodyPr wrap="square">
            <a:spAutoFit/>
          </a:bodyPr>
          <a:lstStyle/>
          <a:p>
            <a:pPr marR="0" lvl="0" algn="ctr">
              <a:spcBef>
                <a:spcPts val="0"/>
              </a:spcBef>
              <a:spcAft>
                <a:spcPts val="800"/>
              </a:spcAft>
            </a:pPr>
            <a:r>
              <a:rPr lang="en-IN" sz="1600" b="1" u="sng" dirty="0">
                <a:effectLst/>
                <a:latin typeface="Arial" panose="020B0604020202020204" pitchFamily="34" charset="0"/>
                <a:ea typeface="Yu Mincho" panose="02020400000000000000" pitchFamily="18" charset="-128"/>
                <a:cs typeface="Arial" panose="020B0604020202020204" pitchFamily="34" charset="0"/>
              </a:rPr>
              <a:t>Triton (2017)</a:t>
            </a:r>
            <a:r>
              <a:rPr lang="en-IN" sz="1600" b="1" u="sng" baseline="30000" dirty="0">
                <a:effectLst/>
                <a:latin typeface="Arial" panose="020B0604020202020204" pitchFamily="34" charset="0"/>
                <a:ea typeface="Yu Mincho" panose="02020400000000000000" pitchFamily="18" charset="-128"/>
                <a:cs typeface="Arial" panose="020B0604020202020204" pitchFamily="34" charset="0"/>
              </a:rPr>
              <a:t>3</a:t>
            </a:r>
            <a:endParaRPr lang="en-US" sz="1600" u="sng" dirty="0">
              <a:effectLst/>
              <a:latin typeface="Arial" panose="020B0604020202020204" pitchFamily="34" charset="0"/>
              <a:ea typeface="Yu Mincho" panose="02020400000000000000" pitchFamily="18" charset="-128"/>
              <a:cs typeface="Arial" panose="020B0604020202020204" pitchFamily="34" charset="0"/>
            </a:endParaRPr>
          </a:p>
          <a:p>
            <a:pPr marL="0" marR="0" algn="just">
              <a:spcBef>
                <a:spcPts val="0"/>
              </a:spcBef>
              <a:spcAft>
                <a:spcPts val="800"/>
              </a:spcAft>
            </a:pPr>
            <a:r>
              <a:rPr lang="en-IN" sz="1600" dirty="0">
                <a:effectLst/>
                <a:latin typeface="Arial" panose="020B0604020202020204" pitchFamily="34" charset="0"/>
                <a:ea typeface="Yu Mincho" panose="02020400000000000000" pitchFamily="18" charset="-128"/>
                <a:cs typeface="Arial" panose="020B0604020202020204" pitchFamily="34" charset="0"/>
              </a:rPr>
              <a:t>Triton was a malware used against a petrochemical plant in Saudi Arabia. It allowed the hackers to take over the plant's safety systems remotely, though a flaw in the code allowed the plant to respond before any damage occurred.</a:t>
            </a:r>
            <a:endParaRPr lang="en-US" sz="1600" dirty="0">
              <a:effectLst/>
              <a:latin typeface="Arial" panose="020B0604020202020204" pitchFamily="34" charset="0"/>
              <a:ea typeface="Yu Mincho" panose="02020400000000000000" pitchFamily="18" charset="-128"/>
              <a:cs typeface="Arial" panose="020B0604020202020204" pitchFamily="34" charset="0"/>
            </a:endParaRPr>
          </a:p>
        </p:txBody>
      </p:sp>
      <p:sp>
        <p:nvSpPr>
          <p:cNvPr id="9" name="TextBox 8">
            <a:extLst>
              <a:ext uri="{FF2B5EF4-FFF2-40B4-BE49-F238E27FC236}">
                <a16:creationId xmlns:a16="http://schemas.microsoft.com/office/drawing/2014/main" id="{E0510B15-AAA7-47DB-B7C1-603AEA341856}"/>
              </a:ext>
            </a:extLst>
          </p:cNvPr>
          <p:cNvSpPr txBox="1"/>
          <p:nvPr/>
        </p:nvSpPr>
        <p:spPr>
          <a:xfrm>
            <a:off x="4656668" y="2698632"/>
            <a:ext cx="4301065" cy="2410916"/>
          </a:xfrm>
          <a:prstGeom prst="rect">
            <a:avLst/>
          </a:prstGeom>
          <a:noFill/>
          <a:ln>
            <a:solidFill>
              <a:schemeClr val="tx1"/>
            </a:solidFill>
          </a:ln>
        </p:spPr>
        <p:txBody>
          <a:bodyPr wrap="square">
            <a:spAutoFit/>
          </a:bodyPr>
          <a:lstStyle/>
          <a:p>
            <a:pPr marR="0" lvl="0" algn="ctr">
              <a:spcBef>
                <a:spcPts val="0"/>
              </a:spcBef>
              <a:spcAft>
                <a:spcPts val="800"/>
              </a:spcAft>
            </a:pPr>
            <a:r>
              <a:rPr lang="en-IN" sz="1600" b="1" u="sng" dirty="0">
                <a:effectLst/>
                <a:latin typeface="Arial" panose="020B0604020202020204" pitchFamily="34" charset="0"/>
                <a:ea typeface="Yu Mincho" panose="02020400000000000000" pitchFamily="18" charset="-128"/>
                <a:cs typeface="Arial" panose="020B0604020202020204" pitchFamily="34" charset="0"/>
              </a:rPr>
              <a:t>Turkish Pipeline Incident (2008)</a:t>
            </a:r>
            <a:r>
              <a:rPr lang="en-IN" sz="1600" b="1" u="sng" baseline="30000" dirty="0">
                <a:effectLst/>
                <a:latin typeface="Arial" panose="020B0604020202020204" pitchFamily="34" charset="0"/>
                <a:ea typeface="Yu Mincho" panose="02020400000000000000" pitchFamily="18" charset="-128"/>
                <a:cs typeface="Arial" panose="020B0604020202020204" pitchFamily="34" charset="0"/>
              </a:rPr>
              <a:t>3</a:t>
            </a:r>
            <a:endParaRPr lang="en-US" sz="1600" u="sng" dirty="0">
              <a:effectLst/>
              <a:latin typeface="Arial" panose="020B0604020202020204" pitchFamily="34" charset="0"/>
              <a:ea typeface="Yu Mincho" panose="02020400000000000000" pitchFamily="18" charset="-128"/>
              <a:cs typeface="Arial" panose="020B0604020202020204" pitchFamily="34" charset="0"/>
            </a:endParaRPr>
          </a:p>
          <a:p>
            <a:pPr marL="0" marR="0" algn="just">
              <a:spcBef>
                <a:spcPts val="0"/>
              </a:spcBef>
              <a:spcAft>
                <a:spcPts val="800"/>
              </a:spcAft>
            </a:pPr>
            <a:r>
              <a:rPr lang="en-IN" sz="1600" dirty="0">
                <a:effectLst/>
                <a:latin typeface="Arial" panose="020B0604020202020204" pitchFamily="34" charset="0"/>
                <a:ea typeface="Yu Mincho" panose="02020400000000000000" pitchFamily="18" charset="-128"/>
                <a:cs typeface="Arial" panose="020B0604020202020204" pitchFamily="34" charset="0"/>
              </a:rPr>
              <a:t>In 2008, hackers blew up a section of a Turkish oil pipeline. The control room console indicated normal operation, before a phone call from the field caused the console operator to trigger the alarm. The attackers manipulated not just the DCS parameters but also the CCTV  feed to the control room, covering up the actual situation at the site.</a:t>
            </a:r>
            <a:endParaRPr lang="en-US" sz="1600" dirty="0">
              <a:effectLst/>
              <a:latin typeface="Arial" panose="020B0604020202020204" pitchFamily="34" charset="0"/>
              <a:ea typeface="Yu Mincho" panose="02020400000000000000" pitchFamily="18" charset="-128"/>
              <a:cs typeface="Arial" panose="020B0604020202020204" pitchFamily="34" charset="0"/>
            </a:endParaRPr>
          </a:p>
        </p:txBody>
      </p:sp>
      <p:sp>
        <p:nvSpPr>
          <p:cNvPr id="3" name="TextBox 2">
            <a:extLst>
              <a:ext uri="{FF2B5EF4-FFF2-40B4-BE49-F238E27FC236}">
                <a16:creationId xmlns:a16="http://schemas.microsoft.com/office/drawing/2014/main" id="{368441EA-7A37-496C-9099-E439E2D08338}"/>
              </a:ext>
            </a:extLst>
          </p:cNvPr>
          <p:cNvSpPr txBox="1"/>
          <p:nvPr/>
        </p:nvSpPr>
        <p:spPr>
          <a:xfrm>
            <a:off x="4656668" y="5120365"/>
            <a:ext cx="3245224" cy="461665"/>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DCS – Distributed Control System</a:t>
            </a:r>
          </a:p>
          <a:p>
            <a:r>
              <a:rPr lang="en-US" sz="1200" dirty="0">
                <a:latin typeface="Arial" panose="020B0604020202020204" pitchFamily="34" charset="0"/>
                <a:cs typeface="Arial" panose="020B0604020202020204" pitchFamily="34" charset="0"/>
              </a:rPr>
              <a:t>SIS – Safety Instrumented System</a:t>
            </a:r>
          </a:p>
        </p:txBody>
      </p:sp>
      <p:sp>
        <p:nvSpPr>
          <p:cNvPr id="10" name="TextBox 9">
            <a:extLst>
              <a:ext uri="{FF2B5EF4-FFF2-40B4-BE49-F238E27FC236}">
                <a16:creationId xmlns:a16="http://schemas.microsoft.com/office/drawing/2014/main" id="{B76E7627-918B-40D6-A86D-FD383E57F877}"/>
              </a:ext>
            </a:extLst>
          </p:cNvPr>
          <p:cNvSpPr txBox="1"/>
          <p:nvPr/>
        </p:nvSpPr>
        <p:spPr>
          <a:xfrm>
            <a:off x="4656668" y="666304"/>
            <a:ext cx="4301065" cy="1918474"/>
          </a:xfrm>
          <a:prstGeom prst="rect">
            <a:avLst/>
          </a:prstGeom>
          <a:noFill/>
          <a:ln>
            <a:solidFill>
              <a:schemeClr val="tx1"/>
            </a:solidFill>
          </a:ln>
        </p:spPr>
        <p:txBody>
          <a:bodyPr wrap="square">
            <a:spAutoFit/>
          </a:bodyPr>
          <a:lstStyle/>
          <a:p>
            <a:pPr algn="ctr">
              <a:spcAft>
                <a:spcPts val="800"/>
              </a:spcAft>
            </a:pPr>
            <a:r>
              <a:rPr lang="en-US" sz="1600" b="1" u="sng" dirty="0">
                <a:latin typeface="Arial" panose="020B0604020202020204" pitchFamily="34" charset="0"/>
                <a:cs typeface="Arial" panose="020B0604020202020204" pitchFamily="34" charset="0"/>
              </a:rPr>
              <a:t>Electronic customer communications attack (2018) </a:t>
            </a:r>
            <a:r>
              <a:rPr lang="en-US" sz="1600" b="1" u="sng" baseline="30000" dirty="0">
                <a:latin typeface="Arial" panose="020B0604020202020204" pitchFamily="34" charset="0"/>
                <a:cs typeface="Arial" panose="020B0604020202020204" pitchFamily="34" charset="0"/>
              </a:rPr>
              <a:t>2</a:t>
            </a:r>
          </a:p>
          <a:p>
            <a:pPr algn="just">
              <a:spcAft>
                <a:spcPts val="800"/>
              </a:spcAft>
            </a:pPr>
            <a:r>
              <a:rPr lang="en-US" sz="1600" dirty="0">
                <a:latin typeface="Arial" panose="020B0604020202020204" pitchFamily="34" charset="0"/>
                <a:cs typeface="Arial" panose="020B0604020202020204" pitchFamily="34" charset="0"/>
              </a:rPr>
              <a:t>In April 2018, a cyber attack targeted the electronic customer communications systems at four natural gas pipeline companies, leading to service disruptions and possible economic and data losses</a:t>
            </a:r>
            <a:r>
              <a:rPr lang="en-US" sz="1600" baseline="30000" dirty="0">
                <a:latin typeface="Arial" panose="020B0604020202020204" pitchFamily="34" charset="0"/>
                <a:cs typeface="Arial" panose="020B0604020202020204" pitchFamily="34" charset="0"/>
              </a:rPr>
              <a:t>1</a:t>
            </a:r>
          </a:p>
        </p:txBody>
      </p:sp>
      <p:sp>
        <p:nvSpPr>
          <p:cNvPr id="11" name="TextBox 10">
            <a:extLst>
              <a:ext uri="{FF2B5EF4-FFF2-40B4-BE49-F238E27FC236}">
                <a16:creationId xmlns:a16="http://schemas.microsoft.com/office/drawing/2014/main" id="{1B309129-DE80-4D37-881A-ACB782EBC409}"/>
              </a:ext>
            </a:extLst>
          </p:cNvPr>
          <p:cNvSpPr txBox="1"/>
          <p:nvPr/>
        </p:nvSpPr>
        <p:spPr>
          <a:xfrm>
            <a:off x="186267" y="666304"/>
            <a:ext cx="4301065" cy="2657138"/>
          </a:xfrm>
          <a:prstGeom prst="rect">
            <a:avLst/>
          </a:prstGeom>
          <a:noFill/>
          <a:ln>
            <a:solidFill>
              <a:schemeClr val="tx1"/>
            </a:solidFill>
          </a:ln>
        </p:spPr>
        <p:txBody>
          <a:bodyPr wrap="square">
            <a:spAutoFit/>
          </a:bodyPr>
          <a:lstStyle/>
          <a:p>
            <a:pPr marR="0" lvl="0" algn="ctr">
              <a:spcBef>
                <a:spcPts val="0"/>
              </a:spcBef>
              <a:spcAft>
                <a:spcPts val="800"/>
              </a:spcAft>
            </a:pPr>
            <a:r>
              <a:rPr lang="en-IN" sz="1600" b="1" u="sng" dirty="0">
                <a:effectLst/>
                <a:latin typeface="Arial" panose="020B0604020202020204" pitchFamily="34" charset="0"/>
                <a:ea typeface="Yu Mincho" panose="02020400000000000000" pitchFamily="18" charset="-128"/>
                <a:cs typeface="Arial" panose="020B0604020202020204" pitchFamily="34" charset="0"/>
              </a:rPr>
              <a:t>Colonial Pipeline Attack (2021)</a:t>
            </a:r>
            <a:r>
              <a:rPr lang="en-IN" sz="1600" b="1" u="sng" baseline="30000" dirty="0">
                <a:effectLst/>
                <a:latin typeface="Arial" panose="020B0604020202020204" pitchFamily="34" charset="0"/>
                <a:ea typeface="Yu Mincho" panose="02020400000000000000" pitchFamily="18" charset="-128"/>
                <a:cs typeface="Arial" panose="020B0604020202020204" pitchFamily="34" charset="0"/>
              </a:rPr>
              <a:t>1</a:t>
            </a:r>
            <a:endParaRPr lang="en-US" sz="1600" u="sng" dirty="0">
              <a:effectLst/>
              <a:latin typeface="Arial" panose="020B0604020202020204" pitchFamily="34" charset="0"/>
              <a:ea typeface="Yu Mincho" panose="02020400000000000000" pitchFamily="18" charset="-128"/>
              <a:cs typeface="Arial" panose="020B0604020202020204" pitchFamily="34" charset="0"/>
            </a:endParaRPr>
          </a:p>
          <a:p>
            <a:pPr marL="0" marR="0" algn="just">
              <a:spcBef>
                <a:spcPts val="0"/>
              </a:spcBef>
              <a:spcAft>
                <a:spcPts val="800"/>
              </a:spcAft>
            </a:pPr>
            <a:r>
              <a:rPr lang="en-IN" sz="1600" dirty="0">
                <a:effectLst/>
                <a:latin typeface="Arial" panose="020B0604020202020204" pitchFamily="34" charset="0"/>
                <a:ea typeface="Yu Mincho" panose="02020400000000000000" pitchFamily="18" charset="-128"/>
                <a:cs typeface="Arial" panose="020B0604020202020204" pitchFamily="34" charset="0"/>
              </a:rPr>
              <a:t>On May 7, 2021, hackers attacked the Colonial pipeline holding them at ransomware. This </a:t>
            </a:r>
            <a:r>
              <a:rPr lang="en-IN" sz="1600" dirty="0">
                <a:latin typeface="Arial" panose="020B0604020202020204" pitchFamily="34" charset="0"/>
                <a:ea typeface="Yu Mincho" panose="02020400000000000000" pitchFamily="18" charset="-128"/>
                <a:cs typeface="Arial" panose="020B0604020202020204" pitchFamily="34" charset="0"/>
              </a:rPr>
              <a:t>forced the pipeline operators to close down operations and freeze the IT systems. Colonial pipeline provides roughly 45% of the fuel supplies (gasoline, diesel, jet fuel, etc.) for the East Coast. Expected rise in the gasoline prices because of this incident.</a:t>
            </a:r>
            <a:endParaRPr lang="en-US" sz="1600" dirty="0">
              <a:effectLst/>
              <a:latin typeface="Arial" panose="020B0604020202020204" pitchFamily="34" charset="0"/>
              <a:ea typeface="Yu Mincho" panose="02020400000000000000" pitchFamily="18" charset="-128"/>
              <a:cs typeface="Arial" panose="020B0604020202020204" pitchFamily="34" charset="0"/>
            </a:endParaRPr>
          </a:p>
        </p:txBody>
      </p:sp>
    </p:spTree>
    <p:extLst>
      <p:ext uri="{BB962C8B-B14F-4D97-AF65-F5344CB8AC3E}">
        <p14:creationId xmlns:p14="http://schemas.microsoft.com/office/powerpoint/2010/main" val="457476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7</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202114"/>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2800" dirty="0">
                <a:solidFill>
                  <a:srgbClr val="C1911E"/>
                </a:solidFill>
                <a:latin typeface="Impact"/>
                <a:cs typeface="Impact"/>
              </a:rPr>
              <a:t>Cyberattack Threat Statement - Methodology</a:t>
            </a:r>
            <a:endParaRPr kumimoji="0" lang="da-DK" sz="28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2" name="TextBox 11">
            <a:extLst>
              <a:ext uri="{FF2B5EF4-FFF2-40B4-BE49-F238E27FC236}">
                <a16:creationId xmlns:a16="http://schemas.microsoft.com/office/drawing/2014/main" id="{15BBDA20-15FD-4C8F-BF5F-C76F4662C9EA}"/>
              </a:ext>
            </a:extLst>
          </p:cNvPr>
          <p:cNvSpPr txBox="1"/>
          <p:nvPr/>
        </p:nvSpPr>
        <p:spPr>
          <a:xfrm>
            <a:off x="309638" y="938135"/>
            <a:ext cx="8427962" cy="4708981"/>
          </a:xfrm>
          <a:prstGeom prst="rect">
            <a:avLst/>
          </a:prstGeom>
          <a:noFill/>
        </p:spPr>
        <p:txBody>
          <a:bodyPr wrap="square">
            <a:spAutoFit/>
          </a:bodyPr>
          <a:lstStyle/>
          <a:p>
            <a:pPr algn="just">
              <a:spcAft>
                <a:spcPts val="1200"/>
              </a:spcAft>
            </a:pPr>
            <a:r>
              <a:rPr lang="en-US" sz="2000" b="1" u="sng" dirty="0">
                <a:latin typeface="Arial" panose="020B0604020202020204" pitchFamily="34" charset="0"/>
                <a:cs typeface="Arial" panose="020B0604020202020204" pitchFamily="34" charset="0"/>
              </a:rPr>
              <a:t>Steps for development of an overall cyberattack threat statement</a:t>
            </a:r>
            <a:r>
              <a:rPr lang="en-US" sz="2000" u="sng" dirty="0">
                <a:latin typeface="Arial" panose="020B0604020202020204" pitchFamily="34" charset="0"/>
                <a:cs typeface="Arial" panose="020B0604020202020204" pitchFamily="34" charset="0"/>
              </a:rPr>
              <a:t>:</a:t>
            </a:r>
          </a:p>
          <a:p>
            <a:pPr marL="285750" indent="-285750" algn="just">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Conduct a cyber-enhanced HAZOP analysis for all equipment associated with the CISTAR process</a:t>
            </a:r>
          </a:p>
          <a:p>
            <a:pPr marL="285750" indent="-285750" algn="just">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Identify the critical components in the process (high potential cyber risk rating with catastrophic consequences employing safeguards with 1-way/2-way communication for control) </a:t>
            </a:r>
          </a:p>
          <a:p>
            <a:pPr marL="285750" indent="-285750" algn="just">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Study previous incidents on these critical components (to guide the future process designers on the cyber threats associated with these components)</a:t>
            </a:r>
          </a:p>
          <a:p>
            <a:pPr marL="285750" indent="-285750" algn="just">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Generate an overall cyberattack threat statement for the CISTAR process (study of the threat history, current cyberattack capabilities, possible motivation/intent behind the attacks and the potential actions from these attacks to decide on a cyber threat rating)</a:t>
            </a:r>
          </a:p>
        </p:txBody>
      </p:sp>
    </p:spTree>
    <p:extLst>
      <p:ext uri="{BB962C8B-B14F-4D97-AF65-F5344CB8AC3E}">
        <p14:creationId xmlns:p14="http://schemas.microsoft.com/office/powerpoint/2010/main" val="2826029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8</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0" y="202114"/>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2800" dirty="0">
                <a:solidFill>
                  <a:srgbClr val="C1911E"/>
                </a:solidFill>
                <a:latin typeface="Impact"/>
                <a:cs typeface="Impact"/>
              </a:rPr>
              <a:t>Cyberattack Threat Statement - Methodology</a:t>
            </a:r>
            <a:endParaRPr kumimoji="0" lang="da-DK" sz="28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2" name="TextBox 11">
            <a:extLst>
              <a:ext uri="{FF2B5EF4-FFF2-40B4-BE49-F238E27FC236}">
                <a16:creationId xmlns:a16="http://schemas.microsoft.com/office/drawing/2014/main" id="{15BBDA20-15FD-4C8F-BF5F-C76F4662C9EA}"/>
              </a:ext>
            </a:extLst>
          </p:cNvPr>
          <p:cNvSpPr txBox="1"/>
          <p:nvPr/>
        </p:nvSpPr>
        <p:spPr>
          <a:xfrm>
            <a:off x="309638" y="938135"/>
            <a:ext cx="8427962" cy="4708981"/>
          </a:xfrm>
          <a:prstGeom prst="rect">
            <a:avLst/>
          </a:prstGeom>
          <a:noFill/>
        </p:spPr>
        <p:txBody>
          <a:bodyPr wrap="square">
            <a:spAutoFit/>
          </a:bodyPr>
          <a:lstStyle/>
          <a:p>
            <a:pPr algn="just">
              <a:spcAft>
                <a:spcPts val="1200"/>
              </a:spcAft>
            </a:pPr>
            <a:r>
              <a:rPr lang="en-US" sz="2000" b="1" u="sng" dirty="0">
                <a:latin typeface="Arial" panose="020B0604020202020204" pitchFamily="34" charset="0"/>
                <a:cs typeface="Arial" panose="020B0604020202020204" pitchFamily="34" charset="0"/>
              </a:rPr>
              <a:t>Steps for development of an overall cyberattack threat statement</a:t>
            </a:r>
            <a:r>
              <a:rPr lang="en-US" sz="2000" u="sng" dirty="0">
                <a:latin typeface="Arial" panose="020B0604020202020204" pitchFamily="34" charset="0"/>
                <a:cs typeface="Arial" panose="020B0604020202020204" pitchFamily="34" charset="0"/>
              </a:rPr>
              <a:t>:</a:t>
            </a:r>
          </a:p>
          <a:p>
            <a:pPr marL="285750" indent="-285750" algn="just">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Conduct a cyber-enhanced HAZOP analysis for all equipment associated with the CISTAR process</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Identify the critical components in the process (high potential cyber risk rating with catastrophic consequences employing safeguards with 1-way/2-way communication for control) </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Study previous incidents on these critical components (to guide the future process designers on the cyber threats associated with these components)</a:t>
            </a:r>
          </a:p>
          <a:p>
            <a:pPr marL="285750" indent="-285750" algn="just">
              <a:spcAft>
                <a:spcPts val="1200"/>
              </a:spcAft>
              <a:buFont typeface="Arial" panose="020B0604020202020204" pitchFamily="34" charset="0"/>
              <a:buChar char="•"/>
            </a:pPr>
            <a:r>
              <a:rPr lang="en-US" sz="2000" dirty="0">
                <a:solidFill>
                  <a:schemeClr val="bg1">
                    <a:lumMod val="85000"/>
                  </a:schemeClr>
                </a:solidFill>
                <a:latin typeface="Arial" panose="020B0604020202020204" pitchFamily="34" charset="0"/>
                <a:cs typeface="Arial" panose="020B0604020202020204" pitchFamily="34" charset="0"/>
              </a:rPr>
              <a:t>Generate an overall cyberattack threat statement for the CISTAR process (study of the threat history, current cyberattack capabilities, possible motivation/intent behind the attacks and the potential actions from these attacks to decide on a cyber threat rating)</a:t>
            </a:r>
          </a:p>
        </p:txBody>
      </p:sp>
    </p:spTree>
    <p:extLst>
      <p:ext uri="{BB962C8B-B14F-4D97-AF65-F5344CB8AC3E}">
        <p14:creationId xmlns:p14="http://schemas.microsoft.com/office/powerpoint/2010/main" val="1704617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6ABF46-C273-44BD-9CE1-3F90D59E1B9B}"/>
              </a:ext>
            </a:extLst>
          </p:cNvPr>
          <p:cNvSpPr>
            <a:spLocks noGrp="1"/>
          </p:cNvSpPr>
          <p:nvPr>
            <p:ph type="sldNum"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019F741-4494-884A-9EAD-B748B61B2616}" type="slidenum">
              <a:rPr kumimoji="0" lang="en-US" sz="1200" b="0" i="1" u="none" strike="noStrike" kern="1200" cap="none" spc="0" normalizeH="0" baseline="0" noProof="0" smtClean="0">
                <a:ln>
                  <a:noFill/>
                </a:ln>
                <a:solidFill>
                  <a:prstClr val="black">
                    <a:tint val="75000"/>
                  </a:prstClr>
                </a:solidFill>
                <a:effectLst/>
                <a:uLnTx/>
                <a:uFillTx/>
                <a:latin typeface="Arial"/>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9</a:t>
            </a:fld>
            <a:endParaRPr kumimoji="0" lang="en-US" sz="1200" b="0" i="1" u="none" strike="noStrike" kern="1200" cap="none" spc="0" normalizeH="0" baseline="0" noProof="0" dirty="0">
              <a:ln>
                <a:noFill/>
              </a:ln>
              <a:solidFill>
                <a:prstClr val="black">
                  <a:tint val="75000"/>
                </a:prstClr>
              </a:solidFill>
              <a:effectLst/>
              <a:uLnTx/>
              <a:uFillTx/>
              <a:latin typeface="Arial"/>
              <a:ea typeface="+mn-ea"/>
              <a:cs typeface="Arial"/>
            </a:endParaRPr>
          </a:p>
        </p:txBody>
      </p:sp>
      <p:sp>
        <p:nvSpPr>
          <p:cNvPr id="25" name="TextBox 24">
            <a:extLst>
              <a:ext uri="{FF2B5EF4-FFF2-40B4-BE49-F238E27FC236}">
                <a16:creationId xmlns:a16="http://schemas.microsoft.com/office/drawing/2014/main" id="{B6FBEB1C-C49D-42B4-B1EC-51C1EFF3322C}"/>
              </a:ext>
            </a:extLst>
          </p:cNvPr>
          <p:cNvSpPr txBox="1"/>
          <p:nvPr/>
        </p:nvSpPr>
        <p:spPr>
          <a:xfrm>
            <a:off x="7741" y="113214"/>
            <a:ext cx="9144000" cy="537239"/>
          </a:xfrm>
          <a:prstGeom prst="rect">
            <a:avLst/>
          </a:prstGeom>
          <a:noFill/>
        </p:spPr>
        <p:txBody>
          <a:bodyPr wrap="square" lIns="0" tIns="0" r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a-DK" sz="3000" dirty="0">
                <a:solidFill>
                  <a:srgbClr val="C1911E"/>
                </a:solidFill>
                <a:latin typeface="Impact"/>
                <a:cs typeface="Impact"/>
              </a:rPr>
              <a:t>HAZOP Analysis of CISTAR Process – Process Schematic</a:t>
            </a:r>
            <a:endParaRPr kumimoji="0" lang="da-DK" sz="3000" b="0" i="0" u="none" strike="noStrike" kern="1200" cap="none" spc="0" normalizeH="0" baseline="0" noProof="0" dirty="0">
              <a:ln>
                <a:noFill/>
              </a:ln>
              <a:solidFill>
                <a:srgbClr val="C1911E"/>
              </a:solidFill>
              <a:effectLst/>
              <a:uLnTx/>
              <a:uFillTx/>
              <a:latin typeface="Impact"/>
              <a:ea typeface="+mn-ea"/>
              <a:cs typeface="Impact"/>
            </a:endParaRPr>
          </a:p>
        </p:txBody>
      </p:sp>
      <p:sp>
        <p:nvSpPr>
          <p:cNvPr id="15" name="TextBox 14">
            <a:extLst>
              <a:ext uri="{FF2B5EF4-FFF2-40B4-BE49-F238E27FC236}">
                <a16:creationId xmlns:a16="http://schemas.microsoft.com/office/drawing/2014/main" id="{AD7C9969-77EC-452F-9E0D-E8A8FDEB3906}"/>
              </a:ext>
            </a:extLst>
          </p:cNvPr>
          <p:cNvSpPr txBox="1"/>
          <p:nvPr/>
        </p:nvSpPr>
        <p:spPr>
          <a:xfrm>
            <a:off x="365760" y="570164"/>
            <a:ext cx="8427962" cy="2708434"/>
          </a:xfrm>
          <a:prstGeom prst="rect">
            <a:avLst/>
          </a:prstGeom>
          <a:noFill/>
        </p:spPr>
        <p:txBody>
          <a:bodyPr wrap="square">
            <a:spAutoFit/>
          </a:bodyPr>
          <a:lstStyle/>
          <a:p>
            <a:pPr marL="285750" indent="-285750" algn="just">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Shale gas withdrawn from the wellheads undergoes a series of separation, acid gas removal and dehydration steps</a:t>
            </a:r>
          </a:p>
          <a:p>
            <a:pPr marL="285750" indent="-285750" algn="just">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Dry and sweet shale gas proceeds to the CISTAR complex starting with NGL activation</a:t>
            </a:r>
          </a:p>
          <a:p>
            <a:pPr marL="285750" indent="-285750" algn="just">
              <a:spcAft>
                <a:spcPts val="1200"/>
              </a:spcAft>
              <a:buFont typeface="Arial" panose="020B0604020202020204" pitchFamily="34" charset="0"/>
              <a:buChar char="•"/>
            </a:pPr>
            <a:r>
              <a:rPr lang="en-US" sz="2000" dirty="0">
                <a:latin typeface="Arial" panose="020B0604020202020204" pitchFamily="34" charset="0"/>
                <a:cs typeface="Arial" panose="020B0604020202020204" pitchFamily="34" charset="0"/>
              </a:rPr>
              <a:t>Wellheads and the upstream facilities are assumed to be controlled independently</a:t>
            </a:r>
          </a:p>
          <a:p>
            <a:pPr marL="285750" indent="-285750" algn="just">
              <a:spcAft>
                <a:spcPts val="1200"/>
              </a:spcAft>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338A8115-BB0A-4764-B978-4A27B42BD54D}"/>
              </a:ext>
            </a:extLst>
          </p:cNvPr>
          <p:cNvPicPr/>
          <p:nvPr/>
        </p:nvPicPr>
        <p:blipFill rotWithShape="1">
          <a:blip r:embed="rId2" cstate="print">
            <a:extLst>
              <a:ext uri="{28A0092B-C50C-407E-A947-70E740481C1C}">
                <a14:useLocalDpi xmlns:a14="http://schemas.microsoft.com/office/drawing/2010/main" val="0"/>
              </a:ext>
            </a:extLst>
          </a:blip>
          <a:srcRect t="2659" b="58534"/>
          <a:stretch/>
        </p:blipFill>
        <p:spPr bwMode="auto">
          <a:xfrm>
            <a:off x="120903" y="3089978"/>
            <a:ext cx="8856968" cy="3197858"/>
          </a:xfrm>
          <a:prstGeom prst="rect">
            <a:avLst/>
          </a:prstGeom>
          <a:noFill/>
          <a:ln>
            <a:noFill/>
          </a:ln>
          <a:extLst>
            <a:ext uri="{53640926-AAD7-44D8-BBD7-CCE9431645EC}">
              <a14:shadowObscured xmlns:a14="http://schemas.microsoft.com/office/drawing/2010/main"/>
            </a:ext>
          </a:extLst>
        </p:spPr>
      </p:pic>
      <p:sp>
        <p:nvSpPr>
          <p:cNvPr id="4" name="Rectangle: Rounded Corners 3">
            <a:extLst>
              <a:ext uri="{FF2B5EF4-FFF2-40B4-BE49-F238E27FC236}">
                <a16:creationId xmlns:a16="http://schemas.microsoft.com/office/drawing/2014/main" id="{FF115E42-EDD3-4643-83D5-B319B68D1240}"/>
              </a:ext>
            </a:extLst>
          </p:cNvPr>
          <p:cNvSpPr/>
          <p:nvPr/>
        </p:nvSpPr>
        <p:spPr>
          <a:xfrm>
            <a:off x="350278" y="2953871"/>
            <a:ext cx="5303520" cy="3442447"/>
          </a:xfrm>
          <a:prstGeom prst="roundRect">
            <a:avLst/>
          </a:prstGeom>
          <a:noFill/>
          <a:ln w="412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0054467"/>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39713</TotalTime>
  <Words>2980</Words>
  <Application>Microsoft Office PowerPoint</Application>
  <PresentationFormat>On-screen Show (4:3)</PresentationFormat>
  <Paragraphs>266</Paragraphs>
  <Slides>25</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25</vt:i4>
      </vt:variant>
    </vt:vector>
  </HeadingPairs>
  <TitlesOfParts>
    <vt:vector size="32" baseType="lpstr">
      <vt:lpstr>Arial</vt:lpstr>
      <vt:lpstr>Calibri</vt:lpstr>
      <vt:lpstr>Calibri Light</vt:lpstr>
      <vt:lpstr>Impact</vt:lpstr>
      <vt:lpstr>1_Office Theme</vt:lpstr>
      <vt:lpstr>Office Theme</vt:lpstr>
      <vt:lpstr>3_Office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Abhijit Talpade</dc:creator>
  <cp:lastModifiedBy>Ray Mentzer</cp:lastModifiedBy>
  <cp:revision>289</cp:revision>
  <dcterms:created xsi:type="dcterms:W3CDTF">2020-09-21T18:01:49Z</dcterms:created>
  <dcterms:modified xsi:type="dcterms:W3CDTF">2021-05-18T12:28:32Z</dcterms:modified>
</cp:coreProperties>
</file>