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2"/>
  </p:notesMasterIdLst>
  <p:handoutMasterIdLst>
    <p:handoutMasterId r:id="rId13"/>
  </p:handoutMasterIdLst>
  <p:sldIdLst>
    <p:sldId id="325" r:id="rId2"/>
    <p:sldId id="620" r:id="rId3"/>
    <p:sldId id="622" r:id="rId4"/>
    <p:sldId id="624" r:id="rId5"/>
    <p:sldId id="617" r:id="rId6"/>
    <p:sldId id="583" r:id="rId7"/>
    <p:sldId id="594" r:id="rId8"/>
    <p:sldId id="623" r:id="rId9"/>
    <p:sldId id="550" r:id="rId10"/>
    <p:sldId id="581" r:id="rId11"/>
  </p:sldIdLst>
  <p:sldSz cx="9144000" cy="6858000" type="screen4x3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7" userDrawn="1">
          <p15:clr>
            <a:srgbClr val="A4A3A4"/>
          </p15:clr>
        </p15:guide>
        <p15:guide id="2" pos="295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CC9900"/>
    <a:srgbClr val="D1DE22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6" autoAdjust="0"/>
    <p:restoredTop sz="81637" autoAdjust="0"/>
  </p:normalViewPr>
  <p:slideViewPr>
    <p:cSldViewPr snapToGrid="0" showGuides="1">
      <p:cViewPr varScale="1">
        <p:scale>
          <a:sx n="101" d="100"/>
          <a:sy n="101" d="100"/>
        </p:scale>
        <p:origin x="126" y="174"/>
      </p:cViewPr>
      <p:guideLst>
        <p:guide orient="horz" pos="2162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13" d="100"/>
          <a:sy n="113" d="100"/>
        </p:scale>
        <p:origin x="2418" y="84"/>
      </p:cViewPr>
      <p:guideLst>
        <p:guide orient="horz" pos="2237"/>
        <p:guide pos="295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P2SAC</a:t>
            </a:r>
            <a:r>
              <a:rPr lang="en-US" baseline="0"/>
              <a:t> Research Projects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Sheet1!$C$14</c:f>
              <c:strCache>
                <c:ptCount val="1"/>
                <c:pt idx="0">
                  <c:v>UG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Sheet1!$B$15:$B$21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Sheet1!$C$15:$C$21</c:f>
              <c:numCache>
                <c:formatCode>General</c:formatCode>
                <c:ptCount val="7"/>
                <c:pt idx="1">
                  <c:v>4</c:v>
                </c:pt>
                <c:pt idx="2">
                  <c:v>5</c:v>
                </c:pt>
                <c:pt idx="3">
                  <c:v>5</c:v>
                </c:pt>
                <c:pt idx="4">
                  <c:v>8</c:v>
                </c:pt>
                <c:pt idx="5">
                  <c:v>6</c:v>
                </c:pt>
                <c:pt idx="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2C-4982-93A7-00050957A780}"/>
            </c:ext>
          </c:extLst>
        </c:ser>
        <c:ser>
          <c:idx val="1"/>
          <c:order val="1"/>
          <c:tx>
            <c:strRef>
              <c:f>Sheet1!$D$14</c:f>
              <c:strCache>
                <c:ptCount val="1"/>
                <c:pt idx="0">
                  <c:v>PMP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Sheet1!$B$15:$B$21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Sheet1!$D$15:$D$21</c:f>
              <c:numCache>
                <c:formatCode>General</c:formatCode>
                <c:ptCount val="7"/>
                <c:pt idx="2">
                  <c:v>2</c:v>
                </c:pt>
                <c:pt idx="3">
                  <c:v>4</c:v>
                </c:pt>
                <c:pt idx="4">
                  <c:v>7</c:v>
                </c:pt>
                <c:pt idx="5">
                  <c:v>8</c:v>
                </c:pt>
                <c:pt idx="6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2C-4982-93A7-00050957A780}"/>
            </c:ext>
          </c:extLst>
        </c:ser>
        <c:ser>
          <c:idx val="2"/>
          <c:order val="2"/>
          <c:tx>
            <c:strRef>
              <c:f>Sheet1!$E$14</c:f>
              <c:strCache>
                <c:ptCount val="1"/>
                <c:pt idx="0">
                  <c:v>PhD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Sheet1!$B$15:$B$21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Sheet1!$E$15:$E$21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6</c:v>
                </c:pt>
                <c:pt idx="3">
                  <c:v>6</c:v>
                </c:pt>
                <c:pt idx="4">
                  <c:v>9</c:v>
                </c:pt>
                <c:pt idx="5">
                  <c:v>8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2C-4982-93A7-00050957A780}"/>
            </c:ext>
          </c:extLst>
        </c:ser>
        <c:ser>
          <c:idx val="3"/>
          <c:order val="3"/>
          <c:tx>
            <c:strRef>
              <c:f>Sheet1!$F$14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Sheet1!$B$15:$B$21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Sheet1!$F$15:$F$21</c:f>
              <c:numCache>
                <c:formatCode>General</c:formatCode>
                <c:ptCount val="7"/>
                <c:pt idx="3">
                  <c:v>4</c:v>
                </c:pt>
                <c:pt idx="4">
                  <c:v>9</c:v>
                </c:pt>
                <c:pt idx="5">
                  <c:v>4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C2C-4982-93A7-00050957A78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457146623"/>
        <c:axId val="1330087135"/>
      </c:barChart>
      <c:catAx>
        <c:axId val="1457146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0087135"/>
        <c:crosses val="autoZero"/>
        <c:auto val="1"/>
        <c:lblAlgn val="ctr"/>
        <c:lblOffset val="100"/>
        <c:noMultiLvlLbl val="0"/>
      </c:catAx>
      <c:valAx>
        <c:axId val="13300871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7146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17966" y="0"/>
            <a:ext cx="4068339" cy="355124"/>
          </a:xfrm>
          <a:prstGeom prst="rect">
            <a:avLst/>
          </a:prstGeom>
        </p:spPr>
        <p:txBody>
          <a:bodyPr vert="horz" lIns="94187" tIns="47094" rIns="94187" bIns="47094" rtlCol="0"/>
          <a:lstStyle>
            <a:lvl1pPr algn="r">
              <a:defRPr sz="1200"/>
            </a:lvl1pPr>
          </a:lstStyle>
          <a:p>
            <a:fld id="{A45904C4-010F-4896-9D22-0FDDB5A0FF93}" type="datetimeFigureOut">
              <a:rPr lang="en-US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5/10/2022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6119"/>
            <a:ext cx="4068339" cy="355124"/>
          </a:xfrm>
          <a:prstGeom prst="rect">
            <a:avLst/>
          </a:prstGeom>
        </p:spPr>
        <p:txBody>
          <a:bodyPr vert="horz" lIns="94187" tIns="47094" rIns="94187" bIns="47094" rtlCol="0" anchor="b"/>
          <a:lstStyle>
            <a:lvl1pPr algn="l">
              <a:defRPr sz="1200"/>
            </a:lvl1pPr>
          </a:lstStyle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Distribution Statement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17966" y="6746119"/>
            <a:ext cx="4068339" cy="355124"/>
          </a:xfrm>
          <a:prstGeom prst="rect">
            <a:avLst/>
          </a:prstGeom>
        </p:spPr>
        <p:txBody>
          <a:bodyPr vert="horz" lIns="94187" tIns="47094" rIns="94187" bIns="47094" rtlCol="0" anchor="b"/>
          <a:lstStyle>
            <a:lvl1pPr algn="r">
              <a:defRPr sz="1200"/>
            </a:lvl1pPr>
          </a:lstStyle>
          <a:p>
            <a:fld id="{4899D1F1-6DC0-4977-808C-FD0BF7AD2565}" type="slidenum">
              <a:rPr lang="en-US" smtClean="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‹#›</a:t>
            </a:fld>
            <a:endParaRPr lang="en-US" dirty="0">
              <a:solidFill>
                <a:schemeClr val="bg1">
                  <a:lumMod val="6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592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6" y="0"/>
            <a:ext cx="4068339" cy="355124"/>
          </a:xfrm>
          <a:prstGeom prst="rect">
            <a:avLst/>
          </a:prstGeom>
        </p:spPr>
        <p:txBody>
          <a:bodyPr vert="horz" lIns="94187" tIns="47094" rIns="94187" bIns="47094" rtlCol="0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92715C0D-0E45-40B4-BE1B-664AAA8E6B7F}" type="datetimeFigureOut">
              <a:rPr lang="en-US" smtClean="0"/>
              <a:pPr/>
              <a:t>5/10/2022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9413" y="685800"/>
            <a:ext cx="3549650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87" tIns="47094" rIns="94187" bIns="4709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551238"/>
            <a:ext cx="7510780" cy="3018552"/>
          </a:xfrm>
          <a:prstGeom prst="rect">
            <a:avLst/>
          </a:prstGeom>
        </p:spPr>
        <p:txBody>
          <a:bodyPr vert="horz" lIns="94187" tIns="47094" rIns="94187" bIns="47094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119"/>
            <a:ext cx="4068339" cy="355124"/>
          </a:xfrm>
          <a:prstGeom prst="rect">
            <a:avLst/>
          </a:prstGeom>
        </p:spPr>
        <p:txBody>
          <a:bodyPr vert="horz" lIns="94187" tIns="47094" rIns="94187" bIns="47094" rtlCol="0" anchor="b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Distribution Statement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6" y="6746119"/>
            <a:ext cx="4068339" cy="355124"/>
          </a:xfrm>
          <a:prstGeom prst="rect">
            <a:avLst/>
          </a:prstGeom>
        </p:spPr>
        <p:txBody>
          <a:bodyPr vert="horz" lIns="94187" tIns="47094" rIns="94187" bIns="47094" rtlCol="0" anchor="b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9B577F-6036-4BCD-9021-A736CBC287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633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470670-2629-4733-A947-88C2BB03EED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430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B577F-6036-4BCD-9021-A736CBC2873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482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6781" indent="-29107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64278" indent="-23285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29991" indent="-23285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95702" indent="-23285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61413" indent="-2328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27124" indent="-2328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92835" indent="-2328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58549" indent="-2328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054A8FB-19B9-4A5B-87CA-CB717E2B2FD1}" type="slidenum">
              <a:rPr lang="en-US" smtClean="0">
                <a:latin typeface="Calibri" pitchFamily="34" charset="0"/>
              </a:rPr>
              <a:pPr eaLnBrk="1" hangingPunct="1"/>
              <a:t>6</a:t>
            </a:fld>
            <a:endParaRPr lang="en-US">
              <a:latin typeface="Calibri" pitchFamily="34" charset="0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5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B577F-6036-4BCD-9021-A736CBC2873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273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B577F-6036-4BCD-9021-A736CBC2873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895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_and_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>
            <a:off x="381000" y="981422"/>
            <a:ext cx="8382000" cy="1587"/>
          </a:xfrm>
          <a:prstGeom prst="line">
            <a:avLst/>
          </a:prstGeom>
          <a:noFill/>
          <a:ln w="22225">
            <a:solidFill>
              <a:srgbClr val="0F5E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622425" y="151418"/>
            <a:ext cx="7140575" cy="612648"/>
          </a:xfrm>
        </p:spPr>
        <p:txBody>
          <a:bodyPr>
            <a:normAutofit/>
          </a:bodyPr>
          <a:lstStyle>
            <a:lvl1pPr algn="l">
              <a:defRPr sz="2400" b="1" i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46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4636A86-BCAB-44A4-A417-CCF2253F2048}" type="slidenum">
              <a:rPr lang="ja-JP" altLang="en-US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5701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20CB09-DAF9-424D-A3DC-03B225A5BBFD}" type="datetime1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06E1C9-4880-451D-96C0-E515685CD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86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F0C01E6-6223-4426-B9E5-3BF587CE8741}" type="datetime1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06E1C9-4880-451D-96C0-E515685CD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1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5B0D2C-1209-4788-A759-A652EC3D57EE}" type="datetime1">
              <a:rPr lang="en-US" smtClean="0"/>
              <a:t>5/10/2022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06E1C9-4880-451D-96C0-E515685CD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8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tline/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4724400"/>
          </a:xfrm>
          <a:prstGeom prst="rect">
            <a:avLst/>
          </a:prstGeom>
        </p:spPr>
        <p:txBody>
          <a:bodyPr vert="horz"/>
          <a:lstStyle>
            <a:lvl1pPr>
              <a:defRPr sz="1500" b="1" baseline="0">
                <a:solidFill>
                  <a:srgbClr val="7EBA3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34200" y="6492877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D633B-A8DD-4362-8092-9697BC519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65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2192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Placeholder 9"/>
          <p:cNvSpPr>
            <a:spLocks noGrp="1"/>
          </p:cNvSpPr>
          <p:nvPr>
            <p:ph type="title"/>
          </p:nvPr>
        </p:nvSpPr>
        <p:spPr bwMode="auto">
          <a:xfrm>
            <a:off x="1622424" y="152400"/>
            <a:ext cx="71405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6" r:id="rId3"/>
    <p:sldLayoutId id="2147483727" r:id="rId4"/>
    <p:sldLayoutId id="2147483729" r:id="rId5"/>
    <p:sldLayoutId id="2147483730" r:id="rId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144379" y="152400"/>
            <a:ext cx="8847221" cy="65532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-1" y="1380191"/>
            <a:ext cx="9042851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spcAft>
                <a:spcPts val="1200"/>
              </a:spcAft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Purdue Process Safety &amp; Assurance Center (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P2SAC)</a:t>
            </a:r>
          </a:p>
          <a:p>
            <a:pPr algn="ctr">
              <a:spcAft>
                <a:spcPts val="120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- Pharmaceuticals - </a:t>
            </a: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27083" y="3749337"/>
            <a:ext cx="8815768" cy="224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ja-JP" sz="2200" b="1" u="sng" dirty="0">
                <a:latin typeface="Arial" pitchFamily="34" charset="0"/>
                <a:ea typeface="MS PGothic" pitchFamily="34" charset="-128"/>
                <a:cs typeface="Arial" pitchFamily="34" charset="0"/>
              </a:rPr>
              <a:t>Ray A. </a:t>
            </a:r>
            <a:r>
              <a:rPr lang="en-US" altLang="ja-JP" sz="2200" b="1" u="sng" dirty="0" err="1">
                <a:latin typeface="Arial" pitchFamily="34" charset="0"/>
                <a:ea typeface="MS PGothic" pitchFamily="34" charset="-128"/>
                <a:cs typeface="Arial" pitchFamily="34" charset="0"/>
              </a:rPr>
              <a:t>Mentzer</a:t>
            </a:r>
            <a:endParaRPr lang="en-US" altLang="ja-JP" sz="22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algn="ctr"/>
            <a:r>
              <a:rPr lang="en-US" altLang="ja-JP" b="1" dirty="0">
                <a:latin typeface="Arial" pitchFamily="34" charset="0"/>
                <a:ea typeface="MS PGothic" pitchFamily="34" charset="-128"/>
                <a:cs typeface="Arial" pitchFamily="34" charset="0"/>
              </a:rPr>
              <a:t>Professor of Engineering Practice</a:t>
            </a:r>
          </a:p>
          <a:p>
            <a:pPr algn="ctr"/>
            <a:r>
              <a:rPr lang="en-US" altLang="ja-JP" b="1" dirty="0">
                <a:latin typeface="Arial" pitchFamily="34" charset="0"/>
                <a:ea typeface="MS PGothic" pitchFamily="34" charset="-128"/>
                <a:cs typeface="Arial" pitchFamily="34" charset="0"/>
              </a:rPr>
              <a:t>Associate Director, P2SAC </a:t>
            </a:r>
          </a:p>
          <a:p>
            <a:pPr algn="ctr"/>
            <a:endParaRPr lang="en-US" altLang="ja-JP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algn="ctr"/>
            <a:r>
              <a:rPr lang="en-US" altLang="ja-JP" sz="1900" dirty="0">
                <a:latin typeface="Arial" pitchFamily="34" charset="0"/>
                <a:ea typeface="MS PGothic" pitchFamily="34" charset="-128"/>
                <a:cs typeface="Arial" pitchFamily="34" charset="0"/>
              </a:rPr>
              <a:t>Charles D. Davidson School of Chemical Engineering</a:t>
            </a:r>
            <a:br>
              <a:rPr lang="en-US" altLang="ja-JP" sz="1900" dirty="0">
                <a:latin typeface="Arial" pitchFamily="34" charset="0"/>
                <a:ea typeface="MS PGothic" pitchFamily="34" charset="-128"/>
                <a:cs typeface="Arial" pitchFamily="34" charset="0"/>
              </a:rPr>
            </a:br>
            <a:r>
              <a:rPr lang="en-US" altLang="ja-JP" sz="1900" dirty="0">
                <a:latin typeface="Arial" pitchFamily="34" charset="0"/>
                <a:ea typeface="MS PGothic" pitchFamily="34" charset="-128"/>
                <a:cs typeface="Arial" pitchFamily="34" charset="0"/>
              </a:rPr>
              <a:t>Purdue University</a:t>
            </a:r>
            <a:endParaRPr lang="en-US" altLang="ja-JP" sz="1400" b="1" i="1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algn="ctr"/>
            <a:endParaRPr lang="en-US" altLang="ja-JP" sz="1400" dirty="0">
              <a:latin typeface="Arial" pitchFamily="34" charset="0"/>
              <a:ea typeface="MS PGothic" pitchFamily="34" charset="-128"/>
              <a:cs typeface="Arial" pitchFamily="34" charset="0"/>
            </a:endParaRPr>
          </a:p>
          <a:p>
            <a:pPr algn="ctr"/>
            <a:r>
              <a:rPr lang="en-US" altLang="ja-JP" sz="1700" i="1" dirty="0">
                <a:latin typeface="Arial" pitchFamily="34" charset="0"/>
                <a:ea typeface="MS PGothic" pitchFamily="34" charset="-128"/>
                <a:cs typeface="Arial" pitchFamily="34" charset="0"/>
              </a:rPr>
              <a:t>May 10, 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6F79F4-2E21-42B4-8AB6-3603D5BA80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533" y="6271878"/>
            <a:ext cx="3097383" cy="338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050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204"/>
            <a:ext cx="8229600" cy="784716"/>
          </a:xfrm>
        </p:spPr>
        <p:txBody>
          <a:bodyPr/>
          <a:lstStyle/>
          <a:p>
            <a:pPr algn="ctr"/>
            <a:r>
              <a:rPr lang="en-US" sz="2800" b="1" dirty="0"/>
              <a:t>P2SAC Sponsors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944E5F-A394-499B-A0FE-B30ACCC774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28983"/>
            <a:ext cx="3097036" cy="3353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F6B57A-0167-7A7C-1E91-100B467920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204" y="1790471"/>
            <a:ext cx="8173591" cy="327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870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940AACC-6273-ED00-0262-89F7877817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3251"/>
            <a:ext cx="9143774" cy="563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220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42C02-80CF-7AD9-74AF-CEE12CBBC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123825"/>
            <a:ext cx="7896224" cy="609600"/>
          </a:xfrm>
        </p:spPr>
        <p:txBody>
          <a:bodyPr/>
          <a:lstStyle/>
          <a:p>
            <a:r>
              <a:rPr lang="en-US" b="1" dirty="0"/>
              <a:t>Process Safety in the Pharmaceutical Industry – May 10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86FBA1-E00A-D540-9FE0-10FDC22D89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30550"/>
            <a:ext cx="7896225" cy="532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755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8578"/>
            <a:ext cx="9144000" cy="102024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May 2022 Conference Registration</a:t>
            </a:r>
            <a:br>
              <a:rPr lang="en-US" sz="2400" dirty="0"/>
            </a:b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21" y="925741"/>
            <a:ext cx="2495434" cy="51959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u="sng" dirty="0"/>
              <a:t>Sponsors</a:t>
            </a:r>
          </a:p>
          <a:p>
            <a:r>
              <a:rPr lang="en-US" sz="1400" dirty="0"/>
              <a:t>ACC – Am Chem Council</a:t>
            </a:r>
          </a:p>
          <a:p>
            <a:r>
              <a:rPr lang="en-US" sz="1400" dirty="0" err="1"/>
              <a:t>AcuTech</a:t>
            </a:r>
            <a:endParaRPr lang="en-US" sz="1400" dirty="0"/>
          </a:p>
          <a:p>
            <a:r>
              <a:rPr lang="en-US" sz="1400" dirty="0"/>
              <a:t>AMGEN</a:t>
            </a:r>
          </a:p>
          <a:p>
            <a:r>
              <a:rPr lang="en-US" sz="1400" dirty="0"/>
              <a:t>Chevron</a:t>
            </a:r>
          </a:p>
          <a:p>
            <a:r>
              <a:rPr lang="en-US" sz="1400" dirty="0" err="1"/>
              <a:t>Corteva</a:t>
            </a:r>
            <a:endParaRPr lang="en-US" sz="1400" dirty="0"/>
          </a:p>
          <a:p>
            <a:r>
              <a:rPr lang="en-US" sz="1400" dirty="0" err="1"/>
              <a:t>CountryMark</a:t>
            </a:r>
            <a:endParaRPr lang="en-US" sz="1400" dirty="0"/>
          </a:p>
          <a:p>
            <a:r>
              <a:rPr lang="en-US" sz="1400" dirty="0"/>
              <a:t>Dow</a:t>
            </a:r>
          </a:p>
          <a:p>
            <a:r>
              <a:rPr lang="en-US" sz="1400" dirty="0"/>
              <a:t>Endress+Hauser</a:t>
            </a:r>
          </a:p>
          <a:p>
            <a:r>
              <a:rPr lang="en-US" sz="1400" dirty="0"/>
              <a:t>ExxonMobil</a:t>
            </a:r>
          </a:p>
          <a:p>
            <a:r>
              <a:rPr lang="en-US" sz="1400" dirty="0" err="1"/>
              <a:t>Fauske</a:t>
            </a:r>
            <a:r>
              <a:rPr lang="en-US" sz="1400" dirty="0"/>
              <a:t> &amp; Associates</a:t>
            </a:r>
          </a:p>
          <a:p>
            <a:r>
              <a:rPr lang="en-US" sz="1400" dirty="0"/>
              <a:t>GSK</a:t>
            </a:r>
          </a:p>
          <a:p>
            <a:r>
              <a:rPr lang="en-US" sz="1400" dirty="0"/>
              <a:t>Honeywell</a:t>
            </a:r>
          </a:p>
          <a:p>
            <a:r>
              <a:rPr lang="en-US" sz="1400" dirty="0" err="1"/>
              <a:t>Kenexis</a:t>
            </a:r>
            <a:r>
              <a:rPr lang="en-US" sz="1400" dirty="0"/>
              <a:t> </a:t>
            </a:r>
          </a:p>
          <a:p>
            <a:r>
              <a:rPr lang="en-US" sz="1400" dirty="0"/>
              <a:t>Lilly</a:t>
            </a:r>
          </a:p>
          <a:p>
            <a:r>
              <a:rPr lang="en-US" sz="1400" dirty="0"/>
              <a:t>Marsh Risk</a:t>
            </a:r>
          </a:p>
          <a:p>
            <a:r>
              <a:rPr lang="en-US" sz="1400" dirty="0"/>
              <a:t>Phillips 66</a:t>
            </a:r>
          </a:p>
          <a:p>
            <a:r>
              <a:rPr lang="en-US" sz="1400" dirty="0"/>
              <a:t>Pfizer</a:t>
            </a:r>
          </a:p>
          <a:p>
            <a:r>
              <a:rPr lang="en-US" sz="1400" dirty="0"/>
              <a:t>SABIC</a:t>
            </a:r>
          </a:p>
          <a:p>
            <a:r>
              <a:rPr lang="en-US" sz="1400" dirty="0"/>
              <a:t>3M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D1EC7C-2864-474E-B2F7-292398DF1BD2}"/>
              </a:ext>
            </a:extLst>
          </p:cNvPr>
          <p:cNvSpPr/>
          <p:nvPr/>
        </p:nvSpPr>
        <p:spPr>
          <a:xfrm>
            <a:off x="2698655" y="5938775"/>
            <a:ext cx="42696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u="sng" dirty="0">
              <a:solidFill>
                <a:srgbClr val="C00000"/>
              </a:solidFill>
            </a:endParaRPr>
          </a:p>
          <a:p>
            <a:pPr algn="ctr"/>
            <a:r>
              <a:rPr lang="en-US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On-going dialog with other </a:t>
            </a:r>
            <a:r>
              <a:rPr lang="en-US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Depts</a:t>
            </a:r>
            <a:r>
              <a:rPr lang="en-US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ABE, CHEM, IE, IPPH &amp; ME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D3CB8A-A5EB-415A-A71D-15AF7C8113C7}"/>
              </a:ext>
            </a:extLst>
          </p:cNvPr>
          <p:cNvSpPr/>
          <p:nvPr/>
        </p:nvSpPr>
        <p:spPr>
          <a:xfrm>
            <a:off x="4485927" y="1184605"/>
            <a:ext cx="240982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Evonik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ExecuPharma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Exponent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Gilead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Grace*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Huntsman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Intact Insurance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ioMosaic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Johnson Matthey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JMJ*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LCCI – India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Langan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&amp; Env*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Liberty Mutual Ins*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Northwestern Univ*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Olon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Ricerca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BioSc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PI Industries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Process Haz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Mgmt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Services*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3EAC49-3FE9-4CAB-8729-CFEBE4431238}"/>
              </a:ext>
            </a:extLst>
          </p:cNvPr>
          <p:cNvSpPr/>
          <p:nvPr/>
        </p:nvSpPr>
        <p:spPr>
          <a:xfrm>
            <a:off x="2248251" y="925741"/>
            <a:ext cx="297005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Guests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Abbvie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ACS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ADAMA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Agr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Solutions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Air Products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Alliant Insurance Serv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AstraZeneca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AXA XL Insurance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BASF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BMS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CatSci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Ltd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CCPS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CDC - NIOSH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Cenovus Lima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Refin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Cook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Corden Pharma CO*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Cummins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DS*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NV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Dr Reddy’s*</a:t>
            </a:r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E4678B-482F-48AF-B9E8-A092C2E319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522691"/>
            <a:ext cx="3097036" cy="33530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2159340-3019-4286-83A8-3DA21C6317E5}"/>
              </a:ext>
            </a:extLst>
          </p:cNvPr>
          <p:cNvSpPr/>
          <p:nvPr/>
        </p:nvSpPr>
        <p:spPr>
          <a:xfrm>
            <a:off x="6581776" y="1204790"/>
            <a:ext cx="256222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Process Safety Core Consulting, LLC*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Promega Corp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Queen Mary U, London*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Sandia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Nat’l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Labs*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Smith Burgess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Snapdragon Chem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Syngenta Crop Protection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Tate &amp; Lyle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Terminus Data Sci*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Thermal Haz Tech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Transpek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Industry Ltd*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Univ of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Wisc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Vertex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Worley*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 *denotes 1</a:t>
            </a:r>
            <a:r>
              <a:rPr lang="en-US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19155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4BFDA-B71E-425B-8049-6A7971DEA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116" y="345649"/>
            <a:ext cx="8657438" cy="609600"/>
          </a:xfrm>
        </p:spPr>
        <p:txBody>
          <a:bodyPr/>
          <a:lstStyle/>
          <a:p>
            <a:r>
              <a:rPr lang="en-US" sz="2800" b="1" dirty="0"/>
              <a:t>Growing P2SAC Research at all Academic Levels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C320928-35B2-4EB0-8EF6-E07770469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9353"/>
            <a:ext cx="3097383" cy="338647"/>
          </a:xfrm>
          <a:prstGeom prst="rect">
            <a:avLst/>
          </a:prstGeom>
        </p:spPr>
      </p:pic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EF29150B-8319-4EBB-B87E-81739CF8CC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2485434"/>
              </p:ext>
            </p:extLst>
          </p:nvPr>
        </p:nvGraphicFramePr>
        <p:xfrm>
          <a:off x="1047750" y="1609725"/>
          <a:ext cx="7067550" cy="4181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5182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2"/>
          <p:cNvSpPr>
            <a:spLocks noGrp="1"/>
          </p:cNvSpPr>
          <p:nvPr>
            <p:ph type="title"/>
          </p:nvPr>
        </p:nvSpPr>
        <p:spPr bwMode="auto">
          <a:xfrm>
            <a:off x="76200" y="232045"/>
            <a:ext cx="8991600" cy="571500"/>
          </a:xfrm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450"/>
              </a:spcAft>
            </a:pPr>
            <a:r>
              <a:rPr lang="en-US" sz="2800" dirty="0">
                <a:solidFill>
                  <a:schemeClr val="tx1"/>
                </a:solidFill>
              </a:rPr>
              <a:t>Chemical Process Safety - Core Class </a:t>
            </a:r>
          </a:p>
        </p:txBody>
      </p:sp>
      <p:sp>
        <p:nvSpPr>
          <p:cNvPr id="17411" name="Title 2"/>
          <p:cNvSpPr txBox="1">
            <a:spLocks/>
          </p:cNvSpPr>
          <p:nvPr/>
        </p:nvSpPr>
        <p:spPr bwMode="auto">
          <a:xfrm>
            <a:off x="195210" y="1250003"/>
            <a:ext cx="5111824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9250" indent="-3492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806450" indent="-3492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225425" lvl="1" indent="0"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Personnel vs. Process Safety </a:t>
            </a:r>
          </a:p>
          <a:p>
            <a:pPr marL="225425" lvl="1" indent="0"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&amp; Metrics</a:t>
            </a:r>
          </a:p>
          <a:p>
            <a:pPr marL="225425" lvl="1" indent="0"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Applicable regulations: OSHA </a:t>
            </a:r>
          </a:p>
          <a:p>
            <a:pPr marL="225425" lvl="1" indent="0"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PSM, EPA RMP,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5425" lvl="1" indent="0"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Source Term Modeling</a:t>
            </a:r>
          </a:p>
          <a:p>
            <a:pPr marL="225425" lvl="1" indent="0"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Toxicants &amp; Industrial Hygiene</a:t>
            </a:r>
          </a:p>
          <a:p>
            <a:pPr marL="225425" lvl="1" indent="0"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Toxic/Flammable Gas Release</a:t>
            </a:r>
          </a:p>
          <a:p>
            <a:pPr marL="225425" lvl="1" indent="0"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Dispersion Modeling</a:t>
            </a:r>
          </a:p>
          <a:p>
            <a:pPr marL="225425" lvl="1" indent="0"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Fire &amp; Explosion Protection</a:t>
            </a:r>
          </a:p>
          <a:p>
            <a:pPr marL="225425" lvl="1" indent="0"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Chemical Reactivity</a:t>
            </a:r>
          </a:p>
          <a:p>
            <a:pPr marL="225425" lvl="1" indent="0"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Relief System Design</a:t>
            </a:r>
          </a:p>
          <a:p>
            <a:pPr marL="225425" lvl="1" indent="0"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Hazards Identification (HAZOP, ..)</a:t>
            </a:r>
          </a:p>
          <a:p>
            <a:pPr marL="225425" lvl="1" indent="0"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Risk Assessment (Matrix, QRA, ..)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5425" lvl="1" indent="0"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Accident Investigations, CSB videos …</a:t>
            </a:r>
          </a:p>
          <a:p>
            <a:pPr lvl="1" eaLnBrk="1" hangingPunct="1">
              <a:buFont typeface="Arial" charset="0"/>
              <a:buChar char="–"/>
            </a:pPr>
            <a:endParaRPr lang="en-US" sz="135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86600" y="5669757"/>
            <a:ext cx="857250" cy="273844"/>
          </a:xfrm>
        </p:spPr>
        <p:txBody>
          <a:bodyPr/>
          <a:lstStyle>
            <a:lvl1pPr algn="ctr">
              <a:defRPr sz="135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FD7A6C8-7D72-4008-B0CA-F57BDFDB09C6}" type="slidenum">
              <a:rPr lang="en-US" kern="0" smtClean="0"/>
              <a:pPr>
                <a:defRPr/>
              </a:pPr>
              <a:t>6</a:t>
            </a:fld>
            <a:endParaRPr lang="en-US" kern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8BEB0F2-8654-4BD8-952F-5C2F8D5D0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652" y="1147250"/>
            <a:ext cx="3125133" cy="1926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4B17B6F-037A-45FB-A8E8-E2DC2ADEF548}"/>
              </a:ext>
            </a:extLst>
          </p:cNvPr>
          <p:cNvSpPr/>
          <p:nvPr/>
        </p:nvSpPr>
        <p:spPr>
          <a:xfrm>
            <a:off x="6158168" y="847168"/>
            <a:ext cx="24320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Process Safety Metrics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4857B9F9-B91D-478E-840C-34320D551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628" y="5077232"/>
            <a:ext cx="3183157" cy="1597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31544BB-0116-41D4-9663-4C01F60333E1}"/>
              </a:ext>
            </a:extLst>
          </p:cNvPr>
          <p:cNvSpPr/>
          <p:nvPr/>
        </p:nvSpPr>
        <p:spPr>
          <a:xfrm>
            <a:off x="6223096" y="4777150"/>
            <a:ext cx="24873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Typical 4x4 Risk Matrix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394" y="5395618"/>
            <a:ext cx="4543455" cy="74244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97916" y="5226341"/>
            <a:ext cx="89734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HAZOP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8377" y="1523501"/>
            <a:ext cx="1650144" cy="20914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91628" y="3807558"/>
            <a:ext cx="3042271" cy="764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223096" y="3417900"/>
            <a:ext cx="19956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LOPA Frequencies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CF7CCEA-8F24-4D3F-BA16-A76D98676ED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6522691"/>
            <a:ext cx="3097036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550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CF2A3-C057-49CC-A042-2AF7EF3C5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472" y="136525"/>
            <a:ext cx="8658339" cy="609600"/>
          </a:xfrm>
        </p:spPr>
        <p:txBody>
          <a:bodyPr/>
          <a:lstStyle/>
          <a:p>
            <a:pPr algn="ctr"/>
            <a:r>
              <a:rPr lang="en-US" sz="2800" b="1" dirty="0"/>
              <a:t>Global Process Safety Incidents in the Pharmaceutical Industry – PMP / UG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DB79A-A3E2-480C-9F80-A08D1F101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4" y="928693"/>
            <a:ext cx="9038815" cy="484663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N" sz="1800" dirty="0" err="1"/>
              <a:t>Analyzed</a:t>
            </a:r>
            <a:r>
              <a:rPr lang="en-IN" sz="1800" dirty="0"/>
              <a:t> 73 process safety incidents; 108 fatalities between 1985-2019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1800" dirty="0"/>
              <a:t>Identified and summarized trends between the number of incidents, number of fatalities, location, and contributing factors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1800" dirty="0"/>
              <a:t>Highest reported fatalities occurred in 2018 &amp; 2019, 26 &amp; 16, respectively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1800" dirty="0"/>
              <a:t>83% of fatalities occurred in China and India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1800" dirty="0"/>
              <a:t>Explosions associated with 71% of incidents, resulting in 89% of fatalities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u="sng" dirty="0"/>
              <a:t>Published</a:t>
            </a:r>
            <a:r>
              <a:rPr lang="en-US" sz="1800" dirty="0"/>
              <a:t>: </a:t>
            </a:r>
            <a:r>
              <a:rPr lang="en-US" sz="1800" i="1" dirty="0"/>
              <a:t>J Loss Prevention in                                                                                                      Process Industries</a:t>
            </a:r>
            <a:r>
              <a:rPr lang="en-US" sz="1800" dirty="0"/>
              <a:t>, 68, Nov (2020)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0CD4A3-1F04-4672-8128-3D558605B6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8962" y="2887526"/>
            <a:ext cx="4467849" cy="36485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04387F9-5987-4FAD-865E-DB6F942467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2" y="3512255"/>
            <a:ext cx="4001058" cy="261974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A3807A6-D335-4E44-B59E-1C06DBB15976}"/>
              </a:ext>
            </a:extLst>
          </p:cNvPr>
          <p:cNvSpPr/>
          <p:nvPr/>
        </p:nvSpPr>
        <p:spPr>
          <a:xfrm>
            <a:off x="38509" y="6056851"/>
            <a:ext cx="4219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latin typeface="Times New Roman" panose="02020603050405020304" pitchFamily="18" charset="0"/>
                <a:ea typeface="Calibri" panose="020F0502020204030204" pitchFamily="34" charset="0"/>
              </a:rPr>
              <a:t>Number of Fatalities and Corresponding %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F36443-3370-4410-865B-08D71FAFEAFF}"/>
              </a:ext>
            </a:extLst>
          </p:cNvPr>
          <p:cNvSpPr/>
          <p:nvPr/>
        </p:nvSpPr>
        <p:spPr>
          <a:xfrm>
            <a:off x="4637641" y="64886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Number of Incidents vs. Contributing Factors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B22289-B4E5-419E-AFD9-F903E2C57D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" y="6536110"/>
            <a:ext cx="3097036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905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DF9E5-33E2-4B7D-95B2-C7446AF5A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86" y="101104"/>
            <a:ext cx="9105314" cy="680767"/>
          </a:xfrm>
        </p:spPr>
        <p:txBody>
          <a:bodyPr anchor="ctr">
            <a:noAutofit/>
          </a:bodyPr>
          <a:lstStyle/>
          <a:p>
            <a:pPr algn="ctr"/>
            <a:r>
              <a:rPr lang="en-US" sz="2800" b="1" dirty="0"/>
              <a:t>Predicting Heats of Reactions Common </a:t>
            </a:r>
            <a:br>
              <a:rPr lang="en-US" sz="2800" b="1" dirty="0"/>
            </a:br>
            <a:r>
              <a:rPr lang="en-US" sz="2800" b="1" dirty="0"/>
              <a:t>In Pharma Industry – UG / PMP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6AB8A7-4AEB-41BB-9C1F-6DC5210F7E0A}"/>
              </a:ext>
            </a:extLst>
          </p:cNvPr>
          <p:cNvSpPr/>
          <p:nvPr/>
        </p:nvSpPr>
        <p:spPr>
          <a:xfrm>
            <a:off x="794825" y="1958047"/>
            <a:ext cx="7631723" cy="3165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51A1D7A-AEF2-446B-B505-7F4E3EC97C8B}"/>
              </a:ext>
            </a:extLst>
          </p:cNvPr>
          <p:cNvSpPr txBox="1"/>
          <p:nvPr/>
        </p:nvSpPr>
        <p:spPr>
          <a:xfrm>
            <a:off x="0" y="781871"/>
            <a:ext cx="9144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Research project used known reaction data from pharmaceutical companies, including Amgen, Corteva, GSK, JM, Lilly, Merck, and Vertex to compare to predictions of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CHETAH – widely used, licensed by ASTM since 1974, based on Benson groups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TCIT – novel Purdue methodology, combines quantum chemistry &amp; G4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Programs calculate the heat of reaction when given the molecular structures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Study included: amide coupling, debenzylation, bromination, BOC deprotection, Suzuki coupling, T3P, and halogenation reactions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Example bromination reactions shown below, with TCIT parity plot on lower right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u="sng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:  TCIT calculations generally within 20% with few exceptions; generally reasonable approximations with CHETAH but limited by substitutions; neither method can currently handle ionic and free-radical groups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Finalizing paper for publication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B29415E-BEAE-4184-97DD-AB585B9F0E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25005"/>
            <a:ext cx="3097036" cy="33530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6A67352-0FB4-C464-BD1E-E283F92B01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2979" y="4419600"/>
            <a:ext cx="4019413" cy="248111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5FDF129-07CE-394B-C28F-DE74035916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180993"/>
            <a:ext cx="4962525" cy="229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554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949" y="160462"/>
            <a:ext cx="8229600" cy="912815"/>
          </a:xfrm>
        </p:spPr>
        <p:txBody>
          <a:bodyPr/>
          <a:lstStyle/>
          <a:p>
            <a:pPr algn="ctr"/>
            <a:r>
              <a:rPr lang="en-US" sz="2800" b="1" dirty="0"/>
              <a:t>Benefits from Joining P2SAC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53" y="1489736"/>
            <a:ext cx="8708702" cy="4599979"/>
          </a:xfrm>
        </p:spPr>
        <p:txBody>
          <a:bodyPr>
            <a:normAutofit/>
          </a:bodyPr>
          <a:lstStyle/>
          <a:p>
            <a:pPr marL="513159">
              <a:buFont typeface="Arial" panose="020B0604020202020204" pitchFamily="34" charset="0"/>
              <a:buChar char="•"/>
            </a:pPr>
            <a:r>
              <a:rPr lang="en-US" sz="2400" dirty="0"/>
              <a:t>Direct engagement in suggesting &amp; selecting process safety research projects at all levels – PhD, PMP and UG.</a:t>
            </a:r>
          </a:p>
          <a:p>
            <a:pPr marL="513159">
              <a:buFont typeface="Arial" panose="020B0604020202020204" pitchFamily="34" charset="0"/>
              <a:buChar char="•"/>
            </a:pPr>
            <a:r>
              <a:rPr lang="en-US" sz="2400" dirty="0"/>
              <a:t>Priority in serving as mentor for process safety related Professional Masters Project of your choice.</a:t>
            </a:r>
          </a:p>
          <a:p>
            <a:pPr marL="513159">
              <a:buFont typeface="Arial" panose="020B0604020202020204" pitchFamily="34" charset="0"/>
              <a:buChar char="•"/>
            </a:pPr>
            <a:r>
              <a:rPr lang="en-US" sz="2400" dirty="0"/>
              <a:t>Attendance at biannual meetings to review research progress and learn from outside expert presentations.</a:t>
            </a:r>
          </a:p>
          <a:p>
            <a:pPr marL="513159">
              <a:buFont typeface="Arial" panose="020B0604020202020204" pitchFamily="34" charset="0"/>
              <a:buChar char="•"/>
            </a:pPr>
            <a:r>
              <a:rPr lang="en-US" sz="2400" dirty="0"/>
              <a:t>Sharing among companies of process safety learnings and challenges.</a:t>
            </a:r>
          </a:p>
          <a:p>
            <a:pPr marL="513159">
              <a:buFont typeface="Arial" panose="020B0604020202020204" pitchFamily="34" charset="0"/>
              <a:buChar char="•"/>
            </a:pPr>
            <a:r>
              <a:rPr lang="en-US" sz="2400" dirty="0"/>
              <a:t>Contact with students as they develop process safety expertise and enhance the science.</a:t>
            </a:r>
          </a:p>
          <a:p>
            <a:pPr indent="-172641"/>
            <a:endParaRPr lang="en-US" sz="2400" dirty="0"/>
          </a:p>
          <a:p>
            <a:pPr indent="-230188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813691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noFill/>
        <a:ln w="22225">
          <a:solidFill>
            <a:schemeClr val="tx1"/>
          </a:solidFill>
          <a:round/>
          <a:headEnd/>
          <a:tailEnd/>
        </a:ln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74748</TotalTime>
  <Words>662</Words>
  <Application>Microsoft Office PowerPoint</Application>
  <PresentationFormat>On-screen Show (4:3)</PresentationFormat>
  <Paragraphs>142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blank</vt:lpstr>
      <vt:lpstr>PowerPoint Presentation</vt:lpstr>
      <vt:lpstr>PowerPoint Presentation</vt:lpstr>
      <vt:lpstr>Process Safety in the Pharmaceutical Industry – May 10</vt:lpstr>
      <vt:lpstr>May 2022 Conference Registration </vt:lpstr>
      <vt:lpstr>Growing P2SAC Research at all Academic Levels</vt:lpstr>
      <vt:lpstr>Chemical Process Safety - Core Class </vt:lpstr>
      <vt:lpstr>Global Process Safety Incidents in the Pharmaceutical Industry – PMP / UG</vt:lpstr>
      <vt:lpstr>Predicting Heats of Reactions Common  In Pharma Industry – UG / PMP</vt:lpstr>
      <vt:lpstr>Benefits from Joining P2SAC</vt:lpstr>
      <vt:lpstr>P2SAC Sponsors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Heigele, Heather (contr-dso)</dc:creator>
  <cp:lastModifiedBy>Ray Mentzer</cp:lastModifiedBy>
  <cp:revision>945</cp:revision>
  <cp:lastPrinted>2022-04-14T15:51:56Z</cp:lastPrinted>
  <dcterms:created xsi:type="dcterms:W3CDTF">2011-10-12T16:28:16Z</dcterms:created>
  <dcterms:modified xsi:type="dcterms:W3CDTF">2022-05-11T01:10:50Z</dcterms:modified>
</cp:coreProperties>
</file>