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5"/>
  </p:notesMasterIdLst>
  <p:sldIdLst>
    <p:sldId id="257" r:id="rId2"/>
    <p:sldId id="271" r:id="rId3"/>
    <p:sldId id="287" r:id="rId4"/>
    <p:sldId id="283" r:id="rId5"/>
    <p:sldId id="286" r:id="rId6"/>
    <p:sldId id="288" r:id="rId7"/>
    <p:sldId id="289" r:id="rId8"/>
    <p:sldId id="300" r:id="rId9"/>
    <p:sldId id="298" r:id="rId10"/>
    <p:sldId id="265" r:id="rId11"/>
    <p:sldId id="276" r:id="rId12"/>
    <p:sldId id="291" r:id="rId13"/>
    <p:sldId id="290" r:id="rId14"/>
    <p:sldId id="292" r:id="rId15"/>
    <p:sldId id="295" r:id="rId16"/>
    <p:sldId id="296" r:id="rId17"/>
    <p:sldId id="297" r:id="rId18"/>
    <p:sldId id="299" r:id="rId19"/>
    <p:sldId id="270" r:id="rId20"/>
    <p:sldId id="294" r:id="rId21"/>
    <p:sldId id="293" r:id="rId22"/>
    <p:sldId id="273" r:id="rId23"/>
    <p:sldId id="262" r:id="rId24"/>
  </p:sldIdLst>
  <p:sldSz cx="9144000" cy="6858000" type="screen4x3"/>
  <p:notesSz cx="6858000" cy="9144000"/>
  <p:embeddedFontLst>
    <p:embeddedFont>
      <p:font typeface="Acumin Pro" panose="020B0604020202020204" charset="0"/>
      <p:regular r:id="rId26"/>
      <p:bold r:id="rId27"/>
      <p:italic r:id="rId28"/>
      <p:boldItalic r:id="rId29"/>
    </p:embeddedFont>
    <p:embeddedFont>
      <p:font typeface="Acumin Pro ExtraCondensed" panose="020B0604020202020204" charset="0"/>
      <p:regular r:id="rId30"/>
      <p:bold r:id="rId31"/>
      <p:italic r:id="rId32"/>
      <p:boldItalic r:id="rId33"/>
    </p:embeddedFont>
    <p:embeddedFont>
      <p:font typeface="Acumin Pro Semibold" panose="020B0604020202020204" charset="0"/>
      <p:regular r:id="rId34"/>
      <p:bold r:id="rId35"/>
      <p:italic r:id="rId36"/>
      <p:boldItalic r:id="rId37"/>
    </p:embeddedFont>
    <p:embeddedFont>
      <p:font typeface="Acumin Pro SemiCondensed"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20413-74BC-9ABF-B7A7-A07A6EF2F025}" name="Michael T Bai" initials="MB" userId="S::bai91@purdue.edu::53965843-a444-4b0e-9179-c843fe70f3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88606" autoAdjust="0"/>
  </p:normalViewPr>
  <p:slideViewPr>
    <p:cSldViewPr snapToGrid="0">
      <p:cViewPr varScale="1">
        <p:scale>
          <a:sx n="87" d="100"/>
          <a:sy n="87" d="100"/>
        </p:scale>
        <p:origin x="61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5C9F4-0CD8-D54F-9E9F-BDC00D9A9A0F}" type="datetimeFigureOut">
              <a:rPr lang="en-US" smtClean="0"/>
              <a:t>5/16/2022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C4A05-F0D0-1440-803F-918B91B0E388}" type="slidenum">
              <a:rPr lang="en-US" smtClean="0"/>
              <a:t>‹#›</a:t>
            </a:fld>
            <a:endParaRPr lang="en-US"/>
          </a:p>
        </p:txBody>
      </p:sp>
    </p:spTree>
    <p:extLst>
      <p:ext uri="{BB962C8B-B14F-4D97-AF65-F5344CB8AC3E}">
        <p14:creationId xmlns:p14="http://schemas.microsoft.com/office/powerpoint/2010/main" val="205333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Title Slide: Introduce myself, Bonn, and Professor Mentzer, and then the name of the project.</a:t>
            </a:r>
          </a:p>
        </p:txBody>
      </p:sp>
      <p:sp>
        <p:nvSpPr>
          <p:cNvPr id="4" name="Slide Number Placeholder 3"/>
          <p:cNvSpPr>
            <a:spLocks noGrp="1"/>
          </p:cNvSpPr>
          <p:nvPr>
            <p:ph type="sldNum" sz="quarter" idx="5"/>
          </p:nvPr>
        </p:nvSpPr>
        <p:spPr/>
        <p:txBody>
          <a:bodyPr/>
          <a:lstStyle/>
          <a:p>
            <a:fld id="{9EAC4A05-F0D0-1440-803F-918B91B0E388}" type="slidenum">
              <a:rPr lang="en-US" smtClean="0"/>
              <a:t>1</a:t>
            </a:fld>
            <a:endParaRPr lang="en-US"/>
          </a:p>
        </p:txBody>
      </p:sp>
    </p:spTree>
    <p:extLst>
      <p:ext uri="{BB962C8B-B14F-4D97-AF65-F5344CB8AC3E}">
        <p14:creationId xmlns:p14="http://schemas.microsoft.com/office/powerpoint/2010/main" val="169219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of the primary solvents used in this project was Dimethyl Sulfoxide, or DMSO. The usage of this solvent required additional safety procedures, such as the introduction of a gas purge and nitrogen flush step. The reason for this is the dangerous chemicals that DMSO can decompose into – namely, methyl mercaptan, formaldehyde when reacting with an acid, and dimethyl sulfide. Methyl mercaptan and formaldehyde are toxic, and dimethyl sulfide (also known as DMS)  – while not as dangerous as the previously mentioned substances – has a pungent odor, is unpleasant, and should not be inhaled freely – any chemical can be dangerous in a sufficient quantity. To start, a respirator is needed when exposure to these chemicals is a possibility. When depressurizing the vessel after a test involving DMSO, the nitrogen and other gases contained within the vessel should be bubbled through a fritted disc into a solution of 10% by weight Sodium Hydroxide in water and </a:t>
            </a:r>
            <a:r>
              <a:rPr lang="en-US" err="1">
                <a:cs typeface="Calibri"/>
              </a:rPr>
              <a:t>Epoleon</a:t>
            </a:r>
            <a:r>
              <a:rPr lang="en-US">
                <a:cs typeface="Calibri"/>
              </a:rPr>
              <a:t> deodorizer. The sodium hydroxide will neutralize the methyl mercaptan and formaldehyde, while the </a:t>
            </a:r>
            <a:r>
              <a:rPr lang="en-US" err="1">
                <a:cs typeface="Calibri"/>
              </a:rPr>
              <a:t>Epoleon</a:t>
            </a:r>
            <a:r>
              <a:rPr lang="en-US">
                <a:cs typeface="Calibri"/>
              </a:rPr>
              <a:t> deodorizer will neutralize the unpleasant odor of the DMS.</a:t>
            </a:r>
          </a:p>
        </p:txBody>
      </p:sp>
      <p:sp>
        <p:nvSpPr>
          <p:cNvPr id="4" name="Slide Number Placeholder 3"/>
          <p:cNvSpPr>
            <a:spLocks noGrp="1"/>
          </p:cNvSpPr>
          <p:nvPr>
            <p:ph type="sldNum" sz="quarter" idx="5"/>
          </p:nvPr>
        </p:nvSpPr>
        <p:spPr/>
        <p:txBody>
          <a:bodyPr/>
          <a:lstStyle/>
          <a:p>
            <a:fld id="{9EAC4A05-F0D0-1440-803F-918B91B0E388}" type="slidenum">
              <a:rPr lang="en-US" smtClean="0"/>
              <a:t>11</a:t>
            </a:fld>
            <a:endParaRPr lang="en-US"/>
          </a:p>
        </p:txBody>
      </p:sp>
    </p:spTree>
    <p:extLst>
      <p:ext uri="{BB962C8B-B14F-4D97-AF65-F5344CB8AC3E}">
        <p14:creationId xmlns:p14="http://schemas.microsoft.com/office/powerpoint/2010/main" val="145459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graph instead shows the rates of temperature change over time for each of the test. This data has been truncated as well: this time, to remove a large portion of the initial region of heating- represented by these flat-</a:t>
            </a:r>
            <a:r>
              <a:rPr lang="en-US" err="1">
                <a:cs typeface="Calibri"/>
              </a:rPr>
              <a:t>ish</a:t>
            </a:r>
            <a:r>
              <a:rPr lang="en-US">
                <a:cs typeface="Calibri"/>
              </a:rPr>
              <a:t> regions here. These fluctuations are the result of electrical noise within the data, which as can be seen is sometimes present – and sometimes not. In each data set, the colored region represents the totality of the temperature rate change data. These black regions are the regions examined to determine the onset temperature region, and these dotted lines are the linear fits used to ultimately calculate the time of onset temperature – which can then be used to find the onset temperature itself. </a:t>
            </a:r>
          </a:p>
        </p:txBody>
      </p:sp>
      <p:sp>
        <p:nvSpPr>
          <p:cNvPr id="4" name="Slide Number Placeholder 3"/>
          <p:cNvSpPr>
            <a:spLocks noGrp="1"/>
          </p:cNvSpPr>
          <p:nvPr>
            <p:ph type="sldNum" sz="quarter" idx="5"/>
          </p:nvPr>
        </p:nvSpPr>
        <p:spPr/>
        <p:txBody>
          <a:bodyPr/>
          <a:lstStyle/>
          <a:p>
            <a:fld id="{9EAC4A05-F0D0-1440-803F-918B91B0E388}" type="slidenum">
              <a:rPr lang="en-US" smtClean="0"/>
              <a:t>12</a:t>
            </a:fld>
            <a:endParaRPr lang="en-US"/>
          </a:p>
        </p:txBody>
      </p:sp>
    </p:spTree>
    <p:extLst>
      <p:ext uri="{BB962C8B-B14F-4D97-AF65-F5344CB8AC3E}">
        <p14:creationId xmlns:p14="http://schemas.microsoft.com/office/powerpoint/2010/main" val="156588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Now, onto the results. This graph shows the temperature data collected from the calorimeter itself. More specifically, these are the regions of interested analyzed – the cooling data produced after each test is not very useful, and as such can safely be ignored. The major points of interest are the initial temperature spikes shown here. These spikes indicate an exothermic reaction, with the steepness of each spike indicating the speed at which the decomposition occurred. Most of these chemicals follow a similar pattern, with two visible exceptions: HCTU and TBTU. TBTU has a much less aggressive slope – indicating a slower and thus less immediately energetic decomposition. HCTU shows an </a:t>
            </a:r>
            <a:r>
              <a:rPr lang="en-US" dirty="0" err="1">
                <a:ea typeface="Calibri"/>
                <a:cs typeface="Calibri"/>
              </a:rPr>
              <a:t>intiial</a:t>
            </a:r>
            <a:r>
              <a:rPr lang="en-US" dirty="0">
                <a:ea typeface="Calibri"/>
                <a:cs typeface="Calibri"/>
              </a:rPr>
              <a:t> spike, comparable to that of HBTU to its left in the green, but also shows continued heating after this spike. This may be indicative of a two-stage decomposition reaction, wherein the decomposition of the intermediate products continued to release energy into the system. </a:t>
            </a:r>
          </a:p>
        </p:txBody>
      </p:sp>
      <p:sp>
        <p:nvSpPr>
          <p:cNvPr id="4" name="Slide Number Placeholder 3"/>
          <p:cNvSpPr>
            <a:spLocks noGrp="1"/>
          </p:cNvSpPr>
          <p:nvPr>
            <p:ph type="sldNum" sz="quarter" idx="5"/>
          </p:nvPr>
        </p:nvSpPr>
        <p:spPr/>
        <p:txBody>
          <a:bodyPr/>
          <a:lstStyle/>
          <a:p>
            <a:fld id="{9EAC4A05-F0D0-1440-803F-918B91B0E388}" type="slidenum">
              <a:rPr lang="en-US" smtClean="0"/>
              <a:t>13</a:t>
            </a:fld>
            <a:endParaRPr lang="en-US"/>
          </a:p>
        </p:txBody>
      </p:sp>
    </p:spTree>
    <p:extLst>
      <p:ext uri="{BB962C8B-B14F-4D97-AF65-F5344CB8AC3E}">
        <p14:creationId xmlns:p14="http://schemas.microsoft.com/office/powerpoint/2010/main" val="260264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these are the determined results from this project. This includes the maximum temperatures each sample reached, the onset temperature that the decompositions began at, as well as the total adiabatic temperature changes and the final heats of reaction in joules per gram. The previous temperature spikes all demonstrate that these reactions were exothermic, and this supported by the negative values for each of these heats of reaction – indicating that energy was released by the decomposition reactions. </a:t>
            </a:r>
          </a:p>
        </p:txBody>
      </p:sp>
      <p:sp>
        <p:nvSpPr>
          <p:cNvPr id="4" name="Slide Number Placeholder 3"/>
          <p:cNvSpPr>
            <a:spLocks noGrp="1"/>
          </p:cNvSpPr>
          <p:nvPr>
            <p:ph type="sldNum" sz="quarter" idx="5"/>
          </p:nvPr>
        </p:nvSpPr>
        <p:spPr/>
        <p:txBody>
          <a:bodyPr/>
          <a:lstStyle/>
          <a:p>
            <a:fld id="{9EAC4A05-F0D0-1440-803F-918B91B0E388}" type="slidenum">
              <a:rPr lang="en-US" smtClean="0"/>
              <a:t>14</a:t>
            </a:fld>
            <a:endParaRPr lang="en-US"/>
          </a:p>
        </p:txBody>
      </p:sp>
    </p:spTree>
    <p:extLst>
      <p:ext uri="{BB962C8B-B14F-4D97-AF65-F5344CB8AC3E}">
        <p14:creationId xmlns:p14="http://schemas.microsoft.com/office/powerpoint/2010/main" val="128538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order to find the onset temperature, the linear fits previously described were used. This is an example graph of the previous data, this time showing only the data for </a:t>
            </a:r>
            <a:r>
              <a:rPr lang="en-US"/>
              <a:t>tert-</a:t>
            </a:r>
            <a:r>
              <a:rPr lang="en-US" err="1"/>
              <a:t>butylhydrogen</a:t>
            </a:r>
            <a:r>
              <a:rPr lang="en-US"/>
              <a:t> peroxide, or TBHP. This white region represents the totality of the data, while the black solid region here is the region examined to find the onset time. This is found using a linear fit between the maximum rate of temperature change – at the top here – and fitting it to the average value of the external temperature change, which is also the initial heating rate of the sample prior to decomposition. That's this fluctuating region here, with those fluctuations being due to electrical noise. This variation is controlled for by taking the change in temperature between the 20th and the first points, as well as the change in time between those points and using this information to find the average rate of temperature change. This intersection here is the time of decomposition onset, which can be used alongside a linear interpolation to find the temperature of the decomposition onset. </a:t>
            </a:r>
            <a:endParaRPr lang="en-US">
              <a:cs typeface="Calibri"/>
            </a:endParaRPr>
          </a:p>
        </p:txBody>
      </p:sp>
      <p:sp>
        <p:nvSpPr>
          <p:cNvPr id="4" name="Slide Number Placeholder 3"/>
          <p:cNvSpPr>
            <a:spLocks noGrp="1"/>
          </p:cNvSpPr>
          <p:nvPr>
            <p:ph type="sldNum" sz="quarter" idx="5"/>
          </p:nvPr>
        </p:nvSpPr>
        <p:spPr/>
        <p:txBody>
          <a:bodyPr/>
          <a:lstStyle/>
          <a:p>
            <a:fld id="{9EAC4A05-F0D0-1440-803F-918B91B0E388}" type="slidenum">
              <a:rPr lang="en-US" smtClean="0"/>
              <a:t>15</a:t>
            </a:fld>
            <a:endParaRPr lang="en-US"/>
          </a:p>
        </p:txBody>
      </p:sp>
    </p:spTree>
    <p:extLst>
      <p:ext uri="{BB962C8B-B14F-4D97-AF65-F5344CB8AC3E}">
        <p14:creationId xmlns:p14="http://schemas.microsoft.com/office/powerpoint/2010/main" val="42412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Using the adiabatic temperature change previously found, the heat of reaction for the decomposition reaction of the substance can be found. This starts with the determination of the thermal inertia of the system, represented here by the phi factor. This approximates how well this system mimics a perfectly adiabatic system, with a value closer to 1 being more adiabatic. The heat capacity was provided using the CHETAH tool for estimating heat capacities of substances. Within this test, the heat capacity for HBTU was also used for HATU ,HCTU, TBTU, and PyBOP due to their similar structures. These allow for the determination of the heat of reaction of the tested substance. </a:t>
            </a:r>
          </a:p>
        </p:txBody>
      </p:sp>
      <p:sp>
        <p:nvSpPr>
          <p:cNvPr id="4" name="Slide Number Placeholder 3"/>
          <p:cNvSpPr>
            <a:spLocks noGrp="1"/>
          </p:cNvSpPr>
          <p:nvPr>
            <p:ph type="sldNum" sz="quarter" idx="5"/>
          </p:nvPr>
        </p:nvSpPr>
        <p:spPr/>
        <p:txBody>
          <a:bodyPr/>
          <a:lstStyle/>
          <a:p>
            <a:fld id="{9EAC4A05-F0D0-1440-803F-918B91B0E388}" type="slidenum">
              <a:rPr lang="en-US" smtClean="0"/>
              <a:t>16</a:t>
            </a:fld>
            <a:endParaRPr lang="en-US"/>
          </a:p>
        </p:txBody>
      </p:sp>
    </p:spTree>
    <p:extLst>
      <p:ext uri="{BB962C8B-B14F-4D97-AF65-F5344CB8AC3E}">
        <p14:creationId xmlns:p14="http://schemas.microsoft.com/office/powerpoint/2010/main" val="386401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Comparisons were carried out between the determined values and existing literature values. When compared to the values found in a presentation titled "Inherently Safer Process Design: Assessing the Thermal Stability of Common Peptide Coupling Reagents," the onset temperatures and heats of decomposition show some difference. However, the values are in general relatively similar, with the most extreme difference in heat of decomposition being in TBTU – with a difference of about 500 j/g. </a:t>
            </a:r>
          </a:p>
          <a:p>
            <a:r>
              <a:rPr lang="en-US">
                <a:cs typeface="Calibri"/>
              </a:rPr>
              <a:t>Another source of comparison was provided by Mr. Roy Flanagan of GlaxoSmithKline, as he provided onset temperature comparison data gathered via an Accelerating Rate Calorimeter, or ARC system. The </a:t>
            </a:r>
            <a:r>
              <a:rPr lang="en-US" err="1">
                <a:cs typeface="Calibri"/>
              </a:rPr>
              <a:t>determiend</a:t>
            </a:r>
            <a:r>
              <a:rPr lang="en-US">
                <a:cs typeface="Calibri"/>
              </a:rPr>
              <a:t> onset temperatures for these substances turned out to be very similar. </a:t>
            </a:r>
          </a:p>
          <a:p>
            <a:r>
              <a:rPr lang="en-US">
                <a:cs typeface="Calibri"/>
              </a:rPr>
              <a:t>Lastly, a comparison was made between the </a:t>
            </a:r>
            <a:r>
              <a:rPr lang="en-US" err="1">
                <a:cs typeface="Calibri"/>
              </a:rPr>
              <a:t>decompsition</a:t>
            </a:r>
            <a:r>
              <a:rPr lang="en-US">
                <a:cs typeface="Calibri"/>
              </a:rPr>
              <a:t> of </a:t>
            </a:r>
            <a:r>
              <a:rPr lang="en-US" err="1">
                <a:cs typeface="Calibri"/>
              </a:rPr>
              <a:t>Dicumyl</a:t>
            </a:r>
            <a:r>
              <a:rPr lang="en-US">
                <a:cs typeface="Calibri"/>
              </a:rPr>
              <a:t> Peroxide (DCP) in ethylbenzene and a simulation of such a decomposition in an </a:t>
            </a:r>
            <a:r>
              <a:rPr lang="en-US" err="1">
                <a:cs typeface="Calibri"/>
              </a:rPr>
              <a:t>Arsst</a:t>
            </a:r>
            <a:r>
              <a:rPr lang="en-US">
                <a:cs typeface="Calibri"/>
              </a:rPr>
              <a:t> by Marco et al. As can be seen, the tested sample reached a much higher maximum temperature, but the heats of decomposition were relatively similar.  </a:t>
            </a:r>
          </a:p>
        </p:txBody>
      </p:sp>
      <p:sp>
        <p:nvSpPr>
          <p:cNvPr id="4" name="Slide Number Placeholder 3"/>
          <p:cNvSpPr>
            <a:spLocks noGrp="1"/>
          </p:cNvSpPr>
          <p:nvPr>
            <p:ph type="sldNum" sz="quarter" idx="5"/>
          </p:nvPr>
        </p:nvSpPr>
        <p:spPr/>
        <p:txBody>
          <a:bodyPr/>
          <a:lstStyle/>
          <a:p>
            <a:fld id="{9EAC4A05-F0D0-1440-803F-918B91B0E388}" type="slidenum">
              <a:rPr lang="en-US" smtClean="0"/>
              <a:t>17</a:t>
            </a:fld>
            <a:endParaRPr lang="en-US"/>
          </a:p>
        </p:txBody>
      </p:sp>
    </p:spTree>
    <p:extLst>
      <p:ext uri="{BB962C8B-B14F-4D97-AF65-F5344CB8AC3E}">
        <p14:creationId xmlns:p14="http://schemas.microsoft.com/office/powerpoint/2010/main" val="250515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things to note is that these values were not found using simply one trial per chemical. In fact, several chemicals required multiple trials to produce results, and some never did. This is due to a variety of external factors, with some of them listed here. It took several tries to get PyBOP and TBTU to decompose, though unfortunately due to time constraints and repeated issues, I was unable to gain relevant test data for either TEMPO or PyOXIM. </a:t>
            </a:r>
          </a:p>
        </p:txBody>
      </p:sp>
      <p:sp>
        <p:nvSpPr>
          <p:cNvPr id="4" name="Slide Number Placeholder 3"/>
          <p:cNvSpPr>
            <a:spLocks noGrp="1"/>
          </p:cNvSpPr>
          <p:nvPr>
            <p:ph type="sldNum" sz="quarter" idx="5"/>
          </p:nvPr>
        </p:nvSpPr>
        <p:spPr/>
        <p:txBody>
          <a:bodyPr/>
          <a:lstStyle/>
          <a:p>
            <a:fld id="{9EAC4A05-F0D0-1440-803F-918B91B0E388}" type="slidenum">
              <a:rPr lang="en-US" smtClean="0"/>
              <a:t>18</a:t>
            </a:fld>
            <a:endParaRPr lang="en-US"/>
          </a:p>
        </p:txBody>
      </p:sp>
    </p:spTree>
    <p:extLst>
      <p:ext uri="{BB962C8B-B14F-4D97-AF65-F5344CB8AC3E}">
        <p14:creationId xmlns:p14="http://schemas.microsoft.com/office/powerpoint/2010/main" val="2054518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closing, the tested chemicals all turned out to exhibit exothermic tendencies. The most exothermic substances – as can be told by the magnitudes of their heats of reaction – were HATU, HBTU, TBHP, and </a:t>
            </a:r>
            <a:r>
              <a:rPr lang="en-US" dirty="0" err="1">
                <a:cs typeface="Calibri"/>
              </a:rPr>
              <a:t>PyBOP</a:t>
            </a:r>
            <a:r>
              <a:rPr lang="en-US" dirty="0">
                <a:cs typeface="Calibri"/>
              </a:rPr>
              <a:t>. When compared to literature values, the determined values from this study were somewhat accurate – with differences ranging in the . This implies that the ARSST is capable of producing results similar to those produced by other forms of calorimetry. With regards to the exothermic nature of these substances, care must be taken to avoid potential runaway decomposition and the risks such an event present. This includes methods such as isolated storage and temperature regulation, so as to avoid unexpected decomposition of these substances. Another basic safety procedure that applies to this – and all – substances is limiting and removing any unnecessary potential ignition sources, so as to prevent the required energy from starting a runaway decomposition reaction. </a:t>
            </a:r>
            <a:endParaRPr lang="en-US" dirty="0"/>
          </a:p>
        </p:txBody>
      </p:sp>
      <p:sp>
        <p:nvSpPr>
          <p:cNvPr id="4" name="Slide Number Placeholder 3"/>
          <p:cNvSpPr>
            <a:spLocks noGrp="1"/>
          </p:cNvSpPr>
          <p:nvPr>
            <p:ph type="sldNum" sz="quarter" idx="5"/>
          </p:nvPr>
        </p:nvSpPr>
        <p:spPr/>
        <p:txBody>
          <a:bodyPr/>
          <a:lstStyle/>
          <a:p>
            <a:fld id="{9EAC4A05-F0D0-1440-803F-918B91B0E388}" type="slidenum">
              <a:rPr lang="en-US" smtClean="0"/>
              <a:t>19</a:t>
            </a:fld>
            <a:endParaRPr lang="en-US"/>
          </a:p>
        </p:txBody>
      </p:sp>
    </p:spTree>
    <p:extLst>
      <p:ext uri="{BB962C8B-B14F-4D97-AF65-F5344CB8AC3E}">
        <p14:creationId xmlns:p14="http://schemas.microsoft.com/office/powerpoint/2010/main" val="86111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future, additional tests can be performed to ensure the </a:t>
            </a:r>
            <a:r>
              <a:rPr lang="en-US" err="1">
                <a:cs typeface="Calibri"/>
              </a:rPr>
              <a:t>accuray</a:t>
            </a:r>
            <a:r>
              <a:rPr lang="en-US">
                <a:cs typeface="Calibri"/>
              </a:rPr>
              <a:t> and validity of these determined values. This could be done via alternative calorimetry methods – such as through the use of the ARC, or through Differential Scanning Calorimetry – better known as DSC – as well as with solvents other than DMSO. Other chemical samples can of course be run, to determine their heats of reaction, and of course alternate settings or heating polynomials on the ARSST itself can be used to check these reactions again. Further studies could and should also be carried out to examine the biproducts of these decompositions, to determine their toxicity and the composition of these products. </a:t>
            </a:r>
          </a:p>
        </p:txBody>
      </p:sp>
      <p:sp>
        <p:nvSpPr>
          <p:cNvPr id="4" name="Slide Number Placeholder 3"/>
          <p:cNvSpPr>
            <a:spLocks noGrp="1"/>
          </p:cNvSpPr>
          <p:nvPr>
            <p:ph type="sldNum" sz="quarter" idx="5"/>
          </p:nvPr>
        </p:nvSpPr>
        <p:spPr/>
        <p:txBody>
          <a:bodyPr/>
          <a:lstStyle/>
          <a:p>
            <a:fld id="{9EAC4A05-F0D0-1440-803F-918B91B0E388}" type="slidenum">
              <a:rPr lang="en-US" smtClean="0"/>
              <a:t>20</a:t>
            </a:fld>
            <a:endParaRPr lang="en-US"/>
          </a:p>
        </p:txBody>
      </p:sp>
    </p:spTree>
    <p:extLst>
      <p:ext uri="{BB962C8B-B14F-4D97-AF65-F5344CB8AC3E}">
        <p14:creationId xmlns:p14="http://schemas.microsoft.com/office/powerpoint/2010/main" val="25570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Outline/</a:t>
            </a:r>
            <a:r>
              <a:rPr lang="en-US" dirty="0" err="1">
                <a:cs typeface="Calibri"/>
              </a:rPr>
              <a:t>TableofContents</a:t>
            </a:r>
            <a:r>
              <a:rPr lang="en-US" dirty="0">
                <a:cs typeface="Calibri"/>
              </a:rPr>
              <a:t> (TOC) of presentation. </a:t>
            </a:r>
          </a:p>
        </p:txBody>
      </p:sp>
      <p:sp>
        <p:nvSpPr>
          <p:cNvPr id="4" name="Slide Number Placeholder 3"/>
          <p:cNvSpPr>
            <a:spLocks noGrp="1"/>
          </p:cNvSpPr>
          <p:nvPr>
            <p:ph type="sldNum" sz="quarter" idx="5"/>
          </p:nvPr>
        </p:nvSpPr>
        <p:spPr/>
        <p:txBody>
          <a:bodyPr/>
          <a:lstStyle/>
          <a:p>
            <a:fld id="{9EAC4A05-F0D0-1440-803F-918B91B0E388}" type="slidenum">
              <a:rPr lang="en-US" smtClean="0"/>
              <a:t>2</a:t>
            </a:fld>
            <a:endParaRPr lang="en-US"/>
          </a:p>
        </p:txBody>
      </p:sp>
    </p:spTree>
    <p:extLst>
      <p:ext uri="{BB962C8B-B14F-4D97-AF65-F5344CB8AC3E}">
        <p14:creationId xmlns:p14="http://schemas.microsoft.com/office/powerpoint/2010/main" val="399878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I'd like to make a special thanks to everyone who helped to make this project possible. This includes my Graduate Mentor Bonn Cao, and my Research Advisor Professor Ray Mentzer. I'd also like to thank Miss Elizabeth Raines of Fauske &amp; Associates for her help in understanding the ARSST data and learning how to run the ARSST, as well as Mr. Gabe Wood – I think he's over there – with his help in learning how to maintain and running the ARSST, as well as for his help in fixing the ARSST. Lastly, I'd like to thank Mr. Roy Flanagan of GlaxoSmithKline for providing comparison data for TBHP from an Accelerating Rate Calorimeter, as well as Dr. Han Xia of Eli Lilly and Company for providing several of the chemical samples tested during this project. </a:t>
            </a:r>
          </a:p>
        </p:txBody>
      </p:sp>
      <p:sp>
        <p:nvSpPr>
          <p:cNvPr id="4" name="Slide Number Placeholder 3"/>
          <p:cNvSpPr>
            <a:spLocks noGrp="1"/>
          </p:cNvSpPr>
          <p:nvPr>
            <p:ph type="sldNum" sz="quarter" idx="5"/>
          </p:nvPr>
        </p:nvSpPr>
        <p:spPr/>
        <p:txBody>
          <a:bodyPr/>
          <a:lstStyle/>
          <a:p>
            <a:fld id="{9EAC4A05-F0D0-1440-803F-918B91B0E388}" type="slidenum">
              <a:rPr lang="en-US" smtClean="0"/>
              <a:t>21</a:t>
            </a:fld>
            <a:endParaRPr lang="en-US"/>
          </a:p>
        </p:txBody>
      </p:sp>
    </p:spTree>
    <p:extLst>
      <p:ext uri="{BB962C8B-B14F-4D97-AF65-F5344CB8AC3E}">
        <p14:creationId xmlns:p14="http://schemas.microsoft.com/office/powerpoint/2010/main" val="117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just the references used for this project. </a:t>
            </a:r>
          </a:p>
        </p:txBody>
      </p:sp>
      <p:sp>
        <p:nvSpPr>
          <p:cNvPr id="4" name="Slide Number Placeholder 3"/>
          <p:cNvSpPr>
            <a:spLocks noGrp="1"/>
          </p:cNvSpPr>
          <p:nvPr>
            <p:ph type="sldNum" sz="quarter" idx="5"/>
          </p:nvPr>
        </p:nvSpPr>
        <p:spPr/>
        <p:txBody>
          <a:bodyPr/>
          <a:lstStyle/>
          <a:p>
            <a:fld id="{9EAC4A05-F0D0-1440-803F-918B91B0E388}" type="slidenum">
              <a:rPr lang="en-US" smtClean="0"/>
              <a:t>22</a:t>
            </a:fld>
            <a:endParaRPr lang="en-US"/>
          </a:p>
        </p:txBody>
      </p:sp>
    </p:spTree>
    <p:extLst>
      <p:ext uri="{BB962C8B-B14F-4D97-AF65-F5344CB8AC3E}">
        <p14:creationId xmlns:p14="http://schemas.microsoft.com/office/powerpoint/2010/main" val="4064991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thank you for your time and attention. Are there any questions? </a:t>
            </a:r>
          </a:p>
        </p:txBody>
      </p:sp>
      <p:sp>
        <p:nvSpPr>
          <p:cNvPr id="4" name="Slide Number Placeholder 3"/>
          <p:cNvSpPr>
            <a:spLocks noGrp="1"/>
          </p:cNvSpPr>
          <p:nvPr>
            <p:ph type="sldNum" sz="quarter" idx="5"/>
          </p:nvPr>
        </p:nvSpPr>
        <p:spPr/>
        <p:txBody>
          <a:bodyPr/>
          <a:lstStyle/>
          <a:p>
            <a:fld id="{9EAC4A05-F0D0-1440-803F-918B91B0E388}" type="slidenum">
              <a:rPr lang="en-US" smtClean="0"/>
              <a:t>23</a:t>
            </a:fld>
            <a:endParaRPr lang="en-US"/>
          </a:p>
        </p:txBody>
      </p:sp>
    </p:spTree>
    <p:extLst>
      <p:ext uri="{BB962C8B-B14F-4D97-AF65-F5344CB8AC3E}">
        <p14:creationId xmlns:p14="http://schemas.microsoft.com/office/powerpoint/2010/main" val="331026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Companies that provided support. GSK provided ARC data for TBHP, Lilly provided some of the tested materials, and Fauske provided not only the calorimeter but also help in calculations, data checking, and troubleshooting. It'll be something like </a:t>
            </a:r>
          </a:p>
          <a:p>
            <a:r>
              <a:rPr lang="en-US">
                <a:cs typeface="Calibri"/>
              </a:rPr>
              <a:t>"And before I begin, I'd like to thank these companies – Fauske &amp; Associates, GSK, and Lilly – for making this research possible" or something along those lines.</a:t>
            </a:r>
          </a:p>
        </p:txBody>
      </p:sp>
      <p:sp>
        <p:nvSpPr>
          <p:cNvPr id="4" name="Slide Number Placeholder 3"/>
          <p:cNvSpPr>
            <a:spLocks noGrp="1"/>
          </p:cNvSpPr>
          <p:nvPr>
            <p:ph type="sldNum" sz="quarter" idx="5"/>
          </p:nvPr>
        </p:nvSpPr>
        <p:spPr/>
        <p:txBody>
          <a:bodyPr/>
          <a:lstStyle/>
          <a:p>
            <a:fld id="{9EAC4A05-F0D0-1440-803F-918B91B0E388}" type="slidenum">
              <a:rPr lang="en-US" smtClean="0"/>
              <a:t>3</a:t>
            </a:fld>
            <a:endParaRPr lang="en-US"/>
          </a:p>
        </p:txBody>
      </p:sp>
    </p:spTree>
    <p:extLst>
      <p:ext uri="{BB962C8B-B14F-4D97-AF65-F5344CB8AC3E}">
        <p14:creationId xmlns:p14="http://schemas.microsoft.com/office/powerpoint/2010/main" val="259836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Quick descriptor of the background info/purpose of the project, and its objective. </a:t>
            </a:r>
          </a:p>
          <a:p>
            <a:r>
              <a:rPr lang="en-US">
                <a:cs typeface="Calibri"/>
              </a:rPr>
              <a:t>"The main purpose of this project is to gain more data regarding the heats of reaction – or in this case, the heats of decomposition of these pharmaceutical reagents. The heat of reaction is an indication of the amount of energy when a chemical undergoes a reaction – in this case, a decomposition reaction. This heat of decomposition can be used to estimate the risk of a chemical experiencing a runaway thermal reaction – an exothermic reaction can lead to such a scenario. This project is designed to determine these heats of decomposition, as well as to </a:t>
            </a:r>
          </a:p>
        </p:txBody>
      </p:sp>
      <p:sp>
        <p:nvSpPr>
          <p:cNvPr id="4" name="Slide Number Placeholder 3"/>
          <p:cNvSpPr>
            <a:spLocks noGrp="1"/>
          </p:cNvSpPr>
          <p:nvPr>
            <p:ph type="sldNum" sz="quarter" idx="5"/>
          </p:nvPr>
        </p:nvSpPr>
        <p:spPr/>
        <p:txBody>
          <a:bodyPr/>
          <a:lstStyle/>
          <a:p>
            <a:fld id="{9EAC4A05-F0D0-1440-803F-918B91B0E388}" type="slidenum">
              <a:rPr lang="en-US" smtClean="0"/>
              <a:t>4</a:t>
            </a:fld>
            <a:endParaRPr lang="en-US"/>
          </a:p>
        </p:txBody>
      </p:sp>
    </p:spTree>
    <p:extLst>
      <p:ext uri="{BB962C8B-B14F-4D97-AF65-F5344CB8AC3E}">
        <p14:creationId xmlns:p14="http://schemas.microsoft.com/office/powerpoint/2010/main" val="399443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some background regarding this project. The properties of a substance are vital in understanding how it behaves, reacts, and what it is capable of. The heat of reaction is one such property, and represents the change in energy a reaction can cause per gram of reagent. In this case, the reactions being studied are decomposition reactions for pharmaceutical reagents. The more exothermic these decompositions are, the more energy they release, and the more dangerous they can be. In certain cases, a decomposition reaction may become a runway decomposition – a dangerous type of self-sustaining reaction that can release a large amount of energy very quickly, usually in the form of a fire or an explosion.  As such, using calorimetry to determine these properties beforehand – so that risks may be evaluated and safety measures put in place – is vital. </a:t>
            </a:r>
          </a:p>
        </p:txBody>
      </p:sp>
      <p:sp>
        <p:nvSpPr>
          <p:cNvPr id="4" name="Slide Number Placeholder 3"/>
          <p:cNvSpPr>
            <a:spLocks noGrp="1"/>
          </p:cNvSpPr>
          <p:nvPr>
            <p:ph type="sldNum" sz="quarter" idx="5"/>
          </p:nvPr>
        </p:nvSpPr>
        <p:spPr/>
        <p:txBody>
          <a:bodyPr/>
          <a:lstStyle/>
          <a:p>
            <a:fld id="{9EAC4A05-F0D0-1440-803F-918B91B0E388}" type="slidenum">
              <a:rPr lang="en-US" smtClean="0"/>
              <a:t>5</a:t>
            </a:fld>
            <a:endParaRPr lang="en-US"/>
          </a:p>
        </p:txBody>
      </p:sp>
    </p:spTree>
    <p:extLst>
      <p:ext uri="{BB962C8B-B14F-4D97-AF65-F5344CB8AC3E}">
        <p14:creationId xmlns:p14="http://schemas.microsoft.com/office/powerpoint/2010/main" val="348439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system used in this project is the Advanced Reactive System Screening Tool, or ARSST. It is a type of calorimeter, developed by Fauske &amp; Associates. Like all calorimeters, the ARSST system detects changes in internal heat in the form of changes in both temperature and pressure. Its advantages are its low thermal inertia compared to other calorimeters – which allows it to more closely mimic an adiabatic system – and its relatively short testing time of only a few hours – compared to the few days other calorimeter types may require. This makes it ideal for a project such as this, wherein initial screening data is required for several chemicals. </a:t>
            </a:r>
          </a:p>
        </p:txBody>
      </p:sp>
      <p:sp>
        <p:nvSpPr>
          <p:cNvPr id="4" name="Slide Number Placeholder 3"/>
          <p:cNvSpPr>
            <a:spLocks noGrp="1"/>
          </p:cNvSpPr>
          <p:nvPr>
            <p:ph type="sldNum" sz="quarter" idx="5"/>
          </p:nvPr>
        </p:nvSpPr>
        <p:spPr/>
        <p:txBody>
          <a:bodyPr/>
          <a:lstStyle/>
          <a:p>
            <a:fld id="{9EAC4A05-F0D0-1440-803F-918B91B0E388}" type="slidenum">
              <a:rPr lang="en-US" smtClean="0"/>
              <a:t>6</a:t>
            </a:fld>
            <a:endParaRPr lang="en-US"/>
          </a:p>
        </p:txBody>
      </p:sp>
    </p:spTree>
    <p:extLst>
      <p:ext uri="{BB962C8B-B14F-4D97-AF65-F5344CB8AC3E}">
        <p14:creationId xmlns:p14="http://schemas.microsoft.com/office/powerpoint/2010/main" val="8144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Operation of the ARSST is relatively simple. First, a heating cell assembly must be constructed. This starts with a glass sample bulb, which is wrapped in a heating jacket, insulation jacket, and aluminum foil – in that order – as depicted in this picture here. A small magnetic stir bar is then inserted into the cell, and the components are wrapped around it. Care must be taken when doing this, as the cells are very fragile. After this, the wrapped cell is placed inside a layer of cotton insulation, and is then loaded inside its metal assembly into the calorimeter vessel itself. After this, the heating wires are connected, the thermocouple probe is attached to the test cell neck, and the vessel is sealed - using vacuum grease to ensure an airtight seal. After this, pressurization occurs – in this case to about 300 </a:t>
            </a:r>
            <a:r>
              <a:rPr lang="en-US" err="1">
                <a:cs typeface="Calibri"/>
              </a:rPr>
              <a:t>psig</a:t>
            </a:r>
            <a:r>
              <a:rPr lang="en-US">
                <a:cs typeface="Calibri"/>
              </a:rPr>
              <a:t>. The test is started from the ARSST box and the computer after the stir plate below the ARSST vessel and the heater switch on the ARSST box is activated. To ensure functionality, the system can be watched for about a minute or so, to ensure that the temperature increases and that all parameters are within acceptable values. </a:t>
            </a:r>
          </a:p>
        </p:txBody>
      </p:sp>
      <p:sp>
        <p:nvSpPr>
          <p:cNvPr id="4" name="Slide Number Placeholder 3"/>
          <p:cNvSpPr>
            <a:spLocks noGrp="1"/>
          </p:cNvSpPr>
          <p:nvPr>
            <p:ph type="sldNum" sz="quarter" idx="5"/>
          </p:nvPr>
        </p:nvSpPr>
        <p:spPr/>
        <p:txBody>
          <a:bodyPr/>
          <a:lstStyle/>
          <a:p>
            <a:fld id="{9EAC4A05-F0D0-1440-803F-918B91B0E388}" type="slidenum">
              <a:rPr lang="en-US" smtClean="0"/>
              <a:t>7</a:t>
            </a:fld>
            <a:endParaRPr lang="en-US"/>
          </a:p>
        </p:txBody>
      </p:sp>
    </p:spTree>
    <p:extLst>
      <p:ext uri="{BB962C8B-B14F-4D97-AF65-F5344CB8AC3E}">
        <p14:creationId xmlns:p14="http://schemas.microsoft.com/office/powerpoint/2010/main" val="239307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just some of the abbreviations I'll be using – primarily in graphs and tables – for the various chemicals used in this project. Those chemicals listed below in red are those which will be mentioned later in this presentation, but which did not produce analyzable results. </a:t>
            </a:r>
          </a:p>
        </p:txBody>
      </p:sp>
      <p:sp>
        <p:nvSpPr>
          <p:cNvPr id="4" name="Slide Number Placeholder 3"/>
          <p:cNvSpPr>
            <a:spLocks noGrp="1"/>
          </p:cNvSpPr>
          <p:nvPr>
            <p:ph type="sldNum" sz="quarter" idx="5"/>
          </p:nvPr>
        </p:nvSpPr>
        <p:spPr/>
        <p:txBody>
          <a:bodyPr/>
          <a:lstStyle/>
          <a:p>
            <a:fld id="{9EAC4A05-F0D0-1440-803F-918B91B0E388}" type="slidenum">
              <a:rPr lang="en-US" smtClean="0"/>
              <a:t>9</a:t>
            </a:fld>
            <a:endParaRPr lang="en-US"/>
          </a:p>
        </p:txBody>
      </p:sp>
    </p:spTree>
    <p:extLst>
      <p:ext uri="{BB962C8B-B14F-4D97-AF65-F5344CB8AC3E}">
        <p14:creationId xmlns:p14="http://schemas.microsoft.com/office/powerpoint/2010/main" val="412323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Of course, safety is a priority when performing any sort of scientific procedure. Standard PPE is required when using the ARSST: lab coat, eye protection – like lab goggles – and disposable gloves are all standard. All components should be checked for potential damage or shorts before testing, and any suspect components should be replaced whenever possible. Proper grounding should also be confirmed before starting a test. Last but certainly not least, the MSDS' should always be thoroughly examined and studied prior to any chemical test, to avoid potentially hazardous reactions, substances, products, or chemical incompatibilities. </a:t>
            </a:r>
            <a:endParaRPr lang="en-US"/>
          </a:p>
        </p:txBody>
      </p:sp>
      <p:sp>
        <p:nvSpPr>
          <p:cNvPr id="4" name="Slide Number Placeholder 3"/>
          <p:cNvSpPr>
            <a:spLocks noGrp="1"/>
          </p:cNvSpPr>
          <p:nvPr>
            <p:ph type="sldNum" sz="quarter" idx="5"/>
          </p:nvPr>
        </p:nvSpPr>
        <p:spPr/>
        <p:txBody>
          <a:bodyPr/>
          <a:lstStyle/>
          <a:p>
            <a:fld id="{9EAC4A05-F0D0-1440-803F-918B91B0E388}" type="slidenum">
              <a:rPr lang="en-US" smtClean="0"/>
              <a:t>10</a:t>
            </a:fld>
            <a:endParaRPr lang="en-US"/>
          </a:p>
        </p:txBody>
      </p:sp>
    </p:spTree>
    <p:extLst>
      <p:ext uri="{BB962C8B-B14F-4D97-AF65-F5344CB8AC3E}">
        <p14:creationId xmlns:p14="http://schemas.microsoft.com/office/powerpoint/2010/main" val="649270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a:solidFill>
                  <a:schemeClr val="bg1"/>
                </a:solidFill>
                <a:effectLst/>
                <a:latin typeface="Acumin Pro" panose="020B0504020202020204" pitchFamily="34" charset="77"/>
              </a:rPr>
            </a:br>
            <a:r>
              <a:rPr lang="en-US">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FA973688-B620-4572-AFB7-F26E7FCF920F}" type="datetime1">
              <a:rPr lang="en-US" smtClean="0"/>
              <a:t>5/16/2022</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26" name="Purdue Logo" descr="Purdue Logo">
            <a:extLst>
              <a:ext uri="{FF2B5EF4-FFF2-40B4-BE49-F238E27FC236}">
                <a16:creationId xmlns:a16="http://schemas.microsoft.com/office/drawing/2014/main" id="{F44E78F0-0852-5442-BF6C-E1583D1086C7}"/>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3"/>
          <a:stretch>
            <a:fillRect/>
          </a:stretch>
        </p:blipFill>
        <p:spPr>
          <a:xfrm>
            <a:off x="7366000" y="0"/>
            <a:ext cx="1778000" cy="6858000"/>
          </a:xfrm>
          <a:prstGeom prst="rect">
            <a:avLst/>
          </a:prstGeom>
        </p:spPr>
      </p:pic>
      <p:sp>
        <p:nvSpPr>
          <p:cNvPr id="7" name="Date"/>
          <p:cNvSpPr>
            <a:spLocks noGrp="1"/>
          </p:cNvSpPr>
          <p:nvPr>
            <p:ph type="dt" sz="half" idx="10"/>
          </p:nvPr>
        </p:nvSpPr>
        <p:spPr>
          <a:xfrm>
            <a:off x="6944142" y="6202177"/>
            <a:ext cx="1436766" cy="323968"/>
          </a:xfrm>
        </p:spPr>
        <p:txBody>
          <a:bodyPr/>
          <a:lstStyle>
            <a:lvl1pPr>
              <a:defRPr sz="2000">
                <a:solidFill>
                  <a:schemeClr val="accent4">
                    <a:alpha val="70000"/>
                  </a:schemeClr>
                </a:solidFill>
              </a:defRPr>
            </a:lvl1pPr>
          </a:lstStyle>
          <a:p>
            <a:fld id="{12D3A922-5C02-488D-BB64-6C11B4512914}" type="datetime1">
              <a:rPr lang="en-US" smtClean="0"/>
              <a:pPr/>
              <a:t>5/16/2022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sz="2000">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3"/>
          <a:stretch>
            <a:fillRect/>
          </a:stretch>
        </p:blipFill>
        <p:spPr>
          <a:xfrm>
            <a:off x="384894" y="6064679"/>
            <a:ext cx="1916505" cy="341599"/>
          </a:xfrm>
          <a:prstGeom prst="rect">
            <a:avLst/>
          </a:prstGeom>
        </p:spPr>
      </p:pic>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6997148" y="6202177"/>
            <a:ext cx="1383759" cy="323968"/>
          </a:xfrm>
          <a:prstGeom prst="rect">
            <a:avLst/>
          </a:prstGeom>
        </p:spPr>
        <p:txBody>
          <a:bodyPr vert="horz" lIns="91440" tIns="45720" rIns="91440" bIns="45720" rtlCol="0" anchor="ctr"/>
          <a:lstStyle>
            <a:lvl1pPr algn="r">
              <a:defRPr sz="2000" b="0" i="0">
                <a:solidFill>
                  <a:schemeClr val="bg1">
                    <a:alpha val="70000"/>
                  </a:schemeClr>
                </a:solidFill>
                <a:latin typeface="Acumin Pro" panose="020B0504020202020204" pitchFamily="34" charset="77"/>
              </a:defRPr>
            </a:lvl1pPr>
          </a:lstStyle>
          <a:p>
            <a:fld id="{5B7A9DD0-1221-42AC-A70A-C8454E23F61C}" type="datetime1">
              <a:rPr lang="en-US" smtClean="0"/>
              <a:pPr/>
              <a:t>5/16/2022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3" y="6181281"/>
            <a:ext cx="796881" cy="365760"/>
          </a:xfrm>
          <a:prstGeom prst="ellipse">
            <a:avLst/>
          </a:prstGeom>
          <a:noFill/>
        </p:spPr>
        <p:txBody>
          <a:bodyPr vert="horz" lIns="18288" tIns="45720" rIns="18288" bIns="45720" rtlCol="0" anchor="ctr">
            <a:noAutofit/>
          </a:bodyPr>
          <a:lstStyle>
            <a:lvl1pPr algn="ctr">
              <a:defRPr sz="2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pic>
        <p:nvPicPr>
          <p:cNvPr id="27" name="Purdue Logo" descr="Purdue Logo">
            <a:extLst>
              <a:ext uri="{FF2B5EF4-FFF2-40B4-BE49-F238E27FC236}">
                <a16:creationId xmlns:a16="http://schemas.microsoft.com/office/drawing/2014/main" id="{5E619A95-EAE7-EE49-8A58-504B622FB101}"/>
              </a:ext>
            </a:extLst>
          </p:cNvPr>
          <p:cNvPicPr>
            <a:picLocks noChangeAspect="1"/>
          </p:cNvPicPr>
          <p:nvPr/>
        </p:nvPicPr>
        <p:blipFill>
          <a:blip r:embed="rId3"/>
          <a:stretch>
            <a:fillRect/>
          </a:stretch>
        </p:blipFill>
        <p:spPr>
          <a:xfrm>
            <a:off x="384894" y="6064679"/>
            <a:ext cx="1916505" cy="341599"/>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6897758" y="6202177"/>
            <a:ext cx="1483150" cy="323968"/>
          </a:xfrm>
          <a:prstGeom prst="rect">
            <a:avLst/>
          </a:prstGeom>
        </p:spPr>
        <p:txBody>
          <a:bodyPr vert="horz" lIns="91440" tIns="45720" rIns="91440" bIns="45720" rtlCol="0" anchor="ctr"/>
          <a:lstStyle>
            <a:lvl1pPr algn="r">
              <a:defRPr sz="2000" b="0" i="0">
                <a:solidFill>
                  <a:schemeClr val="bg1">
                    <a:alpha val="70000"/>
                  </a:schemeClr>
                </a:solidFill>
                <a:latin typeface="Acumin Pro" panose="020B0504020202020204" pitchFamily="34" charset="77"/>
              </a:defRPr>
            </a:lvl1pPr>
          </a:lstStyle>
          <a:p>
            <a:fld id="{524D3EAE-9D21-4713-AE51-D7F45EBBDC7D}" type="datetime1">
              <a:rPr lang="en-US" smtClean="0"/>
              <a:pPr/>
              <a:t>5/16/2022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3" y="6181281"/>
            <a:ext cx="631236" cy="365760"/>
          </a:xfrm>
          <a:prstGeom prst="ellipse">
            <a:avLst/>
          </a:prstGeom>
          <a:noFill/>
        </p:spPr>
        <p:txBody>
          <a:bodyPr vert="horz" lIns="18288" tIns="45720" rIns="18288" bIns="45720" rtlCol="0" anchor="ctr">
            <a:noAutofit/>
          </a:bodyPr>
          <a:lstStyle>
            <a:lvl1pPr algn="ctr">
              <a:defRPr sz="2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7F8EFCBB-7ADC-46CA-960E-6D411C2D60D8}" type="datetime1">
              <a:rPr lang="en-US" smtClean="0"/>
              <a:t>5/16/2022</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32" name="Purdue Logo" descr="Purdue Logo">
            <a:extLst>
              <a:ext uri="{FF2B5EF4-FFF2-40B4-BE49-F238E27FC236}">
                <a16:creationId xmlns:a16="http://schemas.microsoft.com/office/drawing/2014/main" id="{25D3AC7F-20A7-5D42-9A16-9813B5031FF5}"/>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3"/>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E0D4974-6A52-4443-A50C-AE155D270538}" type="datetime1">
              <a:rPr lang="en-US" smtClean="0"/>
              <a:t>5/16/2022</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26" name="Purdue Logo" descr="Purdue Logo">
            <a:extLst>
              <a:ext uri="{FF2B5EF4-FFF2-40B4-BE49-F238E27FC236}">
                <a16:creationId xmlns:a16="http://schemas.microsoft.com/office/drawing/2014/main" id="{9B76C55F-AF8B-C44C-A4FF-D099B1735D66}"/>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3"/>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6930888" y="6202177"/>
            <a:ext cx="1450020" cy="323968"/>
          </a:xfrm>
        </p:spPr>
        <p:txBody>
          <a:bodyPr/>
          <a:lstStyle>
            <a:lvl1pPr>
              <a:defRPr sz="2000">
                <a:solidFill>
                  <a:schemeClr val="accent4">
                    <a:alpha val="70000"/>
                  </a:schemeClr>
                </a:solidFill>
              </a:defRPr>
            </a:lvl1pPr>
          </a:lstStyle>
          <a:p>
            <a:fld id="{6A5ACDD4-4B3F-4182-93D4-EA45E85B4859}" type="datetime1">
              <a:rPr lang="en-US" smtClean="0"/>
              <a:pPr/>
              <a:t>5/16/2022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591478" cy="365760"/>
          </a:xfrm>
        </p:spPr>
        <p:txBody>
          <a:bodyPr/>
          <a:lstStyle>
            <a:lvl1pPr>
              <a:defRPr sz="2000">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F155C071-5728-438A-971B-98DEE1E465A9}" type="datetime1">
              <a:rPr lang="en-US" smtClean="0"/>
              <a:t>5/16/2022</a:t>
            </a:fld>
            <a:endParaRPr lang="en-US"/>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927847" y="450116"/>
            <a:ext cx="7288306" cy="2968826"/>
          </a:xfrm>
        </p:spPr>
        <p:txBody>
          <a:bodyPr/>
          <a:lstStyle/>
          <a:p>
            <a:r>
              <a:rPr lang="en-US">
                <a:latin typeface="Acumin Pro ExtraCondensed"/>
              </a:rPr>
              <a:t>Heats of Decomposition for a series of pharmaceutical reagents using an </a:t>
            </a:r>
            <a:r>
              <a:rPr lang="en-US" err="1">
                <a:latin typeface="Acumin Pro ExtraCondensed"/>
              </a:rPr>
              <a:t>arsst</a:t>
            </a:r>
            <a:r>
              <a:rPr lang="en-US">
                <a:latin typeface="Acumin Pro ExtraCondensed"/>
              </a:rPr>
              <a:t> calorimeter</a:t>
            </a:r>
            <a:endParaRPr lang="en-US"/>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21760" y="3990084"/>
            <a:ext cx="5322202" cy="1143903"/>
          </a:xfrm>
        </p:spPr>
        <p:txBody>
          <a:bodyPr/>
          <a:lstStyle/>
          <a:p>
            <a:r>
              <a:rPr lang="en-US" dirty="0">
                <a:solidFill>
                  <a:schemeClr val="bg1">
                    <a:lumMod val="65000"/>
                    <a:lumOff val="35000"/>
                  </a:schemeClr>
                </a:solidFill>
                <a:latin typeface="Acumin Pro SemiCondensed"/>
              </a:rPr>
              <a:t>Michael Bai</a:t>
            </a:r>
          </a:p>
          <a:p>
            <a:r>
              <a:rPr lang="en-US" dirty="0">
                <a:solidFill>
                  <a:schemeClr val="bg1">
                    <a:lumMod val="65000"/>
                    <a:lumOff val="35000"/>
                  </a:schemeClr>
                </a:solidFill>
                <a:latin typeface="Acumin Pro SemiCondensed"/>
              </a:rPr>
              <a:t>Mentored by PhD Candidate Bonn Cao and Professor Ray Mentzer</a:t>
            </a:r>
            <a:endParaRPr lang="en-US" dirty="0">
              <a:solidFill>
                <a:schemeClr val="bg1">
                  <a:lumMod val="65000"/>
                  <a:lumOff val="35000"/>
                </a:schemeClr>
              </a:solidFill>
            </a:endParaRP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a:xfrm>
            <a:off x="6970426" y="6202177"/>
            <a:ext cx="1410481" cy="323968"/>
          </a:xfrm>
        </p:spPr>
        <p:txBody>
          <a:bodyPr/>
          <a:lstStyle/>
          <a:p>
            <a:fld id="{09E88A05-CA23-48BF-9EDD-11760DA1A15E}" type="datetime1">
              <a:rPr lang="en-US" smtClean="0"/>
              <a:t>5/16/2022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117214" y="442674"/>
            <a:ext cx="6925732" cy="997196"/>
          </a:xfrm>
        </p:spPr>
        <p:txBody>
          <a:bodyPr/>
          <a:lstStyle/>
          <a:p>
            <a:r>
              <a:rPr lang="en-US" dirty="0">
                <a:latin typeface="Acumin Pro ExtraCondensed"/>
              </a:rPr>
              <a:t>Safety, Health, and Hazard Considerations - 1</a:t>
            </a:r>
            <a:endParaRPr lang="en-US" b="0" i="0" dirty="0">
              <a:latin typeface="Acumin Pro ExtraCondensed"/>
            </a:endParaRPr>
          </a:p>
          <a:p>
            <a:endParaRPr lang="en-US" dirty="0"/>
          </a:p>
        </p:txBody>
      </p:sp>
      <p:sp>
        <p:nvSpPr>
          <p:cNvPr id="3" name="Subhead">
            <a:extLst>
              <a:ext uri="{FF2B5EF4-FFF2-40B4-BE49-F238E27FC236}">
                <a16:creationId xmlns:a16="http://schemas.microsoft.com/office/drawing/2014/main" id="{6A848514-8C09-474A-92D2-7BDFD34F716F}"/>
              </a:ext>
            </a:extLst>
          </p:cNvPr>
          <p:cNvSpPr>
            <a:spLocks noGrp="1"/>
          </p:cNvSpPr>
          <p:nvPr>
            <p:ph type="subTitle" idx="1"/>
          </p:nvPr>
        </p:nvSpPr>
        <p:spPr>
          <a:xfrm>
            <a:off x="1117679" y="1181264"/>
            <a:ext cx="5466371" cy="338554"/>
          </a:xfrm>
        </p:spPr>
        <p:txBody>
          <a:bodyPr/>
          <a:lstStyle/>
          <a:p>
            <a:r>
              <a:rPr lang="en-US" dirty="0">
                <a:latin typeface="Acumin Pro SemiCondensed"/>
              </a:rPr>
              <a:t>Safety and Health Risks</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1117214" y="1614364"/>
            <a:ext cx="7113291" cy="4217208"/>
          </a:xfrm>
        </p:spPr>
        <p:txBody>
          <a:bodyPr vert="horz" lIns="0" tIns="0" rIns="0" bIns="0" rtlCol="0" anchor="t">
            <a:normAutofit/>
          </a:bodyPr>
          <a:lstStyle/>
          <a:p>
            <a:pPr marL="0" lvl="0" indent="0">
              <a:buNone/>
            </a:pPr>
            <a:endParaRPr lang="en-US">
              <a:latin typeface="Acumin Pro"/>
            </a:endParaRPr>
          </a:p>
          <a:p>
            <a:pPr marL="0" indent="0">
              <a:buNone/>
            </a:pPr>
            <a:endParaRPr lang="en-US">
              <a:latin typeface="Acumin Pro"/>
            </a:endParaRP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FC874F5C-098A-4AD8-8DEB-82BF6F3D1A45}" type="datetime1">
              <a:rPr lang="en-US" smtClean="0"/>
              <a:t>5/16/2022</a:t>
            </a:fld>
            <a:endParaRPr lang="en-US"/>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10</a:t>
            </a:fld>
            <a:endParaRPr lang="en-US"/>
          </a:p>
        </p:txBody>
      </p:sp>
      <p:sp>
        <p:nvSpPr>
          <p:cNvPr id="5" name="TextBox 4">
            <a:extLst>
              <a:ext uri="{FF2B5EF4-FFF2-40B4-BE49-F238E27FC236}">
                <a16:creationId xmlns:a16="http://schemas.microsoft.com/office/drawing/2014/main" id="{61CCBA84-356B-04F6-3D26-DF58BA591AA0}"/>
              </a:ext>
            </a:extLst>
          </p:cNvPr>
          <p:cNvSpPr txBox="1"/>
          <p:nvPr/>
        </p:nvSpPr>
        <p:spPr>
          <a:xfrm>
            <a:off x="1070471" y="1713122"/>
            <a:ext cx="726929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Standard PPE is required</a:t>
            </a:r>
          </a:p>
          <a:p>
            <a:pPr marL="742950" lvl="1" indent="-285750">
              <a:buFont typeface="Arial"/>
              <a:buChar char="•"/>
            </a:pPr>
            <a:r>
              <a:rPr lang="en-US" dirty="0"/>
              <a:t>Lab Coat</a:t>
            </a:r>
          </a:p>
          <a:p>
            <a:pPr marL="742950" lvl="1" indent="-285750">
              <a:buFont typeface="Arial"/>
              <a:buChar char="•"/>
            </a:pPr>
            <a:r>
              <a:rPr lang="en-US" dirty="0"/>
              <a:t>Eye Protection</a:t>
            </a:r>
          </a:p>
          <a:p>
            <a:pPr marL="742950" lvl="1" indent="-285750">
              <a:buFont typeface="Arial"/>
              <a:buChar char="•"/>
            </a:pPr>
            <a:r>
              <a:rPr lang="en-US" dirty="0"/>
              <a:t>Disposable Gloves</a:t>
            </a:r>
          </a:p>
          <a:p>
            <a:pPr marL="285750" indent="-285750">
              <a:buFont typeface="Arial"/>
              <a:buChar char="•"/>
            </a:pPr>
            <a:r>
              <a:rPr lang="en-US" dirty="0"/>
              <a:t>Before testing, always check all component resistances for functionality</a:t>
            </a:r>
          </a:p>
          <a:p>
            <a:pPr marL="742950" lvl="1" indent="-285750">
              <a:buFont typeface="Arial"/>
              <a:buChar char="•"/>
            </a:pPr>
            <a:r>
              <a:rPr lang="en-US" dirty="0"/>
              <a:t>Make sure the system is properly grounded before testing</a:t>
            </a:r>
          </a:p>
          <a:p>
            <a:pPr marL="285750" indent="-285750">
              <a:buFont typeface="Arial"/>
              <a:buChar char="•"/>
            </a:pPr>
            <a:r>
              <a:rPr lang="en-US" dirty="0"/>
              <a:t>Always check </a:t>
            </a:r>
            <a:r>
              <a:rPr lang="en-US" dirty="0">
                <a:solidFill>
                  <a:schemeClr val="bg1"/>
                </a:solidFill>
              </a:rPr>
              <a:t>Safety Data Sheets (SDS) for all tested chemicals</a:t>
            </a:r>
          </a:p>
          <a:p>
            <a:pPr marL="742950" lvl="1" indent="-285750">
              <a:buFont typeface="Arial"/>
              <a:buChar char="•"/>
            </a:pPr>
            <a:r>
              <a:rPr lang="en-US" dirty="0">
                <a:solidFill>
                  <a:schemeClr val="bg1"/>
                </a:solidFill>
              </a:rPr>
              <a:t>Beware toxicity, chem</a:t>
            </a:r>
            <a:r>
              <a:rPr lang="en-US" dirty="0"/>
              <a:t>ical incompatibilities and high-energy reactions</a:t>
            </a:r>
          </a:p>
          <a:p>
            <a:pPr marL="742950" lvl="1" indent="-285750">
              <a:buFont typeface="Arial"/>
              <a:buChar char="•"/>
            </a:pPr>
            <a:r>
              <a:rPr lang="en-US" dirty="0"/>
              <a:t>System is designed with a rupture disc, and with auto-shutoff parameters</a:t>
            </a:r>
          </a:p>
        </p:txBody>
      </p:sp>
    </p:spTree>
    <p:extLst>
      <p:ext uri="{BB962C8B-B14F-4D97-AF65-F5344CB8AC3E}">
        <p14:creationId xmlns:p14="http://schemas.microsoft.com/office/powerpoint/2010/main" val="72181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302A-47AF-754D-D727-8E1D0F723150}"/>
              </a:ext>
            </a:extLst>
          </p:cNvPr>
          <p:cNvSpPr>
            <a:spLocks noGrp="1"/>
          </p:cNvSpPr>
          <p:nvPr>
            <p:ph type="ctrTitle"/>
          </p:nvPr>
        </p:nvSpPr>
        <p:spPr/>
        <p:txBody>
          <a:bodyPr/>
          <a:lstStyle/>
          <a:p>
            <a:r>
              <a:rPr lang="en-US" dirty="0">
                <a:latin typeface="Acumin Pro ExtraCondensed"/>
              </a:rPr>
              <a:t>Safety, Health, and Hazard Considerations - 2</a:t>
            </a:r>
            <a:endParaRPr lang="en-US" dirty="0"/>
          </a:p>
        </p:txBody>
      </p:sp>
      <p:sp>
        <p:nvSpPr>
          <p:cNvPr id="6" name="Date Placeholder 5">
            <a:extLst>
              <a:ext uri="{FF2B5EF4-FFF2-40B4-BE49-F238E27FC236}">
                <a16:creationId xmlns:a16="http://schemas.microsoft.com/office/drawing/2014/main" id="{FEB0D864-60E0-21E6-FF47-41FC31EDC0EC}"/>
              </a:ext>
            </a:extLst>
          </p:cNvPr>
          <p:cNvSpPr>
            <a:spLocks noGrp="1"/>
          </p:cNvSpPr>
          <p:nvPr>
            <p:ph type="dt" sz="half" idx="2"/>
          </p:nvPr>
        </p:nvSpPr>
        <p:spPr/>
        <p:txBody>
          <a:bodyPr/>
          <a:lstStyle/>
          <a:p>
            <a:fld id="{9F703B35-09AE-4627-A1A5-9A38E1FB9CB6}" type="datetime1">
              <a:rPr lang="en-US" smtClean="0"/>
              <a:t>5/16/2022</a:t>
            </a:fld>
            <a:endParaRPr lang="en-US"/>
          </a:p>
        </p:txBody>
      </p:sp>
      <p:sp>
        <p:nvSpPr>
          <p:cNvPr id="7" name="Slide Number Placeholder 6">
            <a:extLst>
              <a:ext uri="{FF2B5EF4-FFF2-40B4-BE49-F238E27FC236}">
                <a16:creationId xmlns:a16="http://schemas.microsoft.com/office/drawing/2014/main" id="{506B363F-E505-50D2-00CA-F38D082463DB}"/>
              </a:ext>
            </a:extLst>
          </p:cNvPr>
          <p:cNvSpPr>
            <a:spLocks noGrp="1"/>
          </p:cNvSpPr>
          <p:nvPr>
            <p:ph type="sldNum" sz="quarter" idx="4"/>
          </p:nvPr>
        </p:nvSpPr>
        <p:spPr/>
        <p:txBody>
          <a:bodyPr/>
          <a:lstStyle/>
          <a:p>
            <a:fld id="{8A7A6979-0714-4377-B894-6BE4C2D6E202}" type="slidenum">
              <a:rPr lang="en-US" smtClean="0"/>
              <a:pPr/>
              <a:t>11</a:t>
            </a:fld>
            <a:endParaRPr lang="en-US"/>
          </a:p>
        </p:txBody>
      </p:sp>
      <p:sp>
        <p:nvSpPr>
          <p:cNvPr id="8" name="Body Text">
            <a:extLst>
              <a:ext uri="{FF2B5EF4-FFF2-40B4-BE49-F238E27FC236}">
                <a16:creationId xmlns:a16="http://schemas.microsoft.com/office/drawing/2014/main" id="{563A3476-5497-5791-9CF3-6E02D21371E9}"/>
              </a:ext>
            </a:extLst>
          </p:cNvPr>
          <p:cNvSpPr>
            <a:spLocks noGrp="1"/>
          </p:cNvSpPr>
          <p:nvPr>
            <p:ph type="body" sz="quarter" idx="14"/>
          </p:nvPr>
        </p:nvSpPr>
        <p:spPr>
          <a:xfrm>
            <a:off x="540327" y="1473184"/>
            <a:ext cx="7612119" cy="4314551"/>
          </a:xfrm>
        </p:spPr>
        <p:txBody>
          <a:bodyPr vert="horz" lIns="0" tIns="0" rIns="0" bIns="0" rtlCol="0" anchor="t">
            <a:normAutofit lnSpcReduction="10000"/>
          </a:bodyPr>
          <a:lstStyle/>
          <a:p>
            <a:r>
              <a:rPr lang="en-US" dirty="0">
                <a:latin typeface="Acumin Pro"/>
              </a:rPr>
              <a:t>Dimethyl Sulfoxide (DMSO) was a primary solvent used in this project.</a:t>
            </a:r>
            <a:endParaRPr lang="en-US" dirty="0"/>
          </a:p>
          <a:p>
            <a:pPr lvl="1"/>
            <a:r>
              <a:rPr lang="en-US" dirty="0">
                <a:solidFill>
                  <a:srgbClr val="000000"/>
                </a:solidFill>
              </a:rPr>
              <a:t>In the presence of acids, Dimethyl Sulfoxide reacts to form formaldehyde.</a:t>
            </a:r>
          </a:p>
          <a:p>
            <a:pPr lvl="1"/>
            <a:r>
              <a:rPr lang="en-US" dirty="0">
                <a:solidFill>
                  <a:srgbClr val="000000"/>
                </a:solidFill>
              </a:rPr>
              <a:t>Decomposes to form methanethiol, also known as methyl mercaptan. </a:t>
            </a:r>
          </a:p>
          <a:p>
            <a:pPr lvl="1"/>
            <a:r>
              <a:rPr lang="en-US" dirty="0">
                <a:solidFill>
                  <a:srgbClr val="000000"/>
                </a:solidFill>
              </a:rPr>
              <a:t>DMSO also releases and contains Dimethyl Sulfide (DMS), which has an unpleasant smell and as such is easily detectable.</a:t>
            </a:r>
          </a:p>
          <a:p>
            <a:r>
              <a:rPr lang="en-US" dirty="0">
                <a:solidFill>
                  <a:srgbClr val="000000"/>
                </a:solidFill>
              </a:rPr>
              <a:t>To neutralize any potential hazardous chemicals, a solution of 10% by wt. Sodium Hydroxide in Water and </a:t>
            </a:r>
            <a:r>
              <a:rPr lang="en-US" dirty="0" err="1">
                <a:solidFill>
                  <a:srgbClr val="000000"/>
                </a:solidFill>
              </a:rPr>
              <a:t>Epoleon</a:t>
            </a:r>
            <a:r>
              <a:rPr lang="en-US" dirty="0">
                <a:solidFill>
                  <a:srgbClr val="000000"/>
                </a:solidFill>
              </a:rPr>
              <a:t> Deodorizer was used.</a:t>
            </a:r>
            <a:r>
              <a:rPr lang="en-US" dirty="0">
                <a:solidFill>
                  <a:srgbClr val="FF0000"/>
                </a:solidFill>
              </a:rPr>
              <a:t> </a:t>
            </a:r>
          </a:p>
          <a:p>
            <a:endParaRPr lang="en-US" dirty="0">
              <a:solidFill>
                <a:srgbClr val="000000"/>
              </a:solidFill>
            </a:endParaRPr>
          </a:p>
          <a:p>
            <a:r>
              <a:rPr lang="en-US" dirty="0">
                <a:solidFill>
                  <a:srgbClr val="000000"/>
                </a:solidFill>
              </a:rPr>
              <a:t>After testing, the gases within the calorimeter were slowly bubbled through </a:t>
            </a:r>
            <a:r>
              <a:rPr lang="en-US" dirty="0"/>
              <a:t>this solution with </a:t>
            </a:r>
            <a:r>
              <a:rPr lang="en-US" dirty="0">
                <a:solidFill>
                  <a:srgbClr val="000000"/>
                </a:solidFill>
              </a:rPr>
              <a:t>a fritted disc. </a:t>
            </a:r>
          </a:p>
          <a:p>
            <a:pPr marL="514350" lvl="1" indent="-285750"/>
            <a:r>
              <a:rPr lang="en-US" dirty="0">
                <a:solidFill>
                  <a:srgbClr val="000000"/>
                </a:solidFill>
              </a:rPr>
              <a:t>A nitrogen flush should be done after depressurization, using a small amount of nitrogen to cycle and remove the potentially hazardous gases within the calorimeter. </a:t>
            </a:r>
          </a:p>
          <a:p>
            <a:pPr marL="514350" lvl="1" indent="-285750"/>
            <a:r>
              <a:rPr lang="en-US" dirty="0">
                <a:solidFill>
                  <a:srgbClr val="000000"/>
                </a:solidFill>
              </a:rPr>
              <a:t>A respirator is required for these procedures, as well as during cleanup after a test involving DMSO. </a:t>
            </a:r>
          </a:p>
        </p:txBody>
      </p:sp>
      <p:sp>
        <p:nvSpPr>
          <p:cNvPr id="5" name="Subtitle 4">
            <a:extLst>
              <a:ext uri="{FF2B5EF4-FFF2-40B4-BE49-F238E27FC236}">
                <a16:creationId xmlns:a16="http://schemas.microsoft.com/office/drawing/2014/main" id="{9DC131D6-D60C-399C-8038-673632771D16}"/>
              </a:ext>
            </a:extLst>
          </p:cNvPr>
          <p:cNvSpPr>
            <a:spLocks noGrp="1"/>
          </p:cNvSpPr>
          <p:nvPr>
            <p:ph type="subTitle" idx="1"/>
          </p:nvPr>
        </p:nvSpPr>
        <p:spPr>
          <a:xfrm>
            <a:off x="1039621" y="988327"/>
            <a:ext cx="5466371" cy="338554"/>
          </a:xfrm>
        </p:spPr>
        <p:txBody>
          <a:bodyPr/>
          <a:lstStyle/>
          <a:p>
            <a:r>
              <a:rPr lang="en-US">
                <a:latin typeface="Acumin Pro SemiCondensed"/>
              </a:rPr>
              <a:t>Dimethyl Sulfoxide Decomposition</a:t>
            </a:r>
            <a:endParaRPr lang="en-US"/>
          </a:p>
        </p:txBody>
      </p:sp>
    </p:spTree>
    <p:extLst>
      <p:ext uri="{BB962C8B-B14F-4D97-AF65-F5344CB8AC3E}">
        <p14:creationId xmlns:p14="http://schemas.microsoft.com/office/powerpoint/2010/main" val="138742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F041-0B0E-20D0-DCD9-115A1EF4EB1A}"/>
              </a:ext>
            </a:extLst>
          </p:cNvPr>
          <p:cNvSpPr>
            <a:spLocks noGrp="1"/>
          </p:cNvSpPr>
          <p:nvPr>
            <p:ph type="ctrTitle"/>
          </p:nvPr>
        </p:nvSpPr>
        <p:spPr/>
        <p:txBody>
          <a:bodyPr/>
          <a:lstStyle/>
          <a:p>
            <a:r>
              <a:rPr lang="en-US" dirty="0">
                <a:latin typeface="Acumin Pro ExtraCondensed"/>
              </a:rPr>
              <a:t>Results - 1</a:t>
            </a:r>
            <a:endParaRPr lang="en-US" dirty="0"/>
          </a:p>
        </p:txBody>
      </p:sp>
      <p:sp>
        <p:nvSpPr>
          <p:cNvPr id="3" name="Subtitle 2">
            <a:extLst>
              <a:ext uri="{FF2B5EF4-FFF2-40B4-BE49-F238E27FC236}">
                <a16:creationId xmlns:a16="http://schemas.microsoft.com/office/drawing/2014/main" id="{749F69E7-FE07-A683-A1FE-4D47298F4B81}"/>
              </a:ext>
            </a:extLst>
          </p:cNvPr>
          <p:cNvSpPr>
            <a:spLocks noGrp="1"/>
          </p:cNvSpPr>
          <p:nvPr>
            <p:ph type="subTitle" idx="1"/>
          </p:nvPr>
        </p:nvSpPr>
        <p:spPr>
          <a:xfrm>
            <a:off x="1117679" y="959576"/>
            <a:ext cx="5466371" cy="338554"/>
          </a:xfrm>
        </p:spPr>
        <p:txBody>
          <a:bodyPr/>
          <a:lstStyle/>
          <a:p>
            <a:r>
              <a:rPr lang="en-US">
                <a:latin typeface="Acumin Pro SemiCondensed"/>
              </a:rPr>
              <a:t>Onset Time and Temperature Determination</a:t>
            </a:r>
            <a:endParaRPr lang="en-US"/>
          </a:p>
        </p:txBody>
      </p:sp>
      <p:sp>
        <p:nvSpPr>
          <p:cNvPr id="6" name="Date Placeholder 5">
            <a:extLst>
              <a:ext uri="{FF2B5EF4-FFF2-40B4-BE49-F238E27FC236}">
                <a16:creationId xmlns:a16="http://schemas.microsoft.com/office/drawing/2014/main" id="{C053CDEE-79FF-13B4-A994-2222B5644DD9}"/>
              </a:ext>
            </a:extLst>
          </p:cNvPr>
          <p:cNvSpPr>
            <a:spLocks noGrp="1"/>
          </p:cNvSpPr>
          <p:nvPr>
            <p:ph type="dt" sz="half" idx="2"/>
          </p:nvPr>
        </p:nvSpPr>
        <p:spPr/>
        <p:txBody>
          <a:bodyPr/>
          <a:lstStyle/>
          <a:p>
            <a:fld id="{421EB5ED-E885-4416-8E8F-A73B1075D756}" type="datetime1">
              <a:rPr lang="en-US" smtClean="0"/>
              <a:t>5/16/2022</a:t>
            </a:fld>
            <a:endParaRPr lang="en-US"/>
          </a:p>
        </p:txBody>
      </p:sp>
      <p:sp>
        <p:nvSpPr>
          <p:cNvPr id="7" name="Slide Number Placeholder 6">
            <a:extLst>
              <a:ext uri="{FF2B5EF4-FFF2-40B4-BE49-F238E27FC236}">
                <a16:creationId xmlns:a16="http://schemas.microsoft.com/office/drawing/2014/main" id="{06838AA6-056B-4563-A2CA-1405C525F7EA}"/>
              </a:ext>
            </a:extLst>
          </p:cNvPr>
          <p:cNvSpPr>
            <a:spLocks noGrp="1"/>
          </p:cNvSpPr>
          <p:nvPr>
            <p:ph type="sldNum" sz="quarter" idx="4"/>
          </p:nvPr>
        </p:nvSpPr>
        <p:spPr/>
        <p:txBody>
          <a:bodyPr/>
          <a:lstStyle/>
          <a:p>
            <a:fld id="{8A7A6979-0714-4377-B894-6BE4C2D6E202}" type="slidenum">
              <a:rPr lang="en-US" smtClean="0"/>
              <a:pPr/>
              <a:t>12</a:t>
            </a:fld>
            <a:endParaRPr lang="en-US"/>
          </a:p>
        </p:txBody>
      </p:sp>
      <p:pic>
        <p:nvPicPr>
          <p:cNvPr id="10" name="Picture 9">
            <a:extLst>
              <a:ext uri="{FF2B5EF4-FFF2-40B4-BE49-F238E27FC236}">
                <a16:creationId xmlns:a16="http://schemas.microsoft.com/office/drawing/2014/main" id="{48C98280-6D52-2E77-B3A9-396F58774A50}"/>
              </a:ext>
            </a:extLst>
          </p:cNvPr>
          <p:cNvPicPr>
            <a:picLocks noChangeAspect="1"/>
          </p:cNvPicPr>
          <p:nvPr/>
        </p:nvPicPr>
        <p:blipFill>
          <a:blip r:embed="rId3"/>
          <a:stretch>
            <a:fillRect/>
          </a:stretch>
        </p:blipFill>
        <p:spPr>
          <a:xfrm>
            <a:off x="412376" y="1324389"/>
            <a:ext cx="8319248" cy="4508521"/>
          </a:xfrm>
          <a:prstGeom prst="rect">
            <a:avLst/>
          </a:prstGeom>
        </p:spPr>
      </p:pic>
    </p:spTree>
    <p:extLst>
      <p:ext uri="{BB962C8B-B14F-4D97-AF65-F5344CB8AC3E}">
        <p14:creationId xmlns:p14="http://schemas.microsoft.com/office/powerpoint/2010/main" val="177820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8B47-D6E1-F03B-D9B0-F3C2F771BC82}"/>
              </a:ext>
            </a:extLst>
          </p:cNvPr>
          <p:cNvSpPr>
            <a:spLocks noGrp="1"/>
          </p:cNvSpPr>
          <p:nvPr>
            <p:ph type="ctrTitle"/>
          </p:nvPr>
        </p:nvSpPr>
        <p:spPr/>
        <p:txBody>
          <a:bodyPr/>
          <a:lstStyle/>
          <a:p>
            <a:r>
              <a:rPr lang="en-US" dirty="0">
                <a:latin typeface="Acumin Pro ExtraCondensed"/>
              </a:rPr>
              <a:t>Results - 2</a:t>
            </a:r>
            <a:endParaRPr lang="en-US" dirty="0"/>
          </a:p>
        </p:txBody>
      </p:sp>
      <p:sp>
        <p:nvSpPr>
          <p:cNvPr id="3" name="Subtitle 2">
            <a:extLst>
              <a:ext uri="{FF2B5EF4-FFF2-40B4-BE49-F238E27FC236}">
                <a16:creationId xmlns:a16="http://schemas.microsoft.com/office/drawing/2014/main" id="{2BCC1EB4-1AF1-E212-8928-35ACF8AD22A6}"/>
              </a:ext>
            </a:extLst>
          </p:cNvPr>
          <p:cNvSpPr>
            <a:spLocks noGrp="1"/>
          </p:cNvSpPr>
          <p:nvPr>
            <p:ph type="subTitle" idx="1"/>
          </p:nvPr>
        </p:nvSpPr>
        <p:spPr>
          <a:xfrm>
            <a:off x="1117679" y="959576"/>
            <a:ext cx="5466371" cy="338554"/>
          </a:xfrm>
        </p:spPr>
        <p:txBody>
          <a:bodyPr/>
          <a:lstStyle/>
          <a:p>
            <a:r>
              <a:rPr lang="en-US">
                <a:latin typeface="Acumin Pro SemiCondensed"/>
              </a:rPr>
              <a:t>ARSST Temperature Data</a:t>
            </a:r>
            <a:endParaRPr lang="en-US"/>
          </a:p>
        </p:txBody>
      </p:sp>
      <p:sp>
        <p:nvSpPr>
          <p:cNvPr id="6" name="Date Placeholder 5">
            <a:extLst>
              <a:ext uri="{FF2B5EF4-FFF2-40B4-BE49-F238E27FC236}">
                <a16:creationId xmlns:a16="http://schemas.microsoft.com/office/drawing/2014/main" id="{60FAB2A8-E5B6-D20A-9C37-63341E16D66A}"/>
              </a:ext>
            </a:extLst>
          </p:cNvPr>
          <p:cNvSpPr>
            <a:spLocks noGrp="1"/>
          </p:cNvSpPr>
          <p:nvPr>
            <p:ph type="dt" sz="half" idx="2"/>
          </p:nvPr>
        </p:nvSpPr>
        <p:spPr/>
        <p:txBody>
          <a:bodyPr/>
          <a:lstStyle/>
          <a:p>
            <a:fld id="{A3AF50A3-3D12-4B61-9F3D-25CF8DD5B4D5}" type="datetime1">
              <a:rPr lang="en-US" smtClean="0"/>
              <a:t>5/16/2022</a:t>
            </a:fld>
            <a:endParaRPr lang="en-US"/>
          </a:p>
        </p:txBody>
      </p:sp>
      <p:sp>
        <p:nvSpPr>
          <p:cNvPr id="7" name="Slide Number Placeholder 6">
            <a:extLst>
              <a:ext uri="{FF2B5EF4-FFF2-40B4-BE49-F238E27FC236}">
                <a16:creationId xmlns:a16="http://schemas.microsoft.com/office/drawing/2014/main" id="{378EC923-DA63-2707-C37A-00647E2623CD}"/>
              </a:ext>
            </a:extLst>
          </p:cNvPr>
          <p:cNvSpPr>
            <a:spLocks noGrp="1"/>
          </p:cNvSpPr>
          <p:nvPr>
            <p:ph type="sldNum" sz="quarter" idx="4"/>
          </p:nvPr>
        </p:nvSpPr>
        <p:spPr/>
        <p:txBody>
          <a:bodyPr/>
          <a:lstStyle/>
          <a:p>
            <a:fld id="{8A7A6979-0714-4377-B894-6BE4C2D6E202}" type="slidenum">
              <a:rPr lang="en-US" smtClean="0"/>
              <a:pPr/>
              <a:t>13</a:t>
            </a:fld>
            <a:endParaRPr lang="en-US"/>
          </a:p>
        </p:txBody>
      </p:sp>
      <p:pic>
        <p:nvPicPr>
          <p:cNvPr id="5" name="Picture 4">
            <a:extLst>
              <a:ext uri="{FF2B5EF4-FFF2-40B4-BE49-F238E27FC236}">
                <a16:creationId xmlns:a16="http://schemas.microsoft.com/office/drawing/2014/main" id="{DA09C9DC-9FB8-E553-73BE-0D2EC0A5A7D8}"/>
              </a:ext>
            </a:extLst>
          </p:cNvPr>
          <p:cNvPicPr>
            <a:picLocks noChangeAspect="1"/>
          </p:cNvPicPr>
          <p:nvPr/>
        </p:nvPicPr>
        <p:blipFill>
          <a:blip r:embed="rId3"/>
          <a:stretch>
            <a:fillRect/>
          </a:stretch>
        </p:blipFill>
        <p:spPr>
          <a:xfrm>
            <a:off x="303473" y="1298130"/>
            <a:ext cx="8553214" cy="4691636"/>
          </a:xfrm>
          <a:prstGeom prst="rect">
            <a:avLst/>
          </a:prstGeom>
        </p:spPr>
      </p:pic>
    </p:spTree>
    <p:extLst>
      <p:ext uri="{BB962C8B-B14F-4D97-AF65-F5344CB8AC3E}">
        <p14:creationId xmlns:p14="http://schemas.microsoft.com/office/powerpoint/2010/main" val="103985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799F-2049-70D6-EAB8-7BD2CCC0FCA6}"/>
              </a:ext>
            </a:extLst>
          </p:cNvPr>
          <p:cNvSpPr>
            <a:spLocks noGrp="1"/>
          </p:cNvSpPr>
          <p:nvPr>
            <p:ph type="ctrTitle"/>
          </p:nvPr>
        </p:nvSpPr>
        <p:spPr/>
        <p:txBody>
          <a:bodyPr/>
          <a:lstStyle/>
          <a:p>
            <a:r>
              <a:rPr lang="en-US" dirty="0">
                <a:latin typeface="Acumin Pro ExtraCondensed"/>
              </a:rPr>
              <a:t>Results - 3</a:t>
            </a:r>
            <a:endParaRPr lang="en-US" dirty="0"/>
          </a:p>
        </p:txBody>
      </p:sp>
      <p:sp>
        <p:nvSpPr>
          <p:cNvPr id="3" name="Subtitle 2">
            <a:extLst>
              <a:ext uri="{FF2B5EF4-FFF2-40B4-BE49-F238E27FC236}">
                <a16:creationId xmlns:a16="http://schemas.microsoft.com/office/drawing/2014/main" id="{EFCE3BD1-9794-72E0-0A1F-D1CC1FBD05C5}"/>
              </a:ext>
            </a:extLst>
          </p:cNvPr>
          <p:cNvSpPr>
            <a:spLocks noGrp="1"/>
          </p:cNvSpPr>
          <p:nvPr>
            <p:ph type="subTitle" idx="1"/>
          </p:nvPr>
        </p:nvSpPr>
        <p:spPr>
          <a:xfrm>
            <a:off x="1125223" y="952849"/>
            <a:ext cx="7925896" cy="677108"/>
          </a:xfrm>
        </p:spPr>
        <p:txBody>
          <a:bodyPr/>
          <a:lstStyle/>
          <a:p>
            <a:r>
              <a:rPr lang="en-US">
                <a:latin typeface="Acumin Pro SemiCondensed"/>
              </a:rPr>
              <a:t>Heat of Reaction, Onset Temperature, and Adiabatic Temperature Change</a:t>
            </a:r>
            <a:endParaRPr lang="en-US"/>
          </a:p>
        </p:txBody>
      </p:sp>
      <p:sp>
        <p:nvSpPr>
          <p:cNvPr id="6" name="Date Placeholder 5">
            <a:extLst>
              <a:ext uri="{FF2B5EF4-FFF2-40B4-BE49-F238E27FC236}">
                <a16:creationId xmlns:a16="http://schemas.microsoft.com/office/drawing/2014/main" id="{EE9B6B09-CCED-16EA-F833-541807BAB4EE}"/>
              </a:ext>
            </a:extLst>
          </p:cNvPr>
          <p:cNvSpPr>
            <a:spLocks noGrp="1"/>
          </p:cNvSpPr>
          <p:nvPr>
            <p:ph type="dt" sz="half" idx="2"/>
          </p:nvPr>
        </p:nvSpPr>
        <p:spPr/>
        <p:txBody>
          <a:bodyPr/>
          <a:lstStyle/>
          <a:p>
            <a:fld id="{B96C161B-20FE-4899-898E-B721A83BA3F4}" type="datetime1">
              <a:rPr lang="en-US" smtClean="0"/>
              <a:t>5/16/2022</a:t>
            </a:fld>
            <a:endParaRPr lang="en-US"/>
          </a:p>
        </p:txBody>
      </p:sp>
      <p:sp>
        <p:nvSpPr>
          <p:cNvPr id="7" name="Slide Number Placeholder 6">
            <a:extLst>
              <a:ext uri="{FF2B5EF4-FFF2-40B4-BE49-F238E27FC236}">
                <a16:creationId xmlns:a16="http://schemas.microsoft.com/office/drawing/2014/main" id="{CE7D890B-6834-2AC4-D845-B121EDD48922}"/>
              </a:ext>
            </a:extLst>
          </p:cNvPr>
          <p:cNvSpPr>
            <a:spLocks noGrp="1"/>
          </p:cNvSpPr>
          <p:nvPr>
            <p:ph type="sldNum" sz="quarter" idx="4"/>
          </p:nvPr>
        </p:nvSpPr>
        <p:spPr/>
        <p:txBody>
          <a:bodyPr/>
          <a:lstStyle/>
          <a:p>
            <a:fld id="{8A7A6979-0714-4377-B894-6BE4C2D6E202}" type="slidenum">
              <a:rPr lang="en-US" smtClean="0"/>
              <a:pPr/>
              <a:t>14</a:t>
            </a:fld>
            <a:endParaRPr lang="en-US"/>
          </a:p>
        </p:txBody>
      </p:sp>
      <p:graphicFrame>
        <p:nvGraphicFramePr>
          <p:cNvPr id="9" name="Table 8">
            <a:extLst>
              <a:ext uri="{FF2B5EF4-FFF2-40B4-BE49-F238E27FC236}">
                <a16:creationId xmlns:a16="http://schemas.microsoft.com/office/drawing/2014/main" id="{515527F6-A034-F2A9-26E9-16490F768E7D}"/>
              </a:ext>
            </a:extLst>
          </p:cNvPr>
          <p:cNvGraphicFramePr>
            <a:graphicFrameLocks noGrp="1"/>
          </p:cNvGraphicFramePr>
          <p:nvPr>
            <p:extLst>
              <p:ext uri="{D42A27DB-BD31-4B8C-83A1-F6EECF244321}">
                <p14:modId xmlns:p14="http://schemas.microsoft.com/office/powerpoint/2010/main" val="372652024"/>
              </p:ext>
            </p:extLst>
          </p:nvPr>
        </p:nvGraphicFramePr>
        <p:xfrm>
          <a:off x="536868" y="1721368"/>
          <a:ext cx="8070264" cy="2513330"/>
        </p:xfrm>
        <a:graphic>
          <a:graphicData uri="http://schemas.openxmlformats.org/drawingml/2006/table">
            <a:tbl>
              <a:tblPr firstRow="1" firstCol="1" bandRow="1">
                <a:tableStyleId>{5C22544A-7EE6-4342-B048-85BDC9FD1C3A}</a:tableStyleId>
              </a:tblPr>
              <a:tblGrid>
                <a:gridCol w="1104555">
                  <a:extLst>
                    <a:ext uri="{9D8B030D-6E8A-4147-A177-3AD203B41FA5}">
                      <a16:colId xmlns:a16="http://schemas.microsoft.com/office/drawing/2014/main" val="502347264"/>
                    </a:ext>
                  </a:extLst>
                </a:gridCol>
                <a:gridCol w="1049311">
                  <a:extLst>
                    <a:ext uri="{9D8B030D-6E8A-4147-A177-3AD203B41FA5}">
                      <a16:colId xmlns:a16="http://schemas.microsoft.com/office/drawing/2014/main" val="592891927"/>
                    </a:ext>
                  </a:extLst>
                </a:gridCol>
                <a:gridCol w="749509">
                  <a:extLst>
                    <a:ext uri="{9D8B030D-6E8A-4147-A177-3AD203B41FA5}">
                      <a16:colId xmlns:a16="http://schemas.microsoft.com/office/drawing/2014/main" val="4150403131"/>
                    </a:ext>
                  </a:extLst>
                </a:gridCol>
                <a:gridCol w="704537">
                  <a:extLst>
                    <a:ext uri="{9D8B030D-6E8A-4147-A177-3AD203B41FA5}">
                      <a16:colId xmlns:a16="http://schemas.microsoft.com/office/drawing/2014/main" val="3848836821"/>
                    </a:ext>
                  </a:extLst>
                </a:gridCol>
                <a:gridCol w="2773181">
                  <a:extLst>
                    <a:ext uri="{9D8B030D-6E8A-4147-A177-3AD203B41FA5}">
                      <a16:colId xmlns:a16="http://schemas.microsoft.com/office/drawing/2014/main" val="2861974623"/>
                    </a:ext>
                  </a:extLst>
                </a:gridCol>
                <a:gridCol w="1689171">
                  <a:extLst>
                    <a:ext uri="{9D8B030D-6E8A-4147-A177-3AD203B41FA5}">
                      <a16:colId xmlns:a16="http://schemas.microsoft.com/office/drawing/2014/main" val="3890947696"/>
                    </a:ext>
                  </a:extLst>
                </a:gridCol>
              </a:tblGrid>
              <a:tr h="0">
                <a:tc>
                  <a:txBody>
                    <a:bodyPr/>
                    <a:lstStyle/>
                    <a:p>
                      <a:pPr>
                        <a:spcAft>
                          <a:spcPts val="0"/>
                        </a:spcAft>
                      </a:pPr>
                      <a:r>
                        <a:rPr lang="en-US" sz="1800" dirty="0">
                          <a:effectLst/>
                        </a:rPr>
                        <a:t>Chemical Sample</a:t>
                      </a:r>
                    </a:p>
                  </a:txBody>
                  <a:tcPr marL="68580" marR="68580" marT="0" marB="0"/>
                </a:tc>
                <a:tc>
                  <a:txBody>
                    <a:bodyPr/>
                    <a:lstStyle/>
                    <a:p>
                      <a:pPr>
                        <a:spcAft>
                          <a:spcPts val="0"/>
                        </a:spcAft>
                      </a:pPr>
                      <a:r>
                        <a:rPr lang="en-US" sz="1800" dirty="0">
                          <a:effectLst/>
                        </a:rPr>
                        <a:t>Phi Factor </a:t>
                      </a:r>
                      <a:r>
                        <a:rPr lang="el-GR" sz="1800" dirty="0">
                          <a:effectLst/>
                        </a:rPr>
                        <a:t>ϕ</a:t>
                      </a:r>
                    </a:p>
                  </a:txBody>
                  <a:tcPr marL="68580" marR="68580" marT="0" marB="0"/>
                </a:tc>
                <a:tc>
                  <a:txBody>
                    <a:bodyPr/>
                    <a:lstStyle/>
                    <a:p>
                      <a:pPr>
                        <a:spcAft>
                          <a:spcPts val="0"/>
                        </a:spcAft>
                      </a:pPr>
                      <a:r>
                        <a:rPr lang="en-US" sz="1800" err="1">
                          <a:effectLst/>
                        </a:rPr>
                        <a:t>T</a:t>
                      </a:r>
                      <a:r>
                        <a:rPr lang="en-US" sz="1800" baseline="-25000" err="1">
                          <a:effectLst/>
                        </a:rPr>
                        <a:t>Onset</a:t>
                      </a:r>
                      <a:r>
                        <a:rPr lang="en-US" sz="1800">
                          <a:effectLst/>
                        </a:rPr>
                        <a:t> (°C)</a:t>
                      </a:r>
                    </a:p>
                  </a:txBody>
                  <a:tcPr marL="68580" marR="68580" marT="0" marB="0"/>
                </a:tc>
                <a:tc>
                  <a:txBody>
                    <a:bodyPr/>
                    <a:lstStyle/>
                    <a:p>
                      <a:pPr>
                        <a:spcAft>
                          <a:spcPts val="0"/>
                        </a:spcAft>
                      </a:pPr>
                      <a:r>
                        <a:rPr lang="en-US" sz="1800" err="1">
                          <a:effectLst/>
                        </a:rPr>
                        <a:t>T</a:t>
                      </a:r>
                      <a:r>
                        <a:rPr lang="en-US" sz="1800" baseline="-25000" err="1">
                          <a:effectLst/>
                        </a:rPr>
                        <a:t>Max</a:t>
                      </a:r>
                      <a:r>
                        <a:rPr lang="en-US" sz="1800">
                          <a:effectLst/>
                        </a:rPr>
                        <a:t> (°C) </a:t>
                      </a:r>
                    </a:p>
                  </a:txBody>
                  <a:tcPr marL="68580" marR="68580" marT="0" marB="0"/>
                </a:tc>
                <a:tc>
                  <a:txBody>
                    <a:bodyPr/>
                    <a:lstStyle/>
                    <a:p>
                      <a:pPr>
                        <a:spcAft>
                          <a:spcPts val="0"/>
                        </a:spcAft>
                      </a:pPr>
                      <a:r>
                        <a:rPr lang="en-US" sz="1800" dirty="0">
                          <a:effectLst/>
                        </a:rPr>
                        <a:t>Adiabatic Temperature Change (°C)</a:t>
                      </a:r>
                    </a:p>
                  </a:txBody>
                  <a:tcPr marL="68580" marR="68580" marT="0" marB="0"/>
                </a:tc>
                <a:tc>
                  <a:txBody>
                    <a:bodyPr/>
                    <a:lstStyle/>
                    <a:p>
                      <a:pPr>
                        <a:spcAft>
                          <a:spcPts val="0"/>
                        </a:spcAft>
                      </a:pPr>
                      <a:r>
                        <a:rPr lang="en-US" sz="1800" dirty="0">
                          <a:effectLst/>
                        </a:rPr>
                        <a:t>Heat of Reaction (J/g)</a:t>
                      </a:r>
                    </a:p>
                  </a:txBody>
                  <a:tcPr marL="68580" marR="68580" marT="0" marB="0"/>
                </a:tc>
                <a:extLst>
                  <a:ext uri="{0D108BD9-81ED-4DB2-BD59-A6C34878D82A}">
                    <a16:rowId xmlns:a16="http://schemas.microsoft.com/office/drawing/2014/main" val="3462512241"/>
                  </a:ext>
                </a:extLst>
              </a:tr>
              <a:tr h="0">
                <a:tc>
                  <a:txBody>
                    <a:bodyPr/>
                    <a:lstStyle/>
                    <a:p>
                      <a:pPr>
                        <a:spcAft>
                          <a:spcPts val="0"/>
                        </a:spcAft>
                      </a:pPr>
                      <a:r>
                        <a:rPr lang="en-US" sz="1800">
                          <a:effectLst/>
                        </a:rPr>
                        <a:t>HATU</a:t>
                      </a:r>
                    </a:p>
                  </a:txBody>
                  <a:tcPr marL="68580" marR="68580" marT="0" marB="0"/>
                </a:tc>
                <a:tc>
                  <a:txBody>
                    <a:bodyPr/>
                    <a:lstStyle/>
                    <a:p>
                      <a:pPr algn="ctr">
                        <a:spcAft>
                          <a:spcPts val="0"/>
                        </a:spcAft>
                      </a:pPr>
                      <a:r>
                        <a:rPr lang="en-US" sz="1800" dirty="0">
                          <a:effectLst/>
                        </a:rPr>
                        <a:t>1.069</a:t>
                      </a:r>
                    </a:p>
                  </a:txBody>
                  <a:tcPr marL="68580" marR="68580" marT="0" marB="0"/>
                </a:tc>
                <a:tc>
                  <a:txBody>
                    <a:bodyPr/>
                    <a:lstStyle/>
                    <a:p>
                      <a:pPr algn="ctr">
                        <a:spcAft>
                          <a:spcPts val="0"/>
                        </a:spcAft>
                      </a:pPr>
                      <a:r>
                        <a:rPr lang="en-US" sz="1800" dirty="0">
                          <a:effectLst/>
                        </a:rPr>
                        <a:t>179.8</a:t>
                      </a:r>
                    </a:p>
                  </a:txBody>
                  <a:tcPr marL="68580" marR="68580" marT="0" marB="0"/>
                </a:tc>
                <a:tc>
                  <a:txBody>
                    <a:bodyPr/>
                    <a:lstStyle/>
                    <a:p>
                      <a:pPr>
                        <a:spcAft>
                          <a:spcPts val="0"/>
                        </a:spcAft>
                      </a:pPr>
                      <a:r>
                        <a:rPr lang="en-US" sz="1800" dirty="0">
                          <a:effectLst/>
                        </a:rPr>
                        <a:t>371</a:t>
                      </a:r>
                    </a:p>
                  </a:txBody>
                  <a:tcPr marL="68580" marR="68580" marT="0" marB="0"/>
                </a:tc>
                <a:tc>
                  <a:txBody>
                    <a:bodyPr/>
                    <a:lstStyle/>
                    <a:p>
                      <a:pPr algn="ctr">
                        <a:spcAft>
                          <a:spcPts val="0"/>
                        </a:spcAft>
                      </a:pPr>
                      <a:r>
                        <a:rPr lang="en-US" sz="1800" dirty="0">
                          <a:effectLst/>
                        </a:rPr>
                        <a:t>191.2</a:t>
                      </a:r>
                    </a:p>
                  </a:txBody>
                  <a:tcPr marL="68580" marR="68580" marT="0" marB="0"/>
                </a:tc>
                <a:tc>
                  <a:txBody>
                    <a:bodyPr/>
                    <a:lstStyle/>
                    <a:p>
                      <a:pPr algn="ctr" rtl="0" fontAlgn="ctr"/>
                      <a:r>
                        <a:rPr lang="en-US" sz="1800" b="0" i="0" u="none" strike="noStrike" dirty="0">
                          <a:solidFill>
                            <a:srgbClr val="000000"/>
                          </a:solidFill>
                          <a:effectLst/>
                          <a:latin typeface="+mn-lt"/>
                        </a:rPr>
                        <a:t>-1510.6</a:t>
                      </a:r>
                    </a:p>
                  </a:txBody>
                  <a:tcPr marL="6350" marR="6350" marT="6350" marB="0" anchor="ctr"/>
                </a:tc>
                <a:extLst>
                  <a:ext uri="{0D108BD9-81ED-4DB2-BD59-A6C34878D82A}">
                    <a16:rowId xmlns:a16="http://schemas.microsoft.com/office/drawing/2014/main" val="1614095824"/>
                  </a:ext>
                </a:extLst>
              </a:tr>
              <a:tr h="0">
                <a:tc>
                  <a:txBody>
                    <a:bodyPr/>
                    <a:lstStyle/>
                    <a:p>
                      <a:pPr>
                        <a:spcAft>
                          <a:spcPts val="0"/>
                        </a:spcAft>
                      </a:pPr>
                      <a:r>
                        <a:rPr lang="en-US" sz="1800">
                          <a:effectLst/>
                        </a:rPr>
                        <a:t>HBTU</a:t>
                      </a:r>
                    </a:p>
                  </a:txBody>
                  <a:tcPr marL="68580" marR="68580" marT="0" marB="0"/>
                </a:tc>
                <a:tc>
                  <a:txBody>
                    <a:bodyPr/>
                    <a:lstStyle/>
                    <a:p>
                      <a:pPr algn="ctr">
                        <a:spcAft>
                          <a:spcPts val="0"/>
                        </a:spcAft>
                      </a:pPr>
                      <a:r>
                        <a:rPr lang="en-US" sz="1800" dirty="0">
                          <a:effectLst/>
                        </a:rPr>
                        <a:t>1.094</a:t>
                      </a:r>
                    </a:p>
                  </a:txBody>
                  <a:tcPr marL="68580" marR="68580" marT="0" marB="0"/>
                </a:tc>
                <a:tc>
                  <a:txBody>
                    <a:bodyPr/>
                    <a:lstStyle/>
                    <a:p>
                      <a:pPr algn="ctr">
                        <a:spcAft>
                          <a:spcPts val="0"/>
                        </a:spcAft>
                      </a:pPr>
                      <a:r>
                        <a:rPr lang="en-US" sz="1800" dirty="0">
                          <a:effectLst/>
                        </a:rPr>
                        <a:t>169.3</a:t>
                      </a:r>
                    </a:p>
                  </a:txBody>
                  <a:tcPr marL="68580" marR="68580" marT="0" marB="0"/>
                </a:tc>
                <a:tc>
                  <a:txBody>
                    <a:bodyPr/>
                    <a:lstStyle/>
                    <a:p>
                      <a:pPr>
                        <a:spcAft>
                          <a:spcPts val="0"/>
                        </a:spcAft>
                      </a:pPr>
                      <a:r>
                        <a:rPr lang="en-US" sz="1800" dirty="0">
                          <a:effectLst/>
                        </a:rPr>
                        <a:t>285.2</a:t>
                      </a:r>
                    </a:p>
                  </a:txBody>
                  <a:tcPr marL="68580" marR="68580" marT="0" marB="0"/>
                </a:tc>
                <a:tc>
                  <a:txBody>
                    <a:bodyPr/>
                    <a:lstStyle/>
                    <a:p>
                      <a:pPr algn="ctr">
                        <a:spcAft>
                          <a:spcPts val="0"/>
                        </a:spcAft>
                      </a:pPr>
                      <a:r>
                        <a:rPr lang="en-US" sz="1800" dirty="0">
                          <a:effectLst/>
                        </a:rPr>
                        <a:t>115.9</a:t>
                      </a:r>
                    </a:p>
                  </a:txBody>
                  <a:tcPr marL="68580" marR="68580" marT="0" marB="0"/>
                </a:tc>
                <a:tc>
                  <a:txBody>
                    <a:bodyPr/>
                    <a:lstStyle/>
                    <a:p>
                      <a:pPr algn="ctr" rtl="0" fontAlgn="ctr"/>
                      <a:r>
                        <a:rPr lang="en-US" sz="1800" b="0" i="0" u="none" strike="noStrike" dirty="0">
                          <a:solidFill>
                            <a:srgbClr val="000000"/>
                          </a:solidFill>
                          <a:effectLst/>
                          <a:latin typeface="+mn-lt"/>
                        </a:rPr>
                        <a:t>-1096.2</a:t>
                      </a:r>
                    </a:p>
                  </a:txBody>
                  <a:tcPr marL="6350" marR="6350" marT="6350" marB="0" anchor="ctr"/>
                </a:tc>
                <a:extLst>
                  <a:ext uri="{0D108BD9-81ED-4DB2-BD59-A6C34878D82A}">
                    <a16:rowId xmlns:a16="http://schemas.microsoft.com/office/drawing/2014/main" val="1373655706"/>
                  </a:ext>
                </a:extLst>
              </a:tr>
              <a:tr h="0">
                <a:tc>
                  <a:txBody>
                    <a:bodyPr/>
                    <a:lstStyle/>
                    <a:p>
                      <a:pPr>
                        <a:spcAft>
                          <a:spcPts val="0"/>
                        </a:spcAft>
                      </a:pPr>
                      <a:r>
                        <a:rPr lang="en-US" sz="1800">
                          <a:effectLst/>
                        </a:rPr>
                        <a:t>HCTU</a:t>
                      </a:r>
                    </a:p>
                  </a:txBody>
                  <a:tcPr marL="68580" marR="68580" marT="0" marB="0"/>
                </a:tc>
                <a:tc>
                  <a:txBody>
                    <a:bodyPr/>
                    <a:lstStyle/>
                    <a:p>
                      <a:pPr algn="ctr">
                        <a:spcAft>
                          <a:spcPts val="0"/>
                        </a:spcAft>
                      </a:pPr>
                      <a:r>
                        <a:rPr lang="en-US" sz="1800" dirty="0">
                          <a:effectLst/>
                        </a:rPr>
                        <a:t>1.099</a:t>
                      </a:r>
                    </a:p>
                  </a:txBody>
                  <a:tcPr marL="68580" marR="68580" marT="0" marB="0"/>
                </a:tc>
                <a:tc>
                  <a:txBody>
                    <a:bodyPr/>
                    <a:lstStyle/>
                    <a:p>
                      <a:pPr algn="ctr">
                        <a:spcAft>
                          <a:spcPts val="0"/>
                        </a:spcAft>
                      </a:pPr>
                      <a:r>
                        <a:rPr lang="en-US" sz="1800" dirty="0">
                          <a:effectLst/>
                        </a:rPr>
                        <a:t>150.1</a:t>
                      </a:r>
                    </a:p>
                  </a:txBody>
                  <a:tcPr marL="68580" marR="68580" marT="0" marB="0"/>
                </a:tc>
                <a:tc>
                  <a:txBody>
                    <a:bodyPr/>
                    <a:lstStyle/>
                    <a:p>
                      <a:pPr>
                        <a:spcAft>
                          <a:spcPts val="0"/>
                        </a:spcAft>
                      </a:pPr>
                      <a:r>
                        <a:rPr lang="en-US" sz="1800" dirty="0">
                          <a:effectLst/>
                        </a:rPr>
                        <a:t>274.3</a:t>
                      </a:r>
                    </a:p>
                  </a:txBody>
                  <a:tcPr marL="68580" marR="68580" marT="0" marB="0"/>
                </a:tc>
                <a:tc>
                  <a:txBody>
                    <a:bodyPr/>
                    <a:lstStyle/>
                    <a:p>
                      <a:pPr algn="ctr">
                        <a:spcAft>
                          <a:spcPts val="0"/>
                        </a:spcAft>
                      </a:pPr>
                      <a:r>
                        <a:rPr lang="en-US" sz="1800" dirty="0">
                          <a:effectLst/>
                        </a:rPr>
                        <a:t>124.2</a:t>
                      </a:r>
                    </a:p>
                  </a:txBody>
                  <a:tcPr marL="68580" marR="68580" marT="0" marB="0"/>
                </a:tc>
                <a:tc>
                  <a:txBody>
                    <a:bodyPr/>
                    <a:lstStyle/>
                    <a:p>
                      <a:pPr algn="ctr" rtl="0" fontAlgn="ctr"/>
                      <a:r>
                        <a:rPr lang="en-US" sz="1800" b="0" i="0" u="none" strike="noStrike" dirty="0">
                          <a:solidFill>
                            <a:srgbClr val="000000"/>
                          </a:solidFill>
                          <a:effectLst/>
                          <a:latin typeface="+mn-lt"/>
                        </a:rPr>
                        <a:t>-844.8</a:t>
                      </a:r>
                    </a:p>
                  </a:txBody>
                  <a:tcPr marL="6350" marR="6350" marT="6350" marB="0" anchor="ctr"/>
                </a:tc>
                <a:extLst>
                  <a:ext uri="{0D108BD9-81ED-4DB2-BD59-A6C34878D82A}">
                    <a16:rowId xmlns:a16="http://schemas.microsoft.com/office/drawing/2014/main" val="1166506107"/>
                  </a:ext>
                </a:extLst>
              </a:tr>
              <a:tr h="0">
                <a:tc>
                  <a:txBody>
                    <a:bodyPr/>
                    <a:lstStyle/>
                    <a:p>
                      <a:pPr>
                        <a:spcAft>
                          <a:spcPts val="0"/>
                        </a:spcAft>
                      </a:pPr>
                      <a:r>
                        <a:rPr lang="en-US" sz="1800">
                          <a:effectLst/>
                        </a:rPr>
                        <a:t>DCP</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1.102</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103.2</a:t>
                      </a:r>
                    </a:p>
                  </a:txBody>
                  <a:tcPr marL="68580" marR="68580" marT="0" marB="0"/>
                </a:tc>
                <a:tc>
                  <a:txBody>
                    <a:bodyPr/>
                    <a:lstStyle/>
                    <a:p>
                      <a:pPr>
                        <a:spcAft>
                          <a:spcPts val="0"/>
                        </a:spcAft>
                      </a:pPr>
                      <a:r>
                        <a:rPr lang="en-US" sz="1800">
                          <a:effectLst/>
                        </a:rPr>
                        <a:t>259.3</a:t>
                      </a:r>
                    </a:p>
                  </a:txBody>
                  <a:tcPr marL="68580" marR="68580" marT="0" marB="0"/>
                </a:tc>
                <a:tc>
                  <a:txBody>
                    <a:bodyPr/>
                    <a:lstStyle/>
                    <a:p>
                      <a:pPr algn="ctr">
                        <a:spcAft>
                          <a:spcPts val="0"/>
                        </a:spcAft>
                      </a:pPr>
                      <a:r>
                        <a:rPr lang="en-US" sz="1800" dirty="0">
                          <a:effectLst/>
                        </a:rPr>
                        <a:t>156</a:t>
                      </a:r>
                    </a:p>
                  </a:txBody>
                  <a:tcPr marL="68580" marR="68580" marT="0" marB="0"/>
                </a:tc>
                <a:tc>
                  <a:txBody>
                    <a:bodyPr/>
                    <a:lstStyle/>
                    <a:p>
                      <a:pPr algn="ctr" rtl="0" fontAlgn="ctr"/>
                      <a:r>
                        <a:rPr lang="en-US" sz="1800" b="0" i="0" u="none" strike="noStrike" dirty="0">
                          <a:solidFill>
                            <a:srgbClr val="000000"/>
                          </a:solidFill>
                          <a:effectLst/>
                          <a:latin typeface="+mn-lt"/>
                        </a:rPr>
                        <a:t>-516.9</a:t>
                      </a:r>
                    </a:p>
                  </a:txBody>
                  <a:tcPr marL="6350" marR="6350" marT="6350" marB="0" anchor="ctr"/>
                </a:tc>
                <a:extLst>
                  <a:ext uri="{0D108BD9-81ED-4DB2-BD59-A6C34878D82A}">
                    <a16:rowId xmlns:a16="http://schemas.microsoft.com/office/drawing/2014/main" val="1587307397"/>
                  </a:ext>
                </a:extLst>
              </a:tr>
              <a:tr h="0">
                <a:tc>
                  <a:txBody>
                    <a:bodyPr/>
                    <a:lstStyle/>
                    <a:p>
                      <a:pPr>
                        <a:spcAft>
                          <a:spcPts val="0"/>
                        </a:spcAft>
                      </a:pPr>
                      <a:r>
                        <a:rPr lang="en-US" sz="1800">
                          <a:effectLst/>
                        </a:rPr>
                        <a:t>TBHP</a:t>
                      </a:r>
                    </a:p>
                  </a:txBody>
                  <a:tcPr marL="68580" marR="68580" marT="0" marB="0"/>
                </a:tc>
                <a:tc>
                  <a:txBody>
                    <a:bodyPr/>
                    <a:lstStyle/>
                    <a:p>
                      <a:pPr algn="ctr">
                        <a:spcAft>
                          <a:spcPts val="0"/>
                        </a:spcAft>
                      </a:pPr>
                      <a:r>
                        <a:rPr lang="en-US" sz="1800" dirty="0">
                          <a:effectLst/>
                        </a:rPr>
                        <a:t>1.103</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87.6</a:t>
                      </a:r>
                    </a:p>
                  </a:txBody>
                  <a:tcPr marL="68580" marR="68580" marT="0" marB="0"/>
                </a:tc>
                <a:tc>
                  <a:txBody>
                    <a:bodyPr/>
                    <a:lstStyle/>
                    <a:p>
                      <a:pPr>
                        <a:spcAft>
                          <a:spcPts val="0"/>
                        </a:spcAft>
                      </a:pPr>
                      <a:r>
                        <a:rPr lang="en-US" sz="1800">
                          <a:effectLst/>
                        </a:rPr>
                        <a:t>244.4</a:t>
                      </a:r>
                    </a:p>
                  </a:txBody>
                  <a:tcPr marL="68580" marR="68580" marT="0" marB="0"/>
                </a:tc>
                <a:tc>
                  <a:txBody>
                    <a:bodyPr/>
                    <a:lstStyle/>
                    <a:p>
                      <a:pPr algn="ctr">
                        <a:spcAft>
                          <a:spcPts val="0"/>
                        </a:spcAft>
                      </a:pPr>
                      <a:r>
                        <a:rPr lang="en-US" sz="1800" dirty="0">
                          <a:effectLst/>
                        </a:rPr>
                        <a:t>156.9</a:t>
                      </a:r>
                    </a:p>
                  </a:txBody>
                  <a:tcPr marL="68580" marR="68580" marT="0" marB="0"/>
                </a:tc>
                <a:tc>
                  <a:txBody>
                    <a:bodyPr/>
                    <a:lstStyle/>
                    <a:p>
                      <a:pPr algn="ctr" fontAlgn="b"/>
                      <a:r>
                        <a:rPr lang="en-US" sz="1800" b="0" i="0" u="none" strike="noStrike" dirty="0">
                          <a:solidFill>
                            <a:srgbClr val="000000"/>
                          </a:solidFill>
                          <a:effectLst/>
                          <a:latin typeface="+mn-lt"/>
                        </a:rPr>
                        <a:t>-297.1</a:t>
                      </a:r>
                    </a:p>
                  </a:txBody>
                  <a:tcPr marL="6350" marR="6350" marT="6350" marB="0" anchor="b"/>
                </a:tc>
                <a:extLst>
                  <a:ext uri="{0D108BD9-81ED-4DB2-BD59-A6C34878D82A}">
                    <a16:rowId xmlns:a16="http://schemas.microsoft.com/office/drawing/2014/main" val="1812761808"/>
                  </a:ext>
                </a:extLst>
              </a:tr>
              <a:tr h="35266">
                <a:tc>
                  <a:txBody>
                    <a:bodyPr/>
                    <a:lstStyle/>
                    <a:p>
                      <a:pPr>
                        <a:spcAft>
                          <a:spcPts val="0"/>
                        </a:spcAft>
                      </a:pPr>
                      <a:r>
                        <a:rPr lang="en-US" sz="1800" err="1">
                          <a:effectLst/>
                        </a:rPr>
                        <a:t>PyBOP</a:t>
                      </a:r>
                    </a:p>
                  </a:txBody>
                  <a:tcPr marL="68580" marR="68580" marT="0" marB="0"/>
                </a:tc>
                <a:tc>
                  <a:txBody>
                    <a:bodyPr/>
                    <a:lstStyle/>
                    <a:p>
                      <a:pPr algn="ctr">
                        <a:spcAft>
                          <a:spcPts val="0"/>
                        </a:spcAft>
                      </a:pPr>
                      <a:r>
                        <a:rPr lang="en-US" sz="1800" dirty="0">
                          <a:effectLst/>
                        </a:rPr>
                        <a:t>1.062</a:t>
                      </a:r>
                    </a:p>
                  </a:txBody>
                  <a:tcPr marL="68580" marR="68580" marT="0" marB="0"/>
                </a:tc>
                <a:tc>
                  <a:txBody>
                    <a:bodyPr/>
                    <a:lstStyle/>
                    <a:p>
                      <a:pPr algn="ctr">
                        <a:spcAft>
                          <a:spcPts val="0"/>
                        </a:spcAft>
                      </a:pPr>
                      <a:r>
                        <a:rPr lang="en-US" sz="1800" dirty="0">
                          <a:effectLst/>
                        </a:rPr>
                        <a:t>154.6</a:t>
                      </a:r>
                    </a:p>
                  </a:txBody>
                  <a:tcPr marL="68580" marR="68580" marT="0" marB="0"/>
                </a:tc>
                <a:tc>
                  <a:txBody>
                    <a:bodyPr/>
                    <a:lstStyle/>
                    <a:p>
                      <a:pPr>
                        <a:spcAft>
                          <a:spcPts val="0"/>
                        </a:spcAft>
                      </a:pPr>
                      <a:r>
                        <a:rPr lang="en-US" sz="1800" dirty="0">
                          <a:effectLst/>
                        </a:rPr>
                        <a:t>363.2</a:t>
                      </a:r>
                    </a:p>
                  </a:txBody>
                  <a:tcPr marL="68580" marR="68580" marT="0" marB="0"/>
                </a:tc>
                <a:tc>
                  <a:txBody>
                    <a:bodyPr/>
                    <a:lstStyle/>
                    <a:p>
                      <a:pPr algn="ctr">
                        <a:spcAft>
                          <a:spcPts val="0"/>
                        </a:spcAft>
                      </a:pPr>
                      <a:r>
                        <a:rPr lang="en-US" sz="1800" dirty="0">
                          <a:effectLst/>
                        </a:rPr>
                        <a:t>208.6</a:t>
                      </a:r>
                    </a:p>
                  </a:txBody>
                  <a:tcPr marL="68580" marR="68580" marT="0" marB="0"/>
                </a:tc>
                <a:tc>
                  <a:txBody>
                    <a:bodyPr/>
                    <a:lstStyle/>
                    <a:p>
                      <a:pPr algn="ctr" rtl="0" fontAlgn="ctr"/>
                      <a:r>
                        <a:rPr lang="en-US" sz="1800" b="0" i="0" u="none" strike="noStrike" dirty="0">
                          <a:solidFill>
                            <a:srgbClr val="000000"/>
                          </a:solidFill>
                          <a:effectLst/>
                          <a:latin typeface="+mn-lt"/>
                        </a:rPr>
                        <a:t>-1452</a:t>
                      </a:r>
                    </a:p>
                  </a:txBody>
                  <a:tcPr marL="6350" marR="6350" marT="6350" marB="0" anchor="ctr"/>
                </a:tc>
                <a:extLst>
                  <a:ext uri="{0D108BD9-81ED-4DB2-BD59-A6C34878D82A}">
                    <a16:rowId xmlns:a16="http://schemas.microsoft.com/office/drawing/2014/main" val="2598946764"/>
                  </a:ext>
                </a:extLst>
              </a:tr>
              <a:tr h="0">
                <a:tc>
                  <a:txBody>
                    <a:bodyPr/>
                    <a:lstStyle/>
                    <a:p>
                      <a:pPr>
                        <a:spcAft>
                          <a:spcPts val="0"/>
                        </a:spcAft>
                      </a:pPr>
                      <a:r>
                        <a:rPr lang="en-US" sz="1800">
                          <a:effectLst/>
                        </a:rPr>
                        <a:t>TBTU</a:t>
                      </a:r>
                    </a:p>
                  </a:txBody>
                  <a:tcPr marL="68580" marR="68580" marT="0" marB="0"/>
                </a:tc>
                <a:tc>
                  <a:txBody>
                    <a:bodyPr/>
                    <a:lstStyle/>
                    <a:p>
                      <a:pPr algn="ctr">
                        <a:spcAft>
                          <a:spcPts val="0"/>
                        </a:spcAft>
                      </a:pPr>
                      <a:r>
                        <a:rPr lang="en-US" sz="1800" dirty="0">
                          <a:effectLst/>
                        </a:rPr>
                        <a:t>1.098</a:t>
                      </a:r>
                    </a:p>
                  </a:txBody>
                  <a:tcPr marL="68580" marR="68580" marT="0" marB="0"/>
                </a:tc>
                <a:tc>
                  <a:txBody>
                    <a:bodyPr/>
                    <a:lstStyle/>
                    <a:p>
                      <a:pPr algn="ctr">
                        <a:spcAft>
                          <a:spcPts val="0"/>
                        </a:spcAft>
                      </a:pPr>
                      <a:r>
                        <a:rPr lang="en-US" sz="1800" dirty="0">
                          <a:effectLst/>
                        </a:rPr>
                        <a:t>184.6</a:t>
                      </a:r>
                    </a:p>
                  </a:txBody>
                  <a:tcPr marL="68580" marR="68580" marT="0" marB="0"/>
                </a:tc>
                <a:tc>
                  <a:txBody>
                    <a:bodyPr/>
                    <a:lstStyle/>
                    <a:p>
                      <a:pPr>
                        <a:spcAft>
                          <a:spcPts val="0"/>
                        </a:spcAft>
                      </a:pPr>
                      <a:r>
                        <a:rPr lang="en-US" sz="1800">
                          <a:effectLst/>
                        </a:rPr>
                        <a:t>263.8</a:t>
                      </a:r>
                    </a:p>
                  </a:txBody>
                  <a:tcPr marL="68580" marR="68580" marT="0" marB="0"/>
                </a:tc>
                <a:tc>
                  <a:txBody>
                    <a:bodyPr/>
                    <a:lstStyle/>
                    <a:p>
                      <a:pPr algn="ctr">
                        <a:spcAft>
                          <a:spcPts val="0"/>
                        </a:spcAft>
                      </a:pPr>
                      <a:r>
                        <a:rPr lang="en-US" sz="1800" dirty="0">
                          <a:effectLst/>
                        </a:rPr>
                        <a:t>79.2</a:t>
                      </a:r>
                    </a:p>
                  </a:txBody>
                  <a:tcPr marL="68580" marR="68580" marT="0" marB="0"/>
                </a:tc>
                <a:tc>
                  <a:txBody>
                    <a:bodyPr/>
                    <a:lstStyle/>
                    <a:p>
                      <a:pPr algn="ctr" fontAlgn="b"/>
                      <a:r>
                        <a:rPr lang="en-US" sz="1800" b="0" i="0" u="none" strike="noStrike" dirty="0">
                          <a:solidFill>
                            <a:srgbClr val="000000"/>
                          </a:solidFill>
                          <a:effectLst/>
                          <a:latin typeface="+mn-lt"/>
                        </a:rPr>
                        <a:t>-1284</a:t>
                      </a:r>
                    </a:p>
                  </a:txBody>
                  <a:tcPr marL="6350" marR="6350" marT="6350" marB="0" anchor="b"/>
                </a:tc>
                <a:extLst>
                  <a:ext uri="{0D108BD9-81ED-4DB2-BD59-A6C34878D82A}">
                    <a16:rowId xmlns:a16="http://schemas.microsoft.com/office/drawing/2014/main" val="435431334"/>
                  </a:ext>
                </a:extLst>
              </a:tr>
            </a:tbl>
          </a:graphicData>
        </a:graphic>
      </p:graphicFrame>
    </p:spTree>
    <p:extLst>
      <p:ext uri="{BB962C8B-B14F-4D97-AF65-F5344CB8AC3E}">
        <p14:creationId xmlns:p14="http://schemas.microsoft.com/office/powerpoint/2010/main" val="336341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927A4-1A81-0B5F-D371-65C96CCB07C7}"/>
              </a:ext>
            </a:extLst>
          </p:cNvPr>
          <p:cNvSpPr>
            <a:spLocks noGrp="1"/>
          </p:cNvSpPr>
          <p:nvPr>
            <p:ph type="ctrTitle"/>
          </p:nvPr>
        </p:nvSpPr>
        <p:spPr/>
        <p:txBody>
          <a:bodyPr/>
          <a:lstStyle/>
          <a:p>
            <a:r>
              <a:rPr lang="en-US" dirty="0">
                <a:latin typeface="Acumin Pro ExtraCondensed"/>
              </a:rPr>
              <a:t>Methodology - 1</a:t>
            </a:r>
            <a:endParaRPr lang="en-US" dirty="0"/>
          </a:p>
        </p:txBody>
      </p:sp>
      <p:sp>
        <p:nvSpPr>
          <p:cNvPr id="3" name="Subtitle 2">
            <a:extLst>
              <a:ext uri="{FF2B5EF4-FFF2-40B4-BE49-F238E27FC236}">
                <a16:creationId xmlns:a16="http://schemas.microsoft.com/office/drawing/2014/main" id="{CEB96BA0-F0E6-85B6-7CAE-5A643128944F}"/>
              </a:ext>
            </a:extLst>
          </p:cNvPr>
          <p:cNvSpPr>
            <a:spLocks noGrp="1"/>
          </p:cNvSpPr>
          <p:nvPr>
            <p:ph type="subTitle" idx="1"/>
          </p:nvPr>
        </p:nvSpPr>
        <p:spPr>
          <a:xfrm>
            <a:off x="325502" y="907582"/>
            <a:ext cx="8906687" cy="669564"/>
          </a:xfrm>
        </p:spPr>
        <p:txBody>
          <a:bodyPr/>
          <a:lstStyle/>
          <a:p>
            <a:r>
              <a:rPr lang="en-US">
                <a:latin typeface="Acumin Pro SemiCondensed"/>
              </a:rPr>
              <a:t>Finding Onset Temperature and Adiabatic Temperature Change (ATR)</a:t>
            </a:r>
            <a:endParaRPr lang="en-US"/>
          </a:p>
        </p:txBody>
      </p:sp>
      <p:sp>
        <p:nvSpPr>
          <p:cNvPr id="6" name="Date Placeholder 5">
            <a:extLst>
              <a:ext uri="{FF2B5EF4-FFF2-40B4-BE49-F238E27FC236}">
                <a16:creationId xmlns:a16="http://schemas.microsoft.com/office/drawing/2014/main" id="{B0215DEA-ECFB-C448-D863-FD6B21BF415D}"/>
              </a:ext>
            </a:extLst>
          </p:cNvPr>
          <p:cNvSpPr>
            <a:spLocks noGrp="1"/>
          </p:cNvSpPr>
          <p:nvPr>
            <p:ph type="dt" sz="half" idx="2"/>
          </p:nvPr>
        </p:nvSpPr>
        <p:spPr/>
        <p:txBody>
          <a:bodyPr/>
          <a:lstStyle/>
          <a:p>
            <a:fld id="{3C88E8C5-C96D-4835-8F2B-6F690EB0D81F}" type="datetime1">
              <a:rPr lang="en-US" smtClean="0"/>
              <a:t>5/16/2022</a:t>
            </a:fld>
            <a:endParaRPr lang="en-US"/>
          </a:p>
        </p:txBody>
      </p:sp>
      <p:sp>
        <p:nvSpPr>
          <p:cNvPr id="7" name="Slide Number Placeholder 6">
            <a:extLst>
              <a:ext uri="{FF2B5EF4-FFF2-40B4-BE49-F238E27FC236}">
                <a16:creationId xmlns:a16="http://schemas.microsoft.com/office/drawing/2014/main" id="{72E47345-6A71-C122-EC3E-C3CBF63042DA}"/>
              </a:ext>
            </a:extLst>
          </p:cNvPr>
          <p:cNvSpPr>
            <a:spLocks noGrp="1"/>
          </p:cNvSpPr>
          <p:nvPr>
            <p:ph type="sldNum" sz="quarter" idx="4"/>
          </p:nvPr>
        </p:nvSpPr>
        <p:spPr/>
        <p:txBody>
          <a:bodyPr/>
          <a:lstStyle/>
          <a:p>
            <a:fld id="{8A7A6979-0714-4377-B894-6BE4C2D6E202}" type="slidenum">
              <a:rPr lang="en-US" smtClean="0"/>
              <a:pPr/>
              <a:t>15</a:t>
            </a:fld>
            <a:endParaRPr lang="en-US"/>
          </a:p>
        </p:txBody>
      </p:sp>
      <p:sp>
        <p:nvSpPr>
          <p:cNvPr id="10" name="TextBox 9">
            <a:extLst>
              <a:ext uri="{FF2B5EF4-FFF2-40B4-BE49-F238E27FC236}">
                <a16:creationId xmlns:a16="http://schemas.microsoft.com/office/drawing/2014/main" id="{E043B275-AA7A-9029-5EF3-F8D249045126}"/>
              </a:ext>
            </a:extLst>
          </p:cNvPr>
          <p:cNvSpPr txBox="1"/>
          <p:nvPr/>
        </p:nvSpPr>
        <p:spPr>
          <a:xfrm>
            <a:off x="1509" y="1495330"/>
            <a:ext cx="308270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Linear Fit between Max Temperature Change and Initial Temperature Change Rate gives Onset Temperature</a:t>
            </a:r>
          </a:p>
          <a:p>
            <a:pPr marL="285750" indent="-285750">
              <a:buFont typeface="Arial"/>
              <a:buChar char="•"/>
            </a:pPr>
            <a:r>
              <a:rPr lang="en-US" dirty="0"/>
              <a:t>Adiabatic Temperature change formula is as follows:</a:t>
            </a:r>
          </a:p>
          <a:p>
            <a:endParaRPr lang="en-US" dirty="0"/>
          </a:p>
        </p:txBody>
      </p:sp>
      <p:pic>
        <p:nvPicPr>
          <p:cNvPr id="12" name="Picture 11" descr="Chart&#10;&#10;Description automatically generated">
            <a:extLst>
              <a:ext uri="{FF2B5EF4-FFF2-40B4-BE49-F238E27FC236}">
                <a16:creationId xmlns:a16="http://schemas.microsoft.com/office/drawing/2014/main" id="{9C9D4C4B-B05E-59FE-FBDB-50A202957334}"/>
              </a:ext>
            </a:extLst>
          </p:cNvPr>
          <p:cNvPicPr>
            <a:picLocks noChangeAspect="1"/>
          </p:cNvPicPr>
          <p:nvPr/>
        </p:nvPicPr>
        <p:blipFill>
          <a:blip r:embed="rId3"/>
          <a:stretch>
            <a:fillRect/>
          </a:stretch>
        </p:blipFill>
        <p:spPr>
          <a:xfrm>
            <a:off x="3102739" y="1764982"/>
            <a:ext cx="5943600" cy="3328035"/>
          </a:xfrm>
          <a:prstGeom prst="rect">
            <a:avLst/>
          </a:prstGeom>
        </p:spPr>
      </p:pic>
      <p:pic>
        <p:nvPicPr>
          <p:cNvPr id="16" name="Picture 15">
            <a:extLst>
              <a:ext uri="{FF2B5EF4-FFF2-40B4-BE49-F238E27FC236}">
                <a16:creationId xmlns:a16="http://schemas.microsoft.com/office/drawing/2014/main" id="{B7BBF4C3-762C-1210-B82F-D03075FB5AEA}"/>
              </a:ext>
            </a:extLst>
          </p:cNvPr>
          <p:cNvPicPr>
            <a:picLocks noChangeAspect="1"/>
          </p:cNvPicPr>
          <p:nvPr/>
        </p:nvPicPr>
        <p:blipFill>
          <a:blip r:embed="rId4"/>
          <a:stretch>
            <a:fillRect/>
          </a:stretch>
        </p:blipFill>
        <p:spPr>
          <a:xfrm>
            <a:off x="225383" y="3912369"/>
            <a:ext cx="2613552" cy="538981"/>
          </a:xfrm>
          <a:prstGeom prst="rect">
            <a:avLst/>
          </a:prstGeom>
        </p:spPr>
      </p:pic>
    </p:spTree>
    <p:extLst>
      <p:ext uri="{BB962C8B-B14F-4D97-AF65-F5344CB8AC3E}">
        <p14:creationId xmlns:p14="http://schemas.microsoft.com/office/powerpoint/2010/main" val="142418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D8A9-B2F8-87E7-79D5-FAA544C577DB}"/>
              </a:ext>
            </a:extLst>
          </p:cNvPr>
          <p:cNvSpPr>
            <a:spLocks noGrp="1"/>
          </p:cNvSpPr>
          <p:nvPr>
            <p:ph type="ctrTitle"/>
          </p:nvPr>
        </p:nvSpPr>
        <p:spPr/>
        <p:txBody>
          <a:bodyPr/>
          <a:lstStyle/>
          <a:p>
            <a:r>
              <a:rPr lang="en-US" dirty="0">
                <a:latin typeface="Acumin Pro ExtraCondensed"/>
              </a:rPr>
              <a:t>Methodology - 2</a:t>
            </a:r>
            <a:endParaRPr lang="en-US" dirty="0"/>
          </a:p>
        </p:txBody>
      </p:sp>
      <p:sp>
        <p:nvSpPr>
          <p:cNvPr id="3" name="Subtitle 2">
            <a:extLst>
              <a:ext uri="{FF2B5EF4-FFF2-40B4-BE49-F238E27FC236}">
                <a16:creationId xmlns:a16="http://schemas.microsoft.com/office/drawing/2014/main" id="{66B83E42-A4EC-D2E6-7051-5E7DF18F24B9}"/>
              </a:ext>
            </a:extLst>
          </p:cNvPr>
          <p:cNvSpPr>
            <a:spLocks noGrp="1"/>
          </p:cNvSpPr>
          <p:nvPr>
            <p:ph type="subTitle" idx="1"/>
          </p:nvPr>
        </p:nvSpPr>
        <p:spPr>
          <a:xfrm>
            <a:off x="1117679" y="952849"/>
            <a:ext cx="5466371" cy="338554"/>
          </a:xfrm>
        </p:spPr>
        <p:txBody>
          <a:bodyPr/>
          <a:lstStyle/>
          <a:p>
            <a:r>
              <a:rPr lang="en-US" dirty="0">
                <a:latin typeface="Acumin Pro SemiCondensed"/>
              </a:rPr>
              <a:t>Calculating the Heat of Reaction (3)</a:t>
            </a:r>
            <a:endParaRPr lang="en-US" dirty="0"/>
          </a:p>
        </p:txBody>
      </p:sp>
      <p:sp>
        <p:nvSpPr>
          <p:cNvPr id="4" name="Text Placeholder 3">
            <a:extLst>
              <a:ext uri="{FF2B5EF4-FFF2-40B4-BE49-F238E27FC236}">
                <a16:creationId xmlns:a16="http://schemas.microsoft.com/office/drawing/2014/main" id="{98DF68BF-6D26-1BE3-5F97-6931EF19157D}"/>
              </a:ext>
            </a:extLst>
          </p:cNvPr>
          <p:cNvSpPr>
            <a:spLocks noGrp="1"/>
          </p:cNvSpPr>
          <p:nvPr>
            <p:ph type="body" sz="quarter" idx="14"/>
          </p:nvPr>
        </p:nvSpPr>
        <p:spPr>
          <a:xfrm>
            <a:off x="464580" y="1494893"/>
            <a:ext cx="4107420" cy="4072549"/>
          </a:xfrm>
        </p:spPr>
        <p:txBody>
          <a:bodyPr vert="horz" lIns="0" tIns="0" rIns="0" bIns="0" rtlCol="0" anchor="t">
            <a:noAutofit/>
          </a:bodyPr>
          <a:lstStyle/>
          <a:p>
            <a:r>
              <a:rPr lang="en-US" sz="2200" dirty="0">
                <a:latin typeface="Acumin Pro"/>
              </a:rPr>
              <a:t>Phi factor: Thermal inertia; a measure of how well the system approximates an adiabatic system</a:t>
            </a:r>
            <a:endParaRPr lang="en-US" sz="2200" dirty="0"/>
          </a:p>
          <a:p>
            <a:r>
              <a:rPr lang="en-US" sz="2200" dirty="0">
                <a:latin typeface="Acumin Pro"/>
              </a:rPr>
              <a:t>X</a:t>
            </a:r>
            <a:r>
              <a:rPr lang="en-US" sz="1400" dirty="0">
                <a:latin typeface="Acumin Pro"/>
              </a:rPr>
              <a:t>o</a:t>
            </a:r>
            <a:r>
              <a:rPr lang="en-US" sz="2200" dirty="0">
                <a:latin typeface="Acumin Pro"/>
              </a:rPr>
              <a:t>: Conversion at onset (assumed to be 0, as decomposition does not occur before onset)</a:t>
            </a:r>
          </a:p>
          <a:p>
            <a:r>
              <a:rPr lang="en-US" sz="2200" dirty="0">
                <a:latin typeface="Acumin Pro"/>
              </a:rPr>
              <a:t>Cps: Heat capacity of the sample, found using CHETAH</a:t>
            </a:r>
            <a:endParaRPr lang="en-US" sz="2200" dirty="0"/>
          </a:p>
          <a:p>
            <a:r>
              <a:rPr lang="en-US" sz="2200" dirty="0">
                <a:latin typeface="Acumin Pro"/>
              </a:rPr>
              <a:t> (ΔTAB): Adiabatic temperature rise</a:t>
            </a:r>
          </a:p>
          <a:p>
            <a:r>
              <a:rPr lang="en-US" sz="2200" dirty="0">
                <a:latin typeface="Acumin Pro"/>
              </a:rPr>
              <a:t>ΔHR: Heat of Reaction</a:t>
            </a:r>
          </a:p>
        </p:txBody>
      </p:sp>
      <p:sp>
        <p:nvSpPr>
          <p:cNvPr id="6" name="Date Placeholder 5">
            <a:extLst>
              <a:ext uri="{FF2B5EF4-FFF2-40B4-BE49-F238E27FC236}">
                <a16:creationId xmlns:a16="http://schemas.microsoft.com/office/drawing/2014/main" id="{BCC1557A-55DE-2E4A-F3D8-0E481B58B512}"/>
              </a:ext>
            </a:extLst>
          </p:cNvPr>
          <p:cNvSpPr>
            <a:spLocks noGrp="1"/>
          </p:cNvSpPr>
          <p:nvPr>
            <p:ph type="dt" sz="half" idx="2"/>
          </p:nvPr>
        </p:nvSpPr>
        <p:spPr/>
        <p:txBody>
          <a:bodyPr/>
          <a:lstStyle/>
          <a:p>
            <a:fld id="{BE39B6E2-6B5C-42BF-942A-085054F7146A}" type="datetime1">
              <a:rPr lang="en-US" smtClean="0"/>
              <a:t>5/16/2022</a:t>
            </a:fld>
            <a:endParaRPr lang="en-US"/>
          </a:p>
        </p:txBody>
      </p:sp>
      <p:sp>
        <p:nvSpPr>
          <p:cNvPr id="7" name="Slide Number Placeholder 6">
            <a:extLst>
              <a:ext uri="{FF2B5EF4-FFF2-40B4-BE49-F238E27FC236}">
                <a16:creationId xmlns:a16="http://schemas.microsoft.com/office/drawing/2014/main" id="{3015EEFF-25D6-D1CB-DE01-C14EDEA4CA61}"/>
              </a:ext>
            </a:extLst>
          </p:cNvPr>
          <p:cNvSpPr>
            <a:spLocks noGrp="1"/>
          </p:cNvSpPr>
          <p:nvPr>
            <p:ph type="sldNum" sz="quarter" idx="4"/>
          </p:nvPr>
        </p:nvSpPr>
        <p:spPr/>
        <p:txBody>
          <a:bodyPr/>
          <a:lstStyle/>
          <a:p>
            <a:fld id="{8A7A6979-0714-4377-B894-6BE4C2D6E202}" type="slidenum">
              <a:rPr lang="en-US" smtClean="0"/>
              <a:pPr/>
              <a:t>16</a:t>
            </a:fld>
            <a:endParaRPr lang="en-US"/>
          </a:p>
        </p:txBody>
      </p:sp>
      <p:pic>
        <p:nvPicPr>
          <p:cNvPr id="10" name="Picture 9">
            <a:extLst>
              <a:ext uri="{FF2B5EF4-FFF2-40B4-BE49-F238E27FC236}">
                <a16:creationId xmlns:a16="http://schemas.microsoft.com/office/drawing/2014/main" id="{88D9B244-7BCC-A6B9-7FAB-26819CF35CE4}"/>
              </a:ext>
            </a:extLst>
          </p:cNvPr>
          <p:cNvPicPr>
            <a:picLocks noChangeAspect="1"/>
          </p:cNvPicPr>
          <p:nvPr/>
        </p:nvPicPr>
        <p:blipFill>
          <a:blip r:embed="rId3"/>
          <a:stretch>
            <a:fillRect/>
          </a:stretch>
        </p:blipFill>
        <p:spPr>
          <a:xfrm>
            <a:off x="4583341" y="1445932"/>
            <a:ext cx="4461268" cy="1359476"/>
          </a:xfrm>
          <a:prstGeom prst="rect">
            <a:avLst/>
          </a:prstGeom>
        </p:spPr>
      </p:pic>
      <p:pic>
        <p:nvPicPr>
          <p:cNvPr id="8" name="Picture 7">
            <a:extLst>
              <a:ext uri="{FF2B5EF4-FFF2-40B4-BE49-F238E27FC236}">
                <a16:creationId xmlns:a16="http://schemas.microsoft.com/office/drawing/2014/main" id="{2DA2C485-8009-7645-74F6-4482EA88C945}"/>
              </a:ext>
            </a:extLst>
          </p:cNvPr>
          <p:cNvPicPr>
            <a:picLocks noChangeAspect="1"/>
          </p:cNvPicPr>
          <p:nvPr/>
        </p:nvPicPr>
        <p:blipFill>
          <a:blip r:embed="rId4"/>
          <a:stretch>
            <a:fillRect/>
          </a:stretch>
        </p:blipFill>
        <p:spPr>
          <a:xfrm>
            <a:off x="5041656" y="5064401"/>
            <a:ext cx="3371717" cy="695334"/>
          </a:xfrm>
          <a:prstGeom prst="rect">
            <a:avLst/>
          </a:prstGeom>
        </p:spPr>
      </p:pic>
      <p:pic>
        <p:nvPicPr>
          <p:cNvPr id="9" name="Picture 8">
            <a:extLst>
              <a:ext uri="{FF2B5EF4-FFF2-40B4-BE49-F238E27FC236}">
                <a16:creationId xmlns:a16="http://schemas.microsoft.com/office/drawing/2014/main" id="{A70437A2-1FD5-5B26-76D9-DF2CEC30AB05}"/>
              </a:ext>
            </a:extLst>
          </p:cNvPr>
          <p:cNvPicPr>
            <a:picLocks noChangeAspect="1"/>
          </p:cNvPicPr>
          <p:nvPr/>
        </p:nvPicPr>
        <p:blipFill>
          <a:blip r:embed="rId5"/>
          <a:stretch>
            <a:fillRect/>
          </a:stretch>
        </p:blipFill>
        <p:spPr>
          <a:xfrm>
            <a:off x="4583341" y="3296218"/>
            <a:ext cx="4368401" cy="1106024"/>
          </a:xfrm>
          <a:prstGeom prst="rect">
            <a:avLst/>
          </a:prstGeom>
        </p:spPr>
      </p:pic>
    </p:spTree>
    <p:extLst>
      <p:ext uri="{BB962C8B-B14F-4D97-AF65-F5344CB8AC3E}">
        <p14:creationId xmlns:p14="http://schemas.microsoft.com/office/powerpoint/2010/main" val="54956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6C61-FBAC-988E-ECB1-4F4422D8A460}"/>
              </a:ext>
            </a:extLst>
          </p:cNvPr>
          <p:cNvSpPr>
            <a:spLocks noGrp="1"/>
          </p:cNvSpPr>
          <p:nvPr>
            <p:ph type="ctrTitle"/>
          </p:nvPr>
        </p:nvSpPr>
        <p:spPr/>
        <p:txBody>
          <a:bodyPr/>
          <a:lstStyle/>
          <a:p>
            <a:r>
              <a:rPr lang="en-US" b="0">
                <a:latin typeface="Acumin Pro ExtraCondensed"/>
              </a:rPr>
              <a:t>Comparison to Existing Literature Data</a:t>
            </a:r>
            <a:endParaRPr lang="en-US" b="0"/>
          </a:p>
        </p:txBody>
      </p:sp>
      <p:graphicFrame>
        <p:nvGraphicFramePr>
          <p:cNvPr id="9" name="Content Placeholder 8">
            <a:extLst>
              <a:ext uri="{FF2B5EF4-FFF2-40B4-BE49-F238E27FC236}">
                <a16:creationId xmlns:a16="http://schemas.microsoft.com/office/drawing/2014/main" id="{D0F58256-BD7A-838F-223A-54C2730D33ED}"/>
              </a:ext>
            </a:extLst>
          </p:cNvPr>
          <p:cNvGraphicFramePr>
            <a:graphicFrameLocks noGrp="1"/>
          </p:cNvGraphicFramePr>
          <p:nvPr>
            <p:ph sz="quarter" idx="13"/>
            <p:extLst>
              <p:ext uri="{D42A27DB-BD31-4B8C-83A1-F6EECF244321}">
                <p14:modId xmlns:p14="http://schemas.microsoft.com/office/powerpoint/2010/main" val="3727221666"/>
              </p:ext>
            </p:extLst>
          </p:nvPr>
        </p:nvGraphicFramePr>
        <p:xfrm>
          <a:off x="1602285" y="3672527"/>
          <a:ext cx="6440660" cy="457200"/>
        </p:xfrm>
        <a:graphic>
          <a:graphicData uri="http://schemas.openxmlformats.org/drawingml/2006/table">
            <a:tbl>
              <a:tblPr firstRow="1" firstCol="1" bandRow="1">
                <a:tableStyleId>{5C22544A-7EE6-4342-B048-85BDC9FD1C3A}</a:tableStyleId>
              </a:tblPr>
              <a:tblGrid>
                <a:gridCol w="1609908">
                  <a:extLst>
                    <a:ext uri="{9D8B030D-6E8A-4147-A177-3AD203B41FA5}">
                      <a16:colId xmlns:a16="http://schemas.microsoft.com/office/drawing/2014/main" val="1203523789"/>
                    </a:ext>
                  </a:extLst>
                </a:gridCol>
                <a:gridCol w="807357">
                  <a:extLst>
                    <a:ext uri="{9D8B030D-6E8A-4147-A177-3AD203B41FA5}">
                      <a16:colId xmlns:a16="http://schemas.microsoft.com/office/drawing/2014/main" val="2369257573"/>
                    </a:ext>
                  </a:extLst>
                </a:gridCol>
                <a:gridCol w="589924">
                  <a:extLst>
                    <a:ext uri="{9D8B030D-6E8A-4147-A177-3AD203B41FA5}">
                      <a16:colId xmlns:a16="http://schemas.microsoft.com/office/drawing/2014/main" val="1377193793"/>
                    </a:ext>
                  </a:extLst>
                </a:gridCol>
                <a:gridCol w="3433471">
                  <a:extLst>
                    <a:ext uri="{9D8B030D-6E8A-4147-A177-3AD203B41FA5}">
                      <a16:colId xmlns:a16="http://schemas.microsoft.com/office/drawing/2014/main" val="2821819862"/>
                    </a:ext>
                  </a:extLst>
                </a:gridCol>
              </a:tblGrid>
              <a:tr h="72900">
                <a:tc>
                  <a:txBody>
                    <a:bodyPr/>
                    <a:lstStyle/>
                    <a:p>
                      <a:pPr>
                        <a:spcAft>
                          <a:spcPts val="0"/>
                        </a:spcAft>
                      </a:pPr>
                      <a:endParaRPr lang="en-US" dirty="0">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ARSST</a:t>
                      </a:r>
                      <a:endParaRPr lang="en-US" dirty="0">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ARC</a:t>
                      </a:r>
                      <a:endParaRPr lang="en-US" dirty="0">
                        <a:effectLst/>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 Difference from Literature Values </a:t>
                      </a:r>
                    </a:p>
                  </a:txBody>
                  <a:tcPr marL="68580" marR="68580" marT="0" marB="0">
                    <a:lnL w="12700">
                      <a:solidFill>
                        <a:schemeClr val="bg1"/>
                      </a:solidFill>
                    </a:lnL>
                    <a:lnR w="12700">
                      <a:solidFill>
                        <a:schemeClr val="bg1"/>
                      </a:solidFill>
                    </a:lnR>
                    <a:lnT w="12700">
                      <a:solidFill>
                        <a:schemeClr val="bg1"/>
                      </a:solid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1525840"/>
                  </a:ext>
                </a:extLst>
              </a:tr>
              <a:tr h="123794">
                <a:tc>
                  <a:txBody>
                    <a:bodyPr/>
                    <a:lstStyle/>
                    <a:p>
                      <a:pPr>
                        <a:spcAft>
                          <a:spcPts val="0"/>
                        </a:spcAft>
                      </a:pPr>
                      <a:r>
                        <a:rPr lang="en-US" sz="1200">
                          <a:effectLst/>
                        </a:rPr>
                        <a:t>T</a:t>
                      </a:r>
                      <a:r>
                        <a:rPr lang="en-US" sz="1200" baseline="-25000">
                          <a:effectLst/>
                        </a:rPr>
                        <a:t>Onset</a:t>
                      </a:r>
                      <a:r>
                        <a:rPr lang="en-US" sz="1200">
                          <a:effectLst/>
                        </a:rPr>
                        <a:t> (°C)</a:t>
                      </a:r>
                      <a:endParaRPr lang="en-US">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87.6</a:t>
                      </a: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90.05</a:t>
                      </a:r>
                      <a:endParaRPr lang="en-US" dirty="0">
                        <a:effectLst/>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spcAft>
                          <a:spcPts val="0"/>
                        </a:spcAft>
                      </a:pPr>
                      <a:r>
                        <a:rPr lang="en-US" sz="1200" dirty="0">
                          <a:effectLst/>
                        </a:rPr>
                        <a:t>2.8</a:t>
                      </a:r>
                    </a:p>
                  </a:txBody>
                  <a:tcPr marL="68580" marR="68580" marT="0" marB="0">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tcPr>
                </a:tc>
                <a:extLst>
                  <a:ext uri="{0D108BD9-81ED-4DB2-BD59-A6C34878D82A}">
                    <a16:rowId xmlns:a16="http://schemas.microsoft.com/office/drawing/2014/main" val="2501336698"/>
                  </a:ext>
                </a:extLst>
              </a:tr>
            </a:tbl>
          </a:graphicData>
        </a:graphic>
      </p:graphicFrame>
      <p:sp>
        <p:nvSpPr>
          <p:cNvPr id="6" name="Date Placeholder 5">
            <a:extLst>
              <a:ext uri="{FF2B5EF4-FFF2-40B4-BE49-F238E27FC236}">
                <a16:creationId xmlns:a16="http://schemas.microsoft.com/office/drawing/2014/main" id="{2C03D8D8-679A-073D-06E5-F7BC068140F0}"/>
              </a:ext>
            </a:extLst>
          </p:cNvPr>
          <p:cNvSpPr>
            <a:spLocks noGrp="1"/>
          </p:cNvSpPr>
          <p:nvPr>
            <p:ph type="dt" sz="half" idx="2"/>
          </p:nvPr>
        </p:nvSpPr>
        <p:spPr/>
        <p:txBody>
          <a:bodyPr/>
          <a:lstStyle/>
          <a:p>
            <a:fld id="{063755A4-3E71-4F68-981E-83846C9D3BFA}" type="datetime1">
              <a:rPr lang="en-US" smtClean="0"/>
              <a:t>5/16/2022</a:t>
            </a:fld>
            <a:endParaRPr lang="en-US"/>
          </a:p>
        </p:txBody>
      </p:sp>
      <p:sp>
        <p:nvSpPr>
          <p:cNvPr id="7" name="Slide Number Placeholder 6">
            <a:extLst>
              <a:ext uri="{FF2B5EF4-FFF2-40B4-BE49-F238E27FC236}">
                <a16:creationId xmlns:a16="http://schemas.microsoft.com/office/drawing/2014/main" id="{741A814B-CF31-9781-B052-D932687D4070}"/>
              </a:ext>
            </a:extLst>
          </p:cNvPr>
          <p:cNvSpPr>
            <a:spLocks noGrp="1"/>
          </p:cNvSpPr>
          <p:nvPr>
            <p:ph type="sldNum" sz="quarter" idx="4"/>
          </p:nvPr>
        </p:nvSpPr>
        <p:spPr/>
        <p:txBody>
          <a:bodyPr/>
          <a:lstStyle/>
          <a:p>
            <a:fld id="{8A7A6979-0714-4377-B894-6BE4C2D6E202}" type="slidenum">
              <a:rPr lang="en-US" b="0" smtClean="0"/>
              <a:pPr/>
              <a:t>17</a:t>
            </a:fld>
            <a:endParaRPr lang="en-US" b="0"/>
          </a:p>
        </p:txBody>
      </p:sp>
      <p:graphicFrame>
        <p:nvGraphicFramePr>
          <p:cNvPr id="11" name="Table 10">
            <a:extLst>
              <a:ext uri="{FF2B5EF4-FFF2-40B4-BE49-F238E27FC236}">
                <a16:creationId xmlns:a16="http://schemas.microsoft.com/office/drawing/2014/main" id="{EDAF0898-77D2-BC01-7C2E-F0303486F6C4}"/>
              </a:ext>
            </a:extLst>
          </p:cNvPr>
          <p:cNvGraphicFramePr>
            <a:graphicFrameLocks noGrp="1"/>
          </p:cNvGraphicFramePr>
          <p:nvPr>
            <p:extLst>
              <p:ext uri="{D42A27DB-BD31-4B8C-83A1-F6EECF244321}">
                <p14:modId xmlns:p14="http://schemas.microsoft.com/office/powerpoint/2010/main" val="2123031465"/>
              </p:ext>
            </p:extLst>
          </p:nvPr>
        </p:nvGraphicFramePr>
        <p:xfrm>
          <a:off x="710235" y="4729793"/>
          <a:ext cx="7911790" cy="1097280"/>
        </p:xfrm>
        <a:graphic>
          <a:graphicData uri="http://schemas.openxmlformats.org/drawingml/2006/table">
            <a:tbl>
              <a:tblPr firstRow="1" firstCol="1" bandRow="1">
                <a:tableStyleId>{5C22544A-7EE6-4342-B048-85BDC9FD1C3A}</a:tableStyleId>
              </a:tblPr>
              <a:tblGrid>
                <a:gridCol w="1353515">
                  <a:extLst>
                    <a:ext uri="{9D8B030D-6E8A-4147-A177-3AD203B41FA5}">
                      <a16:colId xmlns:a16="http://schemas.microsoft.com/office/drawing/2014/main" val="178396172"/>
                    </a:ext>
                  </a:extLst>
                </a:gridCol>
                <a:gridCol w="774378">
                  <a:extLst>
                    <a:ext uri="{9D8B030D-6E8A-4147-A177-3AD203B41FA5}">
                      <a16:colId xmlns:a16="http://schemas.microsoft.com/office/drawing/2014/main" val="1461869881"/>
                    </a:ext>
                  </a:extLst>
                </a:gridCol>
                <a:gridCol w="1472830">
                  <a:extLst>
                    <a:ext uri="{9D8B030D-6E8A-4147-A177-3AD203B41FA5}">
                      <a16:colId xmlns:a16="http://schemas.microsoft.com/office/drawing/2014/main" val="324184158"/>
                    </a:ext>
                  </a:extLst>
                </a:gridCol>
                <a:gridCol w="4311067">
                  <a:extLst>
                    <a:ext uri="{9D8B030D-6E8A-4147-A177-3AD203B41FA5}">
                      <a16:colId xmlns:a16="http://schemas.microsoft.com/office/drawing/2014/main" val="2674325863"/>
                    </a:ext>
                  </a:extLst>
                </a:gridCol>
              </a:tblGrid>
              <a:tr h="72077">
                <a:tc>
                  <a:txBody>
                    <a:bodyPr/>
                    <a:lstStyle/>
                    <a:p>
                      <a:pPr algn="ctr">
                        <a:spcAft>
                          <a:spcPts val="0"/>
                        </a:spcAft>
                      </a:pPr>
                      <a:endParaRPr lang="en-US" sz="1200" dirty="0">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ARSST</a:t>
                      </a: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ARSST Simulation </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 Difference from Literature Values </a:t>
                      </a:r>
                    </a:p>
                  </a:txBody>
                  <a:tcPr marL="68580" marR="68580" marT="0" marB="0">
                    <a:lnL w="12700">
                      <a:solidFill>
                        <a:schemeClr val="bg1"/>
                      </a:solidFill>
                    </a:lnL>
                    <a:lnR w="12700">
                      <a:solidFill>
                        <a:schemeClr val="bg1"/>
                      </a:solidFill>
                    </a:lnR>
                    <a:lnT w="12700">
                      <a:solidFill>
                        <a:schemeClr val="bg1"/>
                      </a:solid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0982422"/>
                  </a:ext>
                </a:extLst>
              </a:tr>
              <a:tr h="0">
                <a:tc>
                  <a:txBody>
                    <a:bodyPr/>
                    <a:lstStyle/>
                    <a:p>
                      <a:pPr>
                        <a:spcAft>
                          <a:spcPts val="0"/>
                        </a:spcAft>
                        <a:tabLst>
                          <a:tab pos="438150" algn="l"/>
                        </a:tabLst>
                      </a:pPr>
                      <a:r>
                        <a:rPr lang="en-US" sz="1200" dirty="0" err="1">
                          <a:effectLst/>
                        </a:rPr>
                        <a:t>T</a:t>
                      </a:r>
                      <a:r>
                        <a:rPr lang="en-US" sz="1200" baseline="-25000" dirty="0" err="1">
                          <a:effectLst/>
                        </a:rPr>
                        <a:t>Onset</a:t>
                      </a:r>
                      <a:r>
                        <a:rPr lang="en-US" sz="1200" dirty="0">
                          <a:effectLst/>
                        </a:rPr>
                        <a:t> (°C)</a:t>
                      </a:r>
                      <a:endParaRPr lang="en-US" dirty="0">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103.2</a:t>
                      </a: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106.45</a:t>
                      </a:r>
                      <a:endParaRPr lang="en-US" dirty="0">
                        <a:effectLst/>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spcAft>
                          <a:spcPts val="0"/>
                        </a:spcAft>
                      </a:pPr>
                      <a:r>
                        <a:rPr lang="en-US" sz="1200" dirty="0">
                          <a:effectLst/>
                        </a:rPr>
                        <a:t>3.0</a:t>
                      </a:r>
                    </a:p>
                  </a:txBody>
                  <a:tcPr marL="68580" marR="68580" marT="0" marB="0">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0070379"/>
                  </a:ext>
                </a:extLst>
              </a:tr>
              <a:tr h="82461">
                <a:tc>
                  <a:txBody>
                    <a:bodyPr/>
                    <a:lstStyle/>
                    <a:p>
                      <a:pPr>
                        <a:spcAft>
                          <a:spcPts val="0"/>
                        </a:spcAft>
                      </a:pPr>
                      <a:r>
                        <a:rPr lang="en-US" sz="1200" err="1">
                          <a:effectLst/>
                        </a:rPr>
                        <a:t>T</a:t>
                      </a:r>
                      <a:r>
                        <a:rPr lang="en-US" sz="1200" baseline="-25000" err="1">
                          <a:effectLst/>
                        </a:rPr>
                        <a:t>Max</a:t>
                      </a:r>
                      <a:r>
                        <a:rPr lang="en-US" sz="1200">
                          <a:effectLst/>
                        </a:rPr>
                        <a:t> (°C)</a:t>
                      </a:r>
                      <a:endParaRPr lang="en-US">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259.3</a:t>
                      </a:r>
                      <a:endParaRPr lang="en-US" dirty="0">
                        <a:effectLst/>
                      </a:endParaRP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176.85</a:t>
                      </a:r>
                      <a:endParaRPr lang="en-US" dirty="0">
                        <a:effectLst/>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spcAft>
                          <a:spcPts val="0"/>
                        </a:spcAft>
                      </a:pPr>
                      <a:r>
                        <a:rPr lang="en-US" sz="1200" dirty="0">
                          <a:effectLst/>
                        </a:rPr>
                        <a:t>46.6</a:t>
                      </a:r>
                    </a:p>
                  </a:txBody>
                  <a:tcPr marL="68580" marR="68580" marT="0" marB="0">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069783"/>
                  </a:ext>
                </a:extLst>
              </a:tr>
              <a:tr h="0">
                <a:tc>
                  <a:txBody>
                    <a:bodyPr/>
                    <a:lstStyle/>
                    <a:p>
                      <a:pPr algn="ctr">
                        <a:spcAft>
                          <a:spcPts val="0"/>
                        </a:spcAft>
                      </a:pPr>
                      <a:r>
                        <a:rPr lang="en-US" sz="1200">
                          <a:effectLst/>
                        </a:rPr>
                        <a:t>Heat of Decomposition (J/g)</a:t>
                      </a: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-516.9</a:t>
                      </a: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rPr>
                        <a:t>-1075</a:t>
                      </a:r>
                      <a:endParaRPr lang="en-US" dirty="0">
                        <a:effectLst/>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spcAft>
                          <a:spcPts val="0"/>
                        </a:spcAft>
                      </a:pPr>
                      <a:r>
                        <a:rPr lang="en-US" sz="1200" dirty="0">
                          <a:effectLst/>
                        </a:rPr>
                        <a:t>51.9</a:t>
                      </a:r>
                    </a:p>
                  </a:txBody>
                  <a:tcPr marL="68580" marR="68580" marT="0" marB="0">
                    <a:lnL w="12700">
                      <a:solidFill>
                        <a:schemeClr val="bg1"/>
                      </a:solidFill>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tcPr>
                </a:tc>
                <a:extLst>
                  <a:ext uri="{0D108BD9-81ED-4DB2-BD59-A6C34878D82A}">
                    <a16:rowId xmlns:a16="http://schemas.microsoft.com/office/drawing/2014/main" val="4066172376"/>
                  </a:ext>
                </a:extLst>
              </a:tr>
            </a:tbl>
          </a:graphicData>
        </a:graphic>
      </p:graphicFrame>
      <p:sp>
        <p:nvSpPr>
          <p:cNvPr id="12" name="TextBox 11">
            <a:extLst>
              <a:ext uri="{FF2B5EF4-FFF2-40B4-BE49-F238E27FC236}">
                <a16:creationId xmlns:a16="http://schemas.microsoft.com/office/drawing/2014/main" id="{ABB72E75-C3A9-7E96-406B-8F4888B47A09}"/>
              </a:ext>
            </a:extLst>
          </p:cNvPr>
          <p:cNvSpPr txBox="1"/>
          <p:nvPr/>
        </p:nvSpPr>
        <p:spPr>
          <a:xfrm>
            <a:off x="2953075" y="5902878"/>
            <a:ext cx="37390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cumin Pro SemiCondensed"/>
                <a:cs typeface="Times New Roman"/>
              </a:rPr>
              <a:t>Comparison of Heats of Decomposition of 40% DCP in Ethylbenzene between ARSST and ARSST Simulation (6)</a:t>
            </a:r>
          </a:p>
        </p:txBody>
      </p:sp>
      <p:sp>
        <p:nvSpPr>
          <p:cNvPr id="13" name="TextBox 12">
            <a:extLst>
              <a:ext uri="{FF2B5EF4-FFF2-40B4-BE49-F238E27FC236}">
                <a16:creationId xmlns:a16="http://schemas.microsoft.com/office/drawing/2014/main" id="{02E309C4-2F80-E9E5-7237-CCE13942F9DB}"/>
              </a:ext>
            </a:extLst>
          </p:cNvPr>
          <p:cNvSpPr txBox="1"/>
          <p:nvPr/>
        </p:nvSpPr>
        <p:spPr>
          <a:xfrm>
            <a:off x="2416673" y="4145018"/>
            <a:ext cx="44989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mj-lt"/>
                <a:cs typeface="Times New Roman"/>
              </a:rPr>
              <a:t>Comparison of </a:t>
            </a:r>
            <a:r>
              <a:rPr lang="en-US" sz="1600" dirty="0">
                <a:latin typeface="+mj-lt"/>
                <a:ea typeface="+mn-lt"/>
                <a:cs typeface="+mn-lt"/>
              </a:rPr>
              <a:t>Onset Temperature</a:t>
            </a:r>
            <a:r>
              <a:rPr lang="en-US" sz="1600" dirty="0">
                <a:latin typeface="+mj-lt"/>
                <a:cs typeface="Times New Roman"/>
              </a:rPr>
              <a:t> of 70% TBHP in Water between ARSST and ARC Tests (5)</a:t>
            </a:r>
            <a:endParaRPr lang="en-US" sz="1600" dirty="0">
              <a:latin typeface="+mj-lt"/>
            </a:endParaRPr>
          </a:p>
        </p:txBody>
      </p:sp>
      <p:graphicFrame>
        <p:nvGraphicFramePr>
          <p:cNvPr id="15" name="Table 14">
            <a:extLst>
              <a:ext uri="{FF2B5EF4-FFF2-40B4-BE49-F238E27FC236}">
                <a16:creationId xmlns:a16="http://schemas.microsoft.com/office/drawing/2014/main" id="{7C6E1438-85BC-EA2D-6D1A-19ADE75A9998}"/>
              </a:ext>
            </a:extLst>
          </p:cNvPr>
          <p:cNvGraphicFramePr>
            <a:graphicFrameLocks noGrp="1"/>
          </p:cNvGraphicFramePr>
          <p:nvPr>
            <p:extLst>
              <p:ext uri="{D42A27DB-BD31-4B8C-83A1-F6EECF244321}">
                <p14:modId xmlns:p14="http://schemas.microsoft.com/office/powerpoint/2010/main" val="3970016895"/>
              </p:ext>
            </p:extLst>
          </p:nvPr>
        </p:nvGraphicFramePr>
        <p:xfrm>
          <a:off x="1602285" y="1019183"/>
          <a:ext cx="6101717" cy="2063256"/>
        </p:xfrm>
        <a:graphic>
          <a:graphicData uri="http://schemas.openxmlformats.org/drawingml/2006/table">
            <a:tbl>
              <a:tblPr firstRow="1" firstCol="1" bandRow="1">
                <a:tableStyleId>{5C22544A-7EE6-4342-B048-85BDC9FD1C3A}</a:tableStyleId>
              </a:tblPr>
              <a:tblGrid>
                <a:gridCol w="896880">
                  <a:extLst>
                    <a:ext uri="{9D8B030D-6E8A-4147-A177-3AD203B41FA5}">
                      <a16:colId xmlns:a16="http://schemas.microsoft.com/office/drawing/2014/main" val="3732689627"/>
                    </a:ext>
                  </a:extLst>
                </a:gridCol>
                <a:gridCol w="1278774">
                  <a:extLst>
                    <a:ext uri="{9D8B030D-6E8A-4147-A177-3AD203B41FA5}">
                      <a16:colId xmlns:a16="http://schemas.microsoft.com/office/drawing/2014/main" val="3321363222"/>
                    </a:ext>
                  </a:extLst>
                </a:gridCol>
                <a:gridCol w="1221526">
                  <a:extLst>
                    <a:ext uri="{9D8B030D-6E8A-4147-A177-3AD203B41FA5}">
                      <a16:colId xmlns:a16="http://schemas.microsoft.com/office/drawing/2014/main" val="2237394176"/>
                    </a:ext>
                  </a:extLst>
                </a:gridCol>
                <a:gridCol w="2704537">
                  <a:extLst>
                    <a:ext uri="{9D8B030D-6E8A-4147-A177-3AD203B41FA5}">
                      <a16:colId xmlns:a16="http://schemas.microsoft.com/office/drawing/2014/main" val="2080215370"/>
                    </a:ext>
                  </a:extLst>
                </a:gridCol>
              </a:tblGrid>
              <a:tr h="659906">
                <a:tc>
                  <a:txBody>
                    <a:bodyPr/>
                    <a:lstStyle/>
                    <a:p>
                      <a:pPr>
                        <a:spcAft>
                          <a:spcPts val="0"/>
                        </a:spcAft>
                      </a:pPr>
                      <a:r>
                        <a:rPr lang="en-US" sz="1200" b="1" dirty="0">
                          <a:effectLst/>
                          <a:latin typeface="+mn-lt"/>
                        </a:rPr>
                        <a:t>Reagents of Interest</a:t>
                      </a:r>
                    </a:p>
                  </a:txBody>
                  <a:tcPr marL="68580" marR="68580" marT="0" marB="0">
                    <a:lnL w="12700">
                      <a:solidFill>
                        <a:schemeClr val="bg1"/>
                      </a:solidFill>
                    </a:lnL>
                    <a:lnR w="12700">
                      <a:solidFill>
                        <a:schemeClr val="bg1"/>
                      </a:solidFill>
                    </a:lnR>
                    <a:lnT w="12700">
                      <a:solidFill>
                        <a:schemeClr val="bg1"/>
                      </a:solidFill>
                    </a:lnT>
                    <a:lnB w="12700">
                      <a:solidFill>
                        <a:schemeClr val="bg1"/>
                      </a:solidFill>
                    </a:lnB>
                  </a:tcPr>
                </a:tc>
                <a:tc>
                  <a:txBody>
                    <a:bodyPr/>
                    <a:lstStyle/>
                    <a:p>
                      <a:pPr>
                        <a:spcAft>
                          <a:spcPts val="0"/>
                        </a:spcAft>
                      </a:pPr>
                      <a:r>
                        <a:rPr lang="en-US" sz="1200" dirty="0">
                          <a:effectLst/>
                          <a:latin typeface="+mn-lt"/>
                        </a:rPr>
                        <a:t>ARSST Heats of Decomposition (J/g)</a:t>
                      </a:r>
                    </a:p>
                  </a:txBody>
                  <a:tcPr marL="68580" marR="68580" marT="0" marB="0">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cap="flat" cmpd="sng" algn="ctr">
                      <a:solidFill>
                        <a:schemeClr val="bg1"/>
                      </a:solidFill>
                      <a:prstDash val="solid"/>
                      <a:round/>
                      <a:headEnd type="none" w="med" len="med"/>
                      <a:tailEnd type="none" w="med" len="med"/>
                    </a:lnB>
                  </a:tcPr>
                </a:tc>
                <a:tc>
                  <a:txBody>
                    <a:bodyPr/>
                    <a:lstStyle/>
                    <a:p>
                      <a:pPr>
                        <a:spcAft>
                          <a:spcPts val="0"/>
                        </a:spcAft>
                      </a:pPr>
                      <a:r>
                        <a:rPr lang="en-US" sz="1200" dirty="0">
                          <a:effectLst/>
                          <a:latin typeface="+mn-lt"/>
                        </a:rPr>
                        <a:t>DSC Heats of Decomposition (J/g)</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 Difference from Literature Values (</a:t>
                      </a:r>
                      <a:r>
                        <a:rPr lang="en-US" sz="1200" b="1" i="0" u="none" strike="noStrike" noProof="0" dirty="0">
                          <a:effectLst/>
                          <a:latin typeface="+mn-lt"/>
                        </a:rPr>
                        <a:t>Heat of Decomposition</a:t>
                      </a:r>
                      <a:r>
                        <a:rPr lang="en-US" sz="1200" dirty="0">
                          <a:effectLst/>
                          <a:latin typeface="+mn-lt"/>
                        </a:rPr>
                        <a:t>)</a:t>
                      </a:r>
                    </a:p>
                  </a:txBody>
                  <a:tcPr marL="68580" marR="68580" marT="0" marB="0">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3250374"/>
                  </a:ext>
                </a:extLst>
              </a:tr>
              <a:tr h="276987">
                <a:tc>
                  <a:txBody>
                    <a:bodyPr/>
                    <a:lstStyle/>
                    <a:p>
                      <a:pPr>
                        <a:spcAft>
                          <a:spcPts val="0"/>
                        </a:spcAft>
                      </a:pPr>
                      <a:r>
                        <a:rPr lang="en-US" sz="1200" dirty="0">
                          <a:effectLst/>
                          <a:latin typeface="+mn-lt"/>
                        </a:rPr>
                        <a:t>HATU</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rtl="0" fontAlgn="ctr"/>
                      <a:r>
                        <a:rPr lang="en-US" sz="1800" b="0" i="0" u="none" strike="noStrike" dirty="0">
                          <a:solidFill>
                            <a:srgbClr val="000000"/>
                          </a:solidFill>
                          <a:effectLst/>
                          <a:latin typeface="+mn-lt"/>
                        </a:rPr>
                        <a:t>-1510.6</a:t>
                      </a:r>
                    </a:p>
                  </a:txBody>
                  <a:tcPr marL="6350" marR="6350" marT="6350" marB="0"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US" sz="1200" dirty="0">
                          <a:effectLst/>
                          <a:latin typeface="+mn-lt"/>
                        </a:rPr>
                        <a:t>-1131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fontAlgn="b"/>
                      <a:r>
                        <a:rPr lang="en-US" sz="1200" b="0" i="0" u="none" strike="noStrike" dirty="0">
                          <a:solidFill>
                            <a:srgbClr val="000000"/>
                          </a:solidFill>
                          <a:effectLst/>
                          <a:latin typeface="+mn-lt"/>
                        </a:rPr>
                        <a:t>33.6</a:t>
                      </a:r>
                    </a:p>
                  </a:txBody>
                  <a:tcPr marL="6350" marR="6350" marT="6350" marB="0">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079925"/>
                  </a:ext>
                </a:extLst>
              </a:tr>
              <a:tr h="276987">
                <a:tc>
                  <a:txBody>
                    <a:bodyPr/>
                    <a:lstStyle/>
                    <a:p>
                      <a:pPr>
                        <a:spcAft>
                          <a:spcPts val="0"/>
                        </a:spcAft>
                      </a:pPr>
                      <a:r>
                        <a:rPr lang="en-US" sz="1200" dirty="0">
                          <a:effectLst/>
                          <a:latin typeface="+mn-lt"/>
                        </a:rPr>
                        <a:t>HBTU</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rtl="0" fontAlgn="ctr"/>
                      <a:r>
                        <a:rPr lang="en-US" sz="1800" b="0" i="0" u="none" strike="noStrike" dirty="0">
                          <a:solidFill>
                            <a:srgbClr val="000000"/>
                          </a:solidFill>
                          <a:effectLst/>
                          <a:latin typeface="+mn-lt"/>
                        </a:rPr>
                        <a:t>-1096.2</a:t>
                      </a:r>
                    </a:p>
                  </a:txBody>
                  <a:tcPr marL="6350" marR="6350" marT="6350" marB="0"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US" sz="1200" dirty="0">
                          <a:effectLst/>
                          <a:latin typeface="+mn-lt"/>
                        </a:rPr>
                        <a:t>-1032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fontAlgn="b"/>
                      <a:r>
                        <a:rPr lang="en-US" sz="1200" b="0" i="0" u="none" strike="noStrike" dirty="0">
                          <a:solidFill>
                            <a:srgbClr val="000000"/>
                          </a:solidFill>
                          <a:effectLst/>
                          <a:latin typeface="+mn-lt"/>
                        </a:rPr>
                        <a:t>6.2</a:t>
                      </a:r>
                    </a:p>
                  </a:txBody>
                  <a:tcPr marL="6350" marR="6350" marT="6350" marB="0">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6032521"/>
                  </a:ext>
                </a:extLst>
              </a:tr>
              <a:tr h="276987">
                <a:tc>
                  <a:txBody>
                    <a:bodyPr/>
                    <a:lstStyle/>
                    <a:p>
                      <a:pPr>
                        <a:spcAft>
                          <a:spcPts val="0"/>
                        </a:spcAft>
                      </a:pPr>
                      <a:r>
                        <a:rPr lang="en-US" sz="1200">
                          <a:effectLst/>
                          <a:latin typeface="+mn-lt"/>
                        </a:rPr>
                        <a:t>HCTU</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rtl="0" fontAlgn="ctr"/>
                      <a:r>
                        <a:rPr lang="en-US" sz="1800" b="0" i="0" u="none" strike="noStrike" dirty="0">
                          <a:solidFill>
                            <a:srgbClr val="000000"/>
                          </a:solidFill>
                          <a:effectLst/>
                          <a:latin typeface="+mn-lt"/>
                        </a:rPr>
                        <a:t>-844.8</a:t>
                      </a:r>
                    </a:p>
                  </a:txBody>
                  <a:tcPr marL="6350" marR="6350" marT="6350" marB="0"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US" sz="1200" dirty="0">
                          <a:effectLst/>
                          <a:latin typeface="+mn-lt"/>
                        </a:rPr>
                        <a:t>-845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fontAlgn="b"/>
                      <a:r>
                        <a:rPr lang="en-US" sz="1200" b="0" i="0" u="none" strike="noStrike" dirty="0">
                          <a:solidFill>
                            <a:srgbClr val="000000"/>
                          </a:solidFill>
                          <a:effectLst/>
                          <a:latin typeface="+mn-lt"/>
                        </a:rPr>
                        <a:t>.02</a:t>
                      </a:r>
                    </a:p>
                  </a:txBody>
                  <a:tcPr marL="6350" marR="6350" marT="6350" marB="0">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82636642"/>
                  </a:ext>
                </a:extLst>
              </a:tr>
              <a:tr h="276987">
                <a:tc>
                  <a:txBody>
                    <a:bodyPr/>
                    <a:lstStyle/>
                    <a:p>
                      <a:pPr>
                        <a:spcAft>
                          <a:spcPts val="0"/>
                        </a:spcAft>
                      </a:pPr>
                      <a:r>
                        <a:rPr lang="en-US" sz="1200" err="1">
                          <a:effectLst/>
                          <a:latin typeface="+mn-lt"/>
                        </a:rPr>
                        <a:t>PyBOP</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rtl="0" fontAlgn="ctr"/>
                      <a:r>
                        <a:rPr lang="en-US" sz="1800" b="0" i="0" u="none" strike="noStrike" dirty="0">
                          <a:solidFill>
                            <a:srgbClr val="000000"/>
                          </a:solidFill>
                          <a:effectLst/>
                          <a:latin typeface="+mn-lt"/>
                        </a:rPr>
                        <a:t>-1452</a:t>
                      </a:r>
                    </a:p>
                  </a:txBody>
                  <a:tcPr marL="6350" marR="6350" marT="6350" marB="0" anchor="ctr">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US" sz="1200" dirty="0">
                          <a:effectLst/>
                          <a:latin typeface="+mn-lt"/>
                        </a:rPr>
                        <a:t>-1020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fontAlgn="b"/>
                      <a:r>
                        <a:rPr lang="en-US" sz="1200" b="0" i="0" u="none" strike="noStrike" dirty="0">
                          <a:solidFill>
                            <a:srgbClr val="000000"/>
                          </a:solidFill>
                          <a:effectLst/>
                          <a:latin typeface="+mn-lt"/>
                        </a:rPr>
                        <a:t>42.4</a:t>
                      </a:r>
                    </a:p>
                  </a:txBody>
                  <a:tcPr marL="6350" marR="6350" marT="6350" marB="0">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0064025"/>
                  </a:ext>
                </a:extLst>
              </a:tr>
              <a:tr h="276987">
                <a:tc>
                  <a:txBody>
                    <a:bodyPr/>
                    <a:lstStyle/>
                    <a:p>
                      <a:pPr>
                        <a:spcAft>
                          <a:spcPts val="0"/>
                        </a:spcAft>
                      </a:pPr>
                      <a:r>
                        <a:rPr lang="en-US" sz="1200">
                          <a:effectLst/>
                          <a:latin typeface="+mn-lt"/>
                        </a:rPr>
                        <a:t>TBTU</a:t>
                      </a: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fontAlgn="b"/>
                      <a:r>
                        <a:rPr lang="en-US" sz="1800" b="0" i="0" u="none" strike="noStrike" dirty="0">
                          <a:solidFill>
                            <a:srgbClr val="000000"/>
                          </a:solidFill>
                          <a:effectLst/>
                          <a:latin typeface="+mn-lt"/>
                        </a:rPr>
                        <a:t>-1284</a:t>
                      </a:r>
                    </a:p>
                  </a:txBody>
                  <a:tcPr marL="6350" marR="6350" marT="6350" marB="0" anchor="b">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tcPr>
                </a:tc>
                <a:tc>
                  <a:txBody>
                    <a:bodyPr/>
                    <a:lstStyle/>
                    <a:p>
                      <a:pPr algn="ctr">
                        <a:spcAft>
                          <a:spcPts val="0"/>
                        </a:spcAft>
                      </a:pPr>
                      <a:r>
                        <a:rPr lang="en-US" sz="1200" dirty="0">
                          <a:effectLst/>
                          <a:latin typeface="+mn-lt"/>
                        </a:rPr>
                        <a:t>-1206 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lnT>
                    <a:lnB w="12700">
                      <a:solidFill>
                        <a:schemeClr val="bg1"/>
                      </a:solidFill>
                    </a:lnB>
                  </a:tcPr>
                </a:tc>
                <a:tc>
                  <a:txBody>
                    <a:bodyPr/>
                    <a:lstStyle/>
                    <a:p>
                      <a:pPr algn="ctr" fontAlgn="b"/>
                      <a:r>
                        <a:rPr lang="en-US" sz="1200" b="0" i="0" u="none" strike="noStrike" dirty="0">
                          <a:solidFill>
                            <a:srgbClr val="000000"/>
                          </a:solidFill>
                          <a:effectLst/>
                          <a:latin typeface="+mn-lt"/>
                        </a:rPr>
                        <a:t>6.5</a:t>
                      </a:r>
                    </a:p>
                  </a:txBody>
                  <a:tcPr marL="6350" marR="6350" marT="6350" marB="0">
                    <a:lnL w="12700" cap="flat" cmpd="sng" algn="ctr">
                      <a:solidFill>
                        <a:schemeClr val="bg1"/>
                      </a:solidFill>
                      <a:prstDash val="solid"/>
                      <a:round/>
                      <a:headEnd type="none" w="med" len="med"/>
                      <a:tailEnd type="none" w="med" len="med"/>
                    </a:lnL>
                    <a:lnR w="12700">
                      <a:solidFill>
                        <a:schemeClr val="bg1"/>
                      </a:solidFill>
                    </a:lnR>
                    <a:lnT w="12700" cap="flat" cmpd="sng" algn="ctr">
                      <a:solidFill>
                        <a:schemeClr val="bg1"/>
                      </a:solidFill>
                      <a:prstDash val="solid"/>
                      <a:round/>
                      <a:headEnd type="none" w="med" len="med"/>
                      <a:tailEnd type="none" w="med" len="med"/>
                    </a:lnT>
                    <a:lnB w="12700">
                      <a:solidFill>
                        <a:schemeClr val="bg1"/>
                      </a:solidFill>
                    </a:lnB>
                  </a:tcPr>
                </a:tc>
                <a:extLst>
                  <a:ext uri="{0D108BD9-81ED-4DB2-BD59-A6C34878D82A}">
                    <a16:rowId xmlns:a16="http://schemas.microsoft.com/office/drawing/2014/main" val="117765079"/>
                  </a:ext>
                </a:extLst>
              </a:tr>
            </a:tbl>
          </a:graphicData>
        </a:graphic>
      </p:graphicFrame>
      <p:sp>
        <p:nvSpPr>
          <p:cNvPr id="16" name="TextBox 15">
            <a:extLst>
              <a:ext uri="{FF2B5EF4-FFF2-40B4-BE49-F238E27FC236}">
                <a16:creationId xmlns:a16="http://schemas.microsoft.com/office/drawing/2014/main" id="{91A68CDF-03EC-0343-7AEC-49A5D0E7BC9F}"/>
              </a:ext>
            </a:extLst>
          </p:cNvPr>
          <p:cNvSpPr txBox="1"/>
          <p:nvPr/>
        </p:nvSpPr>
        <p:spPr>
          <a:xfrm>
            <a:off x="338307" y="3044710"/>
            <a:ext cx="85433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cumin Pro SemiCondensed"/>
                <a:cs typeface="Times New Roman"/>
              </a:rPr>
              <a:t>Comparison of Heats of Decomposition and Onset Temperatures between ARSST and DSC Analyses by Sperry (4)</a:t>
            </a:r>
          </a:p>
        </p:txBody>
      </p:sp>
    </p:spTree>
    <p:extLst>
      <p:ext uri="{BB962C8B-B14F-4D97-AF65-F5344CB8AC3E}">
        <p14:creationId xmlns:p14="http://schemas.microsoft.com/office/powerpoint/2010/main" val="220343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C7D9-0747-4D1B-9271-9D7EAC378C73}"/>
              </a:ext>
            </a:extLst>
          </p:cNvPr>
          <p:cNvSpPr>
            <a:spLocks noGrp="1"/>
          </p:cNvSpPr>
          <p:nvPr>
            <p:ph type="ctrTitle"/>
          </p:nvPr>
        </p:nvSpPr>
        <p:spPr/>
        <p:txBody>
          <a:bodyPr/>
          <a:lstStyle/>
          <a:p>
            <a:r>
              <a:rPr lang="en-US" dirty="0"/>
              <a:t>Chemicals and Trials</a:t>
            </a:r>
          </a:p>
        </p:txBody>
      </p:sp>
      <p:sp>
        <p:nvSpPr>
          <p:cNvPr id="6" name="Date Placeholder 5">
            <a:extLst>
              <a:ext uri="{FF2B5EF4-FFF2-40B4-BE49-F238E27FC236}">
                <a16:creationId xmlns:a16="http://schemas.microsoft.com/office/drawing/2014/main" id="{16823A63-64C2-42AA-8FA3-50AAD82D0054}"/>
              </a:ext>
            </a:extLst>
          </p:cNvPr>
          <p:cNvSpPr>
            <a:spLocks noGrp="1"/>
          </p:cNvSpPr>
          <p:nvPr>
            <p:ph type="dt" sz="half" idx="2"/>
          </p:nvPr>
        </p:nvSpPr>
        <p:spPr/>
        <p:txBody>
          <a:bodyPr/>
          <a:lstStyle/>
          <a:p>
            <a:fld id="{F7354597-F833-4D58-8FBD-F63FA08F3ED3}" type="datetime1">
              <a:rPr lang="en-US" smtClean="0"/>
              <a:t>5/16/2022</a:t>
            </a:fld>
            <a:endParaRPr lang="en-US"/>
          </a:p>
        </p:txBody>
      </p:sp>
      <p:sp>
        <p:nvSpPr>
          <p:cNvPr id="7" name="Slide Number Placeholder 6">
            <a:extLst>
              <a:ext uri="{FF2B5EF4-FFF2-40B4-BE49-F238E27FC236}">
                <a16:creationId xmlns:a16="http://schemas.microsoft.com/office/drawing/2014/main" id="{44FDD500-3328-4054-9EB4-E31A5AFF8F2C}"/>
              </a:ext>
            </a:extLst>
          </p:cNvPr>
          <p:cNvSpPr>
            <a:spLocks noGrp="1"/>
          </p:cNvSpPr>
          <p:nvPr>
            <p:ph type="sldNum" sz="quarter" idx="4"/>
          </p:nvPr>
        </p:nvSpPr>
        <p:spPr/>
        <p:txBody>
          <a:bodyPr/>
          <a:lstStyle/>
          <a:p>
            <a:fld id="{8A7A6979-0714-4377-B894-6BE4C2D6E202}" type="slidenum">
              <a:rPr lang="en-US" smtClean="0"/>
              <a:pPr/>
              <a:t>18</a:t>
            </a:fld>
            <a:endParaRPr lang="en-US"/>
          </a:p>
        </p:txBody>
      </p:sp>
      <p:graphicFrame>
        <p:nvGraphicFramePr>
          <p:cNvPr id="8" name="Table 8">
            <a:extLst>
              <a:ext uri="{FF2B5EF4-FFF2-40B4-BE49-F238E27FC236}">
                <a16:creationId xmlns:a16="http://schemas.microsoft.com/office/drawing/2014/main" id="{21445257-A5E5-463D-BDD6-35C7C3893615}"/>
              </a:ext>
            </a:extLst>
          </p:cNvPr>
          <p:cNvGraphicFramePr>
            <a:graphicFrameLocks noGrp="1"/>
          </p:cNvGraphicFramePr>
          <p:nvPr>
            <p:extLst>
              <p:ext uri="{D42A27DB-BD31-4B8C-83A1-F6EECF244321}">
                <p14:modId xmlns:p14="http://schemas.microsoft.com/office/powerpoint/2010/main" val="2726108322"/>
              </p:ext>
            </p:extLst>
          </p:nvPr>
        </p:nvGraphicFramePr>
        <p:xfrm>
          <a:off x="707327" y="1334887"/>
          <a:ext cx="7745505" cy="4188226"/>
        </p:xfrm>
        <a:graphic>
          <a:graphicData uri="http://schemas.openxmlformats.org/drawingml/2006/table">
            <a:tbl>
              <a:tblPr firstRow="1" bandRow="1">
                <a:tableStyleId>{5C22544A-7EE6-4342-B048-85BDC9FD1C3A}</a:tableStyleId>
              </a:tblPr>
              <a:tblGrid>
                <a:gridCol w="1592044">
                  <a:extLst>
                    <a:ext uri="{9D8B030D-6E8A-4147-A177-3AD203B41FA5}">
                      <a16:colId xmlns:a16="http://schemas.microsoft.com/office/drawing/2014/main" val="1866705925"/>
                    </a:ext>
                  </a:extLst>
                </a:gridCol>
                <a:gridCol w="1673022">
                  <a:extLst>
                    <a:ext uri="{9D8B030D-6E8A-4147-A177-3AD203B41FA5}">
                      <a16:colId xmlns:a16="http://schemas.microsoft.com/office/drawing/2014/main" val="1764679812"/>
                    </a:ext>
                  </a:extLst>
                </a:gridCol>
                <a:gridCol w="4480439">
                  <a:extLst>
                    <a:ext uri="{9D8B030D-6E8A-4147-A177-3AD203B41FA5}">
                      <a16:colId xmlns:a16="http://schemas.microsoft.com/office/drawing/2014/main" val="1926446258"/>
                    </a:ext>
                  </a:extLst>
                </a:gridCol>
              </a:tblGrid>
              <a:tr h="524393">
                <a:tc>
                  <a:txBody>
                    <a:bodyPr/>
                    <a:lstStyle/>
                    <a:p>
                      <a:r>
                        <a:rPr lang="en-US" sz="1400" dirty="0"/>
                        <a:t>Chemical Name </a:t>
                      </a:r>
                    </a:p>
                  </a:txBody>
                  <a:tcPr/>
                </a:tc>
                <a:tc>
                  <a:txBody>
                    <a:bodyPr/>
                    <a:lstStyle/>
                    <a:p>
                      <a:r>
                        <a:rPr lang="en-US" sz="1400" dirty="0"/>
                        <a:t>Number of Trials</a:t>
                      </a:r>
                    </a:p>
                  </a:txBody>
                  <a:tcPr/>
                </a:tc>
                <a:tc>
                  <a:txBody>
                    <a:bodyPr/>
                    <a:lstStyle/>
                    <a:p>
                      <a:r>
                        <a:rPr lang="en-US" sz="1400" dirty="0"/>
                        <a:t>Reasons for Retrials</a:t>
                      </a:r>
                    </a:p>
                  </a:txBody>
                  <a:tcPr/>
                </a:tc>
                <a:extLst>
                  <a:ext uri="{0D108BD9-81ED-4DB2-BD59-A6C34878D82A}">
                    <a16:rowId xmlns:a16="http://schemas.microsoft.com/office/drawing/2014/main" val="4153254406"/>
                  </a:ext>
                </a:extLst>
              </a:tr>
              <a:tr h="524393">
                <a:tc>
                  <a:txBody>
                    <a:bodyPr/>
                    <a:lstStyle/>
                    <a:p>
                      <a:r>
                        <a:rPr lang="en-US" sz="1400" dirty="0"/>
                        <a:t>PyBOP</a:t>
                      </a:r>
                    </a:p>
                  </a:txBody>
                  <a:tcPr/>
                </a:tc>
                <a:tc>
                  <a:txBody>
                    <a:bodyPr/>
                    <a:lstStyle/>
                    <a:p>
                      <a:r>
                        <a:rPr lang="en-US" sz="1400" dirty="0"/>
                        <a:t>2</a:t>
                      </a:r>
                    </a:p>
                  </a:txBody>
                  <a:tcPr/>
                </a:tc>
                <a:tc>
                  <a:txBody>
                    <a:bodyPr/>
                    <a:lstStyle/>
                    <a:p>
                      <a:pPr marL="285750" indent="-285750">
                        <a:buFont typeface="Arial" panose="020B0604020202020204" pitchFamily="34" charset="0"/>
                        <a:buChar char="•"/>
                      </a:pPr>
                      <a:r>
                        <a:rPr lang="en-US" sz="1400" dirty="0"/>
                        <a:t>Sample failed to reach onset temperature </a:t>
                      </a:r>
                    </a:p>
                  </a:txBody>
                  <a:tcPr/>
                </a:tc>
                <a:extLst>
                  <a:ext uri="{0D108BD9-81ED-4DB2-BD59-A6C34878D82A}">
                    <a16:rowId xmlns:a16="http://schemas.microsoft.com/office/drawing/2014/main" val="3284977815"/>
                  </a:ext>
                </a:extLst>
              </a:tr>
              <a:tr h="524393">
                <a:tc>
                  <a:txBody>
                    <a:bodyPr/>
                    <a:lstStyle/>
                    <a:p>
                      <a:r>
                        <a:rPr lang="en-US" sz="1400" dirty="0"/>
                        <a:t>TBTU</a:t>
                      </a:r>
                    </a:p>
                  </a:txBody>
                  <a:tcPr/>
                </a:tc>
                <a:tc>
                  <a:txBody>
                    <a:bodyPr/>
                    <a:lstStyle/>
                    <a:p>
                      <a:r>
                        <a:rPr lang="en-US" sz="1400" dirty="0"/>
                        <a:t>3</a:t>
                      </a:r>
                    </a:p>
                  </a:txBody>
                  <a:tcPr/>
                </a:tc>
                <a:tc>
                  <a:txBody>
                    <a:bodyPr/>
                    <a:lstStyle/>
                    <a:p>
                      <a:pPr marL="285750" indent="-285750">
                        <a:buFont typeface="Arial" panose="020B0604020202020204" pitchFamily="34" charset="0"/>
                        <a:buChar char="•"/>
                      </a:pPr>
                      <a:r>
                        <a:rPr lang="en-US" sz="1400" dirty="0"/>
                        <a:t>Sample failed to dissolve: Incorrect Solvent</a:t>
                      </a:r>
                    </a:p>
                    <a:p>
                      <a:pPr marL="285750" indent="-285750">
                        <a:buFont typeface="Arial" panose="020B0604020202020204" pitchFamily="34" charset="0"/>
                        <a:buChar char="•"/>
                      </a:pPr>
                      <a:r>
                        <a:rPr lang="en-US" sz="1400" dirty="0"/>
                        <a:t>Sample failed to reach onset temperature</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4224685421"/>
                  </a:ext>
                </a:extLst>
              </a:tr>
              <a:tr h="524393">
                <a:tc>
                  <a:txBody>
                    <a:bodyPr/>
                    <a:lstStyle/>
                    <a:p>
                      <a:r>
                        <a:rPr lang="en-US" sz="1400" dirty="0">
                          <a:solidFill>
                            <a:srgbClr val="FF0000"/>
                          </a:solidFill>
                        </a:rPr>
                        <a:t>TEMPO</a:t>
                      </a:r>
                    </a:p>
                  </a:txBody>
                  <a:tcPr/>
                </a:tc>
                <a:tc>
                  <a:txBody>
                    <a:bodyPr/>
                    <a:lstStyle/>
                    <a:p>
                      <a:r>
                        <a:rPr lang="en-US" sz="1400" dirty="0">
                          <a:solidFill>
                            <a:srgbClr val="FF0000"/>
                          </a:solidFill>
                        </a:rPr>
                        <a:t>2</a:t>
                      </a:r>
                    </a:p>
                  </a:txBody>
                  <a:tcPr/>
                </a:tc>
                <a:tc>
                  <a:txBody>
                    <a:bodyPr/>
                    <a:lstStyle/>
                    <a:p>
                      <a:pPr marL="285750" indent="-285750">
                        <a:buFont typeface="Arial" panose="020B0604020202020204" pitchFamily="34" charset="0"/>
                        <a:buChar char="•"/>
                      </a:pPr>
                      <a:r>
                        <a:rPr lang="en-US" sz="1400" dirty="0">
                          <a:solidFill>
                            <a:srgbClr val="FF0000"/>
                          </a:solidFill>
                        </a:rPr>
                        <a:t>Solid sample failed to remain in contact with thermocouple</a:t>
                      </a:r>
                    </a:p>
                    <a:p>
                      <a:pPr marL="285750" indent="-285750">
                        <a:buFont typeface="Arial" panose="020B0604020202020204" pitchFamily="34" charset="0"/>
                        <a:buChar char="•"/>
                      </a:pPr>
                      <a:r>
                        <a:rPr lang="en-US" sz="1400" dirty="0">
                          <a:solidFill>
                            <a:srgbClr val="FF0000"/>
                          </a:solidFill>
                        </a:rPr>
                        <a:t>Sample failed to reach onset temperature</a:t>
                      </a:r>
                    </a:p>
                    <a:p>
                      <a:pPr marL="285750" indent="-285750">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1287386655"/>
                  </a:ext>
                </a:extLst>
              </a:tr>
              <a:tr h="524393">
                <a:tc>
                  <a:txBody>
                    <a:bodyPr/>
                    <a:lstStyle/>
                    <a:p>
                      <a:r>
                        <a:rPr lang="en-US" sz="1400" dirty="0">
                          <a:solidFill>
                            <a:srgbClr val="FF0000"/>
                          </a:solidFill>
                        </a:rPr>
                        <a:t>PyOXIM</a:t>
                      </a:r>
                    </a:p>
                  </a:txBody>
                  <a:tcPr/>
                </a:tc>
                <a:tc>
                  <a:txBody>
                    <a:bodyPr/>
                    <a:lstStyle/>
                    <a:p>
                      <a:r>
                        <a:rPr lang="en-US" sz="1400" dirty="0">
                          <a:solidFill>
                            <a:srgbClr val="FF0000"/>
                          </a:solidFill>
                        </a:rPr>
                        <a:t>2</a:t>
                      </a:r>
                    </a:p>
                  </a:txBody>
                  <a:tcPr/>
                </a:tc>
                <a:tc>
                  <a:txBody>
                    <a:bodyPr/>
                    <a:lstStyle/>
                    <a:p>
                      <a:pPr marL="285750" indent="-285750">
                        <a:buFont typeface="Arial" panose="020B0604020202020204" pitchFamily="34" charset="0"/>
                        <a:buChar char="•"/>
                      </a:pPr>
                      <a:r>
                        <a:rPr lang="en-US" sz="1400" dirty="0">
                          <a:solidFill>
                            <a:srgbClr val="FF0000"/>
                          </a:solidFill>
                        </a:rPr>
                        <a:t>Sample failed to dissolve: Incorrect Solvent</a:t>
                      </a:r>
                    </a:p>
                    <a:p>
                      <a:pPr marL="285750" indent="-285750">
                        <a:buFont typeface="Arial" panose="020B0604020202020204" pitchFamily="34" charset="0"/>
                        <a:buChar char="•"/>
                      </a:pPr>
                      <a:r>
                        <a:rPr lang="en-US" sz="1400" dirty="0">
                          <a:solidFill>
                            <a:srgbClr val="FF0000"/>
                          </a:solidFill>
                        </a:rPr>
                        <a:t>Sample failed to reach onset temperature</a:t>
                      </a:r>
                    </a:p>
                    <a:p>
                      <a:pPr marL="285750" indent="-285750">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217985977"/>
                  </a:ext>
                </a:extLst>
              </a:tr>
              <a:tr h="524393">
                <a:tc>
                  <a:txBody>
                    <a:bodyPr/>
                    <a:lstStyle/>
                    <a:p>
                      <a:r>
                        <a:rPr lang="en-US" sz="1400" dirty="0">
                          <a:solidFill>
                            <a:srgbClr val="FF0000"/>
                          </a:solidFill>
                        </a:rPr>
                        <a:t>5-Amino</a:t>
                      </a:r>
                    </a:p>
                  </a:txBody>
                  <a:tcPr/>
                </a:tc>
                <a:tc>
                  <a:txBody>
                    <a:bodyPr/>
                    <a:lstStyle/>
                    <a:p>
                      <a:r>
                        <a:rPr lang="en-US" sz="1400" dirty="0">
                          <a:solidFill>
                            <a:srgbClr val="FF0000"/>
                          </a:solidFill>
                        </a:rPr>
                        <a:t>5</a:t>
                      </a:r>
                    </a:p>
                  </a:txBody>
                  <a:tcPr/>
                </a:tc>
                <a:tc>
                  <a:txBody>
                    <a:bodyPr/>
                    <a:lstStyle/>
                    <a:p>
                      <a:pPr marL="285750" indent="-285750">
                        <a:buFont typeface="Arial" panose="020B0604020202020204" pitchFamily="34" charset="0"/>
                        <a:buChar char="•"/>
                      </a:pPr>
                      <a:r>
                        <a:rPr lang="en-US" sz="1400" dirty="0">
                          <a:solidFill>
                            <a:srgbClr val="FF0000"/>
                          </a:solidFill>
                        </a:rPr>
                        <a:t>Sample failed repeatedly to reach onset temperature</a:t>
                      </a:r>
                    </a:p>
                    <a:p>
                      <a:pPr marL="285750" indent="-285750">
                        <a:buFont typeface="Arial" panose="020B0604020202020204" pitchFamily="34" charset="0"/>
                        <a:buChar char="•"/>
                      </a:pPr>
                      <a:r>
                        <a:rPr lang="en-US" sz="1400" dirty="0">
                          <a:solidFill>
                            <a:srgbClr val="FF0000"/>
                          </a:solidFill>
                        </a:rPr>
                        <a:t>Excessive solvent vaporization</a:t>
                      </a:r>
                    </a:p>
                  </a:txBody>
                  <a:tcPr/>
                </a:tc>
                <a:extLst>
                  <a:ext uri="{0D108BD9-81ED-4DB2-BD59-A6C34878D82A}">
                    <a16:rowId xmlns:a16="http://schemas.microsoft.com/office/drawing/2014/main" val="1833128970"/>
                  </a:ext>
                </a:extLst>
              </a:tr>
            </a:tbl>
          </a:graphicData>
        </a:graphic>
      </p:graphicFrame>
    </p:spTree>
    <p:extLst>
      <p:ext uri="{BB962C8B-B14F-4D97-AF65-F5344CB8AC3E}">
        <p14:creationId xmlns:p14="http://schemas.microsoft.com/office/powerpoint/2010/main" val="346056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atin typeface="Acumin Pro ExtraCondensed"/>
              </a:rPr>
              <a:t>Conclusions and Recommendations</a:t>
            </a:r>
            <a:endParaRPr lang="en-US"/>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346158" y="1374065"/>
            <a:ext cx="6490202" cy="4037735"/>
          </a:xfrm>
        </p:spPr>
        <p:txBody>
          <a:bodyPr vert="horz" lIns="0" tIns="0" rIns="0" bIns="0" rtlCol="0" anchor="t">
            <a:normAutofit/>
          </a:bodyPr>
          <a:lstStyle/>
          <a:p>
            <a:endParaRPr lang="en-US"/>
          </a:p>
          <a:p>
            <a:pPr marL="0" indent="0">
              <a:buNone/>
              <a:defRPr/>
            </a:pPr>
            <a:endParaRPr lang="en-US">
              <a:latin typeface="Acumin Pro"/>
            </a:endParaRP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2BB624E3-25E3-4F47-9850-B21970C52104}" type="datetime1">
              <a:rPr lang="en-US" smtClean="0"/>
              <a:t>5/16/2022</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19</a:t>
            </a:fld>
            <a:endParaRPr lang="en-US"/>
          </a:p>
        </p:txBody>
      </p:sp>
      <p:sp>
        <p:nvSpPr>
          <p:cNvPr id="3" name="TextBox 2">
            <a:extLst>
              <a:ext uri="{FF2B5EF4-FFF2-40B4-BE49-F238E27FC236}">
                <a16:creationId xmlns:a16="http://schemas.microsoft.com/office/drawing/2014/main" id="{407F52B0-2313-646C-EDA8-3DD207C9708A}"/>
              </a:ext>
            </a:extLst>
          </p:cNvPr>
          <p:cNvSpPr txBox="1"/>
          <p:nvPr/>
        </p:nvSpPr>
        <p:spPr>
          <a:xfrm>
            <a:off x="859686" y="967681"/>
            <a:ext cx="7463146"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dirty="0"/>
              <a:t>All tested samples show exothermic decomposition</a:t>
            </a:r>
          </a:p>
          <a:p>
            <a:pPr marL="742950" lvl="1" indent="-285750">
              <a:buFont typeface="Arial"/>
              <a:buChar char="•"/>
            </a:pPr>
            <a:r>
              <a:rPr lang="en-US" sz="2200" dirty="0"/>
              <a:t>Most energ</a:t>
            </a:r>
            <a:r>
              <a:rPr lang="en-US" sz="2200" dirty="0">
                <a:solidFill>
                  <a:schemeClr val="bg1"/>
                </a:solidFill>
              </a:rPr>
              <a:t>etic samples (HATU, HBTU, PyBOP) are most at risk for runaway decomposition</a:t>
            </a:r>
          </a:p>
          <a:p>
            <a:pPr marL="742950" lvl="1" indent="-285750">
              <a:buFont typeface="Arial"/>
              <a:buChar char="•"/>
            </a:pPr>
            <a:r>
              <a:rPr lang="en-US" sz="2200" dirty="0">
                <a:solidFill>
                  <a:schemeClr val="bg1"/>
                </a:solidFill>
              </a:rPr>
              <a:t>Some similarity to literature heat of decomposition values implies some consistency, though further comparison and tests are required</a:t>
            </a:r>
          </a:p>
          <a:p>
            <a:pPr marL="1200150" lvl="2" indent="-285750">
              <a:buFont typeface="Arial"/>
              <a:buChar char="•"/>
            </a:pPr>
            <a:r>
              <a:rPr lang="en-US" sz="2200" dirty="0">
                <a:solidFill>
                  <a:schemeClr val="bg1"/>
                </a:solidFill>
              </a:rPr>
              <a:t>Onset temperatures are affected by system parameters: inconclusive</a:t>
            </a:r>
          </a:p>
          <a:p>
            <a:pPr marL="1200150" lvl="2" indent="-285750">
              <a:buFont typeface="Arial"/>
              <a:buChar char="•"/>
            </a:pPr>
            <a:r>
              <a:rPr lang="en-US" sz="2200" dirty="0">
                <a:solidFill>
                  <a:schemeClr val="bg1"/>
                </a:solidFill>
              </a:rPr>
              <a:t>Average difference: 21.4% </a:t>
            </a:r>
          </a:p>
          <a:p>
            <a:pPr marL="285750" indent="-285750">
              <a:buFont typeface="Arial"/>
              <a:buChar char="•"/>
            </a:pPr>
            <a:r>
              <a:rPr lang="en-US" sz="2200" dirty="0"/>
              <a:t>Due to risk of runaway reaction or exothermic decomposition, care must be taken when handling these chemicals</a:t>
            </a:r>
          </a:p>
          <a:p>
            <a:pPr marL="742950" lvl="1" indent="-285750">
              <a:buFont typeface="Arial"/>
              <a:buChar char="•"/>
            </a:pPr>
            <a:r>
              <a:rPr lang="en-US" sz="2200" dirty="0"/>
              <a:t>Isolated storage and careful temperature regulation</a:t>
            </a:r>
          </a:p>
          <a:p>
            <a:pPr marL="742950" lvl="1" indent="-285750">
              <a:buFont typeface="Arial"/>
              <a:buChar char="•"/>
            </a:pPr>
            <a:r>
              <a:rPr lang="en-US" sz="2200" dirty="0"/>
              <a:t>Removal of potential ignition sources</a:t>
            </a:r>
          </a:p>
          <a:p>
            <a:pPr marL="742950" lvl="1" indent="-285750">
              <a:buFont typeface="Arial"/>
              <a:buChar char="•"/>
            </a:pPr>
            <a:endParaRPr lang="en-US" dirty="0"/>
          </a:p>
        </p:txBody>
      </p:sp>
    </p:spTree>
    <p:extLst>
      <p:ext uri="{BB962C8B-B14F-4D97-AF65-F5344CB8AC3E}">
        <p14:creationId xmlns:p14="http://schemas.microsoft.com/office/powerpoint/2010/main" val="408622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atin typeface="Acumin Pro ExtraCondensed"/>
              </a:rPr>
              <a:t>Agenda</a:t>
            </a:r>
            <a:endParaRPr lang="en-US"/>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08872" y="1212587"/>
            <a:ext cx="5524500" cy="4631339"/>
          </a:xfrm>
        </p:spPr>
        <p:txBody>
          <a:bodyPr vert="horz" lIns="0" tIns="0" rIns="0" bIns="0" rtlCol="0" anchor="t">
            <a:normAutofit/>
          </a:bodyPr>
          <a:lstStyle/>
          <a:p>
            <a:pPr marL="0" indent="0">
              <a:buNone/>
            </a:pPr>
            <a:r>
              <a:rPr lang="en-US" dirty="0">
                <a:latin typeface="Acumin Pro"/>
              </a:rPr>
              <a:t>  </a:t>
            </a:r>
          </a:p>
          <a:p>
            <a:r>
              <a:rPr lang="en-US" dirty="0">
                <a:latin typeface="Acumin Pro"/>
              </a:rPr>
              <a:t>Project Description</a:t>
            </a:r>
          </a:p>
          <a:p>
            <a:pPr marL="0" indent="0">
              <a:buNone/>
            </a:pPr>
            <a:endParaRPr lang="en-US" dirty="0">
              <a:latin typeface="Acumin Pro"/>
            </a:endParaRPr>
          </a:p>
          <a:p>
            <a:r>
              <a:rPr lang="en-US" dirty="0">
                <a:latin typeface="Acumin Pro"/>
              </a:rPr>
              <a:t>Background</a:t>
            </a:r>
          </a:p>
          <a:p>
            <a:pPr marL="0" indent="0">
              <a:buNone/>
            </a:pPr>
            <a:endParaRPr lang="en-US" dirty="0">
              <a:latin typeface="Acumin Pro"/>
            </a:endParaRPr>
          </a:p>
          <a:p>
            <a:r>
              <a:rPr lang="en-US" dirty="0">
                <a:latin typeface="Acumin Pro"/>
              </a:rPr>
              <a:t>Procedure and Safety</a:t>
            </a:r>
          </a:p>
          <a:p>
            <a:endParaRPr lang="en-US" dirty="0">
              <a:latin typeface="Acumin Pro"/>
            </a:endParaRPr>
          </a:p>
          <a:p>
            <a:r>
              <a:rPr lang="en-US" dirty="0">
                <a:latin typeface="Acumin Pro"/>
              </a:rPr>
              <a:t>Results </a:t>
            </a:r>
          </a:p>
          <a:p>
            <a:endParaRPr lang="en-US" dirty="0">
              <a:latin typeface="Acumin Pro"/>
            </a:endParaRPr>
          </a:p>
          <a:p>
            <a:r>
              <a:rPr lang="en-US" dirty="0">
                <a:latin typeface="Acumin Pro"/>
              </a:rPr>
              <a:t>Methodology and Analysis</a:t>
            </a:r>
          </a:p>
          <a:p>
            <a:pPr marL="0" indent="0">
              <a:buNone/>
            </a:pPr>
            <a:endParaRPr lang="en-US" dirty="0">
              <a:latin typeface="Acumin Pro"/>
            </a:endParaRPr>
          </a:p>
          <a:p>
            <a:r>
              <a:rPr lang="en-US" dirty="0">
                <a:latin typeface="Acumin Pro"/>
              </a:rPr>
              <a:t>Conclusion and Recommendations</a:t>
            </a:r>
          </a:p>
          <a:p>
            <a:endParaRPr lang="en-US" dirty="0">
              <a:latin typeface="Acumin Pro"/>
            </a:endParaRPr>
          </a:p>
          <a:p>
            <a:r>
              <a:rPr lang="en-US" dirty="0">
                <a:latin typeface="Acumin Pro"/>
              </a:rPr>
              <a:t>Future Work</a:t>
            </a: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3B4F4D0E-B244-4A51-B6D7-17F40A9085A9}" type="datetime1">
              <a:rPr lang="en-US" smtClean="0"/>
              <a:t>5/16/2022</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71155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C88D-48BC-1AE2-8577-C4784E321B62}"/>
              </a:ext>
            </a:extLst>
          </p:cNvPr>
          <p:cNvSpPr>
            <a:spLocks noGrp="1"/>
          </p:cNvSpPr>
          <p:nvPr>
            <p:ph type="ctrTitle"/>
          </p:nvPr>
        </p:nvSpPr>
        <p:spPr/>
        <p:txBody>
          <a:bodyPr/>
          <a:lstStyle/>
          <a:p>
            <a:r>
              <a:rPr lang="en-US">
                <a:latin typeface="Acumin Pro ExtraCondensed"/>
              </a:rPr>
              <a:t>Future Work/Next Steps</a:t>
            </a:r>
          </a:p>
        </p:txBody>
      </p:sp>
      <p:sp>
        <p:nvSpPr>
          <p:cNvPr id="4" name="Text Placeholder 3">
            <a:extLst>
              <a:ext uri="{FF2B5EF4-FFF2-40B4-BE49-F238E27FC236}">
                <a16:creationId xmlns:a16="http://schemas.microsoft.com/office/drawing/2014/main" id="{C279EBE6-3822-1C3E-2232-CFA23BB227AB}"/>
              </a:ext>
            </a:extLst>
          </p:cNvPr>
          <p:cNvSpPr>
            <a:spLocks noGrp="1"/>
          </p:cNvSpPr>
          <p:nvPr>
            <p:ph type="body" sz="quarter" idx="14"/>
          </p:nvPr>
        </p:nvSpPr>
        <p:spPr>
          <a:xfrm>
            <a:off x="1044376" y="1034560"/>
            <a:ext cx="7174833" cy="4929822"/>
          </a:xfrm>
        </p:spPr>
        <p:txBody>
          <a:bodyPr vert="horz" lIns="0" tIns="0" rIns="0" bIns="0" rtlCol="0" anchor="t">
            <a:normAutofit/>
          </a:bodyPr>
          <a:lstStyle/>
          <a:p>
            <a:r>
              <a:rPr lang="en-US" sz="2400" dirty="0">
                <a:latin typeface="Acumin Pro SemiCondensed"/>
              </a:rPr>
              <a:t>Additional tests should be carried out to ensure the accuracy and validity of the determined values</a:t>
            </a:r>
          </a:p>
          <a:p>
            <a:pPr lvl="1"/>
            <a:r>
              <a:rPr lang="en-US" sz="2400" dirty="0">
                <a:latin typeface="Acumin Pro SemiCondensed"/>
              </a:rPr>
              <a:t>Alternate calorimetry methods – ARC, DSC</a:t>
            </a:r>
          </a:p>
          <a:p>
            <a:pPr lvl="1"/>
            <a:r>
              <a:rPr lang="en-US" sz="2400" dirty="0">
                <a:latin typeface="Acumin Pro SemiCondensed"/>
              </a:rPr>
              <a:t>Alternate solvents</a:t>
            </a:r>
          </a:p>
          <a:p>
            <a:pPr lvl="1"/>
            <a:r>
              <a:rPr lang="en-US" sz="2400" dirty="0">
                <a:latin typeface="Acumin Pro SemiCondensed"/>
              </a:rPr>
              <a:t>Additional chemical tests</a:t>
            </a:r>
          </a:p>
          <a:p>
            <a:pPr lvl="1"/>
            <a:r>
              <a:rPr lang="en-US" sz="2400" dirty="0">
                <a:latin typeface="Acumin Pro SemiCondensed"/>
              </a:rPr>
              <a:t>Alternate pressures and heating polynomials/ARSST settings</a:t>
            </a:r>
          </a:p>
          <a:p>
            <a:pPr>
              <a:buFont typeface="Wingdings" panose="020B0604020202020204" pitchFamily="34" charset="0"/>
              <a:buChar char="§"/>
            </a:pPr>
            <a:endParaRPr lang="en-US" sz="2400" dirty="0">
              <a:latin typeface="Acumin Pro SemiCondensed"/>
            </a:endParaRPr>
          </a:p>
          <a:p>
            <a:pPr>
              <a:buFont typeface="Wingdings" panose="020B0604020202020204" pitchFamily="34" charset="0"/>
              <a:buChar char="§"/>
            </a:pPr>
            <a:r>
              <a:rPr lang="en-US" sz="2400" dirty="0">
                <a:latin typeface="Acumin Pro SemiCondensed"/>
              </a:rPr>
              <a:t>Further study should also be conducted into the products of the decomposition reactions studied, to determine their potential toxicity and decomposition product compositions</a:t>
            </a:r>
          </a:p>
        </p:txBody>
      </p:sp>
      <p:sp>
        <p:nvSpPr>
          <p:cNvPr id="5" name="Date Placeholder 4">
            <a:extLst>
              <a:ext uri="{FF2B5EF4-FFF2-40B4-BE49-F238E27FC236}">
                <a16:creationId xmlns:a16="http://schemas.microsoft.com/office/drawing/2014/main" id="{EE700D22-F53C-5B9A-5542-C7F547F24599}"/>
              </a:ext>
            </a:extLst>
          </p:cNvPr>
          <p:cNvSpPr>
            <a:spLocks noGrp="1"/>
          </p:cNvSpPr>
          <p:nvPr>
            <p:ph type="dt" sz="half" idx="2"/>
          </p:nvPr>
        </p:nvSpPr>
        <p:spPr/>
        <p:txBody>
          <a:bodyPr/>
          <a:lstStyle/>
          <a:p>
            <a:fld id="{24AFC750-94A4-4665-ADAF-845D8CDE4A14}" type="datetime1">
              <a:rPr lang="en-US" smtClean="0"/>
              <a:t>5/16/2022</a:t>
            </a:fld>
            <a:endParaRPr lang="en-US"/>
          </a:p>
        </p:txBody>
      </p:sp>
      <p:sp>
        <p:nvSpPr>
          <p:cNvPr id="6" name="Slide Number Placeholder 5">
            <a:extLst>
              <a:ext uri="{FF2B5EF4-FFF2-40B4-BE49-F238E27FC236}">
                <a16:creationId xmlns:a16="http://schemas.microsoft.com/office/drawing/2014/main" id="{9C1A9372-4A25-0DA6-5C77-DB213E5BC549}"/>
              </a:ext>
            </a:extLst>
          </p:cNvPr>
          <p:cNvSpPr>
            <a:spLocks noGrp="1"/>
          </p:cNvSpPr>
          <p:nvPr>
            <p:ph type="sldNum" sz="quarter" idx="4"/>
          </p:nvPr>
        </p:nvSpPr>
        <p:spPr/>
        <p:txBody>
          <a:bodyPr/>
          <a:lstStyle/>
          <a:p>
            <a:fld id="{8A7A6979-0714-4377-B894-6BE4C2D6E202}" type="slidenum">
              <a:rPr lang="en-US" smtClean="0"/>
              <a:pPr/>
              <a:t>20</a:t>
            </a:fld>
            <a:endParaRPr lang="en-US"/>
          </a:p>
        </p:txBody>
      </p:sp>
    </p:spTree>
    <p:extLst>
      <p:ext uri="{BB962C8B-B14F-4D97-AF65-F5344CB8AC3E}">
        <p14:creationId xmlns:p14="http://schemas.microsoft.com/office/powerpoint/2010/main" val="270895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9A08-D018-EB09-65C3-7697B34136C9}"/>
              </a:ext>
            </a:extLst>
          </p:cNvPr>
          <p:cNvSpPr>
            <a:spLocks noGrp="1"/>
          </p:cNvSpPr>
          <p:nvPr>
            <p:ph type="ctrTitle"/>
          </p:nvPr>
        </p:nvSpPr>
        <p:spPr/>
        <p:txBody>
          <a:bodyPr/>
          <a:lstStyle/>
          <a:p>
            <a:r>
              <a:rPr lang="en-US">
                <a:latin typeface="Acumin Pro ExtraCondensed"/>
              </a:rPr>
              <a:t>Acknowledgements</a:t>
            </a:r>
            <a:endParaRPr lang="en-US"/>
          </a:p>
        </p:txBody>
      </p:sp>
      <p:sp>
        <p:nvSpPr>
          <p:cNvPr id="3" name="Subtitle 2">
            <a:extLst>
              <a:ext uri="{FF2B5EF4-FFF2-40B4-BE49-F238E27FC236}">
                <a16:creationId xmlns:a16="http://schemas.microsoft.com/office/drawing/2014/main" id="{41126E13-D682-2DF4-20B9-2BDAEE1494A9}"/>
              </a:ext>
            </a:extLst>
          </p:cNvPr>
          <p:cNvSpPr>
            <a:spLocks noGrp="1"/>
          </p:cNvSpPr>
          <p:nvPr>
            <p:ph type="subTitle" idx="1"/>
          </p:nvPr>
        </p:nvSpPr>
        <p:spPr>
          <a:xfrm>
            <a:off x="1117213" y="952849"/>
            <a:ext cx="7815217" cy="677108"/>
          </a:xfrm>
        </p:spPr>
        <p:txBody>
          <a:bodyPr/>
          <a:lstStyle/>
          <a:p>
            <a:r>
              <a:rPr lang="en-US">
                <a:latin typeface="Acumin Pro SemiCondensed"/>
              </a:rPr>
              <a:t>A special thanks to those who helped to make this project possible:</a:t>
            </a:r>
            <a:endParaRPr lang="en-US"/>
          </a:p>
        </p:txBody>
      </p:sp>
      <p:sp>
        <p:nvSpPr>
          <p:cNvPr id="4" name="Text Placeholder 3">
            <a:extLst>
              <a:ext uri="{FF2B5EF4-FFF2-40B4-BE49-F238E27FC236}">
                <a16:creationId xmlns:a16="http://schemas.microsoft.com/office/drawing/2014/main" id="{4CC3E5F2-7696-90C6-EA6F-E5E88CA4807F}"/>
              </a:ext>
            </a:extLst>
          </p:cNvPr>
          <p:cNvSpPr>
            <a:spLocks noGrp="1"/>
          </p:cNvSpPr>
          <p:nvPr>
            <p:ph type="body" sz="quarter" idx="14"/>
          </p:nvPr>
        </p:nvSpPr>
        <p:spPr>
          <a:xfrm>
            <a:off x="1338417" y="1706026"/>
            <a:ext cx="7074957" cy="4065187"/>
          </a:xfrm>
        </p:spPr>
        <p:txBody>
          <a:bodyPr vert="horz" lIns="0" tIns="0" rIns="0" bIns="0" rtlCol="0" anchor="t">
            <a:noAutofit/>
          </a:bodyPr>
          <a:lstStyle/>
          <a:p>
            <a:r>
              <a:rPr lang="en-US" dirty="0">
                <a:latin typeface="+mj-lt"/>
              </a:rPr>
              <a:t>Graduate Mentor</a:t>
            </a:r>
          </a:p>
          <a:p>
            <a:pPr lvl="1"/>
            <a:r>
              <a:rPr lang="en-US" sz="1800" dirty="0">
                <a:latin typeface="+mj-lt"/>
              </a:rPr>
              <a:t> Bonn Cao</a:t>
            </a:r>
          </a:p>
          <a:p>
            <a:r>
              <a:rPr lang="en-US" dirty="0">
                <a:latin typeface="+mj-lt"/>
              </a:rPr>
              <a:t>Research Advisor</a:t>
            </a:r>
          </a:p>
          <a:p>
            <a:pPr lvl="1"/>
            <a:r>
              <a:rPr lang="en-US" sz="1800" dirty="0">
                <a:solidFill>
                  <a:srgbClr val="000000"/>
                </a:solidFill>
                <a:latin typeface="+mj-lt"/>
              </a:rPr>
              <a:t>Professor Ray Mentzer</a:t>
            </a:r>
          </a:p>
          <a:p>
            <a:r>
              <a:rPr lang="en-US" dirty="0">
                <a:latin typeface="+mj-lt"/>
              </a:rPr>
              <a:t>Help with running the ARSST and examining ARSST data</a:t>
            </a:r>
          </a:p>
          <a:p>
            <a:pPr lvl="1"/>
            <a:r>
              <a:rPr lang="en-US" sz="1800" dirty="0">
                <a:latin typeface="+mj-lt"/>
              </a:rPr>
              <a:t> Miss Elizabeth Raines of </a:t>
            </a:r>
            <a:r>
              <a:rPr lang="en-US" sz="1800" dirty="0" err="1">
                <a:latin typeface="+mj-lt"/>
              </a:rPr>
              <a:t>Fauske</a:t>
            </a:r>
            <a:r>
              <a:rPr lang="en-US" sz="1800" dirty="0">
                <a:latin typeface="+mj-lt"/>
              </a:rPr>
              <a:t> &amp; Associates</a:t>
            </a:r>
          </a:p>
          <a:p>
            <a:r>
              <a:rPr lang="en-US" dirty="0">
                <a:latin typeface="+mj-lt"/>
              </a:rPr>
              <a:t>Help with running and maintaining the ARSST: </a:t>
            </a:r>
          </a:p>
          <a:p>
            <a:pPr lvl="1"/>
            <a:r>
              <a:rPr lang="en-US" sz="1800" dirty="0">
                <a:solidFill>
                  <a:schemeClr val="bg1"/>
                </a:solidFill>
                <a:latin typeface="+mj-lt"/>
              </a:rPr>
              <a:t>Gabe Wood of Fauske &amp; Associates</a:t>
            </a:r>
          </a:p>
          <a:p>
            <a:pPr>
              <a:buFont typeface="Wingdings" panose="020B0604020202020204" pitchFamily="34" charset="0"/>
              <a:buChar char="§"/>
            </a:pPr>
            <a:r>
              <a:rPr lang="en-US" dirty="0">
                <a:latin typeface="+mj-lt"/>
              </a:rPr>
              <a:t>Providing multiple tested reagents</a:t>
            </a:r>
          </a:p>
          <a:p>
            <a:pPr lvl="1"/>
            <a:r>
              <a:rPr lang="en-US" sz="1800" dirty="0">
                <a:solidFill>
                  <a:schemeClr val="bg1"/>
                </a:solidFill>
                <a:latin typeface="+mj-lt"/>
              </a:rPr>
              <a:t>Han Xia of Eli Lilly and Company</a:t>
            </a:r>
          </a:p>
          <a:p>
            <a:r>
              <a:rPr lang="en-US" dirty="0">
                <a:latin typeface="+mj-lt"/>
              </a:rPr>
              <a:t>Providing comparison data for TBHP from an ARC:</a:t>
            </a:r>
          </a:p>
          <a:p>
            <a:pPr lvl="1"/>
            <a:r>
              <a:rPr lang="en-US" sz="1800" dirty="0">
                <a:solidFill>
                  <a:schemeClr val="bg1"/>
                </a:solidFill>
                <a:latin typeface="+mj-lt"/>
              </a:rPr>
              <a:t>Roy Flanagan of GlaxoSmithKline</a:t>
            </a:r>
          </a:p>
          <a:p>
            <a:pPr marL="228600" lvl="1" indent="0">
              <a:buNone/>
            </a:pPr>
            <a:endParaRPr lang="en-US" sz="1800" dirty="0">
              <a:solidFill>
                <a:schemeClr val="bg1"/>
              </a:solidFill>
              <a:latin typeface="+mj-lt"/>
            </a:endParaRPr>
          </a:p>
          <a:p>
            <a:pPr lvl="1">
              <a:buClr>
                <a:srgbClr val="555960"/>
              </a:buClr>
            </a:pPr>
            <a:endParaRPr lang="en-US" sz="1800" dirty="0">
              <a:solidFill>
                <a:schemeClr val="bg1"/>
              </a:solidFill>
              <a:latin typeface="+mj-lt"/>
            </a:endParaRPr>
          </a:p>
          <a:p>
            <a:endParaRPr lang="en-US" dirty="0">
              <a:latin typeface="Acumin Pro"/>
            </a:endParaRPr>
          </a:p>
        </p:txBody>
      </p:sp>
      <p:sp>
        <p:nvSpPr>
          <p:cNvPr id="5" name="Date Placeholder 4">
            <a:extLst>
              <a:ext uri="{FF2B5EF4-FFF2-40B4-BE49-F238E27FC236}">
                <a16:creationId xmlns:a16="http://schemas.microsoft.com/office/drawing/2014/main" id="{7D42E285-D820-3593-1D19-4543CAD05415}"/>
              </a:ext>
            </a:extLst>
          </p:cNvPr>
          <p:cNvSpPr>
            <a:spLocks noGrp="1"/>
          </p:cNvSpPr>
          <p:nvPr>
            <p:ph type="dt" sz="half" idx="2"/>
          </p:nvPr>
        </p:nvSpPr>
        <p:spPr/>
        <p:txBody>
          <a:bodyPr/>
          <a:lstStyle/>
          <a:p>
            <a:fld id="{05BAE279-F462-4D0A-90A1-03AEB828F606}" type="datetime1">
              <a:rPr lang="en-US" smtClean="0"/>
              <a:t>5/16/2022</a:t>
            </a:fld>
            <a:endParaRPr lang="en-US"/>
          </a:p>
        </p:txBody>
      </p:sp>
      <p:sp>
        <p:nvSpPr>
          <p:cNvPr id="6" name="Slide Number Placeholder 5">
            <a:extLst>
              <a:ext uri="{FF2B5EF4-FFF2-40B4-BE49-F238E27FC236}">
                <a16:creationId xmlns:a16="http://schemas.microsoft.com/office/drawing/2014/main" id="{813F7834-3F0C-27F1-DFEC-2257104F3580}"/>
              </a:ext>
            </a:extLst>
          </p:cNvPr>
          <p:cNvSpPr>
            <a:spLocks noGrp="1"/>
          </p:cNvSpPr>
          <p:nvPr>
            <p:ph type="sldNum" sz="quarter" idx="4"/>
          </p:nvPr>
        </p:nvSpPr>
        <p:spPr/>
        <p:txBody>
          <a:bodyPr/>
          <a:lstStyle/>
          <a:p>
            <a:fld id="{8A7A6979-0714-4377-B894-6BE4C2D6E202}" type="slidenum">
              <a:rPr lang="en-US" smtClean="0"/>
              <a:pPr/>
              <a:t>21</a:t>
            </a:fld>
            <a:endParaRPr lang="en-US"/>
          </a:p>
        </p:txBody>
      </p:sp>
    </p:spTree>
    <p:extLst>
      <p:ext uri="{BB962C8B-B14F-4D97-AF65-F5344CB8AC3E}">
        <p14:creationId xmlns:p14="http://schemas.microsoft.com/office/powerpoint/2010/main" val="260131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8026-AA0E-49C2-DE1F-77EADB1E5075}"/>
              </a:ext>
            </a:extLst>
          </p:cNvPr>
          <p:cNvSpPr>
            <a:spLocks noGrp="1"/>
          </p:cNvSpPr>
          <p:nvPr>
            <p:ph type="ctrTitle"/>
          </p:nvPr>
        </p:nvSpPr>
        <p:spPr/>
        <p:txBody>
          <a:bodyPr/>
          <a:lstStyle/>
          <a:p>
            <a:r>
              <a:rPr lang="en-US">
                <a:latin typeface="Acumin Pro ExtraCondensed"/>
              </a:rPr>
              <a:t>References</a:t>
            </a:r>
            <a:endParaRPr lang="en-US"/>
          </a:p>
        </p:txBody>
      </p:sp>
      <p:sp>
        <p:nvSpPr>
          <p:cNvPr id="4" name="Text Placeholder 3">
            <a:extLst>
              <a:ext uri="{FF2B5EF4-FFF2-40B4-BE49-F238E27FC236}">
                <a16:creationId xmlns:a16="http://schemas.microsoft.com/office/drawing/2014/main" id="{37D41F67-6980-D06C-C718-FBD974197E72}"/>
              </a:ext>
            </a:extLst>
          </p:cNvPr>
          <p:cNvSpPr>
            <a:spLocks noGrp="1"/>
          </p:cNvSpPr>
          <p:nvPr>
            <p:ph type="body" sz="quarter" idx="14"/>
          </p:nvPr>
        </p:nvSpPr>
        <p:spPr>
          <a:xfrm>
            <a:off x="162798" y="959229"/>
            <a:ext cx="8664330" cy="5018527"/>
          </a:xfrm>
        </p:spPr>
        <p:txBody>
          <a:bodyPr vert="horz" lIns="0" tIns="0" rIns="0" bIns="0" rtlCol="0" anchor="t">
            <a:normAutofit/>
          </a:bodyPr>
          <a:lstStyle/>
          <a:p>
            <a:pPr marL="342900" indent="-342900">
              <a:buAutoNum type="arabicPeriod"/>
            </a:pPr>
            <a:endParaRPr lang="en-US">
              <a:latin typeface="Acumin Pro"/>
            </a:endParaRPr>
          </a:p>
          <a:p>
            <a:pPr marL="342900" indent="-342900">
              <a:buAutoNum type="arabicPeriod"/>
            </a:pPr>
            <a:endParaRPr lang="en-US"/>
          </a:p>
          <a:p>
            <a:pPr marL="342900" indent="-342900">
              <a:buAutoNum type="arabicPeriod"/>
            </a:pPr>
            <a:endParaRPr lang="en-US"/>
          </a:p>
        </p:txBody>
      </p:sp>
      <p:sp>
        <p:nvSpPr>
          <p:cNvPr id="6" name="Date Placeholder 5">
            <a:extLst>
              <a:ext uri="{FF2B5EF4-FFF2-40B4-BE49-F238E27FC236}">
                <a16:creationId xmlns:a16="http://schemas.microsoft.com/office/drawing/2014/main" id="{5B0CC02E-43A8-1511-00A6-1B4204AEFBDE}"/>
              </a:ext>
            </a:extLst>
          </p:cNvPr>
          <p:cNvSpPr>
            <a:spLocks noGrp="1"/>
          </p:cNvSpPr>
          <p:nvPr>
            <p:ph type="dt" sz="half" idx="2"/>
          </p:nvPr>
        </p:nvSpPr>
        <p:spPr/>
        <p:txBody>
          <a:bodyPr/>
          <a:lstStyle/>
          <a:p>
            <a:fld id="{415039A8-D54D-4838-88F3-851E98A99A98}" type="datetime1">
              <a:rPr lang="en-US" smtClean="0"/>
              <a:t>5/16/2022</a:t>
            </a:fld>
            <a:endParaRPr lang="en-US"/>
          </a:p>
        </p:txBody>
      </p:sp>
      <p:sp>
        <p:nvSpPr>
          <p:cNvPr id="7" name="Slide Number Placeholder 6">
            <a:extLst>
              <a:ext uri="{FF2B5EF4-FFF2-40B4-BE49-F238E27FC236}">
                <a16:creationId xmlns:a16="http://schemas.microsoft.com/office/drawing/2014/main" id="{1D6EFDE8-9865-F5D9-08F2-AB72E15DB5B4}"/>
              </a:ext>
            </a:extLst>
          </p:cNvPr>
          <p:cNvSpPr>
            <a:spLocks noGrp="1"/>
          </p:cNvSpPr>
          <p:nvPr>
            <p:ph type="sldNum" sz="quarter" idx="4"/>
          </p:nvPr>
        </p:nvSpPr>
        <p:spPr/>
        <p:txBody>
          <a:bodyPr/>
          <a:lstStyle/>
          <a:p>
            <a:fld id="{8A7A6979-0714-4377-B894-6BE4C2D6E202}" type="slidenum">
              <a:rPr lang="en-US" smtClean="0"/>
              <a:pPr/>
              <a:t>22</a:t>
            </a:fld>
            <a:endParaRPr lang="en-US"/>
          </a:p>
        </p:txBody>
      </p:sp>
      <p:sp>
        <p:nvSpPr>
          <p:cNvPr id="3" name="TextBox 2">
            <a:extLst>
              <a:ext uri="{FF2B5EF4-FFF2-40B4-BE49-F238E27FC236}">
                <a16:creationId xmlns:a16="http://schemas.microsoft.com/office/drawing/2014/main" id="{9A328DAC-2B8A-81A0-5F3A-3BF455E2FC80}"/>
              </a:ext>
            </a:extLst>
          </p:cNvPr>
          <p:cNvSpPr txBox="1"/>
          <p:nvPr/>
        </p:nvSpPr>
        <p:spPr>
          <a:xfrm>
            <a:off x="2060" y="957751"/>
            <a:ext cx="913732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err="1"/>
              <a:t>Crowl</a:t>
            </a:r>
            <a:r>
              <a:rPr lang="en-US" dirty="0"/>
              <a:t>, D. A.; </a:t>
            </a:r>
            <a:r>
              <a:rPr lang="en-US" dirty="0" err="1"/>
              <a:t>Louvar</a:t>
            </a:r>
            <a:r>
              <a:rPr lang="en-US" dirty="0"/>
              <a:t>, J. F. In Chemical Process Safety: Fundamentals with Applications; Pearson: Boston, 2019; pp 349. </a:t>
            </a:r>
          </a:p>
          <a:p>
            <a:pPr marL="342900" indent="-342900">
              <a:buAutoNum type="arabicPeriod"/>
            </a:pPr>
            <a:r>
              <a:rPr lang="en-US" dirty="0" err="1"/>
              <a:t>Burelbach</a:t>
            </a:r>
            <a:r>
              <a:rPr lang="en-US" dirty="0"/>
              <a:t>, J. P. Advanced Reactive System Screening Tool (ARSST). </a:t>
            </a:r>
          </a:p>
          <a:p>
            <a:pPr marL="342900" indent="-342900">
              <a:buAutoNum type="arabicPeriod"/>
            </a:pPr>
            <a:r>
              <a:rPr lang="en-US" dirty="0"/>
              <a:t>Raines, E. Calculating Heat of Reaction from Adiabatic Calorimetry Data... https://www.fauske.com/blog/calculating-heat-of-reaction-from-adiabatic-calorimetry-data (accessed Apr 5, 2022). </a:t>
            </a:r>
          </a:p>
          <a:p>
            <a:pPr marL="342900" indent="-342900">
              <a:buAutoNum type="arabicPeriod"/>
            </a:pPr>
            <a:r>
              <a:rPr lang="en-US" dirty="0"/>
              <a:t>Sperry, J. B. Inherently Safer Process Design: Assessing the Thermal Stability of Common Peptide Coupling Reagents, 2016. </a:t>
            </a:r>
          </a:p>
          <a:p>
            <a:pPr marL="342900" indent="-342900">
              <a:buAutoNum type="arabicPeriod"/>
            </a:pPr>
            <a:r>
              <a:rPr lang="en-US" dirty="0"/>
              <a:t>Flanagan, R. RE: Purdue - ARSST Measurements on Pharma Reagents, 2021. </a:t>
            </a:r>
          </a:p>
          <a:p>
            <a:pPr marL="342900" indent="-342900">
              <a:buAutoNum type="arabicPeriod"/>
            </a:pPr>
            <a:r>
              <a:rPr lang="en-US" dirty="0"/>
              <a:t>Marco, E.; </a:t>
            </a:r>
            <a:r>
              <a:rPr lang="en-US" dirty="0" err="1"/>
              <a:t>Cuartielles</a:t>
            </a:r>
            <a:r>
              <a:rPr lang="en-US" dirty="0"/>
              <a:t>, S.; Peña, J. A.; Santamaria, J. Simulation of the Decomposition of Di-Cumyl Peroxide in an ARSST Unit. </a:t>
            </a:r>
            <a:r>
              <a:rPr lang="en-US" dirty="0" err="1"/>
              <a:t>Thermochimica</a:t>
            </a:r>
            <a:r>
              <a:rPr lang="en-US" dirty="0"/>
              <a:t> Acta </a:t>
            </a:r>
            <a:r>
              <a:rPr lang="en-US" b="1" dirty="0"/>
              <a:t>2000</a:t>
            </a:r>
            <a:r>
              <a:rPr lang="en-US" dirty="0"/>
              <a:t>, 362 (1-2), 49–58. </a:t>
            </a:r>
          </a:p>
        </p:txBody>
      </p:sp>
    </p:spTree>
    <p:extLst>
      <p:ext uri="{BB962C8B-B14F-4D97-AF65-F5344CB8AC3E}">
        <p14:creationId xmlns:p14="http://schemas.microsoft.com/office/powerpoint/2010/main" val="154322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a:t>Thank You</a:t>
            </a:r>
          </a:p>
        </p:txBody>
      </p:sp>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9BF22041-20FC-475B-BD6A-3BFDC4647E00}" type="datetime1">
              <a:rPr lang="en-US" smtClean="0"/>
              <a:t>5/16/2022</a:t>
            </a:fld>
            <a:endParaRPr lang="en-US"/>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23</a:t>
            </a:fld>
            <a:endParaRPr lang="en-US"/>
          </a:p>
        </p:txBody>
      </p:sp>
      <p:sp>
        <p:nvSpPr>
          <p:cNvPr id="7" name="Title">
            <a:extLst>
              <a:ext uri="{FF2B5EF4-FFF2-40B4-BE49-F238E27FC236}">
                <a16:creationId xmlns:a16="http://schemas.microsoft.com/office/drawing/2014/main" id="{EED89163-34ED-5A3F-105B-9D3A5DABC033}"/>
              </a:ext>
            </a:extLst>
          </p:cNvPr>
          <p:cNvSpPr txBox="1">
            <a:spLocks/>
          </p:cNvSpPr>
          <p:nvPr/>
        </p:nvSpPr>
        <p:spPr bwMode="blackWhite">
          <a:xfrm>
            <a:off x="1015207" y="2260819"/>
            <a:ext cx="5500897" cy="60939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6000" b="1" i="1" kern="1200" cap="all" spc="0" baseline="0">
                <a:solidFill>
                  <a:schemeClr val="bg1"/>
                </a:solidFill>
                <a:latin typeface="Acumin Pro ExtraCondensed" panose="020B0508020202020204" pitchFamily="34" charset="77"/>
                <a:ea typeface="+mj-ea"/>
                <a:cs typeface="+mj-cs"/>
              </a:defRPr>
            </a:lvl1pPr>
          </a:lstStyle>
          <a:p>
            <a:r>
              <a:rPr lang="en-US" sz="4400">
                <a:latin typeface="Acumin Pro ExtraCondensed"/>
              </a:rPr>
              <a:t>Questions?</a:t>
            </a:r>
            <a:endParaRPr lang="en-US" sz="4400"/>
          </a:p>
        </p:txBody>
      </p:sp>
    </p:spTree>
    <p:extLst>
      <p:ext uri="{BB962C8B-B14F-4D97-AF65-F5344CB8AC3E}">
        <p14:creationId xmlns:p14="http://schemas.microsoft.com/office/powerpoint/2010/main" val="68809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3F6C-5BBC-170C-EB49-EA5099B2562A}"/>
              </a:ext>
            </a:extLst>
          </p:cNvPr>
          <p:cNvSpPr>
            <a:spLocks noGrp="1"/>
          </p:cNvSpPr>
          <p:nvPr>
            <p:ph type="ctrTitle"/>
          </p:nvPr>
        </p:nvSpPr>
        <p:spPr/>
        <p:txBody>
          <a:bodyPr/>
          <a:lstStyle/>
          <a:p>
            <a:r>
              <a:rPr lang="en-US">
                <a:latin typeface="Acumin Pro ExtraCondensed"/>
              </a:rPr>
              <a:t>Partnership with Industry</a:t>
            </a:r>
            <a:endParaRPr lang="en-US"/>
          </a:p>
        </p:txBody>
      </p:sp>
      <p:sp>
        <p:nvSpPr>
          <p:cNvPr id="4" name="Text Placeholder 3">
            <a:extLst>
              <a:ext uri="{FF2B5EF4-FFF2-40B4-BE49-F238E27FC236}">
                <a16:creationId xmlns:a16="http://schemas.microsoft.com/office/drawing/2014/main" id="{9CE61FEB-26C6-FEA8-B931-9A5D127B75AF}"/>
              </a:ext>
            </a:extLst>
          </p:cNvPr>
          <p:cNvSpPr>
            <a:spLocks noGrp="1"/>
          </p:cNvSpPr>
          <p:nvPr>
            <p:ph type="body" sz="quarter" idx="14"/>
          </p:nvPr>
        </p:nvSpPr>
        <p:spPr>
          <a:xfrm>
            <a:off x="371806" y="1014686"/>
            <a:ext cx="8401514" cy="3411537"/>
          </a:xfrm>
        </p:spPr>
        <p:txBody>
          <a:bodyPr vert="horz" lIns="0" tIns="0" rIns="0" bIns="0" rtlCol="0" anchor="t">
            <a:normAutofit/>
          </a:bodyPr>
          <a:lstStyle/>
          <a:p>
            <a:pPr marL="0" indent="0">
              <a:buNone/>
            </a:pPr>
            <a:r>
              <a:rPr lang="en-US" dirty="0">
                <a:latin typeface="Acumin Pro"/>
              </a:rPr>
              <a:t>Data Collection, Collaboration and Providing Chemical Samples</a:t>
            </a:r>
            <a:endParaRPr lang="en-US" dirty="0"/>
          </a:p>
        </p:txBody>
      </p:sp>
      <p:sp>
        <p:nvSpPr>
          <p:cNvPr id="5" name="Date Placeholder 4">
            <a:extLst>
              <a:ext uri="{FF2B5EF4-FFF2-40B4-BE49-F238E27FC236}">
                <a16:creationId xmlns:a16="http://schemas.microsoft.com/office/drawing/2014/main" id="{9FECBC6E-775D-7C46-A468-48F6ACC6B7CB}"/>
              </a:ext>
            </a:extLst>
          </p:cNvPr>
          <p:cNvSpPr>
            <a:spLocks noGrp="1"/>
          </p:cNvSpPr>
          <p:nvPr>
            <p:ph type="dt" sz="half" idx="2"/>
          </p:nvPr>
        </p:nvSpPr>
        <p:spPr/>
        <p:txBody>
          <a:bodyPr/>
          <a:lstStyle/>
          <a:p>
            <a:fld id="{69296B02-B1B2-47CA-9E7B-E26EBED44B5A}" type="datetime1">
              <a:rPr lang="en-US" smtClean="0"/>
              <a:t>5/16/2022</a:t>
            </a:fld>
            <a:endParaRPr lang="en-US"/>
          </a:p>
        </p:txBody>
      </p:sp>
      <p:sp>
        <p:nvSpPr>
          <p:cNvPr id="6" name="Slide Number Placeholder 5">
            <a:extLst>
              <a:ext uri="{FF2B5EF4-FFF2-40B4-BE49-F238E27FC236}">
                <a16:creationId xmlns:a16="http://schemas.microsoft.com/office/drawing/2014/main" id="{62FF7AB7-432A-0C03-676B-FD8943B949DD}"/>
              </a:ext>
            </a:extLst>
          </p:cNvPr>
          <p:cNvSpPr>
            <a:spLocks noGrp="1"/>
          </p:cNvSpPr>
          <p:nvPr>
            <p:ph type="sldNum" sz="quarter" idx="4"/>
          </p:nvPr>
        </p:nvSpPr>
        <p:spPr/>
        <p:txBody>
          <a:bodyPr/>
          <a:lstStyle/>
          <a:p>
            <a:fld id="{8A7A6979-0714-4377-B894-6BE4C2D6E202}" type="slidenum">
              <a:rPr lang="en-US" smtClean="0"/>
              <a:pPr/>
              <a:t>3</a:t>
            </a:fld>
            <a:endParaRPr lang="en-US"/>
          </a:p>
        </p:txBody>
      </p:sp>
      <p:pic>
        <p:nvPicPr>
          <p:cNvPr id="10" name="Picture 10" descr="Logo, company name&#10;&#10;Description automatically generated">
            <a:extLst>
              <a:ext uri="{FF2B5EF4-FFF2-40B4-BE49-F238E27FC236}">
                <a16:creationId xmlns:a16="http://schemas.microsoft.com/office/drawing/2014/main" id="{E8B208BD-47FB-12E6-4F59-C3DE1FB02AF3}"/>
              </a:ext>
            </a:extLst>
          </p:cNvPr>
          <p:cNvPicPr>
            <a:picLocks noChangeAspect="1"/>
          </p:cNvPicPr>
          <p:nvPr/>
        </p:nvPicPr>
        <p:blipFill>
          <a:blip r:embed="rId3"/>
          <a:stretch>
            <a:fillRect/>
          </a:stretch>
        </p:blipFill>
        <p:spPr>
          <a:xfrm>
            <a:off x="3181444" y="1714029"/>
            <a:ext cx="2637764" cy="2645309"/>
          </a:xfrm>
          <a:prstGeom prst="rect">
            <a:avLst/>
          </a:prstGeom>
        </p:spPr>
      </p:pic>
      <p:pic>
        <p:nvPicPr>
          <p:cNvPr id="8" name="Picture 8" descr="A picture containing text, clipart&#10;&#10;Description automatically generated">
            <a:extLst>
              <a:ext uri="{FF2B5EF4-FFF2-40B4-BE49-F238E27FC236}">
                <a16:creationId xmlns:a16="http://schemas.microsoft.com/office/drawing/2014/main" id="{9B36C93E-281B-E364-B68E-0B90422B9786}"/>
              </a:ext>
            </a:extLst>
          </p:cNvPr>
          <p:cNvPicPr>
            <a:picLocks noChangeAspect="1"/>
          </p:cNvPicPr>
          <p:nvPr/>
        </p:nvPicPr>
        <p:blipFill>
          <a:blip r:embed="rId4"/>
          <a:stretch>
            <a:fillRect/>
          </a:stretch>
        </p:blipFill>
        <p:spPr>
          <a:xfrm>
            <a:off x="5539618" y="3711743"/>
            <a:ext cx="1590675" cy="1362075"/>
          </a:xfrm>
          <a:prstGeom prst="rect">
            <a:avLst/>
          </a:prstGeom>
        </p:spPr>
      </p:pic>
      <p:pic>
        <p:nvPicPr>
          <p:cNvPr id="9" name="Picture 9" descr="Icon&#10;&#10;Description automatically generated">
            <a:extLst>
              <a:ext uri="{FF2B5EF4-FFF2-40B4-BE49-F238E27FC236}">
                <a16:creationId xmlns:a16="http://schemas.microsoft.com/office/drawing/2014/main" id="{84AF6360-8E09-0CA8-436F-D567AA5F3007}"/>
              </a:ext>
            </a:extLst>
          </p:cNvPr>
          <p:cNvPicPr>
            <a:picLocks noChangeAspect="1"/>
          </p:cNvPicPr>
          <p:nvPr/>
        </p:nvPicPr>
        <p:blipFill>
          <a:blip r:embed="rId5"/>
          <a:stretch>
            <a:fillRect/>
          </a:stretch>
        </p:blipFill>
        <p:spPr>
          <a:xfrm>
            <a:off x="1912725" y="3888166"/>
            <a:ext cx="2085975" cy="1143000"/>
          </a:xfrm>
          <a:prstGeom prst="rect">
            <a:avLst/>
          </a:prstGeom>
        </p:spPr>
      </p:pic>
    </p:spTree>
    <p:extLst>
      <p:ext uri="{BB962C8B-B14F-4D97-AF65-F5344CB8AC3E}">
        <p14:creationId xmlns:p14="http://schemas.microsoft.com/office/powerpoint/2010/main" val="246484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1E0A-CC6E-EA8A-B1AE-20BA42528D72}"/>
              </a:ext>
            </a:extLst>
          </p:cNvPr>
          <p:cNvSpPr>
            <a:spLocks noGrp="1"/>
          </p:cNvSpPr>
          <p:nvPr>
            <p:ph type="ctrTitle"/>
          </p:nvPr>
        </p:nvSpPr>
        <p:spPr/>
        <p:txBody>
          <a:bodyPr/>
          <a:lstStyle/>
          <a:p>
            <a:r>
              <a:rPr lang="en-US">
                <a:latin typeface="Acumin Pro ExtraCondensed"/>
              </a:rPr>
              <a:t>Project Description</a:t>
            </a:r>
            <a:endParaRPr lang="en-US"/>
          </a:p>
        </p:txBody>
      </p:sp>
      <p:sp>
        <p:nvSpPr>
          <p:cNvPr id="4" name="Text Placeholder 3">
            <a:extLst>
              <a:ext uri="{FF2B5EF4-FFF2-40B4-BE49-F238E27FC236}">
                <a16:creationId xmlns:a16="http://schemas.microsoft.com/office/drawing/2014/main" id="{CFFD84AA-F604-F434-3858-3D0F6761C738}"/>
              </a:ext>
            </a:extLst>
          </p:cNvPr>
          <p:cNvSpPr>
            <a:spLocks noGrp="1"/>
          </p:cNvSpPr>
          <p:nvPr>
            <p:ph type="body" sz="quarter" idx="14"/>
          </p:nvPr>
        </p:nvSpPr>
        <p:spPr>
          <a:xfrm>
            <a:off x="953841" y="1321253"/>
            <a:ext cx="7519795" cy="4585138"/>
          </a:xfrm>
        </p:spPr>
        <p:txBody>
          <a:bodyPr vert="horz" lIns="0" tIns="0" rIns="0" bIns="0" rtlCol="0" anchor="t">
            <a:normAutofit/>
          </a:bodyPr>
          <a:lstStyle/>
          <a:p>
            <a:pPr marL="285750" indent="-285750"/>
            <a:r>
              <a:rPr lang="en-US" dirty="0">
                <a:latin typeface="Acumin Pro"/>
              </a:rPr>
              <a:t>Purpose</a:t>
            </a:r>
          </a:p>
          <a:p>
            <a:pPr lvl="1"/>
            <a:r>
              <a:rPr lang="en-US" dirty="0">
                <a:solidFill>
                  <a:srgbClr val="000000"/>
                </a:solidFill>
                <a:latin typeface="Acumin Pro"/>
              </a:rPr>
              <a:t>Chemical property data is important for a variety of purposes</a:t>
            </a:r>
          </a:p>
          <a:p>
            <a:pPr lvl="2">
              <a:buClr>
                <a:srgbClr val="555960"/>
              </a:buClr>
            </a:pPr>
            <a:r>
              <a:rPr lang="en-US" dirty="0">
                <a:latin typeface="Acumin Pro"/>
              </a:rPr>
              <a:t>Knowing how certain chemicals behave can influence safe handling procedures</a:t>
            </a:r>
          </a:p>
          <a:p>
            <a:pPr lvl="2">
              <a:buClr>
                <a:srgbClr val="555960"/>
              </a:buClr>
            </a:pPr>
            <a:r>
              <a:rPr lang="en-US" dirty="0">
                <a:solidFill>
                  <a:srgbClr val="262626"/>
                </a:solidFill>
                <a:latin typeface="Acumin Pro"/>
              </a:rPr>
              <a:t>Heat of decomposition can be used to estimate the risk of runaway decomposition</a:t>
            </a:r>
          </a:p>
          <a:p>
            <a:pPr marL="0" indent="0">
              <a:buNone/>
            </a:pPr>
            <a:endParaRPr lang="en-US" dirty="0">
              <a:latin typeface="Acumin Pro"/>
            </a:endParaRPr>
          </a:p>
          <a:p>
            <a:pPr marL="285750" indent="-285750"/>
            <a:r>
              <a:rPr lang="en-US" dirty="0">
                <a:latin typeface="Acumin Pro"/>
              </a:rPr>
              <a:t>Objective</a:t>
            </a:r>
            <a:endParaRPr lang="en-US" dirty="0"/>
          </a:p>
          <a:p>
            <a:pPr marL="468630" lvl="1" indent="-285750">
              <a:buFont typeface="Arial" charset="2"/>
            </a:pPr>
            <a:r>
              <a:rPr lang="en-US" dirty="0">
                <a:solidFill>
                  <a:srgbClr val="000000"/>
                </a:solidFill>
              </a:rPr>
              <a:t>Determine the heats of decomposition for several pharmaceutical reagents</a:t>
            </a:r>
          </a:p>
          <a:p>
            <a:pPr marL="468630" lvl="1" indent="-285750">
              <a:buFont typeface="Arial" charset="2"/>
            </a:pPr>
            <a:r>
              <a:rPr lang="en-US" dirty="0">
                <a:solidFill>
                  <a:srgbClr val="000000"/>
                </a:solidFill>
              </a:rPr>
              <a:t>Identify which of these chemicals may pose potential safety risks based on this </a:t>
            </a:r>
            <a:r>
              <a:rPr lang="en-US" dirty="0">
                <a:solidFill>
                  <a:schemeClr val="bg1"/>
                </a:solidFill>
              </a:rPr>
              <a:t>information</a:t>
            </a:r>
          </a:p>
          <a:p>
            <a:pPr marL="468630" lvl="1" indent="-285750">
              <a:buFont typeface="Arial" charset="2"/>
            </a:pPr>
            <a:r>
              <a:rPr lang="en-US" dirty="0">
                <a:solidFill>
                  <a:schemeClr val="bg1"/>
                </a:solidFill>
              </a:rPr>
              <a:t>Compare data to existing literature values to evaluate the accuracy of the ARSST measurements</a:t>
            </a:r>
          </a:p>
          <a:p>
            <a:pPr marL="182880" lvl="1" indent="0">
              <a:buNone/>
            </a:pPr>
            <a:endParaRPr lang="en-US" dirty="0">
              <a:solidFill>
                <a:srgbClr val="000000"/>
              </a:solidFill>
            </a:endParaRPr>
          </a:p>
          <a:p>
            <a:pPr marL="468630" lvl="1" indent="-285750">
              <a:buClr>
                <a:srgbClr val="555960"/>
              </a:buClr>
              <a:buFont typeface="Arial" charset="2"/>
              <a:buChar char="•"/>
            </a:pPr>
            <a:endParaRPr lang="en-US" dirty="0">
              <a:solidFill>
                <a:srgbClr val="000000"/>
              </a:solidFill>
            </a:endParaRPr>
          </a:p>
        </p:txBody>
      </p:sp>
      <p:sp>
        <p:nvSpPr>
          <p:cNvPr id="5" name="Date Placeholder 4">
            <a:extLst>
              <a:ext uri="{FF2B5EF4-FFF2-40B4-BE49-F238E27FC236}">
                <a16:creationId xmlns:a16="http://schemas.microsoft.com/office/drawing/2014/main" id="{30213023-A86A-A2C3-4463-462C6133407F}"/>
              </a:ext>
            </a:extLst>
          </p:cNvPr>
          <p:cNvSpPr>
            <a:spLocks noGrp="1"/>
          </p:cNvSpPr>
          <p:nvPr>
            <p:ph type="dt" sz="half" idx="2"/>
          </p:nvPr>
        </p:nvSpPr>
        <p:spPr/>
        <p:txBody>
          <a:bodyPr/>
          <a:lstStyle/>
          <a:p>
            <a:fld id="{03CFFEDD-A9D0-4369-8A13-E7A34069DC8C}" type="datetime1">
              <a:rPr lang="en-US" smtClean="0"/>
              <a:t>5/16/2022</a:t>
            </a:fld>
            <a:endParaRPr lang="en-US"/>
          </a:p>
        </p:txBody>
      </p:sp>
      <p:sp>
        <p:nvSpPr>
          <p:cNvPr id="6" name="Slide Number Placeholder 5">
            <a:extLst>
              <a:ext uri="{FF2B5EF4-FFF2-40B4-BE49-F238E27FC236}">
                <a16:creationId xmlns:a16="http://schemas.microsoft.com/office/drawing/2014/main" id="{9D5977D9-08EA-3827-06D9-DF9392189714}"/>
              </a:ext>
            </a:extLst>
          </p:cNvPr>
          <p:cNvSpPr>
            <a:spLocks noGrp="1"/>
          </p:cNvSpPr>
          <p:nvPr>
            <p:ph type="sldNum" sz="quarter" idx="4"/>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31592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atin typeface="Acumin Pro ExtraCondensed"/>
              </a:rPr>
              <a:t>Background</a:t>
            </a:r>
            <a:endParaRPr lang="en-US"/>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389FE0F7-AAB7-4241-AF20-B3CB3C4BF238}" type="datetime1">
              <a:rPr lang="en-US" smtClean="0"/>
              <a:t>5/16/2022</a:t>
            </a:fld>
            <a:endParaRPr lang="en-US"/>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5</a:t>
            </a:fld>
            <a:endParaRPr lang="en-US"/>
          </a:p>
        </p:txBody>
      </p:sp>
      <p:sp>
        <p:nvSpPr>
          <p:cNvPr id="8" name="Text Placeholder 7">
            <a:extLst>
              <a:ext uri="{FF2B5EF4-FFF2-40B4-BE49-F238E27FC236}">
                <a16:creationId xmlns:a16="http://schemas.microsoft.com/office/drawing/2014/main" id="{6A132740-81BD-3CD3-1E3A-07E589D29B16}"/>
              </a:ext>
            </a:extLst>
          </p:cNvPr>
          <p:cNvSpPr>
            <a:spLocks noGrp="1"/>
          </p:cNvSpPr>
          <p:nvPr>
            <p:ph type="body" sz="quarter" idx="14"/>
          </p:nvPr>
        </p:nvSpPr>
        <p:spPr>
          <a:xfrm>
            <a:off x="599392" y="1307913"/>
            <a:ext cx="7587474" cy="4716229"/>
          </a:xfrm>
        </p:spPr>
        <p:txBody>
          <a:bodyPr vert="horz" lIns="0" tIns="0" rIns="0" bIns="0" rtlCol="0" anchor="t">
            <a:normAutofit/>
          </a:bodyPr>
          <a:lstStyle/>
          <a:p>
            <a:r>
              <a:rPr lang="en-US" sz="2000" dirty="0">
                <a:latin typeface="Acumin Pro"/>
              </a:rPr>
              <a:t>Heat of Reaction</a:t>
            </a:r>
            <a:endParaRPr lang="en-US" sz="2000" dirty="0"/>
          </a:p>
          <a:p>
            <a:pPr lvl="1">
              <a:buClr>
                <a:srgbClr val="555960"/>
              </a:buClr>
            </a:pPr>
            <a:r>
              <a:rPr lang="en-US" sz="2000" dirty="0">
                <a:solidFill>
                  <a:srgbClr val="262626"/>
                </a:solidFill>
              </a:rPr>
              <a:t>A relative measure of the amount of energy in the form of heat that is released or absorbed by a chemical reaction </a:t>
            </a:r>
          </a:p>
          <a:p>
            <a:pPr lvl="2">
              <a:buClr>
                <a:srgbClr val="555960"/>
              </a:buClr>
            </a:pPr>
            <a:r>
              <a:rPr lang="en-US" sz="2000" dirty="0">
                <a:solidFill>
                  <a:srgbClr val="262626"/>
                </a:solidFill>
              </a:rPr>
              <a:t>When examining a decomposition reaction, is known as "Heat of Decomposition"</a:t>
            </a:r>
          </a:p>
          <a:p>
            <a:pPr lvl="1">
              <a:buClr>
                <a:srgbClr val="555960"/>
              </a:buClr>
            </a:pPr>
            <a:r>
              <a:rPr lang="en-US" sz="2000" dirty="0">
                <a:solidFill>
                  <a:srgbClr val="262626"/>
                </a:solidFill>
              </a:rPr>
              <a:t>Correctly determining this value gives information on how dangerous that chemical is </a:t>
            </a:r>
            <a:r>
              <a:rPr lang="en-US" sz="2000" dirty="0">
                <a:solidFill>
                  <a:schemeClr val="bg1"/>
                </a:solidFill>
              </a:rPr>
              <a:t>during decomposition</a:t>
            </a:r>
          </a:p>
          <a:p>
            <a:pPr lvl="2">
              <a:buClr>
                <a:srgbClr val="555960"/>
              </a:buClr>
            </a:pPr>
            <a:r>
              <a:rPr lang="en-US" sz="2000" dirty="0">
                <a:solidFill>
                  <a:schemeClr val="bg1"/>
                </a:solidFill>
              </a:rPr>
              <a:t>More exothermic = greater potential hazard</a:t>
            </a:r>
          </a:p>
          <a:p>
            <a:pPr lvl="1" indent="-285750">
              <a:buClr>
                <a:srgbClr val="555960"/>
              </a:buClr>
            </a:pPr>
            <a:r>
              <a:rPr lang="en-US" sz="2000" dirty="0">
                <a:solidFill>
                  <a:schemeClr val="bg1"/>
                </a:solidFill>
              </a:rPr>
              <a:t>An exothermic decomposition can be an indicator of </a:t>
            </a:r>
            <a:r>
              <a:rPr lang="en-US" sz="2000" dirty="0">
                <a:solidFill>
                  <a:srgbClr val="262626"/>
                </a:solidFill>
              </a:rPr>
              <a:t>potential thermal runaway: a dangerous uncontrolled reaction where a decomposition releases a </a:t>
            </a:r>
            <a:r>
              <a:rPr lang="en-US" sz="2000" dirty="0">
                <a:solidFill>
                  <a:schemeClr val="bg1"/>
                </a:solidFill>
              </a:rPr>
              <a:t>large amount of </a:t>
            </a:r>
            <a:r>
              <a:rPr lang="en-US" sz="2000" dirty="0">
                <a:solidFill>
                  <a:srgbClr val="262626"/>
                </a:solidFill>
              </a:rPr>
              <a:t>energy in a short time due to a self-sustaining decomposition reaction</a:t>
            </a:r>
          </a:p>
          <a:p>
            <a:pPr lvl="1" indent="-285750">
              <a:buClr>
                <a:srgbClr val="555960"/>
              </a:buClr>
            </a:pPr>
            <a:endParaRPr lang="en-US" dirty="0">
              <a:solidFill>
                <a:srgbClr val="262626"/>
              </a:solidFill>
            </a:endParaRPr>
          </a:p>
          <a:p>
            <a:pPr lvl="2">
              <a:buClr>
                <a:srgbClr val="555960"/>
              </a:buClr>
            </a:pPr>
            <a:endParaRPr lang="en-US" dirty="0">
              <a:solidFill>
                <a:srgbClr val="262626"/>
              </a:solidFill>
            </a:endParaRPr>
          </a:p>
          <a:p>
            <a:endParaRPr lang="en-US" dirty="0"/>
          </a:p>
        </p:txBody>
      </p:sp>
    </p:spTree>
    <p:extLst>
      <p:ext uri="{BB962C8B-B14F-4D97-AF65-F5344CB8AC3E}">
        <p14:creationId xmlns:p14="http://schemas.microsoft.com/office/powerpoint/2010/main" val="385265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83F9632A-4A09-7A95-07BA-E7B49E991905}"/>
              </a:ext>
            </a:extLst>
          </p:cNvPr>
          <p:cNvPicPr>
            <a:picLocks noChangeAspect="1"/>
          </p:cNvPicPr>
          <p:nvPr/>
        </p:nvPicPr>
        <p:blipFill>
          <a:blip r:embed="rId3"/>
          <a:stretch>
            <a:fillRect/>
          </a:stretch>
        </p:blipFill>
        <p:spPr>
          <a:xfrm>
            <a:off x="5121723" y="2276919"/>
            <a:ext cx="3087726" cy="3394384"/>
          </a:xfrm>
          <a:prstGeom prst="rect">
            <a:avLst/>
          </a:prstGeom>
        </p:spPr>
      </p:pic>
      <p:sp>
        <p:nvSpPr>
          <p:cNvPr id="8" name="TextBox 7">
            <a:extLst>
              <a:ext uri="{FF2B5EF4-FFF2-40B4-BE49-F238E27FC236}">
                <a16:creationId xmlns:a16="http://schemas.microsoft.com/office/drawing/2014/main" id="{C255354C-F8B0-2EBC-5810-2A01B19C736A}"/>
              </a:ext>
            </a:extLst>
          </p:cNvPr>
          <p:cNvSpPr txBox="1"/>
          <p:nvPr/>
        </p:nvSpPr>
        <p:spPr>
          <a:xfrm>
            <a:off x="4574731" y="5674672"/>
            <a:ext cx="43824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cumin Pro SemiCondensed"/>
                <a:cs typeface="Times New Roman"/>
              </a:rPr>
              <a:t>Figure 1: ARSST internal test cell assembly (2)</a:t>
            </a:r>
          </a:p>
        </p:txBody>
      </p:sp>
      <p:sp>
        <p:nvSpPr>
          <p:cNvPr id="2" name="Title 1">
            <a:extLst>
              <a:ext uri="{FF2B5EF4-FFF2-40B4-BE49-F238E27FC236}">
                <a16:creationId xmlns:a16="http://schemas.microsoft.com/office/drawing/2014/main" id="{EE08FAC5-16B2-E2A1-F35C-367082E256EF}"/>
              </a:ext>
            </a:extLst>
          </p:cNvPr>
          <p:cNvSpPr>
            <a:spLocks noGrp="1"/>
          </p:cNvSpPr>
          <p:nvPr>
            <p:ph type="ctrTitle"/>
          </p:nvPr>
        </p:nvSpPr>
        <p:spPr/>
        <p:txBody>
          <a:bodyPr/>
          <a:lstStyle/>
          <a:p>
            <a:r>
              <a:rPr lang="en-US">
                <a:latin typeface="Acumin Pro ExtraCondensed"/>
              </a:rPr>
              <a:t>Apparatus</a:t>
            </a:r>
            <a:endParaRPr lang="en-US"/>
          </a:p>
        </p:txBody>
      </p:sp>
      <p:sp>
        <p:nvSpPr>
          <p:cNvPr id="3" name="Subtitle 2">
            <a:extLst>
              <a:ext uri="{FF2B5EF4-FFF2-40B4-BE49-F238E27FC236}">
                <a16:creationId xmlns:a16="http://schemas.microsoft.com/office/drawing/2014/main" id="{DCC7A4DA-2A53-81ED-CF32-102876DD8735}"/>
              </a:ext>
            </a:extLst>
          </p:cNvPr>
          <p:cNvSpPr>
            <a:spLocks noGrp="1"/>
          </p:cNvSpPr>
          <p:nvPr>
            <p:ph type="subTitle" idx="1"/>
          </p:nvPr>
        </p:nvSpPr>
        <p:spPr>
          <a:xfrm>
            <a:off x="1117214" y="1203131"/>
            <a:ext cx="5491495" cy="341599"/>
          </a:xfrm>
        </p:spPr>
        <p:txBody>
          <a:bodyPr/>
          <a:lstStyle/>
          <a:p>
            <a:r>
              <a:rPr lang="en-US">
                <a:latin typeface="Acumin Pro SemiCondensed"/>
              </a:rPr>
              <a:t>Advanced Reactive System Screening Tool</a:t>
            </a:r>
            <a:endParaRPr lang="en-US"/>
          </a:p>
        </p:txBody>
      </p:sp>
      <p:sp>
        <p:nvSpPr>
          <p:cNvPr id="4" name="Text Placeholder 3">
            <a:extLst>
              <a:ext uri="{FF2B5EF4-FFF2-40B4-BE49-F238E27FC236}">
                <a16:creationId xmlns:a16="http://schemas.microsoft.com/office/drawing/2014/main" id="{7BFF12C9-BB2F-AB51-1CEC-F13BDDE468A5}"/>
              </a:ext>
            </a:extLst>
          </p:cNvPr>
          <p:cNvSpPr>
            <a:spLocks noGrp="1"/>
          </p:cNvSpPr>
          <p:nvPr>
            <p:ph type="body" sz="quarter" idx="14"/>
          </p:nvPr>
        </p:nvSpPr>
        <p:spPr>
          <a:xfrm>
            <a:off x="1018578" y="1717214"/>
            <a:ext cx="7475962" cy="3991399"/>
          </a:xfrm>
        </p:spPr>
        <p:txBody>
          <a:bodyPr vert="horz" lIns="0" tIns="0" rIns="0" bIns="0" rtlCol="0" anchor="t">
            <a:normAutofit/>
          </a:bodyPr>
          <a:lstStyle/>
          <a:p>
            <a:r>
              <a:rPr lang="en-US" dirty="0">
                <a:latin typeface="Acumin Pro"/>
              </a:rPr>
              <a:t>A type of calorimeter, developed by Fauske &amp; Associates</a:t>
            </a:r>
            <a:endParaRPr lang="en-US" dirty="0"/>
          </a:p>
          <a:p>
            <a:pPr lvl="1"/>
            <a:r>
              <a:rPr lang="en-US" dirty="0">
                <a:solidFill>
                  <a:srgbClr val="000000"/>
                </a:solidFill>
              </a:rPr>
              <a:t>Has a low thermal inertia (</a:t>
            </a:r>
            <a:r>
              <a:rPr lang="en-US" dirty="0">
                <a:ea typeface="+mn-lt"/>
                <a:cs typeface="+mn-lt"/>
              </a:rPr>
              <a:t>phi factor) of about 1.05 (1)</a:t>
            </a:r>
          </a:p>
          <a:p>
            <a:pPr lvl="1">
              <a:buClr>
                <a:srgbClr val="555960"/>
              </a:buClr>
            </a:pPr>
            <a:r>
              <a:rPr lang="en-US" dirty="0">
                <a:solidFill>
                  <a:srgbClr val="262626"/>
                </a:solidFill>
              </a:rPr>
              <a:t>Relatively short testing time </a:t>
            </a:r>
          </a:p>
          <a:p>
            <a:pPr lvl="2">
              <a:buClr>
                <a:srgbClr val="555960"/>
              </a:buClr>
            </a:pPr>
            <a:r>
              <a:rPr lang="en-US" dirty="0">
                <a:solidFill>
                  <a:srgbClr val="262626"/>
                </a:solidFill>
              </a:rPr>
              <a:t>Useful for initial screening</a:t>
            </a:r>
          </a:p>
          <a:p>
            <a:pPr lvl="1">
              <a:buClr>
                <a:srgbClr val="555960"/>
              </a:buClr>
            </a:pPr>
            <a:r>
              <a:rPr lang="en-US" dirty="0">
                <a:solidFill>
                  <a:srgbClr val="262626"/>
                </a:solidFill>
              </a:rPr>
              <a:t>Has mixing</a:t>
            </a:r>
          </a:p>
          <a:p>
            <a:pPr lvl="1">
              <a:buClr>
                <a:srgbClr val="555960"/>
              </a:buClr>
            </a:pPr>
            <a:endParaRPr lang="en-US" dirty="0">
              <a:solidFill>
                <a:srgbClr val="262626"/>
              </a:solidFill>
            </a:endParaRPr>
          </a:p>
          <a:p>
            <a:pPr lvl="1">
              <a:buClr>
                <a:srgbClr val="555960"/>
              </a:buClr>
            </a:pPr>
            <a:endParaRPr lang="en-US" dirty="0">
              <a:solidFill>
                <a:srgbClr val="262626"/>
              </a:solidFill>
            </a:endParaRPr>
          </a:p>
          <a:p>
            <a:pPr lvl="8">
              <a:buClr>
                <a:srgbClr val="555960"/>
              </a:buClr>
            </a:pPr>
            <a:endParaRPr lang="en-US" dirty="0"/>
          </a:p>
          <a:p>
            <a:endParaRPr lang="en-US" dirty="0"/>
          </a:p>
        </p:txBody>
      </p:sp>
      <p:sp>
        <p:nvSpPr>
          <p:cNvPr id="5" name="Date Placeholder 4">
            <a:extLst>
              <a:ext uri="{FF2B5EF4-FFF2-40B4-BE49-F238E27FC236}">
                <a16:creationId xmlns:a16="http://schemas.microsoft.com/office/drawing/2014/main" id="{A486B562-BB65-DC1B-9FB0-5635246BBA4C}"/>
              </a:ext>
            </a:extLst>
          </p:cNvPr>
          <p:cNvSpPr>
            <a:spLocks noGrp="1"/>
          </p:cNvSpPr>
          <p:nvPr>
            <p:ph type="dt" sz="half" idx="2"/>
          </p:nvPr>
        </p:nvSpPr>
        <p:spPr/>
        <p:txBody>
          <a:bodyPr/>
          <a:lstStyle/>
          <a:p>
            <a:fld id="{807B1F2B-9B79-4C4A-96AA-A54A4BFA5A31}" type="datetime1">
              <a:rPr lang="en-US" smtClean="0"/>
              <a:t>5/16/2022</a:t>
            </a:fld>
            <a:endParaRPr lang="en-US"/>
          </a:p>
        </p:txBody>
      </p:sp>
      <p:sp>
        <p:nvSpPr>
          <p:cNvPr id="6" name="Slide Number Placeholder 5">
            <a:extLst>
              <a:ext uri="{FF2B5EF4-FFF2-40B4-BE49-F238E27FC236}">
                <a16:creationId xmlns:a16="http://schemas.microsoft.com/office/drawing/2014/main" id="{4B34DFDB-AE6B-98B4-E5F6-BCCD2F196279}"/>
              </a:ext>
            </a:extLst>
          </p:cNvPr>
          <p:cNvSpPr>
            <a:spLocks noGrp="1"/>
          </p:cNvSpPr>
          <p:nvPr>
            <p:ph type="sldNum" sz="quarter" idx="4"/>
          </p:nvPr>
        </p:nvSpPr>
        <p:spPr/>
        <p:txBody>
          <a:bodyPr/>
          <a:lstStyle/>
          <a:p>
            <a:fld id="{8A7A6979-0714-4377-B894-6BE4C2D6E202}" type="slidenum">
              <a:rPr lang="en-US" smtClean="0"/>
              <a:pPr/>
              <a:t>6</a:t>
            </a:fld>
            <a:endParaRPr lang="en-US"/>
          </a:p>
        </p:txBody>
      </p:sp>
    </p:spTree>
    <p:extLst>
      <p:ext uri="{BB962C8B-B14F-4D97-AF65-F5344CB8AC3E}">
        <p14:creationId xmlns:p14="http://schemas.microsoft.com/office/powerpoint/2010/main" val="191473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EB83-09E2-B4A9-3913-CFD0505C0B89}"/>
              </a:ext>
            </a:extLst>
          </p:cNvPr>
          <p:cNvSpPr>
            <a:spLocks noGrp="1"/>
          </p:cNvSpPr>
          <p:nvPr>
            <p:ph type="ctrTitle"/>
          </p:nvPr>
        </p:nvSpPr>
        <p:spPr/>
        <p:txBody>
          <a:bodyPr/>
          <a:lstStyle/>
          <a:p>
            <a:r>
              <a:rPr lang="en-US" dirty="0">
                <a:latin typeface="Acumin Pro ExtraCondensed"/>
              </a:rPr>
              <a:t>Procedure - 1</a:t>
            </a:r>
            <a:endParaRPr lang="en-US" dirty="0"/>
          </a:p>
        </p:txBody>
      </p:sp>
      <p:sp>
        <p:nvSpPr>
          <p:cNvPr id="3" name="Subtitle 2">
            <a:extLst>
              <a:ext uri="{FF2B5EF4-FFF2-40B4-BE49-F238E27FC236}">
                <a16:creationId xmlns:a16="http://schemas.microsoft.com/office/drawing/2014/main" id="{713DB28A-C05B-A514-5688-8C8A4C95DAEA}"/>
              </a:ext>
            </a:extLst>
          </p:cNvPr>
          <p:cNvSpPr>
            <a:spLocks noGrp="1"/>
          </p:cNvSpPr>
          <p:nvPr>
            <p:ph type="subTitle" idx="1"/>
          </p:nvPr>
        </p:nvSpPr>
        <p:spPr>
          <a:xfrm>
            <a:off x="1005701" y="1044083"/>
            <a:ext cx="5491495" cy="341599"/>
          </a:xfrm>
        </p:spPr>
        <p:txBody>
          <a:bodyPr/>
          <a:lstStyle/>
          <a:p>
            <a:r>
              <a:rPr lang="en-US" dirty="0">
                <a:latin typeface="Acumin Pro SemiCondensed"/>
              </a:rPr>
              <a:t>ARSST Operation</a:t>
            </a:r>
            <a:endParaRPr lang="en-US" dirty="0"/>
          </a:p>
        </p:txBody>
      </p:sp>
      <p:sp>
        <p:nvSpPr>
          <p:cNvPr id="4" name="Text Placeholder 3">
            <a:extLst>
              <a:ext uri="{FF2B5EF4-FFF2-40B4-BE49-F238E27FC236}">
                <a16:creationId xmlns:a16="http://schemas.microsoft.com/office/drawing/2014/main" id="{A870A09E-6041-69F0-22BA-1D614B1464AE}"/>
              </a:ext>
            </a:extLst>
          </p:cNvPr>
          <p:cNvSpPr>
            <a:spLocks noGrp="1"/>
          </p:cNvSpPr>
          <p:nvPr>
            <p:ph type="body" sz="quarter" idx="14"/>
          </p:nvPr>
        </p:nvSpPr>
        <p:spPr>
          <a:xfrm>
            <a:off x="204682" y="1718986"/>
            <a:ext cx="7838264" cy="3744929"/>
          </a:xfrm>
        </p:spPr>
        <p:txBody>
          <a:bodyPr vert="horz" lIns="0" tIns="0" rIns="0" bIns="0" rtlCol="0" anchor="t">
            <a:normAutofit fontScale="92500" lnSpcReduction="10000"/>
          </a:bodyPr>
          <a:lstStyle/>
          <a:p>
            <a:pPr lvl="1"/>
            <a:r>
              <a:rPr lang="en-US" sz="2000" dirty="0">
                <a:solidFill>
                  <a:srgbClr val="000000"/>
                </a:solidFill>
              </a:rPr>
              <a:t>Pre-set Heating Polynomial controls heating rate</a:t>
            </a:r>
          </a:p>
          <a:p>
            <a:pPr lvl="2"/>
            <a:r>
              <a:rPr lang="en-US" sz="2000" dirty="0">
                <a:solidFill>
                  <a:srgbClr val="000000"/>
                </a:solidFill>
              </a:rPr>
              <a:t>2 °C/min, 300 </a:t>
            </a:r>
            <a:r>
              <a:rPr lang="en-US" sz="2000" dirty="0" err="1">
                <a:solidFill>
                  <a:schemeClr val="bg1"/>
                </a:solidFill>
              </a:rPr>
              <a:t>psig</a:t>
            </a:r>
            <a:endParaRPr lang="en-US" sz="2000" dirty="0">
              <a:solidFill>
                <a:schemeClr val="bg1"/>
              </a:solidFill>
            </a:endParaRPr>
          </a:p>
          <a:p>
            <a:pPr lvl="1"/>
            <a:r>
              <a:rPr lang="en-US" sz="2000" dirty="0">
                <a:solidFill>
                  <a:schemeClr val="bg1"/>
                </a:solidFill>
              </a:rPr>
              <a:t>Test bulb is assembled, loaded with a sample, and placed inside the calorimeter insulation</a:t>
            </a:r>
          </a:p>
          <a:p>
            <a:pPr lvl="1"/>
            <a:r>
              <a:rPr lang="en-US" sz="2000" dirty="0">
                <a:solidFill>
                  <a:schemeClr val="bg1"/>
                </a:solidFill>
              </a:rPr>
              <a:t>Thermocouple sensors are attached, wires connected, and vessel sealed and pressurized with nitrogen</a:t>
            </a:r>
          </a:p>
          <a:p>
            <a:pPr lvl="1"/>
            <a:r>
              <a:rPr lang="en-US" sz="2000" dirty="0">
                <a:solidFill>
                  <a:schemeClr val="bg1"/>
                </a:solidFill>
              </a:rPr>
              <a:t>ARSST is activated from attached computer</a:t>
            </a:r>
          </a:p>
          <a:p>
            <a:pPr lvl="1"/>
            <a:r>
              <a:rPr lang="en-US" sz="2000" dirty="0">
                <a:solidFill>
                  <a:schemeClr val="bg1"/>
                </a:solidFill>
              </a:rPr>
              <a:t>Calorimeter is typically left </a:t>
            </a:r>
            <a:r>
              <a:rPr lang="en-US" sz="2000" dirty="0">
                <a:solidFill>
                  <a:srgbClr val="000000"/>
                </a:solidFill>
              </a:rPr>
              <a:t>to run for a few hours</a:t>
            </a:r>
          </a:p>
          <a:p>
            <a:pPr lvl="1"/>
            <a:r>
              <a:rPr lang="en-US" sz="2000" dirty="0">
                <a:solidFill>
                  <a:srgbClr val="000000"/>
                </a:solidFill>
              </a:rPr>
              <a:t>Upon return, data is collected, and cleanup </a:t>
            </a:r>
          </a:p>
          <a:p>
            <a:pPr marL="228600" lvl="1" indent="0">
              <a:buNone/>
            </a:pPr>
            <a:r>
              <a:rPr lang="en-US" sz="2000" dirty="0">
                <a:solidFill>
                  <a:srgbClr val="000000"/>
                </a:solidFill>
              </a:rPr>
              <a:t>    procedures begin</a:t>
            </a:r>
            <a:endParaRPr lang="en-US" sz="2000" dirty="0"/>
          </a:p>
          <a:p>
            <a:pPr marL="228600" lvl="1" indent="0">
              <a:buNone/>
            </a:pPr>
            <a:endParaRPr lang="en-US" sz="2000" dirty="0">
              <a:solidFill>
                <a:srgbClr val="000000"/>
              </a:solidFill>
            </a:endParaRPr>
          </a:p>
        </p:txBody>
      </p:sp>
      <p:sp>
        <p:nvSpPr>
          <p:cNvPr id="5" name="Date Placeholder 4">
            <a:extLst>
              <a:ext uri="{FF2B5EF4-FFF2-40B4-BE49-F238E27FC236}">
                <a16:creationId xmlns:a16="http://schemas.microsoft.com/office/drawing/2014/main" id="{95373B15-1FD0-C9DB-AB14-429BCD61A220}"/>
              </a:ext>
            </a:extLst>
          </p:cNvPr>
          <p:cNvSpPr>
            <a:spLocks noGrp="1"/>
          </p:cNvSpPr>
          <p:nvPr>
            <p:ph type="dt" sz="half" idx="2"/>
          </p:nvPr>
        </p:nvSpPr>
        <p:spPr/>
        <p:txBody>
          <a:bodyPr/>
          <a:lstStyle/>
          <a:p>
            <a:fld id="{12B93641-0D2D-4590-918C-FD31B074EC12}" type="datetime1">
              <a:rPr lang="en-US" smtClean="0"/>
              <a:t>5/16/2022</a:t>
            </a:fld>
            <a:endParaRPr lang="en-US" dirty="0"/>
          </a:p>
        </p:txBody>
      </p:sp>
      <p:sp>
        <p:nvSpPr>
          <p:cNvPr id="6" name="Slide Number Placeholder 5">
            <a:extLst>
              <a:ext uri="{FF2B5EF4-FFF2-40B4-BE49-F238E27FC236}">
                <a16:creationId xmlns:a16="http://schemas.microsoft.com/office/drawing/2014/main" id="{37895798-24F0-1ABB-D457-A35E5F84DC4D}"/>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7" name="Picture 7" descr="A picture containing text, silver&#10;&#10;Description automatically generated">
            <a:extLst>
              <a:ext uri="{FF2B5EF4-FFF2-40B4-BE49-F238E27FC236}">
                <a16:creationId xmlns:a16="http://schemas.microsoft.com/office/drawing/2014/main" id="{69575EB7-9F55-4B27-2B30-39648776AE91}"/>
              </a:ext>
            </a:extLst>
          </p:cNvPr>
          <p:cNvPicPr>
            <a:picLocks noChangeAspect="1"/>
          </p:cNvPicPr>
          <p:nvPr/>
        </p:nvPicPr>
        <p:blipFill>
          <a:blip r:embed="rId3"/>
          <a:stretch>
            <a:fillRect/>
          </a:stretch>
        </p:blipFill>
        <p:spPr>
          <a:xfrm>
            <a:off x="6196118" y="3543751"/>
            <a:ext cx="2743200" cy="2637530"/>
          </a:xfrm>
          <a:prstGeom prst="rect">
            <a:avLst/>
          </a:prstGeom>
        </p:spPr>
      </p:pic>
    </p:spTree>
    <p:extLst>
      <p:ext uri="{BB962C8B-B14F-4D97-AF65-F5344CB8AC3E}">
        <p14:creationId xmlns:p14="http://schemas.microsoft.com/office/powerpoint/2010/main" val="373259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4C0F-EF53-71F6-7681-D3C002B66F19}"/>
              </a:ext>
            </a:extLst>
          </p:cNvPr>
          <p:cNvSpPr>
            <a:spLocks noGrp="1"/>
          </p:cNvSpPr>
          <p:nvPr>
            <p:ph type="ctrTitle"/>
          </p:nvPr>
        </p:nvSpPr>
        <p:spPr/>
        <p:txBody>
          <a:bodyPr/>
          <a:lstStyle/>
          <a:p>
            <a:r>
              <a:rPr lang="en-US" dirty="0"/>
              <a:t>Procedure - 2</a:t>
            </a:r>
          </a:p>
        </p:txBody>
      </p:sp>
      <p:sp>
        <p:nvSpPr>
          <p:cNvPr id="3" name="Subtitle 2">
            <a:extLst>
              <a:ext uri="{FF2B5EF4-FFF2-40B4-BE49-F238E27FC236}">
                <a16:creationId xmlns:a16="http://schemas.microsoft.com/office/drawing/2014/main" id="{5A663059-893F-4BBD-A657-A1B9BF80A4D3}"/>
              </a:ext>
            </a:extLst>
          </p:cNvPr>
          <p:cNvSpPr>
            <a:spLocks noGrp="1"/>
          </p:cNvSpPr>
          <p:nvPr>
            <p:ph type="subTitle" idx="1"/>
          </p:nvPr>
        </p:nvSpPr>
        <p:spPr/>
        <p:txBody>
          <a:bodyPr/>
          <a:lstStyle/>
          <a:p>
            <a:r>
              <a:rPr lang="en-US" dirty="0"/>
              <a:t>ARSST Cleanup</a:t>
            </a:r>
          </a:p>
        </p:txBody>
      </p:sp>
      <p:sp>
        <p:nvSpPr>
          <p:cNvPr id="4" name="Text Placeholder 3">
            <a:extLst>
              <a:ext uri="{FF2B5EF4-FFF2-40B4-BE49-F238E27FC236}">
                <a16:creationId xmlns:a16="http://schemas.microsoft.com/office/drawing/2014/main" id="{E070D7B7-4C0A-C01E-A32E-C32F1FE9107D}"/>
              </a:ext>
            </a:extLst>
          </p:cNvPr>
          <p:cNvSpPr>
            <a:spLocks noGrp="1"/>
          </p:cNvSpPr>
          <p:nvPr>
            <p:ph type="body" sz="quarter" idx="14"/>
          </p:nvPr>
        </p:nvSpPr>
        <p:spPr>
          <a:xfrm>
            <a:off x="1084208" y="1723231"/>
            <a:ext cx="7329166" cy="3411537"/>
          </a:xfrm>
        </p:spPr>
        <p:txBody>
          <a:bodyPr>
            <a:normAutofit/>
          </a:bodyPr>
          <a:lstStyle/>
          <a:p>
            <a:r>
              <a:rPr lang="en-US" dirty="0"/>
              <a:t>During cleanup, the vessel is depressurized, and the tested chemical sample is disposed of.</a:t>
            </a:r>
          </a:p>
          <a:p>
            <a:pPr lvl="1"/>
            <a:r>
              <a:rPr lang="en-US" dirty="0"/>
              <a:t>Acetone, Millipore water, and methanol can be used to remove solid residue from inside the test cell before disposal.</a:t>
            </a:r>
          </a:p>
          <a:p>
            <a:pPr lvl="1"/>
            <a:r>
              <a:rPr lang="en-US" dirty="0"/>
              <a:t>The test cell must be disposed with glass waste.</a:t>
            </a:r>
          </a:p>
          <a:p>
            <a:pPr lvl="1"/>
            <a:r>
              <a:rPr lang="en-US" dirty="0"/>
              <a:t>For DMSO or other hazardous chemical cleanup, special safety procedures are required. </a:t>
            </a:r>
          </a:p>
          <a:p>
            <a:r>
              <a:rPr lang="en-US" dirty="0"/>
              <a:t>Any expendable consumable components are disposed of properly.</a:t>
            </a:r>
          </a:p>
          <a:p>
            <a:r>
              <a:rPr lang="en-US" dirty="0"/>
              <a:t>The vessel is cleaned, all component functionality is checked, and the system is stored safely. </a:t>
            </a:r>
          </a:p>
        </p:txBody>
      </p:sp>
      <p:sp>
        <p:nvSpPr>
          <p:cNvPr id="5" name="Date Placeholder 4">
            <a:extLst>
              <a:ext uri="{FF2B5EF4-FFF2-40B4-BE49-F238E27FC236}">
                <a16:creationId xmlns:a16="http://schemas.microsoft.com/office/drawing/2014/main" id="{5F01DC28-DDAF-63A4-2794-7160E49C7718}"/>
              </a:ext>
            </a:extLst>
          </p:cNvPr>
          <p:cNvSpPr>
            <a:spLocks noGrp="1"/>
          </p:cNvSpPr>
          <p:nvPr>
            <p:ph type="dt" sz="half" idx="2"/>
          </p:nvPr>
        </p:nvSpPr>
        <p:spPr/>
        <p:txBody>
          <a:bodyPr/>
          <a:lstStyle/>
          <a:p>
            <a:fld id="{59FCBBE9-2708-4E95-AAB2-5CE48308BEF4}" type="datetime1">
              <a:rPr lang="en-US" smtClean="0"/>
              <a:t>5/16/2022</a:t>
            </a:fld>
            <a:endParaRPr lang="en-US"/>
          </a:p>
        </p:txBody>
      </p:sp>
      <p:sp>
        <p:nvSpPr>
          <p:cNvPr id="6" name="Slide Number Placeholder 5">
            <a:extLst>
              <a:ext uri="{FF2B5EF4-FFF2-40B4-BE49-F238E27FC236}">
                <a16:creationId xmlns:a16="http://schemas.microsoft.com/office/drawing/2014/main" id="{EC3C3F25-AA60-B4E8-1C6F-8C2B90B9B07F}"/>
              </a:ext>
            </a:extLst>
          </p:cNvPr>
          <p:cNvSpPr>
            <a:spLocks noGrp="1"/>
          </p:cNvSpPr>
          <p:nvPr>
            <p:ph type="sldNum" sz="quarter" idx="4"/>
          </p:nvPr>
        </p:nvSpPr>
        <p:spPr/>
        <p:txBody>
          <a:bodyPr/>
          <a:lstStyle/>
          <a:p>
            <a:fld id="{8A7A6979-0714-4377-B894-6BE4C2D6E202}" type="slidenum">
              <a:rPr lang="en-US" smtClean="0"/>
              <a:pPr/>
              <a:t>8</a:t>
            </a:fld>
            <a:endParaRPr lang="en-US"/>
          </a:p>
        </p:txBody>
      </p:sp>
    </p:spTree>
    <p:extLst>
      <p:ext uri="{BB962C8B-B14F-4D97-AF65-F5344CB8AC3E}">
        <p14:creationId xmlns:p14="http://schemas.microsoft.com/office/powerpoint/2010/main" val="331049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BFA7-5C06-F3D1-6749-68B8AAA006B3}"/>
              </a:ext>
            </a:extLst>
          </p:cNvPr>
          <p:cNvSpPr>
            <a:spLocks noGrp="1"/>
          </p:cNvSpPr>
          <p:nvPr>
            <p:ph type="ctrTitle"/>
          </p:nvPr>
        </p:nvSpPr>
        <p:spPr/>
        <p:txBody>
          <a:bodyPr/>
          <a:lstStyle/>
          <a:p>
            <a:r>
              <a:rPr lang="en-US">
                <a:latin typeface="Acumin Pro ExtraCondensed"/>
              </a:rPr>
              <a:t>Chemical Abbreviations</a:t>
            </a:r>
            <a:endParaRPr lang="en-US"/>
          </a:p>
        </p:txBody>
      </p:sp>
      <p:sp>
        <p:nvSpPr>
          <p:cNvPr id="4" name="Text Placeholder 3">
            <a:extLst>
              <a:ext uri="{FF2B5EF4-FFF2-40B4-BE49-F238E27FC236}">
                <a16:creationId xmlns:a16="http://schemas.microsoft.com/office/drawing/2014/main" id="{812DDA13-9285-5A9B-30EB-2F93722D6CFB}"/>
              </a:ext>
            </a:extLst>
          </p:cNvPr>
          <p:cNvSpPr>
            <a:spLocks noGrp="1"/>
          </p:cNvSpPr>
          <p:nvPr>
            <p:ph type="body" sz="quarter" idx="14"/>
          </p:nvPr>
        </p:nvSpPr>
        <p:spPr>
          <a:xfrm>
            <a:off x="408465" y="1107241"/>
            <a:ext cx="8111313" cy="4901026"/>
          </a:xfrm>
        </p:spPr>
        <p:txBody>
          <a:bodyPr vert="horz" lIns="0" tIns="0" rIns="0" bIns="0" rtlCol="0" anchor="t">
            <a:normAutofit lnSpcReduction="10000"/>
          </a:bodyPr>
          <a:lstStyle/>
          <a:p>
            <a:r>
              <a:rPr lang="en-US" dirty="0">
                <a:latin typeface="Acumin Pro"/>
              </a:rPr>
              <a:t>DCP: Bis(1-methyl-1-phenylethyl) peroxide, Bis(α,α-</a:t>
            </a:r>
            <a:r>
              <a:rPr lang="en-US" dirty="0" err="1">
                <a:latin typeface="Acumin Pro"/>
              </a:rPr>
              <a:t>dimethylbenzyl</a:t>
            </a:r>
            <a:r>
              <a:rPr lang="en-US" dirty="0">
                <a:latin typeface="Acumin Pro"/>
              </a:rPr>
              <a:t>) peroxide, </a:t>
            </a:r>
            <a:r>
              <a:rPr lang="en-US" dirty="0" err="1">
                <a:latin typeface="Acumin Pro"/>
              </a:rPr>
              <a:t>dicumyl</a:t>
            </a:r>
            <a:r>
              <a:rPr lang="en-US" dirty="0">
                <a:latin typeface="Acumin Pro"/>
              </a:rPr>
              <a:t> peroxide, </a:t>
            </a:r>
          </a:p>
          <a:p>
            <a:r>
              <a:rPr lang="en-US" dirty="0">
                <a:latin typeface="Acumin Pro"/>
              </a:rPr>
              <a:t>TBHP: 1,1-Dimethylethyl hydroperoxide, tert-</a:t>
            </a:r>
            <a:r>
              <a:rPr lang="en-US" dirty="0" err="1">
                <a:latin typeface="Acumin Pro"/>
              </a:rPr>
              <a:t>butylhydrogen</a:t>
            </a:r>
            <a:r>
              <a:rPr lang="en-US" dirty="0">
                <a:latin typeface="Acumin Pro"/>
              </a:rPr>
              <a:t> peroxide </a:t>
            </a:r>
          </a:p>
          <a:p>
            <a:r>
              <a:rPr lang="en-US" dirty="0">
                <a:latin typeface="Acumin Pro"/>
              </a:rPr>
              <a:t>HATU: 1-[Bis(</a:t>
            </a:r>
            <a:r>
              <a:rPr lang="en-US" dirty="0" err="1">
                <a:latin typeface="Acumin Pro"/>
              </a:rPr>
              <a:t>dimethylamino</a:t>
            </a:r>
            <a:r>
              <a:rPr lang="en-US" dirty="0">
                <a:latin typeface="Acumin Pro"/>
              </a:rPr>
              <a:t>)methylene]-1H-1,2,3-triazolo[4,5-b]pyridinium 3-oxid hexafluorophosphate </a:t>
            </a:r>
          </a:p>
          <a:p>
            <a:r>
              <a:rPr lang="en-US" dirty="0">
                <a:latin typeface="Acumin Pro"/>
              </a:rPr>
              <a:t>HBTU: (2-(1H-benzotriazol-1-yl)-1,1,3,3-tetramethyluronium hexafluorophosphate </a:t>
            </a:r>
          </a:p>
          <a:p>
            <a:r>
              <a:rPr lang="en-US" dirty="0">
                <a:latin typeface="Acumin Pro"/>
              </a:rPr>
              <a:t>HCTU: 2-(6-Chloro-1-H-benzotriazole-1-yl)-1,1,3,3-tetramethylaminium hexafluorophosphate </a:t>
            </a:r>
          </a:p>
          <a:p>
            <a:r>
              <a:rPr lang="en-US" dirty="0">
                <a:latin typeface="Acumin Pro"/>
              </a:rPr>
              <a:t>PyBOP: Benzotriazole-1-yl-oxy-tris-pyrrolidino-phosphonium hexafluorophosphate </a:t>
            </a:r>
          </a:p>
          <a:p>
            <a:r>
              <a:rPr lang="en-US" dirty="0">
                <a:latin typeface="Acumin Pro"/>
              </a:rPr>
              <a:t>TBTU: </a:t>
            </a:r>
            <a:r>
              <a:rPr lang="en-US" dirty="0"/>
              <a:t>2-(1H-Benzotriazole-1-yl)-1,1,3,3-tetramethylaminium tetrafluoroborate </a:t>
            </a:r>
            <a:endParaRPr lang="en-US" dirty="0">
              <a:latin typeface="Acumin Pro"/>
            </a:endParaRPr>
          </a:p>
          <a:p>
            <a:r>
              <a:rPr lang="en-US" dirty="0">
                <a:latin typeface="Acumin Pro"/>
              </a:rPr>
              <a:t>DMSO: Dimethyl Sulfoxide </a:t>
            </a:r>
          </a:p>
          <a:p>
            <a:r>
              <a:rPr lang="en-US" dirty="0">
                <a:latin typeface="Acumin Pro"/>
              </a:rPr>
              <a:t>DMS: Dimethyl Sulfide</a:t>
            </a:r>
          </a:p>
          <a:p>
            <a:endParaRPr lang="en-US" dirty="0">
              <a:latin typeface="Acumin Pro"/>
            </a:endParaRPr>
          </a:p>
          <a:p>
            <a:r>
              <a:rPr lang="en-US" dirty="0">
                <a:solidFill>
                  <a:srgbClr val="FF0000"/>
                </a:solidFill>
                <a:latin typeface="Acumin Pro"/>
              </a:rPr>
              <a:t>TEMPO: </a:t>
            </a:r>
            <a:r>
              <a:rPr lang="en-US" dirty="0">
                <a:solidFill>
                  <a:srgbClr val="FF0000"/>
                </a:solidFill>
              </a:rPr>
              <a:t>(2,2,6,6-Tetramethylpiperidin-1-yl)</a:t>
            </a:r>
            <a:r>
              <a:rPr lang="en-US" dirty="0" err="1">
                <a:solidFill>
                  <a:srgbClr val="FF0000"/>
                </a:solidFill>
              </a:rPr>
              <a:t>oxyl</a:t>
            </a:r>
            <a:endParaRPr lang="en-US" dirty="0">
              <a:solidFill>
                <a:srgbClr val="FF0000"/>
              </a:solidFill>
              <a:latin typeface="Acumin Pro"/>
            </a:endParaRPr>
          </a:p>
          <a:p>
            <a:r>
              <a:rPr lang="en-US" dirty="0">
                <a:solidFill>
                  <a:srgbClr val="FF0000"/>
                </a:solidFill>
                <a:latin typeface="Acumin Pro"/>
              </a:rPr>
              <a:t>PyOXIM: </a:t>
            </a:r>
            <a:r>
              <a:rPr lang="en-US" dirty="0">
                <a:solidFill>
                  <a:srgbClr val="FF0000"/>
                </a:solidFill>
              </a:rPr>
              <a:t>[Ethyl </a:t>
            </a:r>
            <a:r>
              <a:rPr lang="en-US" dirty="0" err="1">
                <a:solidFill>
                  <a:srgbClr val="FF0000"/>
                </a:solidFill>
              </a:rPr>
              <a:t>cyano</a:t>
            </a:r>
            <a:r>
              <a:rPr lang="en-US" dirty="0">
                <a:solidFill>
                  <a:srgbClr val="FF0000"/>
                </a:solidFill>
              </a:rPr>
              <a:t>(</a:t>
            </a:r>
            <a:r>
              <a:rPr lang="en-US" dirty="0" err="1">
                <a:solidFill>
                  <a:srgbClr val="FF0000"/>
                </a:solidFill>
              </a:rPr>
              <a:t>hydroxyimino</a:t>
            </a:r>
            <a:r>
              <a:rPr lang="en-US" dirty="0">
                <a:solidFill>
                  <a:srgbClr val="FF0000"/>
                </a:solidFill>
              </a:rPr>
              <a:t>)acetato-</a:t>
            </a:r>
            <a:r>
              <a:rPr lang="en-US" i="1" dirty="0">
                <a:solidFill>
                  <a:srgbClr val="FF0000"/>
                </a:solidFill>
              </a:rPr>
              <a:t>O</a:t>
            </a:r>
            <a:r>
              <a:rPr lang="en-US" baseline="30000" dirty="0">
                <a:solidFill>
                  <a:srgbClr val="FF0000"/>
                </a:solidFill>
              </a:rPr>
              <a:t>2</a:t>
            </a:r>
            <a:r>
              <a:rPr lang="en-US" dirty="0">
                <a:solidFill>
                  <a:srgbClr val="FF0000"/>
                </a:solidFill>
              </a:rPr>
              <a:t>]tri-1-pyrrolidinylphosphonium hexafluorophosphate</a:t>
            </a:r>
            <a:endParaRPr lang="en-US" dirty="0">
              <a:solidFill>
                <a:srgbClr val="FF0000"/>
              </a:solidFill>
              <a:latin typeface="Acumin Pro"/>
            </a:endParaRPr>
          </a:p>
          <a:p>
            <a:r>
              <a:rPr lang="en-US" dirty="0">
                <a:solidFill>
                  <a:srgbClr val="FF0000"/>
                </a:solidFill>
                <a:latin typeface="Acumin Pro"/>
              </a:rPr>
              <a:t>5-Amino: 5-amino-3,4-dimethylisoxazole</a:t>
            </a:r>
          </a:p>
        </p:txBody>
      </p:sp>
      <p:sp>
        <p:nvSpPr>
          <p:cNvPr id="5" name="Date Placeholder 4">
            <a:extLst>
              <a:ext uri="{FF2B5EF4-FFF2-40B4-BE49-F238E27FC236}">
                <a16:creationId xmlns:a16="http://schemas.microsoft.com/office/drawing/2014/main" id="{6C7EB2B8-07F6-EC5C-84D2-5E1E037916F7}"/>
              </a:ext>
            </a:extLst>
          </p:cNvPr>
          <p:cNvSpPr>
            <a:spLocks noGrp="1"/>
          </p:cNvSpPr>
          <p:nvPr>
            <p:ph type="dt" sz="half" idx="2"/>
          </p:nvPr>
        </p:nvSpPr>
        <p:spPr/>
        <p:txBody>
          <a:bodyPr/>
          <a:lstStyle/>
          <a:p>
            <a:fld id="{B015B57A-A28E-441C-8125-AF5B2B4623B5}" type="datetime1">
              <a:rPr lang="en-US" smtClean="0"/>
              <a:t>5/16/2022</a:t>
            </a:fld>
            <a:endParaRPr lang="en-US"/>
          </a:p>
        </p:txBody>
      </p:sp>
      <p:sp>
        <p:nvSpPr>
          <p:cNvPr id="6" name="Slide Number Placeholder 5">
            <a:extLst>
              <a:ext uri="{FF2B5EF4-FFF2-40B4-BE49-F238E27FC236}">
                <a16:creationId xmlns:a16="http://schemas.microsoft.com/office/drawing/2014/main" id="{F34A88A3-C15D-FCF8-0824-564976E21AD2}"/>
              </a:ext>
            </a:extLst>
          </p:cNvPr>
          <p:cNvSpPr>
            <a:spLocks noGrp="1"/>
          </p:cNvSpPr>
          <p:nvPr>
            <p:ph type="sldNum" sz="quarter" idx="4"/>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372153354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756A4739-E8D0-4DF5-B042-7A31D5E59BCB}" vid="{ED261825-B91A-474A-98A7-3CDB1F579A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1245</TotalTime>
  <Words>4245</Words>
  <Application>Microsoft Office PowerPoint</Application>
  <PresentationFormat>On-screen Show (4:3)</PresentationFormat>
  <Paragraphs>376</Paragraphs>
  <Slides>23</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Acumin Pro ExtraCondensed Smbd</vt:lpstr>
      <vt:lpstr>Acumin Pro SemiCondensed</vt:lpstr>
      <vt:lpstr>Acumin Pro Medium</vt:lpstr>
      <vt:lpstr>United Sans Rg Md</vt:lpstr>
      <vt:lpstr>Acumin Pro Semibold</vt:lpstr>
      <vt:lpstr>Arial</vt:lpstr>
      <vt:lpstr>Acumin Pro ExtraCondensed</vt:lpstr>
      <vt:lpstr>Calibri</vt:lpstr>
      <vt:lpstr>Acumin Pro</vt:lpstr>
      <vt:lpstr>United Sans Cd Md</vt:lpstr>
      <vt:lpstr>Wingdings</vt:lpstr>
      <vt:lpstr>Purdue1</vt:lpstr>
      <vt:lpstr>Heats of Decomposition for a series of pharmaceutical reagents using an arsst calorimeter</vt:lpstr>
      <vt:lpstr>Agenda</vt:lpstr>
      <vt:lpstr>Partnership with Industry</vt:lpstr>
      <vt:lpstr>Project Description</vt:lpstr>
      <vt:lpstr>Background</vt:lpstr>
      <vt:lpstr>Apparatus</vt:lpstr>
      <vt:lpstr>Procedure - 1</vt:lpstr>
      <vt:lpstr>Procedure - 2</vt:lpstr>
      <vt:lpstr>Chemical Abbreviations</vt:lpstr>
      <vt:lpstr>Safety, Health, and Hazard Considerations - 1 </vt:lpstr>
      <vt:lpstr>Safety, Health, and Hazard Considerations - 2</vt:lpstr>
      <vt:lpstr>Results - 1</vt:lpstr>
      <vt:lpstr>Results - 2</vt:lpstr>
      <vt:lpstr>Results - 3</vt:lpstr>
      <vt:lpstr>Methodology - 1</vt:lpstr>
      <vt:lpstr>Methodology - 2</vt:lpstr>
      <vt:lpstr>Comparison to Existing Literature Data</vt:lpstr>
      <vt:lpstr>Chemicals and Trials</vt:lpstr>
      <vt:lpstr>Conclusions and Recommendations</vt:lpstr>
      <vt:lpstr>Future Work/Next Steps</vt:lpstr>
      <vt:lpstr>Acknowledgements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Emmett A Dean</dc:creator>
  <cp:lastModifiedBy>Ray Mentzer</cp:lastModifiedBy>
  <cp:revision>92</cp:revision>
  <dcterms:created xsi:type="dcterms:W3CDTF">2022-01-08T21:23:54Z</dcterms:created>
  <dcterms:modified xsi:type="dcterms:W3CDTF">2022-05-16T14:15:20Z</dcterms:modified>
</cp:coreProperties>
</file>