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3" r:id="rId2"/>
    <p:sldId id="257" r:id="rId3"/>
    <p:sldId id="518" r:id="rId4"/>
    <p:sldId id="519" r:id="rId5"/>
    <p:sldId id="525" r:id="rId6"/>
    <p:sldId id="526" r:id="rId7"/>
    <p:sldId id="528" r:id="rId8"/>
    <p:sldId id="527" r:id="rId9"/>
    <p:sldId id="522" r:id="rId10"/>
    <p:sldId id="529" r:id="rId11"/>
    <p:sldId id="530" r:id="rId12"/>
    <p:sldId id="523" r:id="rId13"/>
    <p:sldId id="524" r:id="rId14"/>
    <p:sldId id="52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00FF00"/>
    <a:srgbClr val="FF99CC"/>
    <a:srgbClr val="CCCCFF"/>
    <a:srgbClr val="CC66FF"/>
    <a:srgbClr val="FFFF99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0E61E-1A98-4846-943C-3AAFF9B02DE1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F458-86B9-45BA-83A3-94BDA1F4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07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A1CB5-3F28-41D3-AC4C-73473D2DC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34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8F458-86B9-45BA-83A3-94BDA1F4D5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87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8F458-86B9-45BA-83A3-94BDA1F4D5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79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8F458-86B9-45BA-83A3-94BDA1F4D5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1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401C-D4AE-4411-BCC0-C73E4FFC251E}" type="datetime1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1DD2-CEEA-4B13-A8D7-9CA753AB3DA6}" type="datetime1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E04-9672-4F49-8540-0E2E8FC578D6}" type="datetime1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5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SzPct val="80000"/>
              <a:buFont typeface="Courier New" panose="02070309020205020404" pitchFamily="49" charset="0"/>
              <a:buChar char="o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q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74262-A900-408F-A57B-CC9D8B59EB0D}" type="datetime1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AA3A06-9337-4957-908E-1077AB735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D44E-B501-4561-821A-A3371FDEF75F}" type="datetime1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5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6AF9-DB49-4637-894A-802DD24BD2CC}" type="datetime1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2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C3B8-4195-4F2D-9BE9-734C2977FCF2}" type="datetime1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A531-E587-4C13-BB21-5CD8A6734353}" type="datetime1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5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5F11-D199-4F9B-933D-6086A1436750}" type="datetime1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4955-D7A0-4C00-A4AD-9EA3985EC23B}" type="datetime1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F1A5-469F-4DEE-8EF4-3D8020F94386}" type="datetime1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AB09-6231-41E6-BB3D-291467C45832}" type="datetime1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835710" y="1601827"/>
            <a:ext cx="8520599" cy="205259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ECE 264 Fall 2020</a:t>
            </a:r>
            <a:b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" b="1" i="1" dirty="0">
                <a:solidFill>
                  <a:srgbClr val="3E11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 C Programming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835702" y="3691375"/>
            <a:ext cx="8520599" cy="792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28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560320"/>
            <a:ext cx="10515600" cy="3616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a = 0x80;        // 1000 0000 control bit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b = ‘A’ &gt;&gt; 1;    // 0010 0000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</a:t>
            </a:r>
            <a:r>
              <a:rPr lang="en-US" sz="2400" dirty="0" err="1" smtClean="0">
                <a:latin typeface="Consolas" panose="020B0609020204030204" pitchFamily="49" charset="0"/>
              </a:rPr>
              <a:t>onebyte</a:t>
            </a:r>
            <a:r>
              <a:rPr lang="en-US" sz="2400" dirty="0" smtClean="0">
                <a:latin typeface="Consolas" panose="020B0609020204030204" pitchFamily="49" charset="0"/>
              </a:rPr>
              <a:t> = a | b; // 1010 0000 first byte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c = ‘A’ &amp; 0x01;  // 0000 0001 last bit of ‘A’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d = c &lt;&lt; 7;      // 1000 0000    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// shift left 7 because ‘A’ 7 bits already in the first byte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e = 0x80 &gt;&gt; 1; // </a:t>
            </a:r>
            <a:r>
              <a:rPr lang="en-US" sz="2400" dirty="0">
                <a:latin typeface="Consolas" panose="020B0609020204030204" pitchFamily="49" charset="0"/>
              </a:rPr>
              <a:t>0100 </a:t>
            </a:r>
            <a:r>
              <a:rPr lang="en-US" sz="2400" dirty="0" smtClean="0">
                <a:latin typeface="Consolas" panose="020B0609020204030204" pitchFamily="49" charset="0"/>
              </a:rPr>
              <a:t>0000, 1 + 7 = 8</a:t>
            </a:r>
          </a:p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</a:rPr>
              <a:t>onebyte</a:t>
            </a:r>
            <a:r>
              <a:rPr lang="en-US" sz="2400" dirty="0" smtClean="0">
                <a:latin typeface="Consolas" panose="020B0609020204030204" pitchFamily="49" charset="0"/>
              </a:rPr>
              <a:t> = d | e | (‘m’ &gt;&gt; 2); // 1101 1011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96236" y="438595"/>
          <a:ext cx="9967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0100 0001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0110 1101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19196" y="1845138"/>
          <a:ext cx="106071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664">
                  <a:extLst>
                    <a:ext uri="{9D8B030D-6E8A-4147-A177-3AD203B41FA5}">
                      <a16:colId xmlns:a16="http://schemas.microsoft.com/office/drawing/2014/main" val="2497790465"/>
                    </a:ext>
                  </a:extLst>
                </a:gridCol>
                <a:gridCol w="2019868">
                  <a:extLst>
                    <a:ext uri="{9D8B030D-6E8A-4147-A177-3AD203B41FA5}">
                      <a16:colId xmlns:a16="http://schemas.microsoft.com/office/drawing/2014/main" val="1870166169"/>
                    </a:ext>
                  </a:extLst>
                </a:gridCol>
                <a:gridCol w="2279176">
                  <a:extLst>
                    <a:ext uri="{9D8B030D-6E8A-4147-A177-3AD203B41FA5}">
                      <a16:colId xmlns:a16="http://schemas.microsoft.com/office/drawing/2014/main" val="1578849590"/>
                    </a:ext>
                  </a:extLst>
                </a:gridCol>
                <a:gridCol w="2098112">
                  <a:extLst>
                    <a:ext uri="{9D8B030D-6E8A-4147-A177-3AD203B41FA5}">
                      <a16:colId xmlns:a16="http://schemas.microsoft.com/office/drawing/2014/main" val="2337870141"/>
                    </a:ext>
                  </a:extLst>
                </a:gridCol>
                <a:gridCol w="2240340">
                  <a:extLst>
                    <a:ext uri="{9D8B030D-6E8A-4147-A177-3AD203B41FA5}">
                      <a16:colId xmlns:a16="http://schemas.microsoft.com/office/drawing/2014/main" val="2114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010 0000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01 1011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0010 0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625354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254158" y="1382900"/>
            <a:ext cx="6899242" cy="472152"/>
            <a:chOff x="1254158" y="1382900"/>
            <a:chExt cx="6899242" cy="1300726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254158" y="1382901"/>
              <a:ext cx="1436" cy="1254717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123755" y="1428908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3399548" y="1382900"/>
              <a:ext cx="86927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326493" y="1405904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119618" y="1382900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5750643" y="1428908"/>
              <a:ext cx="86927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360431" y="1404882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741298" y="1404882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7543393" y="1406428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8145202" y="1428908"/>
              <a:ext cx="8198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23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055932" y="3014363"/>
            <a:ext cx="312420" cy="4343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16014" y="5756470"/>
            <a:ext cx="312420" cy="4343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12142" y="5303520"/>
            <a:ext cx="312420" cy="43434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6300" y="4366260"/>
            <a:ext cx="312420" cy="43434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560320"/>
            <a:ext cx="10515600" cy="3616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a = 0x80;        // 1000 0000 control bit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b = ‘A’ &gt;&gt; 1;    // 0010 0000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</a:t>
            </a:r>
            <a:r>
              <a:rPr lang="en-US" sz="2400" dirty="0" err="1" smtClean="0">
                <a:latin typeface="Consolas" panose="020B0609020204030204" pitchFamily="49" charset="0"/>
              </a:rPr>
              <a:t>onebyte</a:t>
            </a:r>
            <a:r>
              <a:rPr lang="en-US" sz="2400" dirty="0" smtClean="0">
                <a:latin typeface="Consolas" panose="020B0609020204030204" pitchFamily="49" charset="0"/>
              </a:rPr>
              <a:t> = a | b; // 1010 0000 first byte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c = ‘A’ &amp; 0x01;  // 0000 0001 last bit of ‘A’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d = c &lt;&lt; 7;      // 1000 0000    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// shift left 7 because ‘A’ 7 bits already in the first byte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e = 0x80 &gt;&gt; 1; // </a:t>
            </a:r>
            <a:r>
              <a:rPr lang="en-US" sz="2400" dirty="0">
                <a:latin typeface="Consolas" panose="020B0609020204030204" pitchFamily="49" charset="0"/>
              </a:rPr>
              <a:t>0100 </a:t>
            </a:r>
            <a:r>
              <a:rPr lang="en-US" sz="2400" dirty="0" smtClean="0">
                <a:latin typeface="Consolas" panose="020B0609020204030204" pitchFamily="49" charset="0"/>
              </a:rPr>
              <a:t>0000, 1 + 7 = 8</a:t>
            </a:r>
          </a:p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</a:rPr>
              <a:t>onebyte</a:t>
            </a:r>
            <a:r>
              <a:rPr lang="en-US" sz="2400" dirty="0" smtClean="0">
                <a:latin typeface="Consolas" panose="020B0609020204030204" pitchFamily="49" charset="0"/>
              </a:rPr>
              <a:t> = d | e | (‘m’ &gt;&gt; 2); // 1101 1011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96236" y="438595"/>
          <a:ext cx="9967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0100 0001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0110 1101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19196" y="1845138"/>
          <a:ext cx="106071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664">
                  <a:extLst>
                    <a:ext uri="{9D8B030D-6E8A-4147-A177-3AD203B41FA5}">
                      <a16:colId xmlns:a16="http://schemas.microsoft.com/office/drawing/2014/main" val="2497790465"/>
                    </a:ext>
                  </a:extLst>
                </a:gridCol>
                <a:gridCol w="2019868">
                  <a:extLst>
                    <a:ext uri="{9D8B030D-6E8A-4147-A177-3AD203B41FA5}">
                      <a16:colId xmlns:a16="http://schemas.microsoft.com/office/drawing/2014/main" val="1870166169"/>
                    </a:ext>
                  </a:extLst>
                </a:gridCol>
                <a:gridCol w="2279176">
                  <a:extLst>
                    <a:ext uri="{9D8B030D-6E8A-4147-A177-3AD203B41FA5}">
                      <a16:colId xmlns:a16="http://schemas.microsoft.com/office/drawing/2014/main" val="1578849590"/>
                    </a:ext>
                  </a:extLst>
                </a:gridCol>
                <a:gridCol w="2098112">
                  <a:extLst>
                    <a:ext uri="{9D8B030D-6E8A-4147-A177-3AD203B41FA5}">
                      <a16:colId xmlns:a16="http://schemas.microsoft.com/office/drawing/2014/main" val="2337870141"/>
                    </a:ext>
                  </a:extLst>
                </a:gridCol>
                <a:gridCol w="2240340">
                  <a:extLst>
                    <a:ext uri="{9D8B030D-6E8A-4147-A177-3AD203B41FA5}">
                      <a16:colId xmlns:a16="http://schemas.microsoft.com/office/drawing/2014/main" val="2114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010 0000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01 1011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0010 0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625354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254158" y="1382900"/>
            <a:ext cx="6899242" cy="472152"/>
            <a:chOff x="1254158" y="1382900"/>
            <a:chExt cx="6899242" cy="1300726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254158" y="1382901"/>
              <a:ext cx="1436" cy="1254717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123755" y="1428908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3399548" y="1382900"/>
              <a:ext cx="86927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326493" y="1405904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119618" y="1382900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5750643" y="1428908"/>
              <a:ext cx="86927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360431" y="1404882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741298" y="1404882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7543393" y="1406428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8145202" y="1428908"/>
              <a:ext cx="8198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66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752606" y="3004344"/>
            <a:ext cx="312420" cy="43434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18109" y="3934301"/>
            <a:ext cx="312420" cy="4343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560320"/>
            <a:ext cx="10515600" cy="3616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g = 0x03 &amp; ‘m’;  // 0000 0001, last 2 bits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h = g &lt;&lt; 6;      // 0100 0000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</a:t>
            </a:r>
            <a:r>
              <a:rPr lang="en-US" sz="2400" dirty="0" err="1" smtClean="0">
                <a:latin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</a:rPr>
              <a:t> = 0x80 &gt;&gt; 2;   // 0010 0000</a:t>
            </a:r>
          </a:p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</a:rPr>
              <a:t>onebyte</a:t>
            </a:r>
            <a:r>
              <a:rPr lang="en-US" sz="2400" dirty="0" smtClean="0">
                <a:latin typeface="Consolas" panose="020B0609020204030204" pitchFamily="49" charset="0"/>
              </a:rPr>
              <a:t> = h | </a:t>
            </a:r>
            <a:r>
              <a:rPr lang="en-US" sz="2400" dirty="0" err="1" smtClean="0">
                <a:latin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</a:rPr>
              <a:t> | (‘#’ &gt;&gt; 3);  // 0110 0100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96236" y="438595"/>
          <a:ext cx="9967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0100 0001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0110 1101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19196" y="1845138"/>
          <a:ext cx="106071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664">
                  <a:extLst>
                    <a:ext uri="{9D8B030D-6E8A-4147-A177-3AD203B41FA5}">
                      <a16:colId xmlns:a16="http://schemas.microsoft.com/office/drawing/2014/main" val="2497790465"/>
                    </a:ext>
                  </a:extLst>
                </a:gridCol>
                <a:gridCol w="2019868">
                  <a:extLst>
                    <a:ext uri="{9D8B030D-6E8A-4147-A177-3AD203B41FA5}">
                      <a16:colId xmlns:a16="http://schemas.microsoft.com/office/drawing/2014/main" val="1870166169"/>
                    </a:ext>
                  </a:extLst>
                </a:gridCol>
                <a:gridCol w="2279176">
                  <a:extLst>
                    <a:ext uri="{9D8B030D-6E8A-4147-A177-3AD203B41FA5}">
                      <a16:colId xmlns:a16="http://schemas.microsoft.com/office/drawing/2014/main" val="1578849590"/>
                    </a:ext>
                  </a:extLst>
                </a:gridCol>
                <a:gridCol w="2098112">
                  <a:extLst>
                    <a:ext uri="{9D8B030D-6E8A-4147-A177-3AD203B41FA5}">
                      <a16:colId xmlns:a16="http://schemas.microsoft.com/office/drawing/2014/main" val="2337870141"/>
                    </a:ext>
                  </a:extLst>
                </a:gridCol>
                <a:gridCol w="2240340">
                  <a:extLst>
                    <a:ext uri="{9D8B030D-6E8A-4147-A177-3AD203B41FA5}">
                      <a16:colId xmlns:a16="http://schemas.microsoft.com/office/drawing/2014/main" val="2114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010 0000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01 1011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0010 0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625354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254158" y="1382900"/>
            <a:ext cx="6899242" cy="472152"/>
            <a:chOff x="1254158" y="1382900"/>
            <a:chExt cx="6899242" cy="1300726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254158" y="1382901"/>
              <a:ext cx="1436" cy="1254717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123755" y="1428908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3399548" y="1382900"/>
              <a:ext cx="86927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326493" y="1405904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119618" y="1382900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5750643" y="1428908"/>
              <a:ext cx="86927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360431" y="1404882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741298" y="1404882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7543393" y="1406428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8145202" y="1428908"/>
              <a:ext cx="8198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val 2"/>
          <p:cNvSpPr/>
          <p:nvPr/>
        </p:nvSpPr>
        <p:spPr>
          <a:xfrm>
            <a:off x="5456570" y="1878539"/>
            <a:ext cx="381000" cy="443058"/>
          </a:xfrm>
          <a:prstGeom prst="ellipse">
            <a:avLst/>
          </a:prstGeom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96641" y="2321597"/>
            <a:ext cx="1859929" cy="124456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560320"/>
            <a:ext cx="10515600" cy="3616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General Solution:</a:t>
            </a:r>
          </a:p>
          <a:p>
            <a:r>
              <a:rPr lang="en-US" sz="2400" dirty="0" smtClean="0"/>
              <a:t>0x80 is the control of 1</a:t>
            </a:r>
          </a:p>
          <a:p>
            <a:r>
              <a:rPr lang="en-US" sz="2400" dirty="0" smtClean="0"/>
              <a:t>need to keep track how many bits to shift the control</a:t>
            </a:r>
          </a:p>
          <a:p>
            <a:r>
              <a:rPr lang="en-US" sz="2400" dirty="0" smtClean="0"/>
              <a:t>need to shift the characters right and left</a:t>
            </a:r>
          </a:p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0000FF"/>
                </a:solidFill>
              </a:rPr>
              <a:t>mask</a:t>
            </a:r>
            <a:r>
              <a:rPr lang="en-US" sz="2400" dirty="0" smtClean="0"/>
              <a:t> to block unwanted bits</a:t>
            </a:r>
          </a:p>
          <a:p>
            <a:pPr marL="457200" lvl="1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unsigned char c = ‘A’ &amp; 0x01;  // </a:t>
            </a:r>
            <a:r>
              <a:rPr lang="en-US" sz="2400" dirty="0" smtClean="0">
                <a:latin typeface="Consolas" panose="020B0609020204030204" pitchFamily="49" charset="0"/>
              </a:rPr>
              <a:t>last </a:t>
            </a:r>
            <a:r>
              <a:rPr lang="en-US" sz="2400" dirty="0">
                <a:latin typeface="Consolas" panose="020B0609020204030204" pitchFamily="49" charset="0"/>
              </a:rPr>
              <a:t>bit of ‘A’</a:t>
            </a:r>
          </a:p>
          <a:p>
            <a:r>
              <a:rPr lang="en-US" sz="2400" dirty="0" smtClean="0"/>
              <a:t>A mask blocks some information (such as cheek and forehead) and allows some information (such as eyes and mouth) to pass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96236" y="438595"/>
          <a:ext cx="9967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0100 0001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0110 1101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19196" y="1845138"/>
          <a:ext cx="106071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664">
                  <a:extLst>
                    <a:ext uri="{9D8B030D-6E8A-4147-A177-3AD203B41FA5}">
                      <a16:colId xmlns:a16="http://schemas.microsoft.com/office/drawing/2014/main" val="2497790465"/>
                    </a:ext>
                  </a:extLst>
                </a:gridCol>
                <a:gridCol w="2019868">
                  <a:extLst>
                    <a:ext uri="{9D8B030D-6E8A-4147-A177-3AD203B41FA5}">
                      <a16:colId xmlns:a16="http://schemas.microsoft.com/office/drawing/2014/main" val="1870166169"/>
                    </a:ext>
                  </a:extLst>
                </a:gridCol>
                <a:gridCol w="2279176">
                  <a:extLst>
                    <a:ext uri="{9D8B030D-6E8A-4147-A177-3AD203B41FA5}">
                      <a16:colId xmlns:a16="http://schemas.microsoft.com/office/drawing/2014/main" val="1578849590"/>
                    </a:ext>
                  </a:extLst>
                </a:gridCol>
                <a:gridCol w="2098112">
                  <a:extLst>
                    <a:ext uri="{9D8B030D-6E8A-4147-A177-3AD203B41FA5}">
                      <a16:colId xmlns:a16="http://schemas.microsoft.com/office/drawing/2014/main" val="2337870141"/>
                    </a:ext>
                  </a:extLst>
                </a:gridCol>
                <a:gridCol w="2240340">
                  <a:extLst>
                    <a:ext uri="{9D8B030D-6E8A-4147-A177-3AD203B41FA5}">
                      <a16:colId xmlns:a16="http://schemas.microsoft.com/office/drawing/2014/main" val="2114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010 0000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01 1011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0010 0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625354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254158" y="1382900"/>
            <a:ext cx="6899242" cy="472152"/>
            <a:chOff x="1254158" y="1382900"/>
            <a:chExt cx="6899242" cy="1300726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254158" y="1382901"/>
              <a:ext cx="1436" cy="1254717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123755" y="1428908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3399548" y="1382900"/>
              <a:ext cx="86927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326493" y="1405904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119618" y="1382900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5750643" y="1428908"/>
              <a:ext cx="86927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360431" y="1404882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741298" y="1404882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7543393" y="1406428"/>
              <a:ext cx="47826" cy="12087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8145202" y="1428908"/>
              <a:ext cx="8198" cy="1254718"/>
            </a:xfrm>
            <a:prstGeom prst="straightConnector1">
              <a:avLst/>
            </a:prstGeom>
            <a:ln w="38100">
              <a:solidFill>
                <a:srgbClr val="0000FF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 descr="Country Girl/Theatre Geek: About M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204" y="2560320"/>
            <a:ext cx="2308152" cy="199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Unused bits in the last byte (if any) are filled by zeros.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216996"/>
              </p:ext>
            </p:extLst>
          </p:nvPr>
        </p:nvGraphicFramePr>
        <p:xfrm>
          <a:off x="1308053" y="654368"/>
          <a:ext cx="969336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6572750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34195650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64234220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9769359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4613195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42127267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52480574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6695187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019880421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00907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6D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70567"/>
              </p:ext>
            </p:extLst>
          </p:nvPr>
        </p:nvGraphicFramePr>
        <p:xfrm>
          <a:off x="6656696" y="2348230"/>
          <a:ext cx="504762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624">
                  <a:extLst>
                    <a:ext uri="{9D8B030D-6E8A-4147-A177-3AD203B41FA5}">
                      <a16:colId xmlns:a16="http://schemas.microsoft.com/office/drawing/2014/main" val="1162449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 Tree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923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 of the original file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018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characters (data)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37575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627258"/>
              </p:ext>
            </p:extLst>
          </p:nvPr>
        </p:nvGraphicFramePr>
        <p:xfrm>
          <a:off x="1046386" y="3968115"/>
          <a:ext cx="1039885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6069705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14274744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55633547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63512675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819160375"/>
                    </a:ext>
                  </a:extLst>
                </a:gridCol>
                <a:gridCol w="1025750">
                  <a:extLst>
                    <a:ext uri="{9D8B030D-6E8A-4147-A177-3AD203B41FA5}">
                      <a16:colId xmlns:a16="http://schemas.microsoft.com/office/drawing/2014/main" val="22921518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92248744"/>
                    </a:ext>
                  </a:extLst>
                </a:gridCol>
                <a:gridCol w="1025750">
                  <a:extLst>
                    <a:ext uri="{9D8B030D-6E8A-4147-A177-3AD203B41FA5}">
                      <a16:colId xmlns:a16="http://schemas.microsoft.com/office/drawing/2014/main" val="322504681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66042558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608463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7698835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4168590282"/>
                    </a:ext>
                  </a:extLst>
                </a:gridCol>
                <a:gridCol w="666394">
                  <a:extLst>
                    <a:ext uri="{9D8B030D-6E8A-4147-A177-3AD203B41FA5}">
                      <a16:colId xmlns:a16="http://schemas.microsoft.com/office/drawing/2014/main" val="29239577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 bytes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99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code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0 1 1 0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0 1 0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0 1 1 1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25 bytes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7056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0 0 0 1 0 1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0 1 1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0 0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1 1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1 1 0 1 1 0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731298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6233160" y="4754880"/>
            <a:ext cx="220980" cy="25908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587740" y="4736465"/>
            <a:ext cx="220980" cy="25908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6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319" y="2362883"/>
            <a:ext cx="11204812" cy="2387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Huffman Compression </a:t>
            </a:r>
            <a:r>
              <a:rPr lang="en-US" sz="4000" dirty="0" smtClean="0"/>
              <a:t>03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Use Bits in Compressed Files</a:t>
            </a:r>
            <a:endParaRPr lang="en-US" sz="4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 Coding Increases File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1A 1m 1# 1 G 0 00 1c 1s 0 0 0 </a:t>
            </a:r>
            <a:endParaRPr lang="en-US" dirty="0" smtClean="0"/>
          </a:p>
          <a:p>
            <a:r>
              <a:rPr lang="en-US" dirty="0" smtClean="0"/>
              <a:t>+ 4 bytes length</a:t>
            </a:r>
          </a:p>
          <a:p>
            <a:r>
              <a:rPr lang="en-US" dirty="0" smtClean="0"/>
              <a:t>+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694796" y="1548130"/>
          <a:ext cx="504762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624">
                  <a:extLst>
                    <a:ext uri="{9D8B030D-6E8A-4147-A177-3AD203B41FA5}">
                      <a16:colId xmlns:a16="http://schemas.microsoft.com/office/drawing/2014/main" val="1162449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 Tree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4923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 of the original file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018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characters (data)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37575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046386" y="3485515"/>
          <a:ext cx="1030741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6069705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14274744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55633547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63512675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819160375"/>
                    </a:ext>
                  </a:extLst>
                </a:gridCol>
                <a:gridCol w="1025750">
                  <a:extLst>
                    <a:ext uri="{9D8B030D-6E8A-4147-A177-3AD203B41FA5}">
                      <a16:colId xmlns:a16="http://schemas.microsoft.com/office/drawing/2014/main" val="229215185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392248744"/>
                    </a:ext>
                  </a:extLst>
                </a:gridCol>
                <a:gridCol w="1025750">
                  <a:extLst>
                    <a:ext uri="{9D8B030D-6E8A-4147-A177-3AD203B41FA5}">
                      <a16:colId xmlns:a16="http://schemas.microsoft.com/office/drawing/2014/main" val="322504681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66042558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608463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7698835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4168590282"/>
                    </a:ext>
                  </a:extLst>
                </a:gridCol>
                <a:gridCol w="666394">
                  <a:extLst>
                    <a:ext uri="{9D8B030D-6E8A-4147-A177-3AD203B41FA5}">
                      <a16:colId xmlns:a16="http://schemas.microsoft.com/office/drawing/2014/main" val="29239577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 bytes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99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code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0 1 1 0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0 1 0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0 1 1 1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25 bytes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7056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1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bits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566070"/>
              </p:ext>
            </p:extLst>
          </p:nvPr>
        </p:nvGraphicFramePr>
        <p:xfrm>
          <a:off x="1125173" y="1405860"/>
          <a:ext cx="969336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6572750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34195650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64234220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9769359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4613195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42127267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52480574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6695187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019880421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00907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6D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180987"/>
              </p:ext>
            </p:extLst>
          </p:nvPr>
        </p:nvGraphicFramePr>
        <p:xfrm>
          <a:off x="196236" y="2731423"/>
          <a:ext cx="9967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0100 0001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0110 1101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423447"/>
              </p:ext>
            </p:extLst>
          </p:nvPr>
        </p:nvGraphicFramePr>
        <p:xfrm>
          <a:off x="1019196" y="4930446"/>
          <a:ext cx="106071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664">
                  <a:extLst>
                    <a:ext uri="{9D8B030D-6E8A-4147-A177-3AD203B41FA5}">
                      <a16:colId xmlns:a16="http://schemas.microsoft.com/office/drawing/2014/main" val="2497790465"/>
                    </a:ext>
                  </a:extLst>
                </a:gridCol>
                <a:gridCol w="2019868">
                  <a:extLst>
                    <a:ext uri="{9D8B030D-6E8A-4147-A177-3AD203B41FA5}">
                      <a16:colId xmlns:a16="http://schemas.microsoft.com/office/drawing/2014/main" val="1870166169"/>
                    </a:ext>
                  </a:extLst>
                </a:gridCol>
                <a:gridCol w="2279176">
                  <a:extLst>
                    <a:ext uri="{9D8B030D-6E8A-4147-A177-3AD203B41FA5}">
                      <a16:colId xmlns:a16="http://schemas.microsoft.com/office/drawing/2014/main" val="1578849590"/>
                    </a:ext>
                  </a:extLst>
                </a:gridCol>
                <a:gridCol w="2098112">
                  <a:extLst>
                    <a:ext uri="{9D8B030D-6E8A-4147-A177-3AD203B41FA5}">
                      <a16:colId xmlns:a16="http://schemas.microsoft.com/office/drawing/2014/main" val="2337870141"/>
                    </a:ext>
                  </a:extLst>
                </a:gridCol>
                <a:gridCol w="2240340">
                  <a:extLst>
                    <a:ext uri="{9D8B030D-6E8A-4147-A177-3AD203B41FA5}">
                      <a16:colId xmlns:a16="http://schemas.microsoft.com/office/drawing/2014/main" val="2114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010 0000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625354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254158" y="3675729"/>
            <a:ext cx="1436" cy="1254717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8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bits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25173" y="1405860"/>
          <a:ext cx="969336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6572750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34195650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64234220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9769359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4613195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42127267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52480574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6695187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019880421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00907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6D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96236" y="2731423"/>
          <a:ext cx="9967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0100 0001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0110 1101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65061"/>
              </p:ext>
            </p:extLst>
          </p:nvPr>
        </p:nvGraphicFramePr>
        <p:xfrm>
          <a:off x="1019196" y="4930446"/>
          <a:ext cx="106071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664">
                  <a:extLst>
                    <a:ext uri="{9D8B030D-6E8A-4147-A177-3AD203B41FA5}">
                      <a16:colId xmlns:a16="http://schemas.microsoft.com/office/drawing/2014/main" val="2497790465"/>
                    </a:ext>
                  </a:extLst>
                </a:gridCol>
                <a:gridCol w="2019868">
                  <a:extLst>
                    <a:ext uri="{9D8B030D-6E8A-4147-A177-3AD203B41FA5}">
                      <a16:colId xmlns:a16="http://schemas.microsoft.com/office/drawing/2014/main" val="1870166169"/>
                    </a:ext>
                  </a:extLst>
                </a:gridCol>
                <a:gridCol w="2279176">
                  <a:extLst>
                    <a:ext uri="{9D8B030D-6E8A-4147-A177-3AD203B41FA5}">
                      <a16:colId xmlns:a16="http://schemas.microsoft.com/office/drawing/2014/main" val="1578849590"/>
                    </a:ext>
                  </a:extLst>
                </a:gridCol>
                <a:gridCol w="2098112">
                  <a:extLst>
                    <a:ext uri="{9D8B030D-6E8A-4147-A177-3AD203B41FA5}">
                      <a16:colId xmlns:a16="http://schemas.microsoft.com/office/drawing/2014/main" val="2337870141"/>
                    </a:ext>
                  </a:extLst>
                </a:gridCol>
                <a:gridCol w="2240340">
                  <a:extLst>
                    <a:ext uri="{9D8B030D-6E8A-4147-A177-3AD203B41FA5}">
                      <a16:colId xmlns:a16="http://schemas.microsoft.com/office/drawing/2014/main" val="2114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010 0000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01 1011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625354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254158" y="3675729"/>
            <a:ext cx="1436" cy="1254717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23755" y="3721736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399548" y="3675728"/>
            <a:ext cx="86927" cy="125471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bits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25173" y="1405860"/>
          <a:ext cx="969336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6572750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34195650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64234220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9769359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4613195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42127267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52480574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6695187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019880421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00907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6D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96236" y="2731423"/>
          <a:ext cx="9967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0100 0001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0110 1101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19196" y="4930446"/>
          <a:ext cx="106071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664">
                  <a:extLst>
                    <a:ext uri="{9D8B030D-6E8A-4147-A177-3AD203B41FA5}">
                      <a16:colId xmlns:a16="http://schemas.microsoft.com/office/drawing/2014/main" val="2497790465"/>
                    </a:ext>
                  </a:extLst>
                </a:gridCol>
                <a:gridCol w="2019868">
                  <a:extLst>
                    <a:ext uri="{9D8B030D-6E8A-4147-A177-3AD203B41FA5}">
                      <a16:colId xmlns:a16="http://schemas.microsoft.com/office/drawing/2014/main" val="1870166169"/>
                    </a:ext>
                  </a:extLst>
                </a:gridCol>
                <a:gridCol w="2279176">
                  <a:extLst>
                    <a:ext uri="{9D8B030D-6E8A-4147-A177-3AD203B41FA5}">
                      <a16:colId xmlns:a16="http://schemas.microsoft.com/office/drawing/2014/main" val="1578849590"/>
                    </a:ext>
                  </a:extLst>
                </a:gridCol>
                <a:gridCol w="2098112">
                  <a:extLst>
                    <a:ext uri="{9D8B030D-6E8A-4147-A177-3AD203B41FA5}">
                      <a16:colId xmlns:a16="http://schemas.microsoft.com/office/drawing/2014/main" val="2337870141"/>
                    </a:ext>
                  </a:extLst>
                </a:gridCol>
                <a:gridCol w="2240340">
                  <a:extLst>
                    <a:ext uri="{9D8B030D-6E8A-4147-A177-3AD203B41FA5}">
                      <a16:colId xmlns:a16="http://schemas.microsoft.com/office/drawing/2014/main" val="2114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010 0000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01 1011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0010 0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625354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254158" y="3675729"/>
            <a:ext cx="1436" cy="1254717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23755" y="3721736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399548" y="3675728"/>
            <a:ext cx="86927" cy="125471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326493" y="3698732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19618" y="3675728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4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bits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25173" y="1405860"/>
          <a:ext cx="969336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6572750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34195650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64234220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9769359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4613195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42127267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52480574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6695187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019880421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00907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6D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96236" y="2731423"/>
          <a:ext cx="9967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0100 0001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0110 1101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19196" y="4930446"/>
          <a:ext cx="106071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664">
                  <a:extLst>
                    <a:ext uri="{9D8B030D-6E8A-4147-A177-3AD203B41FA5}">
                      <a16:colId xmlns:a16="http://schemas.microsoft.com/office/drawing/2014/main" val="2497790465"/>
                    </a:ext>
                  </a:extLst>
                </a:gridCol>
                <a:gridCol w="2019868">
                  <a:extLst>
                    <a:ext uri="{9D8B030D-6E8A-4147-A177-3AD203B41FA5}">
                      <a16:colId xmlns:a16="http://schemas.microsoft.com/office/drawing/2014/main" val="1870166169"/>
                    </a:ext>
                  </a:extLst>
                </a:gridCol>
                <a:gridCol w="2279176">
                  <a:extLst>
                    <a:ext uri="{9D8B030D-6E8A-4147-A177-3AD203B41FA5}">
                      <a16:colId xmlns:a16="http://schemas.microsoft.com/office/drawing/2014/main" val="1578849590"/>
                    </a:ext>
                  </a:extLst>
                </a:gridCol>
                <a:gridCol w="2098112">
                  <a:extLst>
                    <a:ext uri="{9D8B030D-6E8A-4147-A177-3AD203B41FA5}">
                      <a16:colId xmlns:a16="http://schemas.microsoft.com/office/drawing/2014/main" val="2337870141"/>
                    </a:ext>
                  </a:extLst>
                </a:gridCol>
                <a:gridCol w="2240340">
                  <a:extLst>
                    <a:ext uri="{9D8B030D-6E8A-4147-A177-3AD203B41FA5}">
                      <a16:colId xmlns:a16="http://schemas.microsoft.com/office/drawing/2014/main" val="2114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010 0000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01 1011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0010 0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625354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254158" y="3675729"/>
            <a:ext cx="1436" cy="1254717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23755" y="3721736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399548" y="3675728"/>
            <a:ext cx="86927" cy="125471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326493" y="3698732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19618" y="3675728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750643" y="3721736"/>
            <a:ext cx="86927" cy="125471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2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bits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25173" y="1405860"/>
          <a:ext cx="969336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6572750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34195650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64234220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97693595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4613195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42127267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952480574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6695187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3019880421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200907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6D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96236" y="2731423"/>
          <a:ext cx="9967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0100 0001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0110 1101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19196" y="4930446"/>
          <a:ext cx="106071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664">
                  <a:extLst>
                    <a:ext uri="{9D8B030D-6E8A-4147-A177-3AD203B41FA5}">
                      <a16:colId xmlns:a16="http://schemas.microsoft.com/office/drawing/2014/main" val="2497790465"/>
                    </a:ext>
                  </a:extLst>
                </a:gridCol>
                <a:gridCol w="2019868">
                  <a:extLst>
                    <a:ext uri="{9D8B030D-6E8A-4147-A177-3AD203B41FA5}">
                      <a16:colId xmlns:a16="http://schemas.microsoft.com/office/drawing/2014/main" val="1870166169"/>
                    </a:ext>
                  </a:extLst>
                </a:gridCol>
                <a:gridCol w="2279176">
                  <a:extLst>
                    <a:ext uri="{9D8B030D-6E8A-4147-A177-3AD203B41FA5}">
                      <a16:colId xmlns:a16="http://schemas.microsoft.com/office/drawing/2014/main" val="1578849590"/>
                    </a:ext>
                  </a:extLst>
                </a:gridCol>
                <a:gridCol w="2098112">
                  <a:extLst>
                    <a:ext uri="{9D8B030D-6E8A-4147-A177-3AD203B41FA5}">
                      <a16:colId xmlns:a16="http://schemas.microsoft.com/office/drawing/2014/main" val="2337870141"/>
                    </a:ext>
                  </a:extLst>
                </a:gridCol>
                <a:gridCol w="2240340">
                  <a:extLst>
                    <a:ext uri="{9D8B030D-6E8A-4147-A177-3AD203B41FA5}">
                      <a16:colId xmlns:a16="http://schemas.microsoft.com/office/drawing/2014/main" val="2114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010 0000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01 1011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0010 0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625354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254158" y="3675729"/>
            <a:ext cx="1436" cy="1254717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23755" y="3721736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399548" y="3675728"/>
            <a:ext cx="86927" cy="125471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326493" y="3698732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19618" y="3675728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750643" y="3721736"/>
            <a:ext cx="86927" cy="125471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360431" y="3697710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741298" y="3697710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543393" y="3699256"/>
            <a:ext cx="47826" cy="12087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145202" y="3721736"/>
            <a:ext cx="8198" cy="125471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2560320"/>
            <a:ext cx="10515600" cy="3616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a = 0x80;        // 1000 0000 control bit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b = ‘A’ &gt;&gt; 1;    // 0010 0000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unsigned char </a:t>
            </a:r>
            <a:r>
              <a:rPr lang="en-US" sz="2400" dirty="0" err="1" smtClean="0">
                <a:latin typeface="Consolas" panose="020B0609020204030204" pitchFamily="49" charset="0"/>
              </a:rPr>
              <a:t>onebyte</a:t>
            </a:r>
            <a:r>
              <a:rPr lang="en-US" sz="2400" dirty="0" smtClean="0">
                <a:latin typeface="Consolas" panose="020B0609020204030204" pitchFamily="49" charset="0"/>
              </a:rPr>
              <a:t> = a | b; // 1010 0000 first byte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96236" y="438595"/>
          <a:ext cx="99672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86303444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32743537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43525361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84592809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93115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62383282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049327989"/>
                    </a:ext>
                  </a:extLst>
                </a:gridCol>
                <a:gridCol w="411540">
                  <a:extLst>
                    <a:ext uri="{9D8B030D-6E8A-4147-A177-3AD203B41FA5}">
                      <a16:colId xmlns:a16="http://schemas.microsoft.com/office/drawing/2014/main" val="11585217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7103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665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0100 0001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0110 1101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0010 0011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0100 0111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2485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19196" y="1845138"/>
          <a:ext cx="1060716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664">
                  <a:extLst>
                    <a:ext uri="{9D8B030D-6E8A-4147-A177-3AD203B41FA5}">
                      <a16:colId xmlns:a16="http://schemas.microsoft.com/office/drawing/2014/main" val="2497790465"/>
                    </a:ext>
                  </a:extLst>
                </a:gridCol>
                <a:gridCol w="2019868">
                  <a:extLst>
                    <a:ext uri="{9D8B030D-6E8A-4147-A177-3AD203B41FA5}">
                      <a16:colId xmlns:a16="http://schemas.microsoft.com/office/drawing/2014/main" val="1870166169"/>
                    </a:ext>
                  </a:extLst>
                </a:gridCol>
                <a:gridCol w="2279176">
                  <a:extLst>
                    <a:ext uri="{9D8B030D-6E8A-4147-A177-3AD203B41FA5}">
                      <a16:colId xmlns:a16="http://schemas.microsoft.com/office/drawing/2014/main" val="1578849590"/>
                    </a:ext>
                  </a:extLst>
                </a:gridCol>
                <a:gridCol w="2098112">
                  <a:extLst>
                    <a:ext uri="{9D8B030D-6E8A-4147-A177-3AD203B41FA5}">
                      <a16:colId xmlns:a16="http://schemas.microsoft.com/office/drawing/2014/main" val="2337870141"/>
                    </a:ext>
                  </a:extLst>
                </a:gridCol>
                <a:gridCol w="2240340">
                  <a:extLst>
                    <a:ext uri="{9D8B030D-6E8A-4147-A177-3AD203B41FA5}">
                      <a16:colId xmlns:a16="http://schemas.microsoft.com/office/drawing/2014/main" val="2114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010 0000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01 1011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0010 0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 </a:t>
                      </a:r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0100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625354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254158" y="1382900"/>
            <a:ext cx="1436" cy="455451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23755" y="1399600"/>
            <a:ext cx="47826" cy="4387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1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rgbClr val="0000FF"/>
          </a:solidFill>
        </a:ln>
      </a:spPr>
      <a:bodyPr wrap="none" rtlCol="0" anchor="ctr">
        <a:spAutoFit/>
      </a:bodyPr>
      <a:lstStyle>
        <a:defPPr algn="ctr">
          <a:defRPr sz="28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36930</TotalTime>
  <Words>1081</Words>
  <Application>Microsoft Office PowerPoint</Application>
  <PresentationFormat>Widescreen</PresentationFormat>
  <Paragraphs>487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Courier New</vt:lpstr>
      <vt:lpstr>Wingdings</vt:lpstr>
      <vt:lpstr>Office Theme</vt:lpstr>
      <vt:lpstr>ECE 264 Fall 2020 Advanced C Programming</vt:lpstr>
      <vt:lpstr>Huffman Compression 03  Use Bits in Compressed Files</vt:lpstr>
      <vt:lpstr>Huffman Coding Increases File Sizes</vt:lpstr>
      <vt:lpstr>Use bits</vt:lpstr>
      <vt:lpstr>Use bits</vt:lpstr>
      <vt:lpstr>Use bits</vt:lpstr>
      <vt:lpstr>Use bits</vt:lpstr>
      <vt:lpstr>Use bits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Start of Linux</dc:title>
  <dc:creator>yunglu</dc:creator>
  <cp:lastModifiedBy>Lu, Yung-hsiang</cp:lastModifiedBy>
  <cp:revision>1921</cp:revision>
  <dcterms:created xsi:type="dcterms:W3CDTF">2019-01-20T10:50:50Z</dcterms:created>
  <dcterms:modified xsi:type="dcterms:W3CDTF">2020-09-10T03:12:46Z</dcterms:modified>
</cp:coreProperties>
</file>