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43" r:id="rId2"/>
    <p:sldId id="257" r:id="rId3"/>
    <p:sldId id="493" r:id="rId4"/>
    <p:sldId id="506" r:id="rId5"/>
    <p:sldId id="507" r:id="rId6"/>
    <p:sldId id="509" r:id="rId7"/>
    <p:sldId id="510" r:id="rId8"/>
    <p:sldId id="511" r:id="rId9"/>
    <p:sldId id="512" r:id="rId10"/>
    <p:sldId id="513" r:id="rId11"/>
    <p:sldId id="514" r:id="rId12"/>
    <p:sldId id="517" r:id="rId13"/>
    <p:sldId id="515" r:id="rId14"/>
    <p:sldId id="51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00FFFF"/>
    <a:srgbClr val="FF99CC"/>
    <a:srgbClr val="CCCCFF"/>
    <a:srgbClr val="CC66FF"/>
    <a:srgbClr val="FFFF99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9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0E61E-1A98-4846-943C-3AAFF9B02DE1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F458-86B9-45BA-83A3-94BDA1F4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207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A1CB5-3F28-41D3-AC4C-73473D2DCA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34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8F458-86B9-45BA-83A3-94BDA1F4D5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44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401C-D4AE-4411-BCC0-C73E4FFC251E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8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1DD2-CEEA-4B13-A8D7-9CA753AB3DA6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E04-9672-4F49-8540-0E2E8FC578D6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5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SzPct val="80000"/>
              <a:buFont typeface="Courier New" panose="02070309020205020404" pitchFamily="49" charset="0"/>
              <a:buChar char="o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q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874262-A900-408F-A57B-CC9D8B59EB0D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8AA3A06-9337-4957-908E-1077AB735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94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D44E-B501-4561-821A-A3371FDEF75F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50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6AF9-DB49-4637-894A-802DD24BD2CC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72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C3B8-4195-4F2D-9BE9-734C2977FCF2}" type="datetime1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0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A531-E587-4C13-BB21-5CD8A6734353}" type="datetime1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5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5F11-D199-4F9B-933D-6086A1436750}" type="datetime1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4955-D7A0-4C00-A4AD-9EA3985EC23B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2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F1A5-469F-4DEE-8EF4-3D8020F94386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7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AB09-6231-41E6-BB3D-291467C45832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2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835710" y="1601827"/>
            <a:ext cx="8520599" cy="2052599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ECE 264 Fall 2020</a:t>
            </a:r>
            <a:b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" b="1" i="1" dirty="0">
                <a:solidFill>
                  <a:srgbClr val="3E11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 C Programming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835702" y="3691375"/>
            <a:ext cx="8520599" cy="7926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Yung-Hsiang Lu</a:t>
            </a: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Purdue University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yunglu@purdue.edu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628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0520"/>
            <a:ext cx="10515600" cy="58264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1A 1m 1# 1G 0 0 0 1c 1s 0 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1A </a:t>
            </a:r>
            <a:r>
              <a:rPr lang="en-US" dirty="0"/>
              <a:t>1m 1# 1 G </a:t>
            </a:r>
            <a:r>
              <a:rPr lang="en-US" dirty="0" smtClean="0"/>
              <a:t>0 00 1c 1s 0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yunglu@purdue.edu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4889700" y="314994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26219" y="3190065"/>
            <a:ext cx="338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568000" y="4002342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810931" y="4042466"/>
            <a:ext cx="37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078454" y="484183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32537" y="488195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7128944" y="4836233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331763" y="4876357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780379" y="1600228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5974689" y="1936054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6560682" y="399757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6446322" y="4430151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7145443" y="4423213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6147395" y="3165830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6033035" y="3598410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732156" y="3591472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5554745" y="232634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H="1">
            <a:off x="5440385" y="2758921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6139506" y="2751983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7059451" y="3136762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281846" y="3176886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8071841" y="3131164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306720" y="3171288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738297" y="1582552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Straight Arrow Connector 106"/>
          <p:cNvCxnSpPr>
            <a:endCxn id="106" idx="1"/>
          </p:cNvCxnSpPr>
          <p:nvPr/>
        </p:nvCxnSpPr>
        <p:spPr>
          <a:xfrm flipV="1">
            <a:off x="6187958" y="1750466"/>
            <a:ext cx="1550339" cy="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7938894" y="1918379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7544034" y="2306779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7429674" y="2739359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8128795" y="2732421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17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0520"/>
            <a:ext cx="10515600" cy="58264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1A 1m 1# 1G 0 0 0 1c 1s 0 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1A </a:t>
            </a:r>
            <a:r>
              <a:rPr lang="en-US" dirty="0"/>
              <a:t>1m 1# 1 G </a:t>
            </a:r>
            <a:r>
              <a:rPr lang="en-US" dirty="0" smtClean="0"/>
              <a:t>0 00 1c 1s 0 0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yunglu@purdue.edu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4242000" y="363762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78519" y="3677745"/>
            <a:ext cx="338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920300" y="4490022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63231" y="4530146"/>
            <a:ext cx="37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430754" y="532951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84837" y="536963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81244" y="5323913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684063" y="5364037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217182" y="1082068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6411492" y="1417894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5912982" y="448525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5798622" y="4917831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497743" y="4910893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5499695" y="3653510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5385335" y="4086090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084456" y="4079152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4907045" y="281402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H="1">
            <a:off x="4792685" y="3246601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5491806" y="3239663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6411751" y="3624442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634146" y="3664566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7424141" y="3618844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659020" y="3658968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6896334" y="2794459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6781974" y="3227039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7481095" y="3220101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5997744" y="1805186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Arrow Connector 33"/>
          <p:cNvCxnSpPr>
            <a:endCxn id="99" idx="7"/>
          </p:cNvCxnSpPr>
          <p:nvPr/>
        </p:nvCxnSpPr>
        <p:spPr>
          <a:xfrm flipH="1">
            <a:off x="5599784" y="2237766"/>
            <a:ext cx="634218" cy="642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52" idx="1"/>
          </p:cNvCxnSpPr>
          <p:nvPr/>
        </p:nvCxnSpPr>
        <p:spPr>
          <a:xfrm>
            <a:off x="6582505" y="2230828"/>
            <a:ext cx="432684" cy="6294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11242056" y="1806081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79" name="Straight Connector 78"/>
          <p:cNvCxnSpPr>
            <a:stCxn id="78" idx="3"/>
          </p:cNvCxnSpPr>
          <p:nvPr/>
        </p:nvCxnSpPr>
        <p:spPr>
          <a:xfrm flipH="1">
            <a:off x="10956306" y="1959392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369964" y="1964835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8722849" y="1811524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82" name="Straight Connector 81"/>
          <p:cNvCxnSpPr>
            <a:stCxn id="81" idx="3"/>
          </p:cNvCxnSpPr>
          <p:nvPr/>
        </p:nvCxnSpPr>
        <p:spPr>
          <a:xfrm flipH="1">
            <a:off x="8437099" y="1964835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850757" y="1970278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9165419" y="2172115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85" name="Straight Connector 84"/>
          <p:cNvCxnSpPr>
            <a:stCxn id="84" idx="3"/>
          </p:cNvCxnSpPr>
          <p:nvPr/>
        </p:nvCxnSpPr>
        <p:spPr>
          <a:xfrm flipH="1">
            <a:off x="8879669" y="2325426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9293327" y="2330869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9579077" y="2556969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91" name="Straight Connector 90"/>
          <p:cNvCxnSpPr>
            <a:stCxn id="90" idx="3"/>
          </p:cNvCxnSpPr>
          <p:nvPr/>
        </p:nvCxnSpPr>
        <p:spPr>
          <a:xfrm flipH="1">
            <a:off x="9293327" y="2710280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706985" y="2715723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8192884" y="2236974"/>
            <a:ext cx="393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94" name="Rectangle 93"/>
          <p:cNvSpPr/>
          <p:nvPr/>
        </p:nvSpPr>
        <p:spPr>
          <a:xfrm>
            <a:off x="8634004" y="2481388"/>
            <a:ext cx="471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m</a:t>
            </a:r>
          </a:p>
        </p:txBody>
      </p:sp>
      <p:sp>
        <p:nvSpPr>
          <p:cNvPr id="95" name="Rectangle 94"/>
          <p:cNvSpPr/>
          <p:nvPr/>
        </p:nvSpPr>
        <p:spPr>
          <a:xfrm>
            <a:off x="9099735" y="2916237"/>
            <a:ext cx="364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#</a:t>
            </a:r>
          </a:p>
        </p:txBody>
      </p:sp>
      <p:sp>
        <p:nvSpPr>
          <p:cNvPr id="96" name="Rectangle 95"/>
          <p:cNvSpPr/>
          <p:nvPr/>
        </p:nvSpPr>
        <p:spPr>
          <a:xfrm>
            <a:off x="9846792" y="2916237"/>
            <a:ext cx="410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smtClean="0"/>
              <a:t>G</a:t>
            </a:r>
            <a:endParaRPr lang="en-US" sz="2800" dirty="0"/>
          </a:p>
        </p:txBody>
      </p:sp>
      <p:sp>
        <p:nvSpPr>
          <p:cNvPr id="108" name="Rectangle 107"/>
          <p:cNvSpPr/>
          <p:nvPr/>
        </p:nvSpPr>
        <p:spPr>
          <a:xfrm>
            <a:off x="10734454" y="2112056"/>
            <a:ext cx="336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1537300" y="2101809"/>
            <a:ext cx="325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s</a:t>
            </a:r>
          </a:p>
        </p:txBody>
      </p:sp>
      <p:sp>
        <p:nvSpPr>
          <p:cNvPr id="110" name="Oval 109"/>
          <p:cNvSpPr/>
          <p:nvPr/>
        </p:nvSpPr>
        <p:spPr>
          <a:xfrm>
            <a:off x="9989259" y="1362930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112" name="Straight Connector 111"/>
          <p:cNvCxnSpPr>
            <a:stCxn id="110" idx="3"/>
            <a:endCxn id="81" idx="7"/>
          </p:cNvCxnSpPr>
          <p:nvPr/>
        </p:nvCxnSpPr>
        <p:spPr>
          <a:xfrm flipH="1">
            <a:off x="8848285" y="1516241"/>
            <a:ext cx="1162495" cy="32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10" idx="5"/>
            <a:endCxn id="78" idx="2"/>
          </p:cNvCxnSpPr>
          <p:nvPr/>
        </p:nvCxnSpPr>
        <p:spPr>
          <a:xfrm>
            <a:off x="10114695" y="1516241"/>
            <a:ext cx="1127361" cy="3796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9846792" y="890963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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8624139" y="1300337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</a:t>
            </a:r>
            <a:endParaRPr lang="en-US" sz="2800" dirty="0"/>
          </a:p>
        </p:txBody>
      </p:sp>
      <p:sp>
        <p:nvSpPr>
          <p:cNvPr id="116" name="Rectangle 115"/>
          <p:cNvSpPr/>
          <p:nvPr/>
        </p:nvSpPr>
        <p:spPr>
          <a:xfrm>
            <a:off x="9079459" y="1650383"/>
            <a:ext cx="3321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</a:t>
            </a:r>
            <a:endParaRPr lang="en-US" sz="2800" dirty="0"/>
          </a:p>
        </p:txBody>
      </p:sp>
      <p:sp>
        <p:nvSpPr>
          <p:cNvPr id="117" name="Rectangle 116"/>
          <p:cNvSpPr/>
          <p:nvPr/>
        </p:nvSpPr>
        <p:spPr>
          <a:xfrm>
            <a:off x="9542840" y="2069018"/>
            <a:ext cx="362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</a:t>
            </a:r>
            <a:endParaRPr lang="en-US" sz="2800" dirty="0"/>
          </a:p>
        </p:txBody>
      </p:sp>
      <p:sp>
        <p:nvSpPr>
          <p:cNvPr id="118" name="Rectangle 117"/>
          <p:cNvSpPr/>
          <p:nvPr/>
        </p:nvSpPr>
        <p:spPr>
          <a:xfrm>
            <a:off x="11179636" y="1360387"/>
            <a:ext cx="341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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413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0520"/>
            <a:ext cx="10515600" cy="58264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1A 1m 1# 1G 0 0 0 1c 1s 0 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1A </a:t>
            </a:r>
            <a:r>
              <a:rPr lang="en-US" dirty="0"/>
              <a:t>1m 1# 1 G </a:t>
            </a:r>
            <a:r>
              <a:rPr lang="en-US" dirty="0" smtClean="0"/>
              <a:t>0 00 1c 1s 0 0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yunglu@purdue.edu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4242000" y="363762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78519" y="3677745"/>
            <a:ext cx="338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920300" y="4490022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63231" y="4530146"/>
            <a:ext cx="37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430754" y="532951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84837" y="536963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81244" y="5323913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684063" y="5364037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217182" y="1082068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6411492" y="1417894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5912982" y="448525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5798622" y="4917831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497743" y="4910893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5499695" y="3653510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5385335" y="4086090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084456" y="4079152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4907045" y="281402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H="1">
            <a:off x="4792685" y="3246601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5491806" y="3239663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6411751" y="3624442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634146" y="3664566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7424141" y="3618844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659020" y="3658968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6896334" y="2794459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6781974" y="3227039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7481095" y="3220101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5997744" y="1805186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Arrow Connector 33"/>
          <p:cNvCxnSpPr>
            <a:endCxn id="99" idx="7"/>
          </p:cNvCxnSpPr>
          <p:nvPr/>
        </p:nvCxnSpPr>
        <p:spPr>
          <a:xfrm flipH="1">
            <a:off x="5599784" y="2237766"/>
            <a:ext cx="634218" cy="642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52" idx="1"/>
          </p:cNvCxnSpPr>
          <p:nvPr/>
        </p:nvCxnSpPr>
        <p:spPr>
          <a:xfrm>
            <a:off x="6582505" y="2230828"/>
            <a:ext cx="432684" cy="6294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11242056" y="1806081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79" name="Straight Connector 78"/>
          <p:cNvCxnSpPr>
            <a:stCxn id="78" idx="3"/>
          </p:cNvCxnSpPr>
          <p:nvPr/>
        </p:nvCxnSpPr>
        <p:spPr>
          <a:xfrm flipH="1">
            <a:off x="10956306" y="1959392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369964" y="1964835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8722849" y="1811524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82" name="Straight Connector 81"/>
          <p:cNvCxnSpPr>
            <a:stCxn id="81" idx="3"/>
          </p:cNvCxnSpPr>
          <p:nvPr/>
        </p:nvCxnSpPr>
        <p:spPr>
          <a:xfrm flipH="1">
            <a:off x="8437099" y="1964835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850757" y="1970278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9165419" y="2172115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85" name="Straight Connector 84"/>
          <p:cNvCxnSpPr>
            <a:stCxn id="84" idx="3"/>
          </p:cNvCxnSpPr>
          <p:nvPr/>
        </p:nvCxnSpPr>
        <p:spPr>
          <a:xfrm flipH="1">
            <a:off x="8879669" y="2325426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9293327" y="2330869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9579077" y="2556969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91" name="Straight Connector 90"/>
          <p:cNvCxnSpPr>
            <a:stCxn id="90" idx="3"/>
          </p:cNvCxnSpPr>
          <p:nvPr/>
        </p:nvCxnSpPr>
        <p:spPr>
          <a:xfrm flipH="1">
            <a:off x="9293327" y="2710280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706985" y="2715723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8192884" y="2236974"/>
            <a:ext cx="393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94" name="Rectangle 93"/>
          <p:cNvSpPr/>
          <p:nvPr/>
        </p:nvSpPr>
        <p:spPr>
          <a:xfrm>
            <a:off x="8634004" y="2481388"/>
            <a:ext cx="471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m</a:t>
            </a:r>
          </a:p>
        </p:txBody>
      </p:sp>
      <p:sp>
        <p:nvSpPr>
          <p:cNvPr id="95" name="Rectangle 94"/>
          <p:cNvSpPr/>
          <p:nvPr/>
        </p:nvSpPr>
        <p:spPr>
          <a:xfrm>
            <a:off x="9099735" y="2916237"/>
            <a:ext cx="364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#</a:t>
            </a:r>
          </a:p>
        </p:txBody>
      </p:sp>
      <p:sp>
        <p:nvSpPr>
          <p:cNvPr id="96" name="Rectangle 95"/>
          <p:cNvSpPr/>
          <p:nvPr/>
        </p:nvSpPr>
        <p:spPr>
          <a:xfrm>
            <a:off x="9846792" y="2916237"/>
            <a:ext cx="410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smtClean="0"/>
              <a:t>G</a:t>
            </a:r>
            <a:endParaRPr lang="en-US" sz="2800" dirty="0"/>
          </a:p>
        </p:txBody>
      </p:sp>
      <p:sp>
        <p:nvSpPr>
          <p:cNvPr id="108" name="Rectangle 107"/>
          <p:cNvSpPr/>
          <p:nvPr/>
        </p:nvSpPr>
        <p:spPr>
          <a:xfrm>
            <a:off x="10734454" y="2112056"/>
            <a:ext cx="336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1537300" y="2101809"/>
            <a:ext cx="325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s</a:t>
            </a:r>
          </a:p>
        </p:txBody>
      </p:sp>
      <p:sp>
        <p:nvSpPr>
          <p:cNvPr id="110" name="Oval 109"/>
          <p:cNvSpPr/>
          <p:nvPr/>
        </p:nvSpPr>
        <p:spPr>
          <a:xfrm>
            <a:off x="9989259" y="1362930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112" name="Straight Connector 111"/>
          <p:cNvCxnSpPr>
            <a:stCxn id="110" idx="3"/>
            <a:endCxn id="81" idx="7"/>
          </p:cNvCxnSpPr>
          <p:nvPr/>
        </p:nvCxnSpPr>
        <p:spPr>
          <a:xfrm flipH="1">
            <a:off x="8848285" y="1516241"/>
            <a:ext cx="1162495" cy="32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10" idx="5"/>
            <a:endCxn id="78" idx="2"/>
          </p:cNvCxnSpPr>
          <p:nvPr/>
        </p:nvCxnSpPr>
        <p:spPr>
          <a:xfrm>
            <a:off x="10114695" y="1516241"/>
            <a:ext cx="1127361" cy="3796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9846792" y="890963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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8624139" y="1300337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</a:t>
            </a:r>
            <a:endParaRPr lang="en-US" sz="2800" dirty="0"/>
          </a:p>
        </p:txBody>
      </p:sp>
      <p:sp>
        <p:nvSpPr>
          <p:cNvPr id="116" name="Rectangle 115"/>
          <p:cNvSpPr/>
          <p:nvPr/>
        </p:nvSpPr>
        <p:spPr>
          <a:xfrm>
            <a:off x="9079459" y="1650383"/>
            <a:ext cx="3321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</a:t>
            </a:r>
            <a:endParaRPr lang="en-US" sz="2800" dirty="0"/>
          </a:p>
        </p:txBody>
      </p:sp>
      <p:sp>
        <p:nvSpPr>
          <p:cNvPr id="117" name="Rectangle 116"/>
          <p:cNvSpPr/>
          <p:nvPr/>
        </p:nvSpPr>
        <p:spPr>
          <a:xfrm>
            <a:off x="9542840" y="2069018"/>
            <a:ext cx="362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</a:t>
            </a:r>
            <a:endParaRPr lang="en-US" sz="2800" dirty="0"/>
          </a:p>
        </p:txBody>
      </p:sp>
      <p:sp>
        <p:nvSpPr>
          <p:cNvPr id="118" name="Rectangle 117"/>
          <p:cNvSpPr/>
          <p:nvPr/>
        </p:nvSpPr>
        <p:spPr>
          <a:xfrm>
            <a:off x="11179636" y="1360387"/>
            <a:ext cx="341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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358640" y="1714500"/>
            <a:ext cx="1189844" cy="6372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2468" y="2359350"/>
            <a:ext cx="4171335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One additional zero is added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indicate the end of the tree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26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Q: 1 and 0 are used for control. Does that mean this method cannot encode 1 or 0?</a:t>
            </a:r>
          </a:p>
          <a:p>
            <a:pPr marL="0" indent="0">
              <a:buNone/>
            </a:pPr>
            <a:r>
              <a:rPr lang="en-US" dirty="0" smtClean="0"/>
              <a:t>A: Yes. The method can handle 1 and 0 as data. For example</a:t>
            </a:r>
          </a:p>
          <a:p>
            <a:pPr marL="0" indent="0">
              <a:buNone/>
            </a:pPr>
            <a:r>
              <a:rPr lang="en-US" dirty="0" smtClean="0"/>
              <a:t>11 10 0 creates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Q: Does the tree need to specify the occurrence?</a:t>
            </a:r>
          </a:p>
          <a:p>
            <a:pPr marL="0" indent="0">
              <a:buNone/>
            </a:pPr>
            <a:r>
              <a:rPr lang="en-US" dirty="0" smtClean="0"/>
              <a:t>A: No need.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99031" y="4051162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5013" y="4091286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711421" y="4045564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9888" y="4085688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183614" y="3221179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069254" y="3653759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68375" y="3646821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34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8620"/>
            <a:ext cx="10515600" cy="578834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Q: Will this method create a unique tree?</a:t>
            </a:r>
          </a:p>
          <a:p>
            <a:pPr marL="0" indent="0">
              <a:buNone/>
            </a:pPr>
            <a:r>
              <a:rPr lang="en-US" dirty="0" smtClean="0"/>
              <a:t>A: Yes.</a:t>
            </a:r>
          </a:p>
          <a:p>
            <a:pPr marL="0" indent="0">
              <a:buNone/>
            </a:pPr>
            <a:r>
              <a:rPr lang="en-US" dirty="0" smtClean="0"/>
              <a:t>Q: How many 1 and 0 are needed?</a:t>
            </a:r>
          </a:p>
          <a:p>
            <a:pPr marL="0" indent="0">
              <a:buNone/>
            </a:pPr>
            <a:r>
              <a:rPr lang="en-US" dirty="0" smtClean="0"/>
              <a:t>A: If there are n leaf nodes, there are n ones for control and n – 1 zeros for non-leaf nodes. Adding the final 0, there are n zeros.</a:t>
            </a:r>
          </a:p>
          <a:p>
            <a:pPr marL="0" indent="0">
              <a:buNone/>
            </a:pPr>
            <a:r>
              <a:rPr lang="en-US" dirty="0" smtClean="0"/>
              <a:t>Q: What is the simplest tree?</a:t>
            </a:r>
          </a:p>
          <a:p>
            <a:pPr marL="0" indent="0">
              <a:buNone/>
            </a:pPr>
            <a:r>
              <a:rPr lang="en-US" dirty="0" smtClean="0"/>
              <a:t>A: The simplest tree has nothing.</a:t>
            </a:r>
          </a:p>
          <a:p>
            <a:pPr marL="0" indent="0">
              <a:buNone/>
            </a:pPr>
            <a:r>
              <a:rPr lang="en-US" dirty="0" smtClean="0"/>
              <a:t>Q: What is the simplest tree with something?</a:t>
            </a:r>
          </a:p>
          <a:p>
            <a:pPr marL="0" indent="0">
              <a:buNone/>
            </a:pPr>
            <a:r>
              <a:rPr lang="en-US" dirty="0" smtClean="0"/>
              <a:t>A: 1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/>
              <a:t> 0 is a tree with one node only.</a:t>
            </a:r>
          </a:p>
          <a:p>
            <a:pPr marL="0" indent="0">
              <a:buNone/>
            </a:pPr>
            <a:r>
              <a:rPr lang="en-US" dirty="0" smtClean="0"/>
              <a:t>Q: How is the length expressed?</a:t>
            </a:r>
          </a:p>
          <a:p>
            <a:pPr marL="0" indent="0">
              <a:buNone/>
            </a:pPr>
            <a:r>
              <a:rPr lang="en-US" dirty="0" smtClean="0"/>
              <a:t>A: 32-bit integer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024943"/>
              </p:ext>
            </p:extLst>
          </p:nvPr>
        </p:nvGraphicFramePr>
        <p:xfrm>
          <a:off x="7099299" y="4622483"/>
          <a:ext cx="496532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5321">
                  <a:extLst>
                    <a:ext uri="{9D8B030D-6E8A-4147-A177-3AD203B41FA5}">
                      <a16:colId xmlns:a16="http://schemas.microsoft.com/office/drawing/2014/main" val="1162449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 Tree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923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 of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original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018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characters (data)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0375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3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319" y="2362883"/>
            <a:ext cx="11204812" cy="2387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Huffman Compression 02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File </a:t>
            </a:r>
            <a:r>
              <a:rPr lang="en-US" sz="4000" dirty="0" smtClean="0"/>
              <a:t>Format and Reconstructing the Code Tree</a:t>
            </a:r>
            <a:endParaRPr lang="en-US" sz="4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File using Huffman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code depends on the data.</a:t>
            </a:r>
          </a:p>
          <a:p>
            <a:r>
              <a:rPr lang="en-US" dirty="0" smtClean="0"/>
              <a:t>Two different files may use different sets of characters.</a:t>
            </a:r>
          </a:p>
          <a:p>
            <a:r>
              <a:rPr lang="en-US" dirty="0" smtClean="0"/>
              <a:t>The same characters may have different occurrences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Different formats can be used as long as the compression and decompression programs agree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967232"/>
              </p:ext>
            </p:extLst>
          </p:nvPr>
        </p:nvGraphicFramePr>
        <p:xfrm>
          <a:off x="941696" y="4483946"/>
          <a:ext cx="504762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7624">
                  <a:extLst>
                    <a:ext uri="{9D8B030D-6E8A-4147-A177-3AD203B41FA5}">
                      <a16:colId xmlns:a16="http://schemas.microsoft.com/office/drawing/2014/main" val="1162449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 Tree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923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 of the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 file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018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characters (data)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0375753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1177498">
            <a:off x="6134097" y="4610757"/>
            <a:ext cx="818866" cy="368489"/>
          </a:xfrm>
          <a:prstGeom prst="rightArrow">
            <a:avLst/>
          </a:prstGeom>
          <a:ln>
            <a:solidFill>
              <a:srgbClr val="00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20422502" flipV="1">
            <a:off x="6134096" y="5146210"/>
            <a:ext cx="818866" cy="368489"/>
          </a:xfrm>
          <a:prstGeom prst="rightArrow">
            <a:avLst/>
          </a:prstGeom>
          <a:ln>
            <a:solidFill>
              <a:srgbClr val="00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578" y="4745679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03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 Code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306"/>
            <a:ext cx="10515600" cy="4808657"/>
          </a:xfrm>
        </p:spPr>
        <p:txBody>
          <a:bodyPr/>
          <a:lstStyle/>
          <a:p>
            <a:r>
              <a:rPr lang="en-US" dirty="0" smtClean="0"/>
              <a:t>Need a way to uniquely describe the tree</a:t>
            </a:r>
          </a:p>
          <a:p>
            <a:r>
              <a:rPr lang="en-US" dirty="0" smtClean="0"/>
              <a:t>This class use “post-order” traversal: </a:t>
            </a:r>
          </a:p>
          <a:p>
            <a:pPr lvl="1"/>
            <a:r>
              <a:rPr lang="en-US" dirty="0" smtClean="0"/>
              <a:t>If it is a leaf node, print 1 followed by the character</a:t>
            </a:r>
          </a:p>
          <a:p>
            <a:pPr lvl="1"/>
            <a:r>
              <a:rPr lang="en-US" dirty="0" smtClean="0"/>
              <a:t>If it is a non-leaf node, print 0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void </a:t>
            </a:r>
            <a:r>
              <a:rPr lang="en-US" sz="2000" dirty="0" err="1">
                <a:latin typeface="Consolas" panose="020B0609020204030204" pitchFamily="49" charset="0"/>
              </a:rPr>
              <a:t>Tree_printPostorder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TreeNode</a:t>
            </a:r>
            <a:r>
              <a:rPr lang="en-US" sz="2000" dirty="0">
                <a:latin typeface="Consolas" panose="020B0609020204030204" pitchFamily="49" charset="0"/>
              </a:rPr>
              <a:t> *</a:t>
            </a:r>
            <a:r>
              <a:rPr lang="en-US" sz="2000" dirty="0" err="1">
                <a:latin typeface="Consolas" panose="020B0609020204030204" pitchFamily="49" charset="0"/>
              </a:rPr>
              <a:t>tn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if (</a:t>
            </a:r>
            <a:r>
              <a:rPr lang="en-US" sz="2000" dirty="0" err="1">
                <a:latin typeface="Consolas" panose="020B0609020204030204" pitchFamily="49" charset="0"/>
              </a:rPr>
              <a:t>tn</a:t>
            </a:r>
            <a:r>
              <a:rPr lang="en-US" sz="2000" dirty="0">
                <a:latin typeface="Consolas" panose="020B0609020204030204" pitchFamily="49" charset="0"/>
              </a:rPr>
              <a:t> == NULL) { return; }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Tree_printPostorder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tn</a:t>
            </a:r>
            <a:r>
              <a:rPr lang="en-US" sz="2000" dirty="0">
                <a:latin typeface="Consolas" panose="020B0609020204030204" pitchFamily="49" charset="0"/>
              </a:rPr>
              <a:t> -&gt; left);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Tree_printPostorder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tn</a:t>
            </a:r>
            <a:r>
              <a:rPr lang="en-US" sz="2000" dirty="0">
                <a:latin typeface="Consolas" panose="020B0609020204030204" pitchFamily="49" charset="0"/>
              </a:rPr>
              <a:t> -&gt; right);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if ((</a:t>
            </a:r>
            <a:r>
              <a:rPr lang="en-US" sz="2000" dirty="0" err="1">
                <a:latin typeface="Consolas" panose="020B0609020204030204" pitchFamily="49" charset="0"/>
              </a:rPr>
              <a:t>tn</a:t>
            </a:r>
            <a:r>
              <a:rPr lang="en-US" sz="2000" dirty="0">
                <a:latin typeface="Consolas" panose="020B0609020204030204" pitchFamily="49" charset="0"/>
              </a:rPr>
              <a:t> -&gt; left) == NULL) &amp;&amp; (</a:t>
            </a:r>
            <a:r>
              <a:rPr lang="en-US" sz="2000" dirty="0" err="1">
                <a:latin typeface="Consolas" panose="020B0609020204030204" pitchFamily="49" charset="0"/>
              </a:rPr>
              <a:t>tn</a:t>
            </a:r>
            <a:r>
              <a:rPr lang="en-US" sz="2000" dirty="0">
                <a:latin typeface="Consolas" panose="020B0609020204030204" pitchFamily="49" charset="0"/>
              </a:rPr>
              <a:t> -&gt; right) == NULL</a:t>
            </a:r>
            <a:r>
              <a:rPr lang="en-US" sz="2000" dirty="0" smtClean="0">
                <a:latin typeface="Consolas" panose="020B0609020204030204" pitchFamily="49" charset="0"/>
              </a:rPr>
              <a:t>)) // leaf node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smtClean="0">
                <a:latin typeface="Consolas" panose="020B0609020204030204" pitchFamily="49" charset="0"/>
              </a:rPr>
              <a:t>      { </a:t>
            </a:r>
            <a:r>
              <a:rPr lang="en-US" sz="2000" dirty="0" err="1">
                <a:latin typeface="Consolas" panose="020B0609020204030204" pitchFamily="49" charset="0"/>
              </a:rPr>
              <a:t>printf</a:t>
            </a:r>
            <a:r>
              <a:rPr lang="en-US" sz="2000" dirty="0">
                <a:latin typeface="Consolas" panose="020B0609020204030204" pitchFamily="49" charset="0"/>
              </a:rPr>
              <a:t>(“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1%c</a:t>
            </a:r>
            <a:r>
              <a:rPr lang="en-US" sz="2000" dirty="0">
                <a:latin typeface="Consolas" panose="020B0609020204030204" pitchFamily="49" charset="0"/>
              </a:rPr>
              <a:t>”, </a:t>
            </a:r>
            <a:r>
              <a:rPr lang="en-US" sz="2000" dirty="0" err="1">
                <a:latin typeface="Consolas" panose="020B0609020204030204" pitchFamily="49" charset="0"/>
              </a:rPr>
              <a:t>tn</a:t>
            </a:r>
            <a:r>
              <a:rPr lang="en-US" sz="2000" dirty="0">
                <a:latin typeface="Consolas" panose="020B0609020204030204" pitchFamily="49" charset="0"/>
              </a:rPr>
              <a:t> -&gt; value);  }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else { </a:t>
            </a:r>
            <a:r>
              <a:rPr lang="en-US" sz="2000" dirty="0" err="1">
                <a:latin typeface="Consolas" panose="020B0609020204030204" pitchFamily="49" charset="0"/>
              </a:rPr>
              <a:t>printf</a:t>
            </a:r>
            <a:r>
              <a:rPr lang="en-US" sz="2000" dirty="0">
                <a:latin typeface="Consolas" panose="020B0609020204030204" pitchFamily="49" charset="0"/>
              </a:rPr>
              <a:t>(“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</a:rPr>
              <a:t>”); }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}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202572" y="549358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6" name="Straight Connector 5"/>
          <p:cNvCxnSpPr>
            <a:stCxn id="5" idx="3"/>
          </p:cNvCxnSpPr>
          <p:nvPr/>
        </p:nvCxnSpPr>
        <p:spPr>
          <a:xfrm flipH="1">
            <a:off x="10916822" y="702669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330480" y="708112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8683365" y="554801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9" name="Straight Connector 8"/>
          <p:cNvCxnSpPr>
            <a:stCxn id="8" idx="3"/>
          </p:cNvCxnSpPr>
          <p:nvPr/>
        </p:nvCxnSpPr>
        <p:spPr>
          <a:xfrm flipH="1">
            <a:off x="8397615" y="708112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811273" y="713555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9125935" y="915392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12" name="Straight Connector 11"/>
          <p:cNvCxnSpPr>
            <a:stCxn id="11" idx="3"/>
          </p:cNvCxnSpPr>
          <p:nvPr/>
        </p:nvCxnSpPr>
        <p:spPr>
          <a:xfrm flipH="1">
            <a:off x="8840185" y="1068703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53843" y="1074146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9539593" y="1300246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15" name="Straight Connector 14"/>
          <p:cNvCxnSpPr>
            <a:stCxn id="14" idx="3"/>
          </p:cNvCxnSpPr>
          <p:nvPr/>
        </p:nvCxnSpPr>
        <p:spPr>
          <a:xfrm flipH="1">
            <a:off x="9253843" y="1453557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667501" y="1459000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153400" y="980251"/>
            <a:ext cx="393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594520" y="1224665"/>
            <a:ext cx="471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m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0251" y="1659514"/>
            <a:ext cx="364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#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807308" y="1659514"/>
            <a:ext cx="410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smtClean="0"/>
              <a:t>G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10694970" y="855333"/>
            <a:ext cx="336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1497816" y="845086"/>
            <a:ext cx="325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s</a:t>
            </a:r>
          </a:p>
        </p:txBody>
      </p:sp>
      <p:sp>
        <p:nvSpPr>
          <p:cNvPr id="25" name="Oval 24"/>
          <p:cNvSpPr/>
          <p:nvPr/>
        </p:nvSpPr>
        <p:spPr>
          <a:xfrm>
            <a:off x="9949775" y="106207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6" name="Straight Connector 25"/>
          <p:cNvCxnSpPr>
            <a:stCxn id="25" idx="3"/>
            <a:endCxn id="8" idx="7"/>
          </p:cNvCxnSpPr>
          <p:nvPr/>
        </p:nvCxnSpPr>
        <p:spPr>
          <a:xfrm flipH="1">
            <a:off x="8808801" y="259518"/>
            <a:ext cx="1162495" cy="32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5" idx="5"/>
            <a:endCxn id="5" idx="2"/>
          </p:cNvCxnSpPr>
          <p:nvPr/>
        </p:nvCxnSpPr>
        <p:spPr>
          <a:xfrm>
            <a:off x="10075211" y="259518"/>
            <a:ext cx="1127361" cy="3796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00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8620"/>
            <a:ext cx="10515600" cy="5788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void </a:t>
            </a:r>
            <a:r>
              <a:rPr lang="en-US" sz="2000" dirty="0" err="1" smtClean="0">
                <a:latin typeface="Consolas" panose="020B0609020204030204" pitchFamily="49" charset="0"/>
              </a:rPr>
              <a:t>Tree_printPostorder</a:t>
            </a:r>
            <a:r>
              <a:rPr lang="en-US" sz="2000" dirty="0" smtClean="0">
                <a:latin typeface="Consolas" panose="020B0609020204030204" pitchFamily="49" charset="0"/>
              </a:rPr>
              <a:t>(</a:t>
            </a:r>
            <a:r>
              <a:rPr lang="en-US" sz="2000" dirty="0" err="1" smtClean="0">
                <a:latin typeface="Consolas" panose="020B0609020204030204" pitchFamily="49" charset="0"/>
              </a:rPr>
              <a:t>TreeNode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*</a:t>
            </a:r>
            <a:r>
              <a:rPr lang="en-US" sz="2000" dirty="0" err="1">
                <a:latin typeface="Consolas" panose="020B0609020204030204" pitchFamily="49" charset="0"/>
              </a:rPr>
              <a:t>tn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if (</a:t>
            </a:r>
            <a:r>
              <a:rPr lang="en-US" sz="2000" dirty="0" err="1">
                <a:latin typeface="Consolas" panose="020B0609020204030204" pitchFamily="49" charset="0"/>
              </a:rPr>
              <a:t>tn</a:t>
            </a:r>
            <a:r>
              <a:rPr lang="en-US" sz="2000" dirty="0">
                <a:latin typeface="Consolas" panose="020B0609020204030204" pitchFamily="49" charset="0"/>
              </a:rPr>
              <a:t> == NULL</a:t>
            </a:r>
            <a:r>
              <a:rPr lang="en-US" sz="2000" dirty="0" smtClean="0">
                <a:latin typeface="Consolas" panose="020B0609020204030204" pitchFamily="49" charset="0"/>
              </a:rPr>
              <a:t>) { </a:t>
            </a:r>
            <a:r>
              <a:rPr lang="en-US" sz="2000" dirty="0">
                <a:latin typeface="Consolas" panose="020B0609020204030204" pitchFamily="49" charset="0"/>
              </a:rPr>
              <a:t>return</a:t>
            </a:r>
            <a:r>
              <a:rPr lang="en-US" sz="2000" dirty="0" smtClean="0">
                <a:latin typeface="Consolas" panose="020B0609020204030204" pitchFamily="49" charset="0"/>
              </a:rPr>
              <a:t>; }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</a:t>
            </a:r>
            <a:r>
              <a:rPr lang="en-US" sz="2000" dirty="0" err="1" smtClean="0">
                <a:latin typeface="Consolas" panose="020B0609020204030204" pitchFamily="49" charset="0"/>
              </a:rPr>
              <a:t>Tree_printPostorder</a:t>
            </a:r>
            <a:r>
              <a:rPr lang="en-US" sz="2000" dirty="0" smtClean="0">
                <a:latin typeface="Consolas" panose="020B0609020204030204" pitchFamily="49" charset="0"/>
              </a:rPr>
              <a:t>(</a:t>
            </a:r>
            <a:r>
              <a:rPr lang="en-US" sz="2000" dirty="0" err="1" smtClean="0">
                <a:latin typeface="Consolas" panose="020B0609020204030204" pitchFamily="49" charset="0"/>
              </a:rPr>
              <a:t>tn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-&gt; left);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</a:t>
            </a:r>
            <a:r>
              <a:rPr lang="en-US" sz="2000" dirty="0" err="1" smtClean="0">
                <a:latin typeface="Consolas" panose="020B0609020204030204" pitchFamily="49" charset="0"/>
              </a:rPr>
              <a:t>Tree_printPostorder</a:t>
            </a:r>
            <a:r>
              <a:rPr lang="en-US" sz="2000" dirty="0" smtClean="0">
                <a:latin typeface="Consolas" panose="020B0609020204030204" pitchFamily="49" charset="0"/>
              </a:rPr>
              <a:t>(</a:t>
            </a:r>
            <a:r>
              <a:rPr lang="en-US" sz="2000" dirty="0" err="1" smtClean="0">
                <a:latin typeface="Consolas" panose="020B0609020204030204" pitchFamily="49" charset="0"/>
              </a:rPr>
              <a:t>tn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-&gt; right</a:t>
            </a:r>
            <a:r>
              <a:rPr lang="en-US" sz="2000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if ((</a:t>
            </a:r>
            <a:r>
              <a:rPr lang="en-US" sz="2000" dirty="0" err="1" smtClean="0">
                <a:latin typeface="Consolas" panose="020B0609020204030204" pitchFamily="49" charset="0"/>
              </a:rPr>
              <a:t>tn</a:t>
            </a:r>
            <a:r>
              <a:rPr lang="en-US" sz="2000" dirty="0" smtClean="0">
                <a:latin typeface="Consolas" panose="020B0609020204030204" pitchFamily="49" charset="0"/>
              </a:rPr>
              <a:t> -&gt; left) == NULL) &amp;&amp; (</a:t>
            </a:r>
            <a:r>
              <a:rPr lang="en-US" sz="2000" dirty="0" err="1" smtClean="0">
                <a:latin typeface="Consolas" panose="020B0609020204030204" pitchFamily="49" charset="0"/>
              </a:rPr>
              <a:t>tn</a:t>
            </a:r>
            <a:r>
              <a:rPr lang="en-US" sz="2000" dirty="0" smtClean="0">
                <a:latin typeface="Consolas" panose="020B0609020204030204" pitchFamily="49" charset="0"/>
              </a:rPr>
              <a:t> -&gt; right) == NULL))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{ </a:t>
            </a:r>
            <a:r>
              <a:rPr lang="en-US" sz="2000" dirty="0" err="1" smtClean="0">
                <a:latin typeface="Consolas" panose="020B0609020204030204" pitchFamily="49" charset="0"/>
              </a:rPr>
              <a:t>printf</a:t>
            </a:r>
            <a:r>
              <a:rPr lang="en-US" sz="2000" dirty="0" smtClean="0">
                <a:latin typeface="Consolas" panose="020B0609020204030204" pitchFamily="49" charset="0"/>
              </a:rPr>
              <a:t>(“1%c”, </a:t>
            </a:r>
            <a:r>
              <a:rPr lang="en-US" sz="2000" dirty="0" err="1" smtClean="0">
                <a:latin typeface="Consolas" panose="020B0609020204030204" pitchFamily="49" charset="0"/>
              </a:rPr>
              <a:t>tn</a:t>
            </a:r>
            <a:r>
              <a:rPr lang="en-US" sz="2000" dirty="0" smtClean="0">
                <a:latin typeface="Consolas" panose="020B0609020204030204" pitchFamily="49" charset="0"/>
              </a:rPr>
              <a:t> -&gt; value);  }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else { </a:t>
            </a:r>
            <a:r>
              <a:rPr lang="en-US" sz="2000" dirty="0" err="1" smtClean="0">
                <a:latin typeface="Consolas" panose="020B0609020204030204" pitchFamily="49" charset="0"/>
              </a:rPr>
              <a:t>printf</a:t>
            </a:r>
            <a:r>
              <a:rPr lang="en-US" sz="2000" dirty="0" smtClean="0">
                <a:latin typeface="Consolas" panose="020B0609020204030204" pitchFamily="49" charset="0"/>
              </a:rPr>
              <a:t>(“0”); }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202572" y="1037038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6" name="Straight Connector 5"/>
          <p:cNvCxnSpPr>
            <a:stCxn id="5" idx="3"/>
          </p:cNvCxnSpPr>
          <p:nvPr/>
        </p:nvCxnSpPr>
        <p:spPr>
          <a:xfrm flipH="1">
            <a:off x="10916822" y="1190349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330480" y="1195792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8683365" y="1042481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9" name="Straight Connector 8"/>
          <p:cNvCxnSpPr>
            <a:stCxn id="8" idx="3"/>
          </p:cNvCxnSpPr>
          <p:nvPr/>
        </p:nvCxnSpPr>
        <p:spPr>
          <a:xfrm flipH="1">
            <a:off x="8397615" y="1195792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811273" y="1201235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9125935" y="1403072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12" name="Straight Connector 11"/>
          <p:cNvCxnSpPr>
            <a:stCxn id="11" idx="3"/>
          </p:cNvCxnSpPr>
          <p:nvPr/>
        </p:nvCxnSpPr>
        <p:spPr>
          <a:xfrm flipH="1">
            <a:off x="8840185" y="1556383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53843" y="1561826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9539593" y="1787926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15" name="Straight Connector 14"/>
          <p:cNvCxnSpPr>
            <a:stCxn id="14" idx="3"/>
          </p:cNvCxnSpPr>
          <p:nvPr/>
        </p:nvCxnSpPr>
        <p:spPr>
          <a:xfrm flipH="1">
            <a:off x="9253843" y="1941237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667501" y="1946680"/>
            <a:ext cx="307271" cy="181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153400" y="1467931"/>
            <a:ext cx="393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594520" y="1712345"/>
            <a:ext cx="471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m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0251" y="2147194"/>
            <a:ext cx="364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#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807308" y="2147194"/>
            <a:ext cx="410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smtClean="0"/>
              <a:t>G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10694970" y="1343013"/>
            <a:ext cx="336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497816" y="1332766"/>
            <a:ext cx="325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s</a:t>
            </a:r>
          </a:p>
        </p:txBody>
      </p:sp>
      <p:sp>
        <p:nvSpPr>
          <p:cNvPr id="23" name="Oval 22"/>
          <p:cNvSpPr/>
          <p:nvPr/>
        </p:nvSpPr>
        <p:spPr>
          <a:xfrm>
            <a:off x="9949775" y="593887"/>
            <a:ext cx="146957" cy="1796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4" name="Straight Connector 23"/>
          <p:cNvCxnSpPr>
            <a:stCxn id="23" idx="3"/>
            <a:endCxn id="8" idx="7"/>
          </p:cNvCxnSpPr>
          <p:nvPr/>
        </p:nvCxnSpPr>
        <p:spPr>
          <a:xfrm flipH="1">
            <a:off x="8808801" y="747198"/>
            <a:ext cx="1162495" cy="32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3" idx="5"/>
            <a:endCxn id="5" idx="2"/>
          </p:cNvCxnSpPr>
          <p:nvPr/>
        </p:nvCxnSpPr>
        <p:spPr>
          <a:xfrm>
            <a:off x="10075211" y="747198"/>
            <a:ext cx="1127361" cy="3796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807308" y="12192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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584655" y="531294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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9039975" y="881340"/>
            <a:ext cx="3321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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9503356" y="1299975"/>
            <a:ext cx="362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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>
          <a:xfrm>
            <a:off x="11140152" y="591344"/>
            <a:ext cx="341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</a:t>
            </a:r>
            <a:endParaRPr lang="en-US" sz="2800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808420"/>
              </p:ext>
            </p:extLst>
          </p:nvPr>
        </p:nvGraphicFramePr>
        <p:xfrm>
          <a:off x="1292726" y="3724066"/>
          <a:ext cx="957072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4270653177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361896653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976540727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1910649055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80653094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77078835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415138385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53349991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15471472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 subtree of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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 subtree of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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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3902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left subtree of 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right subtree of 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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left subtree of 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right subtree of 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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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350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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468575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232688"/>
              </p:ext>
            </p:extLst>
          </p:nvPr>
        </p:nvGraphicFramePr>
        <p:xfrm>
          <a:off x="1292725" y="4956841"/>
          <a:ext cx="957072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066">
                  <a:extLst>
                    <a:ext uri="{9D8B030D-6E8A-4147-A177-3AD203B41FA5}">
                      <a16:colId xmlns:a16="http://schemas.microsoft.com/office/drawing/2014/main" val="875544814"/>
                    </a:ext>
                  </a:extLst>
                </a:gridCol>
                <a:gridCol w="870066">
                  <a:extLst>
                    <a:ext uri="{9D8B030D-6E8A-4147-A177-3AD203B41FA5}">
                      <a16:colId xmlns:a16="http://schemas.microsoft.com/office/drawing/2014/main" val="185032239"/>
                    </a:ext>
                  </a:extLst>
                </a:gridCol>
                <a:gridCol w="870066">
                  <a:extLst>
                    <a:ext uri="{9D8B030D-6E8A-4147-A177-3AD203B41FA5}">
                      <a16:colId xmlns:a16="http://schemas.microsoft.com/office/drawing/2014/main" val="3750260352"/>
                    </a:ext>
                  </a:extLst>
                </a:gridCol>
                <a:gridCol w="870066">
                  <a:extLst>
                    <a:ext uri="{9D8B030D-6E8A-4147-A177-3AD203B41FA5}">
                      <a16:colId xmlns:a16="http://schemas.microsoft.com/office/drawing/2014/main" val="705570655"/>
                    </a:ext>
                  </a:extLst>
                </a:gridCol>
                <a:gridCol w="870066">
                  <a:extLst>
                    <a:ext uri="{9D8B030D-6E8A-4147-A177-3AD203B41FA5}">
                      <a16:colId xmlns:a16="http://schemas.microsoft.com/office/drawing/2014/main" val="1314838693"/>
                    </a:ext>
                  </a:extLst>
                </a:gridCol>
                <a:gridCol w="870066">
                  <a:extLst>
                    <a:ext uri="{9D8B030D-6E8A-4147-A177-3AD203B41FA5}">
                      <a16:colId xmlns:a16="http://schemas.microsoft.com/office/drawing/2014/main" val="1398626399"/>
                    </a:ext>
                  </a:extLst>
                </a:gridCol>
                <a:gridCol w="870066">
                  <a:extLst>
                    <a:ext uri="{9D8B030D-6E8A-4147-A177-3AD203B41FA5}">
                      <a16:colId xmlns:a16="http://schemas.microsoft.com/office/drawing/2014/main" val="2319058643"/>
                    </a:ext>
                  </a:extLst>
                </a:gridCol>
                <a:gridCol w="870066">
                  <a:extLst>
                    <a:ext uri="{9D8B030D-6E8A-4147-A177-3AD203B41FA5}">
                      <a16:colId xmlns:a16="http://schemas.microsoft.com/office/drawing/2014/main" val="4113681674"/>
                    </a:ext>
                  </a:extLst>
                </a:gridCol>
                <a:gridCol w="870066">
                  <a:extLst>
                    <a:ext uri="{9D8B030D-6E8A-4147-A177-3AD203B41FA5}">
                      <a16:colId xmlns:a16="http://schemas.microsoft.com/office/drawing/2014/main" val="4291976261"/>
                    </a:ext>
                  </a:extLst>
                </a:gridCol>
                <a:gridCol w="870066">
                  <a:extLst>
                    <a:ext uri="{9D8B030D-6E8A-4147-A177-3AD203B41FA5}">
                      <a16:colId xmlns:a16="http://schemas.microsoft.com/office/drawing/2014/main" val="1885518223"/>
                    </a:ext>
                  </a:extLst>
                </a:gridCol>
                <a:gridCol w="870066">
                  <a:extLst>
                    <a:ext uri="{9D8B030D-6E8A-4147-A177-3AD203B41FA5}">
                      <a16:colId xmlns:a16="http://schemas.microsoft.com/office/drawing/2014/main" val="1556714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#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G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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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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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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1220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1m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1#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1G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720874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292725" y="5766719"/>
            <a:ext cx="853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Symbol" panose="05050102010706020507" pitchFamily="18" charset="2"/>
              </a:rPr>
              <a:t> </a:t>
            </a:r>
            <a:r>
              <a:rPr lang="en-US" sz="2400" dirty="0" smtClean="0"/>
              <a:t>1A 1m 1# 1G 0 0 0 1c 1s 0 0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44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post-order expression to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1A 1m 1# 1G 0 0 0 1c 1s 0 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 and 0 are “control”</a:t>
            </a:r>
          </a:p>
          <a:p>
            <a:r>
              <a:rPr lang="en-US" dirty="0" smtClean="0"/>
              <a:t>the characters are “data”</a:t>
            </a:r>
          </a:p>
          <a:p>
            <a:r>
              <a:rPr lang="en-US" dirty="0" smtClean="0"/>
              <a:t>control 1: create a tree node of character and add to list</a:t>
            </a:r>
          </a:p>
          <a:p>
            <a:r>
              <a:rPr lang="en-US" dirty="0" smtClean="0"/>
              <a:t>control 0: take the most recent two tree nodes and make them siblings, add the parent node back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8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0520"/>
            <a:ext cx="10515600" cy="58264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1A 1m 1# 1G 0 0 0 1c 1s 0 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1: create a tree node and add to list</a:t>
            </a:r>
          </a:p>
          <a:p>
            <a:r>
              <a:rPr lang="en-US" dirty="0" smtClean="0"/>
              <a:t>0: take the most recent two tree nodes and make them siblings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1A                                                 </a:t>
            </a:r>
            <a:r>
              <a:rPr lang="en-US" dirty="0" err="1" smtClean="0"/>
              <a:t>1A</a:t>
            </a:r>
            <a:r>
              <a:rPr lang="en-US" dirty="0" smtClean="0"/>
              <a:t> 1m 1#      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1A 1m                                           1A 1m 1# 1 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yunglu@purdue.edu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804305" y="3751220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32088" y="379134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27617" y="3018067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221927" y="3353893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514745" y="5314757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51264" y="535488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479762" y="5314757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22693" y="535488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38057" y="4581604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16896" y="4581603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>
            <a:stCxn id="27" idx="3"/>
            <a:endCxn id="28" idx="1"/>
          </p:cNvCxnSpPr>
          <p:nvPr/>
        </p:nvCxnSpPr>
        <p:spPr>
          <a:xfrm flipV="1">
            <a:off x="3126677" y="4749517"/>
            <a:ext cx="59021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932367" y="4917430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891846" y="4929803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11444" y="438018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59518" y="489932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tnptr</a:t>
            </a:r>
            <a:endParaRPr 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8073342" y="3583307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09861" y="362343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9038359" y="3583307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281290" y="362343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0014510" y="3583307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268593" y="362343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296654" y="2850154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275493" y="2850153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Straight Arrow Connector 41"/>
          <p:cNvCxnSpPr>
            <a:stCxn id="40" idx="3"/>
            <a:endCxn id="41" idx="1"/>
          </p:cNvCxnSpPr>
          <p:nvPr/>
        </p:nvCxnSpPr>
        <p:spPr>
          <a:xfrm flipV="1">
            <a:off x="8685274" y="3018067"/>
            <a:ext cx="59021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0243003" y="2850153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Arrow Connector 43"/>
          <p:cNvCxnSpPr>
            <a:endCxn id="43" idx="1"/>
          </p:cNvCxnSpPr>
          <p:nvPr/>
        </p:nvCxnSpPr>
        <p:spPr>
          <a:xfrm flipV="1">
            <a:off x="9652784" y="3018067"/>
            <a:ext cx="59021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8490964" y="3185980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0443600" y="3185980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9450443" y="3198353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670041" y="264873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518115" y="316787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tnptr</a:t>
            </a:r>
            <a:endParaRPr 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7488475" y="5801275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724994" y="5841399"/>
            <a:ext cx="338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8453492" y="5801275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696423" y="5841399"/>
            <a:ext cx="37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9429643" y="5801275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683726" y="5841399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10480133" y="5795677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682952" y="5835801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1787" y="5068122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690626" y="5068121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Straight Arrow Connector 59"/>
          <p:cNvCxnSpPr>
            <a:stCxn id="58" idx="3"/>
            <a:endCxn id="59" idx="1"/>
          </p:cNvCxnSpPr>
          <p:nvPr/>
        </p:nvCxnSpPr>
        <p:spPr>
          <a:xfrm flipV="1">
            <a:off x="8100407" y="5236035"/>
            <a:ext cx="59021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9658136" y="5068121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Straight Arrow Connector 61"/>
          <p:cNvCxnSpPr>
            <a:endCxn id="61" idx="1"/>
          </p:cNvCxnSpPr>
          <p:nvPr/>
        </p:nvCxnSpPr>
        <p:spPr>
          <a:xfrm flipV="1">
            <a:off x="9067917" y="5236035"/>
            <a:ext cx="59021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0648304" y="5069348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Straight Arrow Connector 63"/>
          <p:cNvCxnSpPr>
            <a:endCxn id="63" idx="1"/>
          </p:cNvCxnSpPr>
          <p:nvPr/>
        </p:nvCxnSpPr>
        <p:spPr>
          <a:xfrm flipV="1">
            <a:off x="10058085" y="5237262"/>
            <a:ext cx="59021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906097" y="5403948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0865054" y="5416321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9858733" y="5403948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8865576" y="5416321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8085174" y="4866705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933248" y="538584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tnptr</a:t>
            </a:r>
            <a:endParaRPr 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147083" y="771346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590295" y="680249"/>
            <a:ext cx="1524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list node</a:t>
            </a:r>
          </a:p>
        </p:txBody>
      </p:sp>
      <p:sp>
        <p:nvSpPr>
          <p:cNvPr id="73" name="Oval 72"/>
          <p:cNvSpPr/>
          <p:nvPr/>
        </p:nvSpPr>
        <p:spPr>
          <a:xfrm>
            <a:off x="9383617" y="771352"/>
            <a:ext cx="472440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910649" y="743236"/>
            <a:ext cx="1705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tree node</a:t>
            </a:r>
          </a:p>
        </p:txBody>
      </p:sp>
    </p:spTree>
    <p:extLst>
      <p:ext uri="{BB962C8B-B14F-4D97-AF65-F5344CB8AC3E}">
        <p14:creationId xmlns:p14="http://schemas.microsoft.com/office/powerpoint/2010/main" val="42412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0520"/>
            <a:ext cx="10515600" cy="58264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1A 1m 1# 1G 0 0 0 1c 1s 0 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1: create a tree node and add to list</a:t>
            </a:r>
          </a:p>
          <a:p>
            <a:r>
              <a:rPr lang="en-US" dirty="0" smtClean="0"/>
              <a:t>0: take the most recent two tree nodes and make them siblings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1A 1m 1# 1 </a:t>
            </a:r>
            <a:r>
              <a:rPr lang="en-US" dirty="0" smtClean="0"/>
              <a:t>G 0				</a:t>
            </a:r>
            <a:r>
              <a:rPr lang="en-US" dirty="0"/>
              <a:t>1A 1m 1# 1 G </a:t>
            </a:r>
            <a:r>
              <a:rPr lang="en-US" dirty="0" smtClean="0"/>
              <a:t>0 0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yunglu@purdue.edu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838200" y="4298798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74719" y="4338922"/>
            <a:ext cx="338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1803217" y="4298798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46148" y="4338922"/>
            <a:ext cx="37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313671" y="5138287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67754" y="5178411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3364161" y="5132689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66980" y="5172813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61512" y="3565645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040351" y="3565644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Straight Arrow Connector 59"/>
          <p:cNvCxnSpPr>
            <a:stCxn id="58" idx="3"/>
            <a:endCxn id="59" idx="1"/>
          </p:cNvCxnSpPr>
          <p:nvPr/>
        </p:nvCxnSpPr>
        <p:spPr>
          <a:xfrm flipV="1">
            <a:off x="1450132" y="3733558"/>
            <a:ext cx="59021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007861" y="3565644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Straight Arrow Connector 61"/>
          <p:cNvCxnSpPr>
            <a:endCxn id="61" idx="1"/>
          </p:cNvCxnSpPr>
          <p:nvPr/>
        </p:nvCxnSpPr>
        <p:spPr>
          <a:xfrm flipV="1">
            <a:off x="2417642" y="3733558"/>
            <a:ext cx="59021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255822" y="3901471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208458" y="3901471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215301" y="3913844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2795899" y="4294027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2681539" y="4726607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380660" y="4719669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6722689" y="4187727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959208" y="4227851"/>
            <a:ext cx="338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7687706" y="5040128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30637" y="5080252"/>
            <a:ext cx="37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8198160" y="5879617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452243" y="5919741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9248650" y="5874019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451469" y="5914143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946001" y="3454574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8498276" y="3454573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Straight Arrow Connector 84"/>
          <p:cNvCxnSpPr>
            <a:stCxn id="83" idx="3"/>
            <a:endCxn id="84" idx="1"/>
          </p:cNvCxnSpPr>
          <p:nvPr/>
        </p:nvCxnSpPr>
        <p:spPr>
          <a:xfrm flipV="1">
            <a:off x="7334621" y="3622487"/>
            <a:ext cx="116365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7140311" y="3790400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8673226" y="3802773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8680388" y="5035357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8566028" y="5467937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9265149" y="5460999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8267101" y="4203616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8152741" y="4636196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8851862" y="4629258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8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0520"/>
            <a:ext cx="11049000" cy="58264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1A 1m 1# 1G 0 0 0 1c 1s 0 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1A </a:t>
            </a:r>
            <a:r>
              <a:rPr lang="en-US" dirty="0"/>
              <a:t>1m 1# 1 G </a:t>
            </a:r>
            <a:r>
              <a:rPr lang="en-US" dirty="0" smtClean="0"/>
              <a:t>0 0 0				</a:t>
            </a:r>
            <a:r>
              <a:rPr lang="en-US" dirty="0"/>
              <a:t>1A 1m 1# 1 G 0 </a:t>
            </a:r>
            <a:r>
              <a:rPr lang="en-US" dirty="0" smtClean="0"/>
              <a:t>0 0 1c 1s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yunglu@purdue.edu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1042559" y="3560046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79078" y="3600170"/>
            <a:ext cx="338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1720859" y="4412447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963790" y="4452571"/>
            <a:ext cx="37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2231313" y="5251936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485396" y="5292060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3281803" y="5246338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484622" y="5286462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933238" y="2010333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127548" y="2346159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2713541" y="4407676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2599181" y="4840256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3298302" y="4833318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2300254" y="3575935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2185894" y="4008515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2885015" y="4001577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707604" y="2736446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1593244" y="3169026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292365" y="3162088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6543240" y="358428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79759" y="3624405"/>
            <a:ext cx="338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221540" y="4436682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64471" y="4476806"/>
            <a:ext cx="37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7731994" y="527617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986077" y="531629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8782484" y="5270573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985303" y="5310697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433919" y="2034568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7628229" y="2370394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8214222" y="443191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8099862" y="4864491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8798983" y="4857553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7800935" y="3600170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7686575" y="4032750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8385696" y="4025812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7208285" y="2760681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H="1">
            <a:off x="7093925" y="3193261"/>
            <a:ext cx="350617" cy="4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7793046" y="3186323"/>
            <a:ext cx="265896" cy="408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8241324" y="2750046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463719" y="2790170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9253714" y="2744448"/>
            <a:ext cx="811594" cy="44958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9488593" y="2784572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8431717" y="2016892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Straight Arrow Connector 106"/>
          <p:cNvCxnSpPr>
            <a:endCxn id="106" idx="1"/>
          </p:cNvCxnSpPr>
          <p:nvPr/>
        </p:nvCxnSpPr>
        <p:spPr>
          <a:xfrm flipV="1">
            <a:off x="7841498" y="2184806"/>
            <a:ext cx="59021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9421885" y="2018119"/>
            <a:ext cx="388620" cy="33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9" name="Straight Arrow Connector 108"/>
          <p:cNvCxnSpPr>
            <a:endCxn id="108" idx="1"/>
          </p:cNvCxnSpPr>
          <p:nvPr/>
        </p:nvCxnSpPr>
        <p:spPr>
          <a:xfrm flipV="1">
            <a:off x="8831666" y="2186033"/>
            <a:ext cx="59021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9638635" y="2365092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8632314" y="2352719"/>
            <a:ext cx="0" cy="392556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74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rgbClr val="0000FF"/>
          </a:solidFill>
        </a:ln>
      </a:spPr>
      <a:bodyPr wrap="none" rtlCol="0" anchor="ctr">
        <a:spAutoFit/>
      </a:bodyPr>
      <a:lstStyle>
        <a:defPPr algn="ctr">
          <a:defRPr sz="28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none" rtlCol="0">
        <a:sp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36276</TotalTime>
  <Words>908</Words>
  <Application>Microsoft Office PowerPoint</Application>
  <PresentationFormat>Widescreen</PresentationFormat>
  <Paragraphs>270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Courier New</vt:lpstr>
      <vt:lpstr>Symbol</vt:lpstr>
      <vt:lpstr>Times New Roman</vt:lpstr>
      <vt:lpstr>Wingdings</vt:lpstr>
      <vt:lpstr>Office Theme</vt:lpstr>
      <vt:lpstr>ECE 264 Fall 2020 Advanced C Programming</vt:lpstr>
      <vt:lpstr>Huffman Compression 02  File Format and Reconstructing the Code Tree</vt:lpstr>
      <vt:lpstr>Format of File using Huffman Codes</vt:lpstr>
      <vt:lpstr>Express Code Table</vt:lpstr>
      <vt:lpstr>PowerPoint Presentation</vt:lpstr>
      <vt:lpstr>From post-order expression to tree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Frequently Asked Questions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Start of Linux</dc:title>
  <dc:creator>yunglu</dc:creator>
  <cp:lastModifiedBy>Lu, Yung-hsiang</cp:lastModifiedBy>
  <cp:revision>1879</cp:revision>
  <dcterms:created xsi:type="dcterms:W3CDTF">2019-01-20T10:50:50Z</dcterms:created>
  <dcterms:modified xsi:type="dcterms:W3CDTF">2020-09-08T02:35:37Z</dcterms:modified>
</cp:coreProperties>
</file>