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43" r:id="rId2"/>
    <p:sldId id="257" r:id="rId3"/>
    <p:sldId id="344" r:id="rId4"/>
    <p:sldId id="345" r:id="rId5"/>
    <p:sldId id="346" r:id="rId6"/>
    <p:sldId id="364" r:id="rId7"/>
    <p:sldId id="348" r:id="rId8"/>
    <p:sldId id="349" r:id="rId9"/>
    <p:sldId id="347" r:id="rId10"/>
    <p:sldId id="350" r:id="rId11"/>
    <p:sldId id="352" r:id="rId12"/>
    <p:sldId id="353" r:id="rId13"/>
    <p:sldId id="351" r:id="rId14"/>
    <p:sldId id="354" r:id="rId15"/>
    <p:sldId id="365" r:id="rId16"/>
    <p:sldId id="355" r:id="rId17"/>
    <p:sldId id="356" r:id="rId18"/>
    <p:sldId id="357" r:id="rId19"/>
    <p:sldId id="358" r:id="rId20"/>
    <p:sldId id="359" r:id="rId21"/>
    <p:sldId id="361" r:id="rId22"/>
    <p:sldId id="362" r:id="rId23"/>
    <p:sldId id="36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FF"/>
    <a:srgbClr val="00FF00"/>
    <a:srgbClr val="FF99CC"/>
    <a:srgbClr val="CC66FF"/>
    <a:srgbClr val="CCCCFF"/>
    <a:srgbClr val="FFFF99"/>
    <a:srgbClr val="66FF99"/>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3" d="2"/>
        <a:sy n="3" d="2"/>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F0E61E-1A98-4846-943C-3AAFF9B02DE1}" type="datetimeFigureOut">
              <a:rPr lang="en-US" smtClean="0"/>
              <a:t>7/18/2020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8F458-86B9-45BA-83A3-94BDA1F4D5FB}" type="slidenum">
              <a:rPr lang="en-US" smtClean="0"/>
              <a:t>‹#›</a:t>
            </a:fld>
            <a:endParaRPr lang="en-US"/>
          </a:p>
        </p:txBody>
      </p:sp>
    </p:spTree>
    <p:extLst>
      <p:ext uri="{BB962C8B-B14F-4D97-AF65-F5344CB8AC3E}">
        <p14:creationId xmlns:p14="http://schemas.microsoft.com/office/powerpoint/2010/main" val="418975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72072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A1CB5-3F28-41D3-AC4C-73473D2DCA6A}" type="slidenum">
              <a:rPr lang="en-US" smtClean="0"/>
              <a:t>2</a:t>
            </a:fld>
            <a:endParaRPr lang="en-US"/>
          </a:p>
        </p:txBody>
      </p:sp>
    </p:spTree>
    <p:extLst>
      <p:ext uri="{BB962C8B-B14F-4D97-AF65-F5344CB8AC3E}">
        <p14:creationId xmlns:p14="http://schemas.microsoft.com/office/powerpoint/2010/main" val="327973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DC401C-D4AE-4411-BCC0-C73E4FFC251E}" type="datetime1">
              <a:rPr lang="en-US" smtClean="0"/>
              <a:t>7/18/2020</a:t>
            </a:fld>
            <a:endParaRPr lang="en-US"/>
          </a:p>
        </p:txBody>
      </p:sp>
      <p:sp>
        <p:nvSpPr>
          <p:cNvPr id="5" name="Footer Placeholder 4"/>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en-US" smtClean="0"/>
              <a:t>yunglu@purdue.edu</a:t>
            </a:r>
            <a:endParaRPr lang="en-US"/>
          </a:p>
        </p:txBody>
      </p:sp>
      <p:sp>
        <p:nvSpPr>
          <p:cNvPr id="6" name="Slide Number Placeholder 5"/>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21510836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E1DD2-CEEA-4B13-A8D7-9CA753AB3DA6}" type="datetime1">
              <a:rPr lang="en-US" smtClean="0"/>
              <a:t>7/18/2020</a:t>
            </a:fld>
            <a:endParaRPr lang="en-US"/>
          </a:p>
        </p:txBody>
      </p:sp>
      <p:sp>
        <p:nvSpPr>
          <p:cNvPr id="5" name="Footer Placeholder 4"/>
          <p:cNvSpPr>
            <a:spLocks noGrp="1"/>
          </p:cNvSpPr>
          <p:nvPr>
            <p:ph type="ftr" sz="quarter" idx="11"/>
          </p:nvPr>
        </p:nvSpPr>
        <p:spPr/>
        <p:txBody>
          <a:bodyPr/>
          <a:lstStyle/>
          <a:p>
            <a:r>
              <a:rPr lang="en-US" smtClean="0"/>
              <a:t>yunglu@purdue.edu</a:t>
            </a:r>
            <a:endParaRPr lang="en-US"/>
          </a:p>
        </p:txBody>
      </p:sp>
      <p:sp>
        <p:nvSpPr>
          <p:cNvPr id="6" name="Slide Number Placeholder 5"/>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243273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75E04-9672-4F49-8540-0E2E8FC578D6}" type="datetime1">
              <a:rPr lang="en-US" smtClean="0"/>
              <a:t>7/18/2020</a:t>
            </a:fld>
            <a:endParaRPr lang="en-US"/>
          </a:p>
        </p:txBody>
      </p:sp>
      <p:sp>
        <p:nvSpPr>
          <p:cNvPr id="5" name="Footer Placeholder 4"/>
          <p:cNvSpPr>
            <a:spLocks noGrp="1"/>
          </p:cNvSpPr>
          <p:nvPr>
            <p:ph type="ftr" sz="quarter" idx="11"/>
          </p:nvPr>
        </p:nvSpPr>
        <p:spPr/>
        <p:txBody>
          <a:bodyPr/>
          <a:lstStyle/>
          <a:p>
            <a:r>
              <a:rPr lang="en-US" smtClean="0"/>
              <a:t>yunglu@purdue.edu</a:t>
            </a:r>
            <a:endParaRPr lang="en-US"/>
          </a:p>
        </p:txBody>
      </p:sp>
      <p:sp>
        <p:nvSpPr>
          <p:cNvPr id="6" name="Slide Number Placeholder 5"/>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410255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atin typeface="Arial" panose="020B0604020202020204" pitchFamily="34" charset="0"/>
                <a:cs typeface="Arial" panose="020B0604020202020204" pitchFamily="34" charset="0"/>
              </a:defRPr>
            </a:lvl1pPr>
            <a:lvl2pPr marL="685800" indent="-228600">
              <a:buSzPct val="80000"/>
              <a:buFont typeface="Courier New" panose="02070309020205020404" pitchFamily="49" charset="0"/>
              <a:buChar char="o"/>
              <a:defRPr sz="2800">
                <a:latin typeface="Arial" panose="020B0604020202020204" pitchFamily="34" charset="0"/>
                <a:cs typeface="Arial" panose="020B0604020202020204" pitchFamily="34" charset="0"/>
              </a:defRPr>
            </a:lvl2pPr>
            <a:lvl3pPr marL="1143000" indent="-228600">
              <a:buSzPct val="80000"/>
              <a:buFont typeface="Wingdings" panose="05000000000000000000" pitchFamily="2" charset="2"/>
              <a:buChar char="q"/>
              <a:defRPr sz="2800">
                <a:latin typeface="Arial" panose="020B0604020202020204" pitchFamily="34" charset="0"/>
                <a:cs typeface="Arial" panose="020B0604020202020204" pitchFamily="34" charset="0"/>
              </a:defRPr>
            </a:lvl3pPr>
            <a:lvl4pPr>
              <a:defRPr sz="2800">
                <a:latin typeface="Arial" panose="020B0604020202020204" pitchFamily="34" charset="0"/>
                <a:cs typeface="Arial" panose="020B0604020202020204" pitchFamily="34" charset="0"/>
              </a:defRPr>
            </a:lvl4pPr>
            <a:lvl5pPr>
              <a:defRPr sz="2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D874262-A900-408F-A57B-CC9D8B59EB0D}" type="datetime1">
              <a:rPr lang="en-US" smtClean="0"/>
              <a:t>7/18/2020</a:t>
            </a:fld>
            <a:endParaRPr lang="en-US"/>
          </a:p>
        </p:txBody>
      </p:sp>
      <p:sp>
        <p:nvSpPr>
          <p:cNvPr id="5" name="Footer Placeholder 4"/>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en-US" smtClean="0"/>
              <a:t>yunglu@purdue.edu</a:t>
            </a:r>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A8AA3A06-9337-4957-908E-1077AB735A20}" type="slidenum">
              <a:rPr lang="en-US" smtClean="0"/>
              <a:pPr/>
              <a:t>‹#›</a:t>
            </a:fld>
            <a:endParaRPr lang="en-US"/>
          </a:p>
        </p:txBody>
      </p:sp>
    </p:spTree>
    <p:extLst>
      <p:ext uri="{BB962C8B-B14F-4D97-AF65-F5344CB8AC3E}">
        <p14:creationId xmlns:p14="http://schemas.microsoft.com/office/powerpoint/2010/main" val="6894945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44D44E-B501-4561-821A-A3371FDEF75F}" type="datetime1">
              <a:rPr lang="en-US" smtClean="0"/>
              <a:t>7/18/2020</a:t>
            </a:fld>
            <a:endParaRPr lang="en-US"/>
          </a:p>
        </p:txBody>
      </p:sp>
      <p:sp>
        <p:nvSpPr>
          <p:cNvPr id="5" name="Footer Placeholder 4"/>
          <p:cNvSpPr>
            <a:spLocks noGrp="1"/>
          </p:cNvSpPr>
          <p:nvPr>
            <p:ph type="ftr" sz="quarter" idx="11"/>
          </p:nvPr>
        </p:nvSpPr>
        <p:spPr/>
        <p:txBody>
          <a:bodyPr/>
          <a:lstStyle/>
          <a:p>
            <a:r>
              <a:rPr lang="en-US" smtClean="0"/>
              <a:t>yunglu@purdue.edu</a:t>
            </a:r>
            <a:endParaRPr lang="en-US"/>
          </a:p>
        </p:txBody>
      </p:sp>
      <p:sp>
        <p:nvSpPr>
          <p:cNvPr id="6" name="Slide Number Placeholder 5"/>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26434504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4A6AF9-DB49-4637-894A-802DD24BD2CC}" type="datetime1">
              <a:rPr lang="en-US" smtClean="0"/>
              <a:t>7/18/2020</a:t>
            </a:fld>
            <a:endParaRPr lang="en-US"/>
          </a:p>
        </p:txBody>
      </p:sp>
      <p:sp>
        <p:nvSpPr>
          <p:cNvPr id="6" name="Footer Placeholder 5"/>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en-US" smtClean="0"/>
              <a:t>yunglu@purdue.edu</a:t>
            </a:r>
            <a:endParaRPr lang="en-US"/>
          </a:p>
        </p:txBody>
      </p:sp>
      <p:sp>
        <p:nvSpPr>
          <p:cNvPr id="7" name="Slide Number Placeholder 6"/>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38226723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2BC3B8-4195-4F2D-9BE9-734C2977FCF2}" type="datetime1">
              <a:rPr lang="en-US" smtClean="0"/>
              <a:t>7/18/2020</a:t>
            </a:fld>
            <a:endParaRPr lang="en-US"/>
          </a:p>
        </p:txBody>
      </p:sp>
      <p:sp>
        <p:nvSpPr>
          <p:cNvPr id="8" name="Footer Placeholder 7"/>
          <p:cNvSpPr>
            <a:spLocks noGrp="1"/>
          </p:cNvSpPr>
          <p:nvPr>
            <p:ph type="ftr" sz="quarter" idx="11"/>
          </p:nvPr>
        </p:nvSpPr>
        <p:spPr/>
        <p:txBody>
          <a:bodyPr/>
          <a:lstStyle/>
          <a:p>
            <a:r>
              <a:rPr lang="en-US" smtClean="0"/>
              <a:t>yunglu@purdue.edu</a:t>
            </a:r>
            <a:endParaRPr lang="en-US"/>
          </a:p>
        </p:txBody>
      </p:sp>
      <p:sp>
        <p:nvSpPr>
          <p:cNvPr id="9" name="Slide Number Placeholder 8"/>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38680093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AA531-E587-4C13-BB21-5CD8A6734353}" type="datetime1">
              <a:rPr lang="en-US" smtClean="0"/>
              <a:t>7/18/2020</a:t>
            </a:fld>
            <a:endParaRPr lang="en-US"/>
          </a:p>
        </p:txBody>
      </p:sp>
      <p:sp>
        <p:nvSpPr>
          <p:cNvPr id="4" name="Footer Placeholder 3"/>
          <p:cNvSpPr>
            <a:spLocks noGrp="1"/>
          </p:cNvSpPr>
          <p:nvPr>
            <p:ph type="ftr" sz="quarter" idx="11"/>
          </p:nvPr>
        </p:nvSpPr>
        <p:spPr/>
        <p:txBody>
          <a:bodyPr/>
          <a:lstStyle/>
          <a:p>
            <a:r>
              <a:rPr lang="en-US" smtClean="0"/>
              <a:t>yunglu@purdue.edu</a:t>
            </a:r>
            <a:endParaRPr lang="en-US"/>
          </a:p>
        </p:txBody>
      </p:sp>
      <p:sp>
        <p:nvSpPr>
          <p:cNvPr id="5" name="Slide Number Placeholder 4"/>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125065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B5F11-D199-4F9B-933D-6086A1436750}" type="datetime1">
              <a:rPr lang="en-US" smtClean="0"/>
              <a:t>7/18/2020</a:t>
            </a:fld>
            <a:endParaRPr lang="en-US"/>
          </a:p>
        </p:txBody>
      </p:sp>
      <p:sp>
        <p:nvSpPr>
          <p:cNvPr id="3" name="Footer Placeholder 2"/>
          <p:cNvSpPr>
            <a:spLocks noGrp="1"/>
          </p:cNvSpPr>
          <p:nvPr>
            <p:ph type="ftr" sz="quarter" idx="11"/>
          </p:nvPr>
        </p:nvSpPr>
        <p:spPr/>
        <p:txBody>
          <a:bodyPr/>
          <a:lstStyle/>
          <a:p>
            <a:r>
              <a:rPr lang="en-US" smtClean="0"/>
              <a:t>yunglu@purdue.edu</a:t>
            </a:r>
            <a:endParaRPr lang="en-US"/>
          </a:p>
        </p:txBody>
      </p:sp>
      <p:sp>
        <p:nvSpPr>
          <p:cNvPr id="4" name="Slide Number Placeholder 3"/>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65363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B94955-D7A0-4C00-A4AD-9EA3985EC23B}" type="datetime1">
              <a:rPr lang="en-US" smtClean="0"/>
              <a:t>7/18/2020</a:t>
            </a:fld>
            <a:endParaRPr lang="en-US"/>
          </a:p>
        </p:txBody>
      </p:sp>
      <p:sp>
        <p:nvSpPr>
          <p:cNvPr id="6" name="Footer Placeholder 5"/>
          <p:cNvSpPr>
            <a:spLocks noGrp="1"/>
          </p:cNvSpPr>
          <p:nvPr>
            <p:ph type="ftr" sz="quarter" idx="11"/>
          </p:nvPr>
        </p:nvSpPr>
        <p:spPr/>
        <p:txBody>
          <a:bodyPr/>
          <a:lstStyle/>
          <a:p>
            <a:r>
              <a:rPr lang="en-US" smtClean="0"/>
              <a:t>yunglu@purdue.edu</a:t>
            </a:r>
            <a:endParaRPr lang="en-US"/>
          </a:p>
        </p:txBody>
      </p:sp>
      <p:sp>
        <p:nvSpPr>
          <p:cNvPr id="7" name="Slide Number Placeholder 6"/>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2291820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AF1A5-469F-4DEE-8EF4-3D8020F94386}" type="datetime1">
              <a:rPr lang="en-US" smtClean="0"/>
              <a:t>7/18/2020</a:t>
            </a:fld>
            <a:endParaRPr lang="en-US"/>
          </a:p>
        </p:txBody>
      </p:sp>
      <p:sp>
        <p:nvSpPr>
          <p:cNvPr id="6" name="Footer Placeholder 5"/>
          <p:cNvSpPr>
            <a:spLocks noGrp="1"/>
          </p:cNvSpPr>
          <p:nvPr>
            <p:ph type="ftr" sz="quarter" idx="11"/>
          </p:nvPr>
        </p:nvSpPr>
        <p:spPr/>
        <p:txBody>
          <a:bodyPr/>
          <a:lstStyle/>
          <a:p>
            <a:r>
              <a:rPr lang="en-US" smtClean="0"/>
              <a:t>yunglu@purdue.edu</a:t>
            </a:r>
            <a:endParaRPr lang="en-US"/>
          </a:p>
        </p:txBody>
      </p:sp>
      <p:sp>
        <p:nvSpPr>
          <p:cNvPr id="7" name="Slide Number Placeholder 6"/>
          <p:cNvSpPr>
            <a:spLocks noGrp="1"/>
          </p:cNvSpPr>
          <p:nvPr>
            <p:ph type="sldNum" sz="quarter" idx="12"/>
          </p:nvPr>
        </p:nvSpPr>
        <p:spPr/>
        <p:txBody>
          <a:bodyPr/>
          <a:lstStyle/>
          <a:p>
            <a:fld id="{A8AA3A06-9337-4957-908E-1077AB735A20}" type="slidenum">
              <a:rPr lang="en-US" smtClean="0"/>
              <a:t>‹#›</a:t>
            </a:fld>
            <a:endParaRPr lang="en-US"/>
          </a:p>
        </p:txBody>
      </p:sp>
    </p:spTree>
    <p:extLst>
      <p:ext uri="{BB962C8B-B14F-4D97-AF65-F5344CB8AC3E}">
        <p14:creationId xmlns:p14="http://schemas.microsoft.com/office/powerpoint/2010/main" val="155887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6AB09-6231-41E6-BB3D-291467C45832}" type="datetime1">
              <a:rPr lang="en-US" smtClean="0"/>
              <a:t>7/18/2020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yunglu@purdue.edu</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A3A06-9337-4957-908E-1077AB735A20}" type="slidenum">
              <a:rPr lang="en-US" smtClean="0"/>
              <a:t>‹#›</a:t>
            </a:fld>
            <a:endParaRPr lang="en-US"/>
          </a:p>
        </p:txBody>
      </p:sp>
    </p:spTree>
    <p:extLst>
      <p:ext uri="{BB962C8B-B14F-4D97-AF65-F5344CB8AC3E}">
        <p14:creationId xmlns:p14="http://schemas.microsoft.com/office/powerpoint/2010/main" val="4150523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1835710" y="1601827"/>
            <a:ext cx="8520599" cy="2052599"/>
          </a:xfrm>
          <a:prstGeom prst="rect">
            <a:avLst/>
          </a:prstGeom>
        </p:spPr>
        <p:txBody>
          <a:bodyPr vert="horz" lIns="91425" tIns="91425" rIns="91425" bIns="91425" rtlCol="0" anchor="b" anchorCtr="0">
            <a:noAutofit/>
          </a:bodyPr>
          <a:lstStyle/>
          <a:p>
            <a:pPr>
              <a:spcBef>
                <a:spcPts val="0"/>
              </a:spcBef>
            </a:pPr>
            <a:r>
              <a:rPr lang="en" sz="4000" b="1" dirty="0">
                <a:latin typeface="Arial" panose="020B0604020202020204" pitchFamily="34" charset="0"/>
                <a:cs typeface="Arial" panose="020B0604020202020204" pitchFamily="34" charset="0"/>
              </a:rPr>
              <a:t>ECE 264 Fall 2020</a:t>
            </a:r>
            <a:br>
              <a:rPr lang="en" sz="4000" b="1" dirty="0">
                <a:latin typeface="Arial" panose="020B0604020202020204" pitchFamily="34" charset="0"/>
                <a:cs typeface="Arial" panose="020B0604020202020204" pitchFamily="34" charset="0"/>
              </a:rPr>
            </a:br>
            <a:r>
              <a:rPr lang="en" b="1" i="1" dirty="0">
                <a:solidFill>
                  <a:srgbClr val="3E11FB"/>
                </a:solidFill>
                <a:latin typeface="Arial" panose="020B0604020202020204" pitchFamily="34" charset="0"/>
                <a:cs typeface="Arial" panose="020B0604020202020204" pitchFamily="34" charset="0"/>
              </a:rPr>
              <a:t>Advanced</a:t>
            </a:r>
            <a:r>
              <a:rPr lang="en" sz="4000" b="1" dirty="0">
                <a:latin typeface="Arial" panose="020B0604020202020204" pitchFamily="34" charset="0"/>
                <a:cs typeface="Arial" panose="020B0604020202020204" pitchFamily="34" charset="0"/>
              </a:rPr>
              <a:t> C Programming</a:t>
            </a:r>
          </a:p>
        </p:txBody>
      </p:sp>
      <p:sp>
        <p:nvSpPr>
          <p:cNvPr id="55" name="Shape 55"/>
          <p:cNvSpPr txBox="1">
            <a:spLocks noGrp="1"/>
          </p:cNvSpPr>
          <p:nvPr>
            <p:ph type="subTitle" idx="1"/>
          </p:nvPr>
        </p:nvSpPr>
        <p:spPr>
          <a:xfrm>
            <a:off x="1835702" y="3691375"/>
            <a:ext cx="8520599" cy="792600"/>
          </a:xfrm>
          <a:prstGeom prst="rect">
            <a:avLst/>
          </a:prstGeom>
        </p:spPr>
        <p:txBody>
          <a:bodyPr vert="horz" lIns="91425" tIns="91425" rIns="91425" bIns="91425" rtlCol="0" anchor="t" anchorCtr="0">
            <a:noAutofit/>
          </a:bodyPr>
          <a:lstStyle/>
          <a:p>
            <a:pPr>
              <a:spcBef>
                <a:spcPts val="0"/>
              </a:spcBef>
            </a:pPr>
            <a:endParaRPr>
              <a:solidFill>
                <a:srgbClr val="000000"/>
              </a:solidFill>
            </a:endParaRPr>
          </a:p>
          <a:p>
            <a:pPr>
              <a:spcBef>
                <a:spcPts val="0"/>
              </a:spcBef>
            </a:pPr>
            <a:r>
              <a:rPr lang="en">
                <a:solidFill>
                  <a:srgbClr val="000000"/>
                </a:solidFill>
              </a:rPr>
              <a:t>Yung-Hsiang Lu</a:t>
            </a:r>
          </a:p>
          <a:p>
            <a:pPr>
              <a:spcBef>
                <a:spcPts val="0"/>
              </a:spcBef>
            </a:pPr>
            <a:r>
              <a:rPr lang="en">
                <a:solidFill>
                  <a:srgbClr val="000000"/>
                </a:solidFill>
              </a:rPr>
              <a:t>Purdue University</a:t>
            </a:r>
          </a:p>
        </p:txBody>
      </p:sp>
      <p:sp>
        <p:nvSpPr>
          <p:cNvPr id="2" name="Footer Placeholder 1"/>
          <p:cNvSpPr>
            <a:spLocks noGrp="1"/>
          </p:cNvSpPr>
          <p:nvPr>
            <p:ph type="ftr" sz="quarter" idx="11"/>
          </p:nvPr>
        </p:nvSpPr>
        <p:spPr/>
        <p:txBody>
          <a:bodyPr/>
          <a:lstStyle/>
          <a:p>
            <a:r>
              <a:rPr lang="en-US" dirty="0" smtClean="0"/>
              <a:t>yunglu@purdue.edu</a:t>
            </a:r>
            <a:endParaRPr lang="en-US" dirty="0"/>
          </a:p>
        </p:txBody>
      </p:sp>
    </p:spTree>
    <p:extLst>
      <p:ext uri="{BB962C8B-B14F-4D97-AF65-F5344CB8AC3E}">
        <p14:creationId xmlns:p14="http://schemas.microsoft.com/office/powerpoint/2010/main" val="1631362866"/>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Essential Components in Recursion</a:t>
            </a:r>
            <a:endParaRPr lang="en-US" dirty="0"/>
          </a:p>
        </p:txBody>
      </p:sp>
      <p:sp>
        <p:nvSpPr>
          <p:cNvPr id="3" name="Content Placeholder 2"/>
          <p:cNvSpPr>
            <a:spLocks noGrp="1"/>
          </p:cNvSpPr>
          <p:nvPr>
            <p:ph idx="1"/>
          </p:nvPr>
        </p:nvSpPr>
        <p:spPr/>
        <p:txBody>
          <a:bodyPr/>
          <a:lstStyle/>
          <a:p>
            <a:r>
              <a:rPr lang="en-US" dirty="0" smtClean="0"/>
              <a:t>Stop condition (or conditions), also call terminating conditions: when nothing needs to be done. </a:t>
            </a:r>
          </a:p>
          <a:p>
            <a:r>
              <a:rPr lang="en-US" dirty="0" smtClean="0"/>
              <a:t>Changes. </a:t>
            </a:r>
          </a:p>
          <a:p>
            <a:r>
              <a:rPr lang="en-US" dirty="0" smtClean="0"/>
              <a:t>Recurring pattern.</a:t>
            </a:r>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spTree>
    <p:extLst>
      <p:ext uri="{BB962C8B-B14F-4D97-AF65-F5344CB8AC3E}">
        <p14:creationId xmlns:p14="http://schemas.microsoft.com/office/powerpoint/2010/main" val="582778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Recursion good for “branches</a:t>
            </a:r>
            <a:r>
              <a:rPr lang="en-US" dirty="0" smtClean="0"/>
              <a:t>”</a:t>
            </a:r>
            <a:endParaRPr lang="en-US" dirty="0"/>
          </a:p>
        </p:txBody>
      </p:sp>
      <p:graphicFrame>
        <p:nvGraphicFramePr>
          <p:cNvPr id="5" name="Content Placeholder 4"/>
          <p:cNvGraphicFramePr>
            <a:graphicFrameLocks noGrp="1"/>
          </p:cNvGraphicFramePr>
          <p:nvPr>
            <p:ph idx="1"/>
            <p:extLst/>
          </p:nvPr>
        </p:nvGraphicFramePr>
        <p:xfrm>
          <a:off x="2967249" y="1690688"/>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4" name="Footer Placeholder 3"/>
          <p:cNvSpPr>
            <a:spLocks noGrp="1"/>
          </p:cNvSpPr>
          <p:nvPr>
            <p:ph type="ftr" sz="quarter" idx="11"/>
          </p:nvPr>
        </p:nvSpPr>
        <p:spPr/>
        <p:txBody>
          <a:bodyPr/>
          <a:lstStyle/>
          <a:p>
            <a:r>
              <a:rPr lang="en-US" smtClean="0"/>
              <a:t>yunglu@purdue.edu</a:t>
            </a:r>
            <a:endParaRPr lang="en-US"/>
          </a:p>
        </p:txBody>
      </p:sp>
      <p:sp>
        <p:nvSpPr>
          <p:cNvPr id="6" name="Oval 5"/>
          <p:cNvSpPr/>
          <p:nvPr/>
        </p:nvSpPr>
        <p:spPr>
          <a:xfrm>
            <a:off x="3821371" y="1980466"/>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7" name="Isosceles Triangle 6"/>
          <p:cNvSpPr/>
          <p:nvPr/>
        </p:nvSpPr>
        <p:spPr>
          <a:xfrm>
            <a:off x="3272049" y="2807577"/>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8" name="5-Point Star 7"/>
          <p:cNvSpPr/>
          <p:nvPr/>
        </p:nvSpPr>
        <p:spPr>
          <a:xfrm>
            <a:off x="4081674" y="2513013"/>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 name="Right Arrow 2"/>
          <p:cNvSpPr/>
          <p:nvPr/>
        </p:nvSpPr>
        <p:spPr>
          <a:xfrm>
            <a:off x="1892776" y="4654634"/>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29" name="Content Placeholder 4"/>
          <p:cNvGraphicFramePr>
            <a:graphicFrameLocks/>
          </p:cNvGraphicFramePr>
          <p:nvPr>
            <p:extLst/>
          </p:nvPr>
        </p:nvGraphicFramePr>
        <p:xfrm>
          <a:off x="717647" y="4408870"/>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30" name="Oval 29"/>
          <p:cNvSpPr/>
          <p:nvPr/>
        </p:nvSpPr>
        <p:spPr>
          <a:xfrm>
            <a:off x="1571769" y="4698648"/>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1" name="Isosceles Triangle 30"/>
          <p:cNvSpPr/>
          <p:nvPr/>
        </p:nvSpPr>
        <p:spPr>
          <a:xfrm>
            <a:off x="1022447" y="5525759"/>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2" name="5-Point Star 31"/>
          <p:cNvSpPr/>
          <p:nvPr/>
        </p:nvSpPr>
        <p:spPr>
          <a:xfrm>
            <a:off x="1832072" y="5231195"/>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33" name="Content Placeholder 4"/>
          <p:cNvGraphicFramePr>
            <a:graphicFrameLocks/>
          </p:cNvGraphicFramePr>
          <p:nvPr>
            <p:extLst/>
          </p:nvPr>
        </p:nvGraphicFramePr>
        <p:xfrm>
          <a:off x="2890911" y="4408870"/>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34" name="Oval 33"/>
          <p:cNvSpPr/>
          <p:nvPr/>
        </p:nvSpPr>
        <p:spPr>
          <a:xfrm>
            <a:off x="3745033" y="4698648"/>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5" name="Isosceles Triangle 34"/>
          <p:cNvSpPr/>
          <p:nvPr/>
        </p:nvSpPr>
        <p:spPr>
          <a:xfrm>
            <a:off x="3195711" y="5525759"/>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6" name="5-Point Star 35"/>
          <p:cNvSpPr/>
          <p:nvPr/>
        </p:nvSpPr>
        <p:spPr>
          <a:xfrm>
            <a:off x="4005336" y="5231195"/>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37" name="Content Placeholder 4"/>
          <p:cNvGraphicFramePr>
            <a:graphicFrameLocks/>
          </p:cNvGraphicFramePr>
          <p:nvPr>
            <p:extLst/>
          </p:nvPr>
        </p:nvGraphicFramePr>
        <p:xfrm>
          <a:off x="5328316" y="4408870"/>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38" name="Oval 37"/>
          <p:cNvSpPr/>
          <p:nvPr/>
        </p:nvSpPr>
        <p:spPr>
          <a:xfrm>
            <a:off x="6182438" y="4698648"/>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9" name="Isosceles Triangle 38"/>
          <p:cNvSpPr/>
          <p:nvPr/>
        </p:nvSpPr>
        <p:spPr>
          <a:xfrm>
            <a:off x="5633116" y="5525759"/>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0" name="5-Point Star 39"/>
          <p:cNvSpPr/>
          <p:nvPr/>
        </p:nvSpPr>
        <p:spPr>
          <a:xfrm>
            <a:off x="6442741" y="5231195"/>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41" name="Content Placeholder 4"/>
          <p:cNvGraphicFramePr>
            <a:graphicFrameLocks/>
          </p:cNvGraphicFramePr>
          <p:nvPr>
            <p:extLst/>
          </p:nvPr>
        </p:nvGraphicFramePr>
        <p:xfrm>
          <a:off x="7590577" y="4408235"/>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42" name="Oval 41"/>
          <p:cNvSpPr/>
          <p:nvPr/>
        </p:nvSpPr>
        <p:spPr>
          <a:xfrm>
            <a:off x="8444699" y="4698013"/>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3" name="Isosceles Triangle 42"/>
          <p:cNvSpPr/>
          <p:nvPr/>
        </p:nvSpPr>
        <p:spPr>
          <a:xfrm>
            <a:off x="7895377" y="5525124"/>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4" name="5-Point Star 43"/>
          <p:cNvSpPr/>
          <p:nvPr/>
        </p:nvSpPr>
        <p:spPr>
          <a:xfrm>
            <a:off x="8705002" y="5230560"/>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45" name="Content Placeholder 4"/>
          <p:cNvGraphicFramePr>
            <a:graphicFrameLocks/>
          </p:cNvGraphicFramePr>
          <p:nvPr>
            <p:extLst/>
          </p:nvPr>
        </p:nvGraphicFramePr>
        <p:xfrm>
          <a:off x="9852838" y="4422824"/>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46" name="Oval 45"/>
          <p:cNvSpPr/>
          <p:nvPr/>
        </p:nvSpPr>
        <p:spPr>
          <a:xfrm>
            <a:off x="10706960" y="4712602"/>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7" name="Isosceles Triangle 46"/>
          <p:cNvSpPr/>
          <p:nvPr/>
        </p:nvSpPr>
        <p:spPr>
          <a:xfrm>
            <a:off x="10157638" y="5539713"/>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8" name="5-Point Star 47"/>
          <p:cNvSpPr/>
          <p:nvPr/>
        </p:nvSpPr>
        <p:spPr>
          <a:xfrm>
            <a:off x="10967263" y="5245149"/>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3" name="Right Arrow 52"/>
          <p:cNvSpPr/>
          <p:nvPr/>
        </p:nvSpPr>
        <p:spPr>
          <a:xfrm rot="16200000">
            <a:off x="3118273" y="5167650"/>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4" name="Right Arrow 53"/>
          <p:cNvSpPr/>
          <p:nvPr/>
        </p:nvSpPr>
        <p:spPr>
          <a:xfrm flipH="1">
            <a:off x="6014799" y="5190557"/>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5" name="Right Arrow 54"/>
          <p:cNvSpPr/>
          <p:nvPr/>
        </p:nvSpPr>
        <p:spPr>
          <a:xfrm rot="5400000">
            <a:off x="8358120" y="5082207"/>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6" name="Right Arrow 55"/>
          <p:cNvSpPr/>
          <p:nvPr/>
        </p:nvSpPr>
        <p:spPr>
          <a:xfrm rot="16200000">
            <a:off x="10908901" y="4850104"/>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7" name="TextBox 56"/>
          <p:cNvSpPr txBox="1"/>
          <p:nvPr/>
        </p:nvSpPr>
        <p:spPr>
          <a:xfrm>
            <a:off x="4858599" y="1690688"/>
            <a:ext cx="2749471" cy="646331"/>
          </a:xfrm>
          <a:prstGeom prst="rect">
            <a:avLst/>
          </a:prstGeom>
          <a:noFill/>
        </p:spPr>
        <p:txBody>
          <a:bodyPr wrap="none" rtlCol="0">
            <a:spAutoFit/>
          </a:bodyPr>
          <a:lstStyle/>
          <a:p>
            <a:r>
              <a:rPr lang="en-US" sz="3600" dirty="0" smtClean="0">
                <a:latin typeface="Arial" panose="020B0604020202020204" pitchFamily="34" charset="0"/>
                <a:cs typeface="Arial" panose="020B0604020202020204" pitchFamily="34" charset="0"/>
              </a:rPr>
              <a:t>current state</a:t>
            </a:r>
          </a:p>
        </p:txBody>
      </p:sp>
      <p:sp>
        <p:nvSpPr>
          <p:cNvPr id="58" name="TextBox 57"/>
          <p:cNvSpPr txBox="1"/>
          <p:nvPr/>
        </p:nvSpPr>
        <p:spPr>
          <a:xfrm>
            <a:off x="4273178" y="3423556"/>
            <a:ext cx="6408806" cy="646331"/>
          </a:xfrm>
          <a:prstGeom prst="rect">
            <a:avLst/>
          </a:prstGeom>
          <a:noFill/>
        </p:spPr>
        <p:txBody>
          <a:bodyPr wrap="none" rtlCol="0">
            <a:spAutoFit/>
          </a:bodyPr>
          <a:lstStyle/>
          <a:p>
            <a:r>
              <a:rPr lang="en-US" sz="3600" dirty="0" smtClean="0">
                <a:latin typeface="Arial" panose="020B0604020202020204" pitchFamily="34" charset="0"/>
                <a:cs typeface="Arial" panose="020B0604020202020204" pitchFamily="34" charset="0"/>
              </a:rPr>
              <a:t>different states after one move</a:t>
            </a:r>
          </a:p>
        </p:txBody>
      </p:sp>
      <p:sp>
        <p:nvSpPr>
          <p:cNvPr id="59" name="Down Arrow 58"/>
          <p:cNvSpPr/>
          <p:nvPr/>
        </p:nvSpPr>
        <p:spPr>
          <a:xfrm>
            <a:off x="3653732" y="3539404"/>
            <a:ext cx="372356" cy="564650"/>
          </a:xfrm>
          <a:prstGeom prst="downArrow">
            <a:avLst/>
          </a:prstGeom>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pic>
        <p:nvPicPr>
          <p:cNvPr id="1026" name="Picture 2" descr="What is the difference between option and choice? – The boring bu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92" y="1219201"/>
            <a:ext cx="2299170" cy="18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771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Branch in Quick Sort (sorted data)</a:t>
            </a:r>
            <a:endParaRPr lang="en-US" sz="4000" dirty="0"/>
          </a:p>
        </p:txBody>
      </p:sp>
      <p:sp>
        <p:nvSpPr>
          <p:cNvPr id="4" name="Footer Placeholder 3"/>
          <p:cNvSpPr>
            <a:spLocks noGrp="1"/>
          </p:cNvSpPr>
          <p:nvPr>
            <p:ph type="ftr" sz="quarter" idx="11"/>
          </p:nvPr>
        </p:nvSpPr>
        <p:spPr/>
        <p:txBody>
          <a:bodyPr/>
          <a:lstStyle/>
          <a:p>
            <a:r>
              <a:rPr lang="en-US" smtClean="0"/>
              <a:t>yunglu@purdue.edu</a:t>
            </a:r>
            <a:endParaRPr lang="en-US"/>
          </a:p>
        </p:txBody>
      </p:sp>
      <p:graphicFrame>
        <p:nvGraphicFramePr>
          <p:cNvPr id="5" name="Content Placeholder 4"/>
          <p:cNvGraphicFramePr>
            <a:graphicFrameLocks/>
          </p:cNvGraphicFramePr>
          <p:nvPr/>
        </p:nvGraphicFramePr>
        <p:xfrm>
          <a:off x="838200" y="1825625"/>
          <a:ext cx="10515600" cy="37084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736892163"/>
                    </a:ext>
                  </a:extLst>
                </a:gridCol>
                <a:gridCol w="701040">
                  <a:extLst>
                    <a:ext uri="{9D8B030D-6E8A-4147-A177-3AD203B41FA5}">
                      <a16:colId xmlns:a16="http://schemas.microsoft.com/office/drawing/2014/main" val="2538743165"/>
                    </a:ext>
                  </a:extLst>
                </a:gridCol>
                <a:gridCol w="701040">
                  <a:extLst>
                    <a:ext uri="{9D8B030D-6E8A-4147-A177-3AD203B41FA5}">
                      <a16:colId xmlns:a16="http://schemas.microsoft.com/office/drawing/2014/main" val="3185155765"/>
                    </a:ext>
                  </a:extLst>
                </a:gridCol>
                <a:gridCol w="701040">
                  <a:extLst>
                    <a:ext uri="{9D8B030D-6E8A-4147-A177-3AD203B41FA5}">
                      <a16:colId xmlns:a16="http://schemas.microsoft.com/office/drawing/2014/main" val="1518657230"/>
                    </a:ext>
                  </a:extLst>
                </a:gridCol>
                <a:gridCol w="701040">
                  <a:extLst>
                    <a:ext uri="{9D8B030D-6E8A-4147-A177-3AD203B41FA5}">
                      <a16:colId xmlns:a16="http://schemas.microsoft.com/office/drawing/2014/main" val="631503090"/>
                    </a:ext>
                  </a:extLst>
                </a:gridCol>
                <a:gridCol w="701040">
                  <a:extLst>
                    <a:ext uri="{9D8B030D-6E8A-4147-A177-3AD203B41FA5}">
                      <a16:colId xmlns:a16="http://schemas.microsoft.com/office/drawing/2014/main" val="532185069"/>
                    </a:ext>
                  </a:extLst>
                </a:gridCol>
                <a:gridCol w="701040">
                  <a:extLst>
                    <a:ext uri="{9D8B030D-6E8A-4147-A177-3AD203B41FA5}">
                      <a16:colId xmlns:a16="http://schemas.microsoft.com/office/drawing/2014/main" val="4178552272"/>
                    </a:ext>
                  </a:extLst>
                </a:gridCol>
                <a:gridCol w="701040">
                  <a:extLst>
                    <a:ext uri="{9D8B030D-6E8A-4147-A177-3AD203B41FA5}">
                      <a16:colId xmlns:a16="http://schemas.microsoft.com/office/drawing/2014/main" val="3767389603"/>
                    </a:ext>
                  </a:extLst>
                </a:gridCol>
                <a:gridCol w="701040">
                  <a:extLst>
                    <a:ext uri="{9D8B030D-6E8A-4147-A177-3AD203B41FA5}">
                      <a16:colId xmlns:a16="http://schemas.microsoft.com/office/drawing/2014/main" val="4051987313"/>
                    </a:ext>
                  </a:extLst>
                </a:gridCol>
                <a:gridCol w="701040">
                  <a:extLst>
                    <a:ext uri="{9D8B030D-6E8A-4147-A177-3AD203B41FA5}">
                      <a16:colId xmlns:a16="http://schemas.microsoft.com/office/drawing/2014/main" val="3512296539"/>
                    </a:ext>
                  </a:extLst>
                </a:gridCol>
                <a:gridCol w="701040">
                  <a:extLst>
                    <a:ext uri="{9D8B030D-6E8A-4147-A177-3AD203B41FA5}">
                      <a16:colId xmlns:a16="http://schemas.microsoft.com/office/drawing/2014/main" val="4049874893"/>
                    </a:ext>
                  </a:extLst>
                </a:gridCol>
                <a:gridCol w="701040">
                  <a:extLst>
                    <a:ext uri="{9D8B030D-6E8A-4147-A177-3AD203B41FA5}">
                      <a16:colId xmlns:a16="http://schemas.microsoft.com/office/drawing/2014/main" val="1280608089"/>
                    </a:ext>
                  </a:extLst>
                </a:gridCol>
                <a:gridCol w="701040">
                  <a:extLst>
                    <a:ext uri="{9D8B030D-6E8A-4147-A177-3AD203B41FA5}">
                      <a16:colId xmlns:a16="http://schemas.microsoft.com/office/drawing/2014/main" val="3597398460"/>
                    </a:ext>
                  </a:extLst>
                </a:gridCol>
                <a:gridCol w="701040">
                  <a:extLst>
                    <a:ext uri="{9D8B030D-6E8A-4147-A177-3AD203B41FA5}">
                      <a16:colId xmlns:a16="http://schemas.microsoft.com/office/drawing/2014/main" val="3425137205"/>
                    </a:ext>
                  </a:extLst>
                </a:gridCol>
                <a:gridCol w="701040">
                  <a:extLst>
                    <a:ext uri="{9D8B030D-6E8A-4147-A177-3AD203B41FA5}">
                      <a16:colId xmlns:a16="http://schemas.microsoft.com/office/drawing/2014/main" val="2553119271"/>
                    </a:ext>
                  </a:extLst>
                </a:gridCol>
              </a:tblGrid>
              <a:tr h="370840">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US" dirty="0" smtClean="0">
                          <a:solidFill>
                            <a:schemeClr val="tx1"/>
                          </a:solidFill>
                          <a:latin typeface="Arial" panose="020B0604020202020204" pitchFamily="34" charset="0"/>
                          <a:cs typeface="Arial" panose="020B0604020202020204" pitchFamily="34" charset="0"/>
                        </a:rPr>
                        <a:t>R1</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21787706"/>
                  </a:ext>
                </a:extLst>
              </a:tr>
            </a:tbl>
          </a:graphicData>
        </a:graphic>
      </p:graphicFrame>
      <p:sp>
        <p:nvSpPr>
          <p:cNvPr id="6" name="TextBox 5"/>
          <p:cNvSpPr txBox="1"/>
          <p:nvPr/>
        </p:nvSpPr>
        <p:spPr>
          <a:xfrm>
            <a:off x="1460310" y="2567223"/>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&lt; R1</a:t>
            </a:r>
          </a:p>
        </p:txBody>
      </p:sp>
      <p:sp>
        <p:nvSpPr>
          <p:cNvPr id="7" name="TextBox 6"/>
          <p:cNvSpPr txBox="1"/>
          <p:nvPr/>
        </p:nvSpPr>
        <p:spPr>
          <a:xfrm>
            <a:off x="6908042" y="2580782"/>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&gt; R1</a:t>
            </a:r>
          </a:p>
        </p:txBody>
      </p:sp>
      <p:sp>
        <p:nvSpPr>
          <p:cNvPr id="8" name="Left-Right Arrow 7"/>
          <p:cNvSpPr/>
          <p:nvPr/>
        </p:nvSpPr>
        <p:spPr>
          <a:xfrm>
            <a:off x="839335" y="2333669"/>
            <a:ext cx="2067638" cy="24711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9" name="Left-Right Arrow 8"/>
          <p:cNvSpPr/>
          <p:nvPr/>
        </p:nvSpPr>
        <p:spPr>
          <a:xfrm>
            <a:off x="3653048" y="2333669"/>
            <a:ext cx="7700752" cy="24711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nvGraphicFramePr>
        <p:xfrm>
          <a:off x="3566389" y="3173638"/>
          <a:ext cx="7711440" cy="37084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1091450199"/>
                    </a:ext>
                  </a:extLst>
                </a:gridCol>
                <a:gridCol w="701040">
                  <a:extLst>
                    <a:ext uri="{9D8B030D-6E8A-4147-A177-3AD203B41FA5}">
                      <a16:colId xmlns:a16="http://schemas.microsoft.com/office/drawing/2014/main" val="3503811837"/>
                    </a:ext>
                  </a:extLst>
                </a:gridCol>
                <a:gridCol w="701040">
                  <a:extLst>
                    <a:ext uri="{9D8B030D-6E8A-4147-A177-3AD203B41FA5}">
                      <a16:colId xmlns:a16="http://schemas.microsoft.com/office/drawing/2014/main" val="4111922675"/>
                    </a:ext>
                  </a:extLst>
                </a:gridCol>
                <a:gridCol w="701040">
                  <a:extLst>
                    <a:ext uri="{9D8B030D-6E8A-4147-A177-3AD203B41FA5}">
                      <a16:colId xmlns:a16="http://schemas.microsoft.com/office/drawing/2014/main" val="2001864767"/>
                    </a:ext>
                  </a:extLst>
                </a:gridCol>
                <a:gridCol w="701040">
                  <a:extLst>
                    <a:ext uri="{9D8B030D-6E8A-4147-A177-3AD203B41FA5}">
                      <a16:colId xmlns:a16="http://schemas.microsoft.com/office/drawing/2014/main" val="2366194093"/>
                    </a:ext>
                  </a:extLst>
                </a:gridCol>
                <a:gridCol w="701040">
                  <a:extLst>
                    <a:ext uri="{9D8B030D-6E8A-4147-A177-3AD203B41FA5}">
                      <a16:colId xmlns:a16="http://schemas.microsoft.com/office/drawing/2014/main" val="2473110017"/>
                    </a:ext>
                  </a:extLst>
                </a:gridCol>
                <a:gridCol w="701040">
                  <a:extLst>
                    <a:ext uri="{9D8B030D-6E8A-4147-A177-3AD203B41FA5}">
                      <a16:colId xmlns:a16="http://schemas.microsoft.com/office/drawing/2014/main" val="1247285744"/>
                    </a:ext>
                  </a:extLst>
                </a:gridCol>
                <a:gridCol w="701040">
                  <a:extLst>
                    <a:ext uri="{9D8B030D-6E8A-4147-A177-3AD203B41FA5}">
                      <a16:colId xmlns:a16="http://schemas.microsoft.com/office/drawing/2014/main" val="629029108"/>
                    </a:ext>
                  </a:extLst>
                </a:gridCol>
                <a:gridCol w="701040">
                  <a:extLst>
                    <a:ext uri="{9D8B030D-6E8A-4147-A177-3AD203B41FA5}">
                      <a16:colId xmlns:a16="http://schemas.microsoft.com/office/drawing/2014/main" val="1450254331"/>
                    </a:ext>
                  </a:extLst>
                </a:gridCol>
                <a:gridCol w="701040">
                  <a:extLst>
                    <a:ext uri="{9D8B030D-6E8A-4147-A177-3AD203B41FA5}">
                      <a16:colId xmlns:a16="http://schemas.microsoft.com/office/drawing/2014/main" val="1458456236"/>
                    </a:ext>
                  </a:extLst>
                </a:gridCol>
                <a:gridCol w="701040">
                  <a:extLst>
                    <a:ext uri="{9D8B030D-6E8A-4147-A177-3AD203B41FA5}">
                      <a16:colId xmlns:a16="http://schemas.microsoft.com/office/drawing/2014/main" val="3213219896"/>
                    </a:ext>
                  </a:extLst>
                </a:gridCol>
              </a:tblGrid>
              <a:tr h="370840">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en-US" dirty="0" smtClean="0">
                          <a:solidFill>
                            <a:schemeClr val="tx1"/>
                          </a:solidFill>
                          <a:latin typeface="Arial" panose="020B0604020202020204" pitchFamily="34" charset="0"/>
                          <a:cs typeface="Arial" panose="020B0604020202020204" pitchFamily="34" charset="0"/>
                        </a:rPr>
                        <a:t>R2</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99CC"/>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99CC"/>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99CC"/>
                    </a:solidFill>
                  </a:tcPr>
                </a:tc>
                <a:extLst>
                  <a:ext uri="{0D108BD9-81ED-4DB2-BD59-A6C34878D82A}">
                    <a16:rowId xmlns:a16="http://schemas.microsoft.com/office/drawing/2014/main" val="3759944386"/>
                  </a:ext>
                </a:extLst>
              </a:tr>
            </a:tbl>
          </a:graphicData>
        </a:graphic>
      </p:graphicFrame>
      <p:sp>
        <p:nvSpPr>
          <p:cNvPr id="12" name="TextBox 11"/>
          <p:cNvSpPr txBox="1"/>
          <p:nvPr/>
        </p:nvSpPr>
        <p:spPr>
          <a:xfrm>
            <a:off x="4421978" y="3996235"/>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&lt; R2</a:t>
            </a:r>
          </a:p>
        </p:txBody>
      </p:sp>
      <p:sp>
        <p:nvSpPr>
          <p:cNvPr id="13" name="TextBox 12"/>
          <p:cNvSpPr txBox="1"/>
          <p:nvPr/>
        </p:nvSpPr>
        <p:spPr>
          <a:xfrm>
            <a:off x="9667169" y="3992508"/>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&gt; R2</a:t>
            </a:r>
          </a:p>
        </p:txBody>
      </p:sp>
      <p:sp>
        <p:nvSpPr>
          <p:cNvPr id="14" name="Left-Right Arrow 13"/>
          <p:cNvSpPr/>
          <p:nvPr/>
        </p:nvSpPr>
        <p:spPr>
          <a:xfrm>
            <a:off x="3511573" y="3728021"/>
            <a:ext cx="4922748" cy="23355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15" name="Left-Right Arrow 14"/>
          <p:cNvSpPr/>
          <p:nvPr/>
        </p:nvSpPr>
        <p:spPr>
          <a:xfrm>
            <a:off x="9199634" y="3728021"/>
            <a:ext cx="2089572" cy="23355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nvGraphicFramePr>
        <p:xfrm>
          <a:off x="3554108" y="4773549"/>
          <a:ext cx="4907280" cy="37084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20046363"/>
                    </a:ext>
                  </a:extLst>
                </a:gridCol>
                <a:gridCol w="701040">
                  <a:extLst>
                    <a:ext uri="{9D8B030D-6E8A-4147-A177-3AD203B41FA5}">
                      <a16:colId xmlns:a16="http://schemas.microsoft.com/office/drawing/2014/main" val="680740821"/>
                    </a:ext>
                  </a:extLst>
                </a:gridCol>
                <a:gridCol w="701040">
                  <a:extLst>
                    <a:ext uri="{9D8B030D-6E8A-4147-A177-3AD203B41FA5}">
                      <a16:colId xmlns:a16="http://schemas.microsoft.com/office/drawing/2014/main" val="751817325"/>
                    </a:ext>
                  </a:extLst>
                </a:gridCol>
                <a:gridCol w="701040">
                  <a:extLst>
                    <a:ext uri="{9D8B030D-6E8A-4147-A177-3AD203B41FA5}">
                      <a16:colId xmlns:a16="http://schemas.microsoft.com/office/drawing/2014/main" val="3061860717"/>
                    </a:ext>
                  </a:extLst>
                </a:gridCol>
                <a:gridCol w="701040">
                  <a:extLst>
                    <a:ext uri="{9D8B030D-6E8A-4147-A177-3AD203B41FA5}">
                      <a16:colId xmlns:a16="http://schemas.microsoft.com/office/drawing/2014/main" val="980211585"/>
                    </a:ext>
                  </a:extLst>
                </a:gridCol>
                <a:gridCol w="701040">
                  <a:extLst>
                    <a:ext uri="{9D8B030D-6E8A-4147-A177-3AD203B41FA5}">
                      <a16:colId xmlns:a16="http://schemas.microsoft.com/office/drawing/2014/main" val="1826074254"/>
                    </a:ext>
                  </a:extLst>
                </a:gridCol>
                <a:gridCol w="701040">
                  <a:extLst>
                    <a:ext uri="{9D8B030D-6E8A-4147-A177-3AD203B41FA5}">
                      <a16:colId xmlns:a16="http://schemas.microsoft.com/office/drawing/2014/main" val="783159917"/>
                    </a:ext>
                  </a:extLst>
                </a:gridCol>
              </a:tblGrid>
              <a:tr h="370840">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r>
                        <a:rPr lang="en-US" dirty="0" smtClean="0">
                          <a:solidFill>
                            <a:schemeClr val="tx1"/>
                          </a:solidFill>
                          <a:latin typeface="Arial" panose="020B0604020202020204" pitchFamily="34" charset="0"/>
                          <a:cs typeface="Arial" panose="020B0604020202020204" pitchFamily="34" charset="0"/>
                        </a:rPr>
                        <a:t>R3</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FF"/>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FF"/>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FF"/>
                    </a:solidFill>
                  </a:tcPr>
                </a:tc>
                <a:extLst>
                  <a:ext uri="{0D108BD9-81ED-4DB2-BD59-A6C34878D82A}">
                    <a16:rowId xmlns:a16="http://schemas.microsoft.com/office/drawing/2014/main" val="2403361597"/>
                  </a:ext>
                </a:extLst>
              </a:tr>
            </a:tbl>
          </a:graphicData>
        </a:graphic>
      </p:graphicFrame>
      <p:sp>
        <p:nvSpPr>
          <p:cNvPr id="17" name="TextBox 16"/>
          <p:cNvSpPr txBox="1"/>
          <p:nvPr/>
        </p:nvSpPr>
        <p:spPr>
          <a:xfrm>
            <a:off x="4136192" y="5599644"/>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&lt; R3</a:t>
            </a:r>
          </a:p>
        </p:txBody>
      </p:sp>
      <p:sp>
        <p:nvSpPr>
          <p:cNvPr id="18" name="TextBox 17"/>
          <p:cNvSpPr txBox="1"/>
          <p:nvPr/>
        </p:nvSpPr>
        <p:spPr>
          <a:xfrm>
            <a:off x="6842897" y="5595917"/>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&gt; R3</a:t>
            </a:r>
          </a:p>
        </p:txBody>
      </p:sp>
      <p:sp>
        <p:nvSpPr>
          <p:cNvPr id="19" name="Left-Right Arrow 18"/>
          <p:cNvSpPr/>
          <p:nvPr/>
        </p:nvSpPr>
        <p:spPr>
          <a:xfrm>
            <a:off x="3511573" y="5331430"/>
            <a:ext cx="2098476" cy="264487"/>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20" name="Left-Right Arrow 19"/>
          <p:cNvSpPr/>
          <p:nvPr/>
        </p:nvSpPr>
        <p:spPr>
          <a:xfrm>
            <a:off x="6375362" y="5331430"/>
            <a:ext cx="2089572" cy="23355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7669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Balls</a:t>
            </a:r>
            <a:endParaRPr lang="en-US" dirty="0"/>
          </a:p>
        </p:txBody>
      </p:sp>
      <p:sp>
        <p:nvSpPr>
          <p:cNvPr id="3" name="Content Placeholder 2"/>
          <p:cNvSpPr>
            <a:spLocks noGrp="1"/>
          </p:cNvSpPr>
          <p:nvPr>
            <p:ph idx="1"/>
          </p:nvPr>
        </p:nvSpPr>
        <p:spPr/>
        <p:txBody>
          <a:bodyPr/>
          <a:lstStyle/>
          <a:p>
            <a:r>
              <a:rPr lang="en-US" dirty="0" smtClean="0"/>
              <a:t>If you have an unlimited supply for red and blue balls, how many ways can you select n balls?</a:t>
            </a:r>
          </a:p>
          <a:p>
            <a:r>
              <a:rPr lang="en-US" dirty="0" smtClean="0"/>
              <a:t>Orders matter: Red – Blue is different from Blue – Red.</a:t>
            </a:r>
          </a:p>
          <a:p>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sp>
        <p:nvSpPr>
          <p:cNvPr id="9" name="Oval 8"/>
          <p:cNvSpPr/>
          <p:nvPr/>
        </p:nvSpPr>
        <p:spPr>
          <a:xfrm>
            <a:off x="2374710" y="4122664"/>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10" name="TextBox 9"/>
          <p:cNvSpPr txBox="1"/>
          <p:nvPr/>
        </p:nvSpPr>
        <p:spPr>
          <a:xfrm>
            <a:off x="2538481" y="4244457"/>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sp>
        <p:nvSpPr>
          <p:cNvPr id="11" name="Oval 10"/>
          <p:cNvSpPr/>
          <p:nvPr/>
        </p:nvSpPr>
        <p:spPr>
          <a:xfrm>
            <a:off x="2347415" y="5612544"/>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12" name="TextBox 11"/>
          <p:cNvSpPr txBox="1"/>
          <p:nvPr/>
        </p:nvSpPr>
        <p:spPr>
          <a:xfrm>
            <a:off x="2511186" y="5734337"/>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sp>
        <p:nvSpPr>
          <p:cNvPr id="13" name="TextBox 12"/>
          <p:cNvSpPr txBox="1"/>
          <p:nvPr/>
        </p:nvSpPr>
        <p:spPr>
          <a:xfrm>
            <a:off x="2074460" y="3571053"/>
            <a:ext cx="1245854" cy="461665"/>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first ball</a:t>
            </a:r>
          </a:p>
        </p:txBody>
      </p:sp>
      <p:cxnSp>
        <p:nvCxnSpPr>
          <p:cNvPr id="15" name="Straight Connector 14"/>
          <p:cNvCxnSpPr>
            <a:endCxn id="9" idx="2"/>
          </p:cNvCxnSpPr>
          <p:nvPr/>
        </p:nvCxnSpPr>
        <p:spPr>
          <a:xfrm flipV="1">
            <a:off x="1446663" y="4490538"/>
            <a:ext cx="928047" cy="47724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46663" y="4967787"/>
            <a:ext cx="900752" cy="7665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550980" y="3109388"/>
            <a:ext cx="1744388" cy="461665"/>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second ball</a:t>
            </a:r>
          </a:p>
        </p:txBody>
      </p:sp>
      <p:sp>
        <p:nvSpPr>
          <p:cNvPr id="32" name="Oval 31"/>
          <p:cNvSpPr/>
          <p:nvPr/>
        </p:nvSpPr>
        <p:spPr>
          <a:xfrm>
            <a:off x="3987427" y="3647263"/>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33" name="TextBox 32"/>
          <p:cNvSpPr txBox="1"/>
          <p:nvPr/>
        </p:nvSpPr>
        <p:spPr>
          <a:xfrm>
            <a:off x="4151198" y="3769056"/>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sp>
        <p:nvSpPr>
          <p:cNvPr id="34" name="Oval 33"/>
          <p:cNvSpPr/>
          <p:nvPr/>
        </p:nvSpPr>
        <p:spPr>
          <a:xfrm>
            <a:off x="3960132" y="4509344"/>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35" name="TextBox 34"/>
          <p:cNvSpPr txBox="1"/>
          <p:nvPr/>
        </p:nvSpPr>
        <p:spPr>
          <a:xfrm>
            <a:off x="4123903" y="4631137"/>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cxnSp>
        <p:nvCxnSpPr>
          <p:cNvPr id="36" name="Straight Connector 35"/>
          <p:cNvCxnSpPr>
            <a:endCxn id="32" idx="2"/>
          </p:cNvCxnSpPr>
          <p:nvPr/>
        </p:nvCxnSpPr>
        <p:spPr>
          <a:xfrm flipV="1">
            <a:off x="3059380" y="4015137"/>
            <a:ext cx="928047" cy="47724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059380" y="4492386"/>
            <a:ext cx="900752" cy="4578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003347" y="5341866"/>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39" name="TextBox 38"/>
          <p:cNvSpPr txBox="1"/>
          <p:nvPr/>
        </p:nvSpPr>
        <p:spPr>
          <a:xfrm>
            <a:off x="4167118" y="5460152"/>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sp>
        <p:nvSpPr>
          <p:cNvPr id="40" name="Oval 39"/>
          <p:cNvSpPr/>
          <p:nvPr/>
        </p:nvSpPr>
        <p:spPr>
          <a:xfrm>
            <a:off x="3976052" y="6122059"/>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41" name="TextBox 40"/>
          <p:cNvSpPr txBox="1"/>
          <p:nvPr/>
        </p:nvSpPr>
        <p:spPr>
          <a:xfrm>
            <a:off x="4139823" y="6243852"/>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cxnSp>
        <p:nvCxnSpPr>
          <p:cNvPr id="42" name="Straight Connector 41"/>
          <p:cNvCxnSpPr>
            <a:stCxn id="11" idx="6"/>
            <a:endCxn id="38" idx="2"/>
          </p:cNvCxnSpPr>
          <p:nvPr/>
        </p:nvCxnSpPr>
        <p:spPr>
          <a:xfrm flipV="1">
            <a:off x="3029804" y="5709740"/>
            <a:ext cx="973543" cy="27067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1" idx="6"/>
          </p:cNvCxnSpPr>
          <p:nvPr/>
        </p:nvCxnSpPr>
        <p:spPr>
          <a:xfrm>
            <a:off x="3029804" y="5980418"/>
            <a:ext cx="932601" cy="5125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85899" y="5196697"/>
            <a:ext cx="4244453" cy="0"/>
          </a:xfrm>
          <a:prstGeom prst="line">
            <a:avLst/>
          </a:prstGeom>
          <a:ln w="762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9373730" y="4644732"/>
            <a:ext cx="2624436" cy="707886"/>
          </a:xfrm>
          <a:prstGeom prst="rect">
            <a:avLst/>
          </a:prstGeom>
          <a:noFill/>
        </p:spPr>
        <p:txBody>
          <a:bodyPr wrap="none" rtlCol="0">
            <a:spAutoFit/>
          </a:bodyPr>
          <a:lstStyle/>
          <a:p>
            <a:r>
              <a:rPr lang="en-US" sz="4000" b="1" i="1" dirty="0" smtClean="0">
                <a:latin typeface="Times New Roman" panose="02020603050405020304" pitchFamily="18" charset="0"/>
                <a:cs typeface="Times New Roman" panose="02020603050405020304" pitchFamily="18" charset="0"/>
              </a:rPr>
              <a:t>2</a:t>
            </a:r>
            <a:r>
              <a:rPr lang="en-US" sz="4000" b="1" i="1" baseline="30000" dirty="0" smtClean="0">
                <a:latin typeface="Times New Roman" panose="02020603050405020304" pitchFamily="18" charset="0"/>
                <a:cs typeface="Times New Roman" panose="02020603050405020304" pitchFamily="18" charset="0"/>
              </a:rPr>
              <a:t>n</a:t>
            </a:r>
            <a:r>
              <a:rPr lang="en-US" sz="4000" b="1" dirty="0" smtClean="0">
                <a:latin typeface="Arial" panose="020B0604020202020204" pitchFamily="34" charset="0"/>
                <a:cs typeface="Arial" panose="020B0604020202020204" pitchFamily="34" charset="0"/>
              </a:rPr>
              <a:t> options</a:t>
            </a:r>
          </a:p>
        </p:txBody>
      </p:sp>
    </p:spTree>
    <p:extLst>
      <p:ext uri="{BB962C8B-B14F-4D97-AF65-F5344CB8AC3E}">
        <p14:creationId xmlns:p14="http://schemas.microsoft.com/office/powerpoint/2010/main" val="2113426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3081"/>
            <a:ext cx="10515600" cy="5753882"/>
          </a:xfrm>
        </p:spPr>
        <p:txBody>
          <a:bodyPr/>
          <a:lstStyle/>
          <a:p>
            <a:pPr marL="0" indent="0">
              <a:buNone/>
            </a:pPr>
            <a:r>
              <a:rPr lang="en-US" dirty="0" smtClean="0"/>
              <a:t>You have an unlimited supply for red and blue balls. Two adjacent balls cannot be both Red. How many ways can you select n balls? Orders matter.</a:t>
            </a:r>
          </a:p>
          <a:p>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sp>
        <p:nvSpPr>
          <p:cNvPr id="9" name="Oval 8"/>
          <p:cNvSpPr/>
          <p:nvPr/>
        </p:nvSpPr>
        <p:spPr>
          <a:xfrm>
            <a:off x="2374710" y="3522158"/>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10" name="TextBox 9"/>
          <p:cNvSpPr txBox="1"/>
          <p:nvPr/>
        </p:nvSpPr>
        <p:spPr>
          <a:xfrm>
            <a:off x="2538481" y="3643951"/>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sp>
        <p:nvSpPr>
          <p:cNvPr id="11" name="Oval 10"/>
          <p:cNvSpPr/>
          <p:nvPr/>
        </p:nvSpPr>
        <p:spPr>
          <a:xfrm>
            <a:off x="2347415" y="4820971"/>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12" name="TextBox 11"/>
          <p:cNvSpPr txBox="1"/>
          <p:nvPr/>
        </p:nvSpPr>
        <p:spPr>
          <a:xfrm>
            <a:off x="2511186" y="4942764"/>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sp>
        <p:nvSpPr>
          <p:cNvPr id="13" name="TextBox 12"/>
          <p:cNvSpPr txBox="1"/>
          <p:nvPr/>
        </p:nvSpPr>
        <p:spPr>
          <a:xfrm>
            <a:off x="2074460" y="2970547"/>
            <a:ext cx="1245854" cy="461665"/>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first ball</a:t>
            </a:r>
          </a:p>
        </p:txBody>
      </p:sp>
      <p:cxnSp>
        <p:nvCxnSpPr>
          <p:cNvPr id="15" name="Straight Connector 14"/>
          <p:cNvCxnSpPr>
            <a:endCxn id="9" idx="2"/>
          </p:cNvCxnSpPr>
          <p:nvPr/>
        </p:nvCxnSpPr>
        <p:spPr>
          <a:xfrm flipV="1">
            <a:off x="1446663" y="3890032"/>
            <a:ext cx="928047" cy="477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11" idx="2"/>
          </p:cNvCxnSpPr>
          <p:nvPr/>
        </p:nvCxnSpPr>
        <p:spPr>
          <a:xfrm>
            <a:off x="1446663" y="4367281"/>
            <a:ext cx="900752" cy="8215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523403" y="2508882"/>
            <a:ext cx="1744388" cy="461665"/>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second ball</a:t>
            </a:r>
          </a:p>
        </p:txBody>
      </p:sp>
      <p:sp>
        <p:nvSpPr>
          <p:cNvPr id="32" name="Oval 31"/>
          <p:cNvSpPr/>
          <p:nvPr/>
        </p:nvSpPr>
        <p:spPr>
          <a:xfrm>
            <a:off x="3987427" y="3046757"/>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33" name="TextBox 32"/>
          <p:cNvSpPr txBox="1"/>
          <p:nvPr/>
        </p:nvSpPr>
        <p:spPr>
          <a:xfrm>
            <a:off x="4151198" y="3168550"/>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sp>
        <p:nvSpPr>
          <p:cNvPr id="34" name="Oval 33"/>
          <p:cNvSpPr/>
          <p:nvPr/>
        </p:nvSpPr>
        <p:spPr>
          <a:xfrm>
            <a:off x="3960132" y="3908838"/>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35" name="TextBox 34"/>
          <p:cNvSpPr txBox="1"/>
          <p:nvPr/>
        </p:nvSpPr>
        <p:spPr>
          <a:xfrm>
            <a:off x="4123903" y="4030631"/>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cxnSp>
        <p:nvCxnSpPr>
          <p:cNvPr id="36" name="Straight Connector 35"/>
          <p:cNvCxnSpPr>
            <a:endCxn id="32" idx="2"/>
          </p:cNvCxnSpPr>
          <p:nvPr/>
        </p:nvCxnSpPr>
        <p:spPr>
          <a:xfrm flipV="1">
            <a:off x="3059380" y="3414631"/>
            <a:ext cx="928047" cy="477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059380" y="3891880"/>
            <a:ext cx="900752" cy="4578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003347" y="4850544"/>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39" name="TextBox 38"/>
          <p:cNvSpPr txBox="1"/>
          <p:nvPr/>
        </p:nvSpPr>
        <p:spPr>
          <a:xfrm>
            <a:off x="4167118" y="4890449"/>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cxnSp>
        <p:nvCxnSpPr>
          <p:cNvPr id="42" name="Straight Connector 41"/>
          <p:cNvCxnSpPr>
            <a:stCxn id="11" idx="6"/>
            <a:endCxn id="38" idx="2"/>
          </p:cNvCxnSpPr>
          <p:nvPr/>
        </p:nvCxnSpPr>
        <p:spPr>
          <a:xfrm>
            <a:off x="3029804" y="5188845"/>
            <a:ext cx="973543" cy="29573"/>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627438" y="2352989"/>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44" name="TextBox 43"/>
          <p:cNvSpPr txBox="1"/>
          <p:nvPr/>
        </p:nvSpPr>
        <p:spPr>
          <a:xfrm>
            <a:off x="5791209" y="2474782"/>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cxnSp>
        <p:nvCxnSpPr>
          <p:cNvPr id="45" name="Straight Connector 44"/>
          <p:cNvCxnSpPr>
            <a:endCxn id="31" idx="2"/>
          </p:cNvCxnSpPr>
          <p:nvPr/>
        </p:nvCxnSpPr>
        <p:spPr>
          <a:xfrm flipV="1">
            <a:off x="4699391" y="2720863"/>
            <a:ext cx="928047" cy="477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699391" y="3198112"/>
            <a:ext cx="900752" cy="4578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641082" y="3201427"/>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50" name="TextBox 49"/>
          <p:cNvSpPr txBox="1"/>
          <p:nvPr/>
        </p:nvSpPr>
        <p:spPr>
          <a:xfrm>
            <a:off x="5804853" y="3323220"/>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sp>
        <p:nvSpPr>
          <p:cNvPr id="51" name="Oval 50"/>
          <p:cNvSpPr/>
          <p:nvPr/>
        </p:nvSpPr>
        <p:spPr>
          <a:xfrm>
            <a:off x="5629712" y="4074897"/>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52" name="TextBox 51"/>
          <p:cNvSpPr txBox="1"/>
          <p:nvPr/>
        </p:nvSpPr>
        <p:spPr>
          <a:xfrm>
            <a:off x="5793483" y="4114802"/>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cxnSp>
        <p:nvCxnSpPr>
          <p:cNvPr id="53" name="Straight Connector 52"/>
          <p:cNvCxnSpPr>
            <a:endCxn id="51" idx="2"/>
          </p:cNvCxnSpPr>
          <p:nvPr/>
        </p:nvCxnSpPr>
        <p:spPr>
          <a:xfrm>
            <a:off x="4656169" y="4413198"/>
            <a:ext cx="973543" cy="29573"/>
          </a:xfrm>
          <a:prstGeom prst="line">
            <a:avLst/>
          </a:prstGeom>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5643361" y="4948344"/>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55" name="TextBox 54"/>
          <p:cNvSpPr txBox="1"/>
          <p:nvPr/>
        </p:nvSpPr>
        <p:spPr>
          <a:xfrm>
            <a:off x="5807132" y="5070137"/>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cxnSp>
        <p:nvCxnSpPr>
          <p:cNvPr id="56" name="Straight Connector 55"/>
          <p:cNvCxnSpPr>
            <a:stCxn id="38" idx="6"/>
            <a:endCxn id="54" idx="2"/>
          </p:cNvCxnSpPr>
          <p:nvPr/>
        </p:nvCxnSpPr>
        <p:spPr>
          <a:xfrm>
            <a:off x="4685736" y="5218418"/>
            <a:ext cx="957625" cy="9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8" idx="6"/>
          </p:cNvCxnSpPr>
          <p:nvPr/>
        </p:nvCxnSpPr>
        <p:spPr>
          <a:xfrm>
            <a:off x="4685736" y="5218418"/>
            <a:ext cx="930330" cy="10328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5657005" y="5796782"/>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59" name="TextBox 58"/>
          <p:cNvSpPr txBox="1"/>
          <p:nvPr/>
        </p:nvSpPr>
        <p:spPr>
          <a:xfrm>
            <a:off x="5820776" y="5918575"/>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cxnSp>
        <p:nvCxnSpPr>
          <p:cNvPr id="60" name="Straight Connector 59"/>
          <p:cNvCxnSpPr/>
          <p:nvPr/>
        </p:nvCxnSpPr>
        <p:spPr>
          <a:xfrm>
            <a:off x="6660108" y="4227509"/>
            <a:ext cx="4244453" cy="0"/>
          </a:xfrm>
          <a:prstGeom prst="line">
            <a:avLst/>
          </a:prstGeom>
          <a:ln w="762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1952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Approach: list answers</a:t>
            </a:r>
            <a:endParaRPr lang="en-US" dirty="0"/>
          </a:p>
        </p:txBody>
      </p:sp>
      <p:sp>
        <p:nvSpPr>
          <p:cNvPr id="3" name="Content Placeholder 2"/>
          <p:cNvSpPr>
            <a:spLocks noGrp="1"/>
          </p:cNvSpPr>
          <p:nvPr>
            <p:ph idx="1"/>
          </p:nvPr>
        </p:nvSpPr>
        <p:spPr/>
        <p:txBody>
          <a:bodyPr/>
          <a:lstStyle/>
          <a:p>
            <a:r>
              <a:rPr lang="en-US" dirty="0" smtClean="0"/>
              <a:t>one ball: two solutions: R or B</a:t>
            </a:r>
          </a:p>
          <a:p>
            <a:r>
              <a:rPr lang="en-US" dirty="0" smtClean="0"/>
              <a:t>two balls: three solutions: RB, BR, or BB</a:t>
            </a:r>
          </a:p>
          <a:p>
            <a:r>
              <a:rPr lang="en-US" dirty="0" smtClean="0"/>
              <a:t>three balls: five solutions: RBR, RBB, BRB, BBR, BBB</a:t>
            </a:r>
          </a:p>
          <a:p>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spTree>
    <p:extLst>
      <p:ext uri="{BB962C8B-B14F-4D97-AF65-F5344CB8AC3E}">
        <p14:creationId xmlns:p14="http://schemas.microsoft.com/office/powerpoint/2010/main" val="4053081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the problem</a:t>
            </a:r>
            <a:endParaRPr lang="en-US" dirty="0"/>
          </a:p>
        </p:txBody>
      </p:sp>
      <p:sp>
        <p:nvSpPr>
          <p:cNvPr id="3" name="Content Placeholder 2"/>
          <p:cNvSpPr>
            <a:spLocks noGrp="1"/>
          </p:cNvSpPr>
          <p:nvPr>
            <p:ph idx="1"/>
          </p:nvPr>
        </p:nvSpPr>
        <p:spPr/>
        <p:txBody>
          <a:bodyPr/>
          <a:lstStyle/>
          <a:p>
            <a:r>
              <a:rPr lang="en-US" dirty="0" smtClean="0"/>
              <a:t>If the first ball is B, the second can be R or B.</a:t>
            </a:r>
          </a:p>
          <a:p>
            <a:r>
              <a:rPr lang="en-US" dirty="0" smtClean="0"/>
              <a:t>If the first ball is R, the second must be B.</a:t>
            </a:r>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sp>
        <p:nvSpPr>
          <p:cNvPr id="5" name="Oval 4"/>
          <p:cNvSpPr/>
          <p:nvPr/>
        </p:nvSpPr>
        <p:spPr>
          <a:xfrm>
            <a:off x="6277978" y="3303791"/>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6" name="TextBox 5"/>
          <p:cNvSpPr txBox="1"/>
          <p:nvPr/>
        </p:nvSpPr>
        <p:spPr>
          <a:xfrm>
            <a:off x="6441749" y="3425584"/>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sp>
        <p:nvSpPr>
          <p:cNvPr id="7" name="Oval 6"/>
          <p:cNvSpPr/>
          <p:nvPr/>
        </p:nvSpPr>
        <p:spPr>
          <a:xfrm>
            <a:off x="6250683" y="4602604"/>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8" name="TextBox 7"/>
          <p:cNvSpPr txBox="1"/>
          <p:nvPr/>
        </p:nvSpPr>
        <p:spPr>
          <a:xfrm>
            <a:off x="6414454" y="4724397"/>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cxnSp>
        <p:nvCxnSpPr>
          <p:cNvPr id="10" name="Straight Connector 9"/>
          <p:cNvCxnSpPr>
            <a:endCxn id="5" idx="2"/>
          </p:cNvCxnSpPr>
          <p:nvPr/>
        </p:nvCxnSpPr>
        <p:spPr>
          <a:xfrm flipV="1">
            <a:off x="5349931" y="3671665"/>
            <a:ext cx="928047" cy="477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7" idx="2"/>
          </p:cNvCxnSpPr>
          <p:nvPr/>
        </p:nvCxnSpPr>
        <p:spPr>
          <a:xfrm>
            <a:off x="5349931" y="4148914"/>
            <a:ext cx="900752" cy="8215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7890695" y="2828390"/>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14" name="TextBox 13"/>
          <p:cNvSpPr txBox="1"/>
          <p:nvPr/>
        </p:nvSpPr>
        <p:spPr>
          <a:xfrm>
            <a:off x="8054466" y="2950183"/>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sp>
        <p:nvSpPr>
          <p:cNvPr id="15" name="Oval 14"/>
          <p:cNvSpPr/>
          <p:nvPr/>
        </p:nvSpPr>
        <p:spPr>
          <a:xfrm>
            <a:off x="7863400" y="3690471"/>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16" name="TextBox 15"/>
          <p:cNvSpPr txBox="1"/>
          <p:nvPr/>
        </p:nvSpPr>
        <p:spPr>
          <a:xfrm>
            <a:off x="8027171" y="3812264"/>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cxnSp>
        <p:nvCxnSpPr>
          <p:cNvPr id="17" name="Straight Connector 16"/>
          <p:cNvCxnSpPr>
            <a:endCxn id="13" idx="2"/>
          </p:cNvCxnSpPr>
          <p:nvPr/>
        </p:nvCxnSpPr>
        <p:spPr>
          <a:xfrm flipV="1">
            <a:off x="6962648" y="3196264"/>
            <a:ext cx="928047" cy="477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62648" y="3673513"/>
            <a:ext cx="900752" cy="4578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7906615" y="4632177"/>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20" name="TextBox 19"/>
          <p:cNvSpPr txBox="1"/>
          <p:nvPr/>
        </p:nvSpPr>
        <p:spPr>
          <a:xfrm>
            <a:off x="8070386" y="4672082"/>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cxnSp>
        <p:nvCxnSpPr>
          <p:cNvPr id="21" name="Straight Connector 20"/>
          <p:cNvCxnSpPr>
            <a:stCxn id="7" idx="6"/>
            <a:endCxn id="19" idx="2"/>
          </p:cNvCxnSpPr>
          <p:nvPr/>
        </p:nvCxnSpPr>
        <p:spPr>
          <a:xfrm>
            <a:off x="6933072" y="4970478"/>
            <a:ext cx="973543" cy="29573"/>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9530706" y="2134622"/>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23" name="TextBox 22"/>
          <p:cNvSpPr txBox="1"/>
          <p:nvPr/>
        </p:nvSpPr>
        <p:spPr>
          <a:xfrm>
            <a:off x="9694477" y="2256415"/>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cxnSp>
        <p:nvCxnSpPr>
          <p:cNvPr id="24" name="Straight Connector 23"/>
          <p:cNvCxnSpPr>
            <a:endCxn id="22" idx="2"/>
          </p:cNvCxnSpPr>
          <p:nvPr/>
        </p:nvCxnSpPr>
        <p:spPr>
          <a:xfrm flipV="1">
            <a:off x="8602659" y="2502496"/>
            <a:ext cx="928047" cy="477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602659" y="2979745"/>
            <a:ext cx="900752" cy="4578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9544350" y="2983060"/>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27" name="TextBox 26"/>
          <p:cNvSpPr txBox="1"/>
          <p:nvPr/>
        </p:nvSpPr>
        <p:spPr>
          <a:xfrm>
            <a:off x="9708121" y="3104853"/>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sp>
        <p:nvSpPr>
          <p:cNvPr id="28" name="Oval 27"/>
          <p:cNvSpPr/>
          <p:nvPr/>
        </p:nvSpPr>
        <p:spPr>
          <a:xfrm>
            <a:off x="9532980" y="3856530"/>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29" name="TextBox 28"/>
          <p:cNvSpPr txBox="1"/>
          <p:nvPr/>
        </p:nvSpPr>
        <p:spPr>
          <a:xfrm>
            <a:off x="9696751" y="3896435"/>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cxnSp>
        <p:nvCxnSpPr>
          <p:cNvPr id="30" name="Straight Connector 29"/>
          <p:cNvCxnSpPr>
            <a:endCxn id="28" idx="2"/>
          </p:cNvCxnSpPr>
          <p:nvPr/>
        </p:nvCxnSpPr>
        <p:spPr>
          <a:xfrm>
            <a:off x="8559437" y="4194831"/>
            <a:ext cx="973543" cy="29573"/>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9546629" y="4729977"/>
            <a:ext cx="682389" cy="735747"/>
          </a:xfrm>
          <a:prstGeom prst="ellipse">
            <a:avLst/>
          </a:prstGeom>
          <a:ln w="76200">
            <a:solidFill>
              <a:srgbClr val="0000FF"/>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32" name="TextBox 31"/>
          <p:cNvSpPr txBox="1"/>
          <p:nvPr/>
        </p:nvSpPr>
        <p:spPr>
          <a:xfrm>
            <a:off x="9710400" y="4851770"/>
            <a:ext cx="407484" cy="461665"/>
          </a:xfrm>
          <a:prstGeom prst="rect">
            <a:avLst/>
          </a:prstGeom>
          <a:noFill/>
        </p:spPr>
        <p:txBody>
          <a:bodyPr wrap="none" rtlCol="0">
            <a:spAutoFit/>
          </a:bodyPr>
          <a:lstStyle/>
          <a:p>
            <a:r>
              <a:rPr lang="en-US" sz="2400" b="1" dirty="0" smtClean="0">
                <a:solidFill>
                  <a:srgbClr val="0000FF"/>
                </a:solidFill>
                <a:latin typeface="Arial" panose="020B0604020202020204" pitchFamily="34" charset="0"/>
                <a:cs typeface="Arial" panose="020B0604020202020204" pitchFamily="34" charset="0"/>
              </a:rPr>
              <a:t>B</a:t>
            </a:r>
          </a:p>
        </p:txBody>
      </p:sp>
      <p:cxnSp>
        <p:nvCxnSpPr>
          <p:cNvPr id="33" name="Straight Connector 32"/>
          <p:cNvCxnSpPr>
            <a:stCxn id="19" idx="6"/>
            <a:endCxn id="31" idx="2"/>
          </p:cNvCxnSpPr>
          <p:nvPr/>
        </p:nvCxnSpPr>
        <p:spPr>
          <a:xfrm>
            <a:off x="8589004" y="5000051"/>
            <a:ext cx="957625" cy="9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9" idx="6"/>
          </p:cNvCxnSpPr>
          <p:nvPr/>
        </p:nvCxnSpPr>
        <p:spPr>
          <a:xfrm>
            <a:off x="8589004" y="5000051"/>
            <a:ext cx="930330" cy="10328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9560273" y="5578415"/>
            <a:ext cx="682389" cy="735747"/>
          </a:xfrm>
          <a:prstGeom prst="ellipse">
            <a:avLst/>
          </a:prstGeom>
          <a:ln w="76200">
            <a:solidFill>
              <a:srgbClr val="FF0000"/>
            </a:solidFill>
          </a:ln>
        </p:spPr>
        <p:txBody>
          <a:bodyPr wrap="square" rtlCol="0" anchor="ctr">
            <a:spAutoFit/>
          </a:bodyPr>
          <a:lstStyle/>
          <a:p>
            <a:pPr algn="ctr"/>
            <a:endParaRPr lang="en-US" sz="2800" b="1" dirty="0">
              <a:solidFill>
                <a:srgbClr val="0000FF"/>
              </a:solidFill>
              <a:latin typeface="Arial" panose="020B0604020202020204" pitchFamily="34" charset="0"/>
              <a:cs typeface="Arial" panose="020B0604020202020204" pitchFamily="34" charset="0"/>
            </a:endParaRPr>
          </a:p>
        </p:txBody>
      </p:sp>
      <p:sp>
        <p:nvSpPr>
          <p:cNvPr id="36" name="TextBox 35"/>
          <p:cNvSpPr txBox="1"/>
          <p:nvPr/>
        </p:nvSpPr>
        <p:spPr>
          <a:xfrm>
            <a:off x="9724044" y="5700208"/>
            <a:ext cx="407484" cy="461665"/>
          </a:xfrm>
          <a:prstGeom prst="rect">
            <a:avLst/>
          </a:prstGeom>
          <a:noFill/>
        </p:spPr>
        <p:txBody>
          <a:bodyPr wrap="none" rtlCol="0">
            <a:spAutoFit/>
          </a:bodyPr>
          <a:lstStyle/>
          <a:p>
            <a:r>
              <a:rPr lang="en-US" sz="2400" b="1" dirty="0" smtClean="0">
                <a:solidFill>
                  <a:srgbClr val="FF0000"/>
                </a:solidFill>
                <a:latin typeface="Arial" panose="020B0604020202020204" pitchFamily="34" charset="0"/>
                <a:cs typeface="Arial" panose="020B0604020202020204" pitchFamily="34" charset="0"/>
              </a:rPr>
              <a:t>R</a:t>
            </a:r>
          </a:p>
        </p:txBody>
      </p:sp>
    </p:spTree>
    <p:extLst>
      <p:ext uri="{BB962C8B-B14F-4D97-AF65-F5344CB8AC3E}">
        <p14:creationId xmlns:p14="http://schemas.microsoft.com/office/powerpoint/2010/main" val="3363879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the problem</a:t>
            </a:r>
            <a:endParaRPr lang="en-US" dirty="0"/>
          </a:p>
        </p:txBody>
      </p:sp>
      <p:sp>
        <p:nvSpPr>
          <p:cNvPr id="3" name="Content Placeholder 2"/>
          <p:cNvSpPr>
            <a:spLocks noGrp="1"/>
          </p:cNvSpPr>
          <p:nvPr>
            <p:ph idx="1"/>
          </p:nvPr>
        </p:nvSpPr>
        <p:spPr/>
        <p:txBody>
          <a:bodyPr/>
          <a:lstStyle/>
          <a:p>
            <a:r>
              <a:rPr lang="en-US" dirty="0" smtClean="0"/>
              <a:t>If the first ball is B, the second can be R or B.</a:t>
            </a:r>
          </a:p>
          <a:p>
            <a:r>
              <a:rPr lang="en-US" dirty="0" smtClean="0"/>
              <a:t>If the first ball is R, the second must be B.</a:t>
            </a:r>
          </a:p>
          <a:p>
            <a:r>
              <a:rPr lang="en-US" dirty="0" smtClean="0"/>
              <a:t>Suppose </a:t>
            </a:r>
            <a:r>
              <a:rPr lang="en-US" b="1" i="1" dirty="0" smtClean="0">
                <a:latin typeface="Times New Roman" panose="02020603050405020304" pitchFamily="18" charset="0"/>
                <a:cs typeface="Times New Roman" panose="02020603050405020304" pitchFamily="18" charset="0"/>
              </a:rPr>
              <a:t>f(n)</a:t>
            </a:r>
            <a:r>
              <a:rPr lang="en-US" dirty="0" smtClean="0"/>
              <a:t> means the number of options to select </a:t>
            </a:r>
            <a:r>
              <a:rPr lang="en-US" b="1" i="1" dirty="0" smtClean="0">
                <a:latin typeface="Times New Roman" panose="02020603050405020304" pitchFamily="18" charset="0"/>
                <a:cs typeface="Times New Roman" panose="02020603050405020304" pitchFamily="18" charset="0"/>
              </a:rPr>
              <a:t>n</a:t>
            </a:r>
            <a:r>
              <a:rPr lang="en-US" dirty="0" smtClean="0"/>
              <a:t> balls.</a:t>
            </a:r>
          </a:p>
          <a:p>
            <a:r>
              <a:rPr lang="en-US" b="1" i="1" dirty="0" smtClean="0">
                <a:latin typeface="Times New Roman" panose="02020603050405020304" pitchFamily="18" charset="0"/>
                <a:cs typeface="Times New Roman" panose="02020603050405020304" pitchFamily="18" charset="0"/>
              </a:rPr>
              <a:t>f(1) </a:t>
            </a:r>
            <a:r>
              <a:rPr lang="en-US" dirty="0" smtClean="0"/>
              <a:t>= 2 because there are two options to select 1 ball.</a:t>
            </a:r>
          </a:p>
          <a:p>
            <a:r>
              <a:rPr lang="en-US" b="1" i="1" dirty="0" smtClean="0">
                <a:latin typeface="Times New Roman" panose="02020603050405020304" pitchFamily="18" charset="0"/>
                <a:cs typeface="Times New Roman" panose="02020603050405020304" pitchFamily="18" charset="0"/>
              </a:rPr>
              <a:t>f(2) </a:t>
            </a:r>
            <a:r>
              <a:rPr lang="en-US" dirty="0" smtClean="0"/>
              <a:t>= 3 </a:t>
            </a:r>
            <a:r>
              <a:rPr lang="en-US" dirty="0"/>
              <a:t>because there are </a:t>
            </a:r>
            <a:r>
              <a:rPr lang="en-US" dirty="0" smtClean="0"/>
              <a:t>three </a:t>
            </a:r>
            <a:r>
              <a:rPr lang="en-US" dirty="0"/>
              <a:t>options to select </a:t>
            </a:r>
            <a:r>
              <a:rPr lang="en-US" dirty="0" smtClean="0"/>
              <a:t>2 balls.</a:t>
            </a:r>
          </a:p>
          <a:p>
            <a:r>
              <a:rPr lang="en-US" dirty="0" smtClean="0"/>
              <a:t>When </a:t>
            </a:r>
            <a:r>
              <a:rPr lang="en-US" b="1" i="1" dirty="0">
                <a:latin typeface="Times New Roman" panose="02020603050405020304" pitchFamily="18" charset="0"/>
                <a:cs typeface="Times New Roman" panose="02020603050405020304" pitchFamily="18" charset="0"/>
              </a:rPr>
              <a:t>n</a:t>
            </a:r>
            <a:r>
              <a:rPr lang="en-US" dirty="0"/>
              <a:t> </a:t>
            </a:r>
            <a:r>
              <a:rPr lang="en-US" dirty="0" smtClean="0"/>
              <a:t>is larger, we shrink the problem slightly by selecting only one ball</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t>yunglu@purdue.edu</a:t>
            </a:r>
            <a:endParaRPr lang="en-US"/>
          </a:p>
        </p:txBody>
      </p:sp>
    </p:spTree>
    <p:extLst>
      <p:ext uri="{BB962C8B-B14F-4D97-AF65-F5344CB8AC3E}">
        <p14:creationId xmlns:p14="http://schemas.microsoft.com/office/powerpoint/2010/main" val="2941796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Shrink the problem by one ball</a:t>
            </a:r>
            <a:endParaRPr lang="en-US" dirty="0"/>
          </a:p>
        </p:txBody>
      </p:sp>
      <p:sp>
        <p:nvSpPr>
          <p:cNvPr id="3" name="Content Placeholder 2"/>
          <p:cNvSpPr>
            <a:spLocks noGrp="1"/>
          </p:cNvSpPr>
          <p:nvPr>
            <p:ph idx="1"/>
          </p:nvPr>
        </p:nvSpPr>
        <p:spPr/>
        <p:txBody>
          <a:bodyPr/>
          <a:lstStyle/>
          <a:p>
            <a:r>
              <a:rPr lang="en-US" dirty="0" smtClean="0"/>
              <a:t>To select </a:t>
            </a:r>
            <a:r>
              <a:rPr lang="en-US" b="1" i="1" dirty="0">
                <a:latin typeface="Times New Roman" panose="02020603050405020304" pitchFamily="18" charset="0"/>
                <a:cs typeface="Times New Roman" panose="02020603050405020304" pitchFamily="18" charset="0"/>
              </a:rPr>
              <a:t>n</a:t>
            </a:r>
            <a:r>
              <a:rPr lang="en-US" dirty="0"/>
              <a:t> </a:t>
            </a:r>
            <a:r>
              <a:rPr lang="en-US" dirty="0" smtClean="0"/>
              <a:t>balls, select one ball only.</a:t>
            </a:r>
          </a:p>
          <a:p>
            <a:r>
              <a:rPr lang="en-US" dirty="0" smtClean="0"/>
              <a:t>If B is selected, there is no restriction of the next ball.</a:t>
            </a:r>
          </a:p>
          <a:p>
            <a:r>
              <a:rPr lang="en-US" dirty="0" smtClean="0"/>
              <a:t>If the selected ball is B, the next can be R or B. The problem becomes selecting </a:t>
            </a:r>
            <a:r>
              <a:rPr lang="en-US" b="1" i="1" dirty="0" smtClean="0">
                <a:latin typeface="Times New Roman" panose="02020603050405020304" pitchFamily="18" charset="0"/>
                <a:cs typeface="Times New Roman" panose="02020603050405020304" pitchFamily="18" charset="0"/>
              </a:rPr>
              <a:t>n-1 </a:t>
            </a:r>
            <a:r>
              <a:rPr lang="en-US" dirty="0" smtClean="0"/>
              <a:t>balls.</a:t>
            </a:r>
          </a:p>
          <a:p>
            <a:r>
              <a:rPr lang="en-US" dirty="0" smtClean="0"/>
              <a:t>If the selected ball is R, the next must be B. </a:t>
            </a:r>
            <a:r>
              <a:rPr lang="en-US" dirty="0"/>
              <a:t>. The problem becomes selecting </a:t>
            </a:r>
            <a:r>
              <a:rPr lang="en-US" b="1" i="1" dirty="0" smtClean="0">
                <a:latin typeface="Times New Roman" panose="02020603050405020304" pitchFamily="18" charset="0"/>
                <a:cs typeface="Times New Roman" panose="02020603050405020304" pitchFamily="18" charset="0"/>
              </a:rPr>
              <a:t>n-2 </a:t>
            </a:r>
            <a:r>
              <a:rPr lang="en-US" dirty="0"/>
              <a:t>balls</a:t>
            </a:r>
            <a:r>
              <a:rPr lang="en-US" dirty="0" smtClean="0"/>
              <a:t>.</a:t>
            </a:r>
          </a:p>
          <a:p>
            <a:r>
              <a:rPr lang="en-US" dirty="0"/>
              <a:t>Suppose </a:t>
            </a:r>
            <a:r>
              <a:rPr lang="en-US" b="1" i="1" dirty="0">
                <a:latin typeface="Times New Roman" panose="02020603050405020304" pitchFamily="18" charset="0"/>
                <a:cs typeface="Times New Roman" panose="02020603050405020304" pitchFamily="18" charset="0"/>
              </a:rPr>
              <a:t>f(n)</a:t>
            </a:r>
            <a:r>
              <a:rPr lang="en-US" dirty="0"/>
              <a:t> means the number of options to select </a:t>
            </a:r>
            <a:r>
              <a:rPr lang="en-US" b="1" i="1" dirty="0">
                <a:latin typeface="Times New Roman" panose="02020603050405020304" pitchFamily="18" charset="0"/>
                <a:cs typeface="Times New Roman" panose="02020603050405020304" pitchFamily="18" charset="0"/>
              </a:rPr>
              <a:t>n</a:t>
            </a:r>
            <a:r>
              <a:rPr lang="en-US" dirty="0"/>
              <a:t> balls.</a:t>
            </a:r>
          </a:p>
          <a:p>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mc:AlternateContent xmlns:mc="http://schemas.openxmlformats.org/markup-compatibility/2006" xmlns:a14="http://schemas.microsoft.com/office/drawing/2010/main">
        <mc:Choice Requires="a14">
          <p:sp>
            <p:nvSpPr>
              <p:cNvPr id="5" name="TextBox 4"/>
              <p:cNvSpPr txBox="1"/>
              <p:nvPr/>
            </p:nvSpPr>
            <p:spPr>
              <a:xfrm>
                <a:off x="1285792" y="5257844"/>
                <a:ext cx="3350276" cy="10985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latin typeface="Cambria Math" panose="02040503050406030204" pitchFamily="18" charset="0"/>
                          <a:cs typeface="Arial" panose="020B0604020202020204" pitchFamily="34" charset="0"/>
                        </a:rPr>
                        <m:t>𝒇</m:t>
                      </m:r>
                      <m:d>
                        <m:dPr>
                          <m:ctrlPr>
                            <a:rPr lang="en-US" sz="3200" b="1" i="1" smtClean="0">
                              <a:latin typeface="Cambria Math" panose="02040503050406030204" pitchFamily="18" charset="0"/>
                              <a:cs typeface="Arial" panose="020B0604020202020204" pitchFamily="34" charset="0"/>
                            </a:rPr>
                          </m:ctrlPr>
                        </m:dPr>
                        <m:e>
                          <m:r>
                            <a:rPr lang="en-US" sz="3200" b="1" i="1" smtClean="0">
                              <a:latin typeface="Cambria Math" panose="02040503050406030204" pitchFamily="18" charset="0"/>
                              <a:cs typeface="Arial" panose="020B0604020202020204" pitchFamily="34" charset="0"/>
                            </a:rPr>
                            <m:t>𝒏</m:t>
                          </m:r>
                        </m:e>
                      </m:d>
                      <m:r>
                        <a:rPr lang="en-US" sz="3200" b="1" i="1" smtClean="0">
                          <a:latin typeface="Cambria Math" panose="02040503050406030204" pitchFamily="18" charset="0"/>
                          <a:cs typeface="Arial" panose="020B0604020202020204" pitchFamily="34" charset="0"/>
                        </a:rPr>
                        <m:t>= </m:t>
                      </m:r>
                      <m:d>
                        <m:dPr>
                          <m:begChr m:val="{"/>
                          <m:endChr m:val=""/>
                          <m:ctrlPr>
                            <a:rPr lang="en-US" sz="3200" b="1" i="1" smtClean="0">
                              <a:latin typeface="Cambria Math" panose="02040503050406030204" pitchFamily="18" charset="0"/>
                              <a:cs typeface="Arial" panose="020B0604020202020204" pitchFamily="34" charset="0"/>
                            </a:rPr>
                          </m:ctrlPr>
                        </m:dPr>
                        <m:e>
                          <m:eqArr>
                            <m:eqArrPr>
                              <m:ctrlPr>
                                <a:rPr lang="en-US" sz="3200" b="1" i="1" smtClean="0">
                                  <a:latin typeface="Cambria Math" panose="02040503050406030204" pitchFamily="18" charset="0"/>
                                  <a:cs typeface="Arial" panose="020B0604020202020204" pitchFamily="34" charset="0"/>
                                </a:rPr>
                              </m:ctrlPr>
                            </m:eqArrPr>
                            <m:e>
                              <m:r>
                                <a:rPr lang="en-US" sz="3200" b="1" i="1" smtClean="0">
                                  <a:latin typeface="Cambria Math" panose="02040503050406030204" pitchFamily="18" charset="0"/>
                                  <a:cs typeface="Arial" panose="020B0604020202020204" pitchFamily="34" charset="0"/>
                                </a:rPr>
                                <m:t>𝒇</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𝒏</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𝟏</m:t>
                              </m:r>
                              <m:r>
                                <a:rPr lang="en-US" sz="3200" b="1" i="1" smtClean="0">
                                  <a:latin typeface="Cambria Math" panose="02040503050406030204" pitchFamily="18" charset="0"/>
                                  <a:cs typeface="Arial" panose="020B0604020202020204" pitchFamily="34" charset="0"/>
                                </a:rPr>
                                <m:t>)</m:t>
                              </m:r>
                            </m:e>
                            <m:e>
                              <m:r>
                                <a:rPr lang="en-US" sz="3200" b="1" i="1" smtClean="0">
                                  <a:latin typeface="Cambria Math" panose="02040503050406030204" pitchFamily="18" charset="0"/>
                                  <a:cs typeface="Arial" panose="020B0604020202020204" pitchFamily="34" charset="0"/>
                                </a:rPr>
                                <m:t>𝒇</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𝒏</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𝟐</m:t>
                              </m:r>
                              <m:r>
                                <a:rPr lang="en-US" sz="3200" b="1" i="1" smtClean="0">
                                  <a:latin typeface="Cambria Math" panose="02040503050406030204" pitchFamily="18" charset="0"/>
                                  <a:cs typeface="Arial" panose="020B0604020202020204" pitchFamily="34" charset="0"/>
                                </a:rPr>
                                <m:t>)</m:t>
                              </m:r>
                            </m:e>
                          </m:eqArr>
                        </m:e>
                      </m:d>
                    </m:oMath>
                  </m:oMathPara>
                </a14:m>
                <a:endParaRPr lang="en-US" sz="3200" b="1" dirty="0" smtClean="0">
                  <a:latin typeface="Arial" panose="020B0604020202020204" pitchFamily="34" charset="0"/>
                  <a:cs typeface="Arial" panose="020B0604020202020204"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285792" y="5257844"/>
                <a:ext cx="3350276" cy="1098506"/>
              </a:xfrm>
              <a:prstGeom prst="rect">
                <a:avLst/>
              </a:prstGeom>
              <a:blipFill>
                <a:blip r:embed="rId2"/>
                <a:stretch>
                  <a:fillRect/>
                </a:stretch>
              </a:blipFill>
            </p:spPr>
            <p:txBody>
              <a:bodyPr/>
              <a:lstStyle/>
              <a:p>
                <a:r>
                  <a:rPr lang="en-US">
                    <a:noFill/>
                  </a:rPr>
                  <a:t> </a:t>
                </a:r>
              </a:p>
            </p:txBody>
          </p:sp>
        </mc:Fallback>
      </mc:AlternateContent>
      <p:sp>
        <p:nvSpPr>
          <p:cNvPr id="6" name="TextBox 5"/>
          <p:cNvSpPr txBox="1"/>
          <p:nvPr/>
        </p:nvSpPr>
        <p:spPr>
          <a:xfrm>
            <a:off x="4585991" y="5268488"/>
            <a:ext cx="2417650" cy="1077218"/>
          </a:xfrm>
          <a:prstGeom prst="rect">
            <a:avLst/>
          </a:prstGeom>
          <a:noFill/>
        </p:spPr>
        <p:txBody>
          <a:bodyPr wrap="none" rtlCol="0">
            <a:spAutoFit/>
          </a:bodyPr>
          <a:lstStyle/>
          <a:p>
            <a:r>
              <a:rPr lang="en-US" sz="3200" dirty="0" smtClean="0">
                <a:latin typeface="Arial" panose="020B0604020202020204" pitchFamily="34" charset="0"/>
                <a:cs typeface="Arial" panose="020B0604020202020204" pitchFamily="34" charset="0"/>
              </a:rPr>
              <a:t>first ball is B</a:t>
            </a:r>
          </a:p>
          <a:p>
            <a:r>
              <a:rPr lang="en-US" sz="3200" dirty="0" smtClean="0">
                <a:latin typeface="Arial" panose="020B0604020202020204" pitchFamily="34" charset="0"/>
                <a:cs typeface="Arial" panose="020B0604020202020204" pitchFamily="34" charset="0"/>
              </a:rPr>
              <a:t>first ball is R</a:t>
            </a:r>
          </a:p>
        </p:txBody>
      </p:sp>
    </p:spTree>
    <p:extLst>
      <p:ext uri="{BB962C8B-B14F-4D97-AF65-F5344CB8AC3E}">
        <p14:creationId xmlns:p14="http://schemas.microsoft.com/office/powerpoint/2010/main" val="1449204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or Multiplication?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b="1" i="1" dirty="0">
                <a:latin typeface="Times New Roman" panose="02020603050405020304" pitchFamily="18" charset="0"/>
                <a:cs typeface="Times New Roman" panose="02020603050405020304" pitchFamily="18" charset="0"/>
              </a:rPr>
              <a:t>f(n) </a:t>
            </a:r>
            <a:r>
              <a:rPr lang="en-US" b="1" i="1" dirty="0" smtClean="0">
                <a:latin typeface="Times New Roman" panose="02020603050405020304" pitchFamily="18" charset="0"/>
                <a:cs typeface="Times New Roman" panose="02020603050405020304" pitchFamily="18" charset="0"/>
              </a:rPr>
              <a:t>= f(n-1) + f(n-2) </a:t>
            </a:r>
            <a:r>
              <a:rPr lang="en-US" dirty="0" smtClean="0"/>
              <a:t>or</a:t>
            </a:r>
          </a:p>
          <a:p>
            <a:pPr marL="0" indent="0">
              <a:buNone/>
            </a:pPr>
            <a:r>
              <a:rPr lang="en-US" b="1" i="1" dirty="0">
                <a:latin typeface="Times New Roman" panose="02020603050405020304" pitchFamily="18" charset="0"/>
                <a:cs typeface="Times New Roman" panose="02020603050405020304" pitchFamily="18" charset="0"/>
              </a:rPr>
              <a:t>f(n) = f(n-1) </a:t>
            </a:r>
            <a:r>
              <a:rPr lang="en-US" b="1" i="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f(n-2)</a:t>
            </a:r>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mc:AlternateContent xmlns:mc="http://schemas.openxmlformats.org/markup-compatibility/2006" xmlns:a14="http://schemas.microsoft.com/office/drawing/2010/main">
        <mc:Choice Requires="a14">
          <p:sp>
            <p:nvSpPr>
              <p:cNvPr id="5" name="TextBox 4"/>
              <p:cNvSpPr txBox="1"/>
              <p:nvPr/>
            </p:nvSpPr>
            <p:spPr>
              <a:xfrm>
                <a:off x="4151828" y="1818600"/>
                <a:ext cx="3350276" cy="10985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latin typeface="Cambria Math" panose="02040503050406030204" pitchFamily="18" charset="0"/>
                          <a:cs typeface="Arial" panose="020B0604020202020204" pitchFamily="34" charset="0"/>
                        </a:rPr>
                        <m:t>𝒇</m:t>
                      </m:r>
                      <m:d>
                        <m:dPr>
                          <m:ctrlPr>
                            <a:rPr lang="en-US" sz="3200" b="1" i="1" smtClean="0">
                              <a:latin typeface="Cambria Math" panose="02040503050406030204" pitchFamily="18" charset="0"/>
                              <a:cs typeface="Arial" panose="020B0604020202020204" pitchFamily="34" charset="0"/>
                            </a:rPr>
                          </m:ctrlPr>
                        </m:dPr>
                        <m:e>
                          <m:r>
                            <a:rPr lang="en-US" sz="3200" b="1" i="1" smtClean="0">
                              <a:latin typeface="Cambria Math" panose="02040503050406030204" pitchFamily="18" charset="0"/>
                              <a:cs typeface="Arial" panose="020B0604020202020204" pitchFamily="34" charset="0"/>
                            </a:rPr>
                            <m:t>𝒏</m:t>
                          </m:r>
                        </m:e>
                      </m:d>
                      <m:r>
                        <a:rPr lang="en-US" sz="3200" b="1" i="1" smtClean="0">
                          <a:latin typeface="Cambria Math" panose="02040503050406030204" pitchFamily="18" charset="0"/>
                          <a:cs typeface="Arial" panose="020B0604020202020204" pitchFamily="34" charset="0"/>
                        </a:rPr>
                        <m:t>= </m:t>
                      </m:r>
                      <m:d>
                        <m:dPr>
                          <m:begChr m:val="{"/>
                          <m:endChr m:val=""/>
                          <m:ctrlPr>
                            <a:rPr lang="en-US" sz="3200" b="1" i="1" smtClean="0">
                              <a:latin typeface="Cambria Math" panose="02040503050406030204" pitchFamily="18" charset="0"/>
                              <a:cs typeface="Arial" panose="020B0604020202020204" pitchFamily="34" charset="0"/>
                            </a:rPr>
                          </m:ctrlPr>
                        </m:dPr>
                        <m:e>
                          <m:eqArr>
                            <m:eqArrPr>
                              <m:ctrlPr>
                                <a:rPr lang="en-US" sz="3200" b="1" i="1" smtClean="0">
                                  <a:latin typeface="Cambria Math" panose="02040503050406030204" pitchFamily="18" charset="0"/>
                                  <a:cs typeface="Arial" panose="020B0604020202020204" pitchFamily="34" charset="0"/>
                                </a:rPr>
                              </m:ctrlPr>
                            </m:eqArrPr>
                            <m:e>
                              <m:r>
                                <a:rPr lang="en-US" sz="3200" b="1" i="1" smtClean="0">
                                  <a:latin typeface="Cambria Math" panose="02040503050406030204" pitchFamily="18" charset="0"/>
                                  <a:cs typeface="Arial" panose="020B0604020202020204" pitchFamily="34" charset="0"/>
                                </a:rPr>
                                <m:t>𝒇</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𝒏</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𝟏</m:t>
                              </m:r>
                              <m:r>
                                <a:rPr lang="en-US" sz="3200" b="1" i="1" smtClean="0">
                                  <a:latin typeface="Cambria Math" panose="02040503050406030204" pitchFamily="18" charset="0"/>
                                  <a:cs typeface="Arial" panose="020B0604020202020204" pitchFamily="34" charset="0"/>
                                </a:rPr>
                                <m:t>)</m:t>
                              </m:r>
                            </m:e>
                            <m:e>
                              <m:r>
                                <a:rPr lang="en-US" sz="3200" b="1" i="1" smtClean="0">
                                  <a:latin typeface="Cambria Math" panose="02040503050406030204" pitchFamily="18" charset="0"/>
                                  <a:cs typeface="Arial" panose="020B0604020202020204" pitchFamily="34" charset="0"/>
                                </a:rPr>
                                <m:t>𝒇</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𝒏</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𝟐</m:t>
                              </m:r>
                              <m:r>
                                <a:rPr lang="en-US" sz="3200" b="1" i="1" smtClean="0">
                                  <a:latin typeface="Cambria Math" panose="02040503050406030204" pitchFamily="18" charset="0"/>
                                  <a:cs typeface="Arial" panose="020B0604020202020204" pitchFamily="34" charset="0"/>
                                </a:rPr>
                                <m:t>)</m:t>
                              </m:r>
                            </m:e>
                          </m:eqArr>
                        </m:e>
                      </m:d>
                    </m:oMath>
                  </m:oMathPara>
                </a14:m>
                <a:endParaRPr lang="en-US" sz="3200" b="1" dirty="0" smtClean="0">
                  <a:latin typeface="Arial" panose="020B0604020202020204" pitchFamily="34" charset="0"/>
                  <a:cs typeface="Arial" panose="020B0604020202020204"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151828" y="1818600"/>
                <a:ext cx="3350276" cy="1098506"/>
              </a:xfrm>
              <a:prstGeom prst="rect">
                <a:avLst/>
              </a:prstGeom>
              <a:blipFill>
                <a:blip r:embed="rId2"/>
                <a:stretch>
                  <a:fillRect/>
                </a:stretch>
              </a:blipFill>
            </p:spPr>
            <p:txBody>
              <a:bodyPr/>
              <a:lstStyle/>
              <a:p>
                <a:r>
                  <a:rPr lang="en-US">
                    <a:noFill/>
                  </a:rPr>
                  <a:t> </a:t>
                </a:r>
              </a:p>
            </p:txBody>
          </p:sp>
        </mc:Fallback>
      </mc:AlternateContent>
      <p:sp>
        <p:nvSpPr>
          <p:cNvPr id="6" name="TextBox 5"/>
          <p:cNvSpPr txBox="1"/>
          <p:nvPr/>
        </p:nvSpPr>
        <p:spPr>
          <a:xfrm>
            <a:off x="7452027" y="1829244"/>
            <a:ext cx="2417650" cy="1077218"/>
          </a:xfrm>
          <a:prstGeom prst="rect">
            <a:avLst/>
          </a:prstGeom>
          <a:noFill/>
        </p:spPr>
        <p:txBody>
          <a:bodyPr wrap="none" rtlCol="0">
            <a:spAutoFit/>
          </a:bodyPr>
          <a:lstStyle/>
          <a:p>
            <a:r>
              <a:rPr lang="en-US" sz="3200" dirty="0" smtClean="0">
                <a:latin typeface="Arial" panose="020B0604020202020204" pitchFamily="34" charset="0"/>
                <a:cs typeface="Arial" panose="020B0604020202020204" pitchFamily="34" charset="0"/>
              </a:rPr>
              <a:t>first ball is B</a:t>
            </a:r>
          </a:p>
          <a:p>
            <a:r>
              <a:rPr lang="en-US" sz="3200" dirty="0" smtClean="0">
                <a:latin typeface="Arial" panose="020B0604020202020204" pitchFamily="34" charset="0"/>
                <a:cs typeface="Arial" panose="020B0604020202020204" pitchFamily="34" charset="0"/>
              </a:rPr>
              <a:t>first ball is R</a:t>
            </a:r>
          </a:p>
        </p:txBody>
      </p:sp>
    </p:spTree>
    <p:extLst>
      <p:ext uri="{BB962C8B-B14F-4D97-AF65-F5344CB8AC3E}">
        <p14:creationId xmlns:p14="http://schemas.microsoft.com/office/powerpoint/2010/main" val="528798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319" y="1245193"/>
            <a:ext cx="11204812" cy="2387600"/>
          </a:xfrm>
        </p:spPr>
        <p:txBody>
          <a:bodyPr>
            <a:noAutofit/>
          </a:bodyPr>
          <a:lstStyle/>
          <a:p>
            <a:r>
              <a:rPr lang="en-US" sz="3600" b="1" dirty="0" smtClean="0">
                <a:latin typeface="Arial" panose="020B0604020202020204" pitchFamily="34" charset="0"/>
                <a:cs typeface="Arial" panose="020B0604020202020204" pitchFamily="34" charset="0"/>
              </a:rPr>
              <a:t>Recursion 01</a:t>
            </a:r>
            <a:br>
              <a:rPr lang="en-US" sz="3600" b="1" dirty="0" smtClean="0">
                <a:latin typeface="Arial" panose="020B0604020202020204" pitchFamily="34" charset="0"/>
                <a:cs typeface="Arial" panose="020B0604020202020204" pitchFamily="34" charset="0"/>
              </a:rPr>
            </a:br>
            <a:endParaRPr lang="en-US" sz="3200" b="1" dirty="0"/>
          </a:p>
        </p:txBody>
      </p:sp>
      <p:sp>
        <p:nvSpPr>
          <p:cNvPr id="7" name="Footer Placeholder 6"/>
          <p:cNvSpPr>
            <a:spLocks noGrp="1"/>
          </p:cNvSpPr>
          <p:nvPr>
            <p:ph type="ftr" sz="quarter" idx="11"/>
          </p:nvPr>
        </p:nvSpPr>
        <p:spPr/>
        <p:txBody>
          <a:bodyPr/>
          <a:lstStyle/>
          <a:p>
            <a:r>
              <a:rPr lang="en-US" smtClean="0"/>
              <a:t>yunglu@purdue.edu</a:t>
            </a:r>
            <a:endParaRPr lang="en-US"/>
          </a:p>
        </p:txBody>
      </p:sp>
    </p:spTree>
    <p:extLst>
      <p:ext uri="{BB962C8B-B14F-4D97-AF65-F5344CB8AC3E}">
        <p14:creationId xmlns:p14="http://schemas.microsoft.com/office/powerpoint/2010/main" val="3266270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or Multiplication?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b="1" i="1" dirty="0">
                <a:latin typeface="Times New Roman" panose="02020603050405020304" pitchFamily="18" charset="0"/>
                <a:cs typeface="Times New Roman" panose="02020603050405020304" pitchFamily="18" charset="0"/>
              </a:rPr>
              <a:t>f(n) </a:t>
            </a:r>
            <a:r>
              <a:rPr lang="en-US" b="1" i="1" dirty="0" smtClean="0">
                <a:latin typeface="Times New Roman" panose="02020603050405020304" pitchFamily="18" charset="0"/>
                <a:cs typeface="Times New Roman" panose="02020603050405020304" pitchFamily="18" charset="0"/>
              </a:rPr>
              <a:t>= f(n-1) + f(n-2) </a:t>
            </a:r>
            <a:r>
              <a:rPr lang="en-US" dirty="0" smtClean="0"/>
              <a:t>or</a:t>
            </a:r>
          </a:p>
          <a:p>
            <a:pPr marL="0" indent="0">
              <a:buNone/>
            </a:pPr>
            <a:r>
              <a:rPr lang="en-US" b="1" i="1" dirty="0">
                <a:latin typeface="Times New Roman" panose="02020603050405020304" pitchFamily="18" charset="0"/>
                <a:cs typeface="Times New Roman" panose="02020603050405020304" pitchFamily="18" charset="0"/>
              </a:rPr>
              <a:t>f(n) = f(n-1</a:t>
            </a:r>
            <a:r>
              <a:rPr lang="en-US" b="1" i="1" dirty="0" smtClean="0">
                <a:latin typeface="Times New Roman" panose="02020603050405020304" pitchFamily="18" charset="0"/>
                <a:cs typeface="Times New Roman" panose="02020603050405020304" pitchFamily="18" charset="0"/>
              </a:rPr>
              <a:t>) × f(n-2)</a:t>
            </a:r>
          </a:p>
          <a:p>
            <a:pPr marL="0" indent="0">
              <a:buNone/>
            </a:pPr>
            <a:r>
              <a:rPr lang="en-US" dirty="0" smtClean="0"/>
              <a:t>if the two are either A or B, then add</a:t>
            </a:r>
          </a:p>
          <a:p>
            <a:pPr marL="0" indent="0">
              <a:buNone/>
            </a:pPr>
            <a:r>
              <a:rPr lang="en-US" dirty="0" smtClean="0"/>
              <a:t>if the two are independent, then multiply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mc:AlternateContent xmlns:mc="http://schemas.openxmlformats.org/markup-compatibility/2006" xmlns:a14="http://schemas.microsoft.com/office/drawing/2010/main">
        <mc:Choice Requires="a14">
          <p:sp>
            <p:nvSpPr>
              <p:cNvPr id="5" name="TextBox 4"/>
              <p:cNvSpPr txBox="1"/>
              <p:nvPr/>
            </p:nvSpPr>
            <p:spPr>
              <a:xfrm>
                <a:off x="4151828" y="1818600"/>
                <a:ext cx="3350276" cy="10985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latin typeface="Cambria Math" panose="02040503050406030204" pitchFamily="18" charset="0"/>
                          <a:cs typeface="Arial" panose="020B0604020202020204" pitchFamily="34" charset="0"/>
                        </a:rPr>
                        <m:t>𝒇</m:t>
                      </m:r>
                      <m:d>
                        <m:dPr>
                          <m:ctrlPr>
                            <a:rPr lang="en-US" sz="3200" b="1" i="1" smtClean="0">
                              <a:latin typeface="Cambria Math" panose="02040503050406030204" pitchFamily="18" charset="0"/>
                              <a:cs typeface="Arial" panose="020B0604020202020204" pitchFamily="34" charset="0"/>
                            </a:rPr>
                          </m:ctrlPr>
                        </m:dPr>
                        <m:e>
                          <m:r>
                            <a:rPr lang="en-US" sz="3200" b="1" i="1" smtClean="0">
                              <a:latin typeface="Cambria Math" panose="02040503050406030204" pitchFamily="18" charset="0"/>
                              <a:cs typeface="Arial" panose="020B0604020202020204" pitchFamily="34" charset="0"/>
                            </a:rPr>
                            <m:t>𝒏</m:t>
                          </m:r>
                        </m:e>
                      </m:d>
                      <m:r>
                        <a:rPr lang="en-US" sz="3200" b="1" i="1" smtClean="0">
                          <a:latin typeface="Cambria Math" panose="02040503050406030204" pitchFamily="18" charset="0"/>
                          <a:cs typeface="Arial" panose="020B0604020202020204" pitchFamily="34" charset="0"/>
                        </a:rPr>
                        <m:t>= </m:t>
                      </m:r>
                      <m:d>
                        <m:dPr>
                          <m:begChr m:val="{"/>
                          <m:endChr m:val=""/>
                          <m:ctrlPr>
                            <a:rPr lang="en-US" sz="3200" b="1" i="1" smtClean="0">
                              <a:latin typeface="Cambria Math" panose="02040503050406030204" pitchFamily="18" charset="0"/>
                              <a:cs typeface="Arial" panose="020B0604020202020204" pitchFamily="34" charset="0"/>
                            </a:rPr>
                          </m:ctrlPr>
                        </m:dPr>
                        <m:e>
                          <m:eqArr>
                            <m:eqArrPr>
                              <m:ctrlPr>
                                <a:rPr lang="en-US" sz="3200" b="1" i="1" smtClean="0">
                                  <a:latin typeface="Cambria Math" panose="02040503050406030204" pitchFamily="18" charset="0"/>
                                  <a:cs typeface="Arial" panose="020B0604020202020204" pitchFamily="34" charset="0"/>
                                </a:rPr>
                              </m:ctrlPr>
                            </m:eqArrPr>
                            <m:e>
                              <m:r>
                                <a:rPr lang="en-US" sz="3200" b="1" i="1" smtClean="0">
                                  <a:latin typeface="Cambria Math" panose="02040503050406030204" pitchFamily="18" charset="0"/>
                                  <a:cs typeface="Arial" panose="020B0604020202020204" pitchFamily="34" charset="0"/>
                                </a:rPr>
                                <m:t>𝒇</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𝒏</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𝟏</m:t>
                              </m:r>
                              <m:r>
                                <a:rPr lang="en-US" sz="3200" b="1" i="1" smtClean="0">
                                  <a:latin typeface="Cambria Math" panose="02040503050406030204" pitchFamily="18" charset="0"/>
                                  <a:cs typeface="Arial" panose="020B0604020202020204" pitchFamily="34" charset="0"/>
                                </a:rPr>
                                <m:t>)</m:t>
                              </m:r>
                            </m:e>
                            <m:e>
                              <m:r>
                                <a:rPr lang="en-US" sz="3200" b="1" i="1" smtClean="0">
                                  <a:latin typeface="Cambria Math" panose="02040503050406030204" pitchFamily="18" charset="0"/>
                                  <a:cs typeface="Arial" panose="020B0604020202020204" pitchFamily="34" charset="0"/>
                                </a:rPr>
                                <m:t>𝒇</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𝒏</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𝟐</m:t>
                              </m:r>
                              <m:r>
                                <a:rPr lang="en-US" sz="3200" b="1" i="1" smtClean="0">
                                  <a:latin typeface="Cambria Math" panose="02040503050406030204" pitchFamily="18" charset="0"/>
                                  <a:cs typeface="Arial" panose="020B0604020202020204" pitchFamily="34" charset="0"/>
                                </a:rPr>
                                <m:t>)</m:t>
                              </m:r>
                            </m:e>
                          </m:eqArr>
                        </m:e>
                      </m:d>
                    </m:oMath>
                  </m:oMathPara>
                </a14:m>
                <a:endParaRPr lang="en-US" sz="3200" b="1" dirty="0" smtClean="0">
                  <a:latin typeface="Arial" panose="020B0604020202020204" pitchFamily="34" charset="0"/>
                  <a:cs typeface="Arial" panose="020B0604020202020204"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151828" y="1818600"/>
                <a:ext cx="3350276" cy="1098506"/>
              </a:xfrm>
              <a:prstGeom prst="rect">
                <a:avLst/>
              </a:prstGeom>
              <a:blipFill>
                <a:blip r:embed="rId2"/>
                <a:stretch>
                  <a:fillRect/>
                </a:stretch>
              </a:blipFill>
            </p:spPr>
            <p:txBody>
              <a:bodyPr/>
              <a:lstStyle/>
              <a:p>
                <a:r>
                  <a:rPr lang="en-US">
                    <a:noFill/>
                  </a:rPr>
                  <a:t> </a:t>
                </a:r>
              </a:p>
            </p:txBody>
          </p:sp>
        </mc:Fallback>
      </mc:AlternateContent>
      <p:sp>
        <p:nvSpPr>
          <p:cNvPr id="6" name="TextBox 5"/>
          <p:cNvSpPr txBox="1"/>
          <p:nvPr/>
        </p:nvSpPr>
        <p:spPr>
          <a:xfrm>
            <a:off x="7452027" y="1829244"/>
            <a:ext cx="2417650" cy="1077218"/>
          </a:xfrm>
          <a:prstGeom prst="rect">
            <a:avLst/>
          </a:prstGeom>
          <a:noFill/>
        </p:spPr>
        <p:txBody>
          <a:bodyPr wrap="none" rtlCol="0">
            <a:spAutoFit/>
          </a:bodyPr>
          <a:lstStyle/>
          <a:p>
            <a:r>
              <a:rPr lang="en-US" sz="3200" dirty="0" smtClean="0">
                <a:latin typeface="Arial" panose="020B0604020202020204" pitchFamily="34" charset="0"/>
                <a:cs typeface="Arial" panose="020B0604020202020204" pitchFamily="34" charset="0"/>
              </a:rPr>
              <a:t>first ball is B</a:t>
            </a:r>
          </a:p>
          <a:p>
            <a:r>
              <a:rPr lang="en-US" sz="3200" dirty="0" smtClean="0">
                <a:latin typeface="Arial" panose="020B0604020202020204" pitchFamily="34" charset="0"/>
                <a:cs typeface="Arial" panose="020B0604020202020204" pitchFamily="34" charset="0"/>
              </a:rPr>
              <a:t>first ball is R</a:t>
            </a:r>
          </a:p>
        </p:txBody>
      </p:sp>
    </p:spTree>
    <p:extLst>
      <p:ext uri="{BB962C8B-B14F-4D97-AF65-F5344CB8AC3E}">
        <p14:creationId xmlns:p14="http://schemas.microsoft.com/office/powerpoint/2010/main" val="661499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meal in a restaurant</a:t>
            </a:r>
            <a:endParaRPr lang="en-US" dirty="0"/>
          </a:p>
        </p:txBody>
      </p:sp>
      <p:sp>
        <p:nvSpPr>
          <p:cNvPr id="3" name="Content Placeholder 2"/>
          <p:cNvSpPr>
            <a:spLocks noGrp="1"/>
          </p:cNvSpPr>
          <p:nvPr>
            <p:ph idx="1"/>
          </p:nvPr>
        </p:nvSpPr>
        <p:spPr/>
        <p:txBody>
          <a:bodyPr/>
          <a:lstStyle/>
          <a:p>
            <a:r>
              <a:rPr lang="en-US" dirty="0" smtClean="0"/>
              <a:t>If a restaurant offers 4 options of beef, 3 options of chicken, 4 options of fish, and 5 options of salad, how much options do you have? 4 + 3 + 4 + 5 = 16</a:t>
            </a:r>
          </a:p>
          <a:p>
            <a:endParaRPr lang="en-US" dirty="0"/>
          </a:p>
          <a:p>
            <a:endParaRPr lang="en-US" dirty="0" smtClean="0"/>
          </a:p>
          <a:p>
            <a:endParaRPr lang="en-US" dirty="0"/>
          </a:p>
          <a:p>
            <a:r>
              <a:rPr lang="en-US" dirty="0" smtClean="0"/>
              <a:t>If there are three options of dessert, how many ways can you order meal + dessert? 16 </a:t>
            </a:r>
            <a:r>
              <a:rPr lang="en-US" b="1" i="1" dirty="0">
                <a:latin typeface="Times New Roman" panose="02020603050405020304" pitchFamily="18" charset="0"/>
                <a:cs typeface="Times New Roman" panose="02020603050405020304" pitchFamily="18" charset="0"/>
              </a:rPr>
              <a:t>× </a:t>
            </a:r>
            <a:r>
              <a:rPr lang="en-US" dirty="0" smtClean="0"/>
              <a:t>3 = 48.</a:t>
            </a:r>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pic>
        <p:nvPicPr>
          <p:cNvPr id="5" name="Content Placeholder 6" descr="Recipes Chapter II | Hospitality Train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1227" y="3084388"/>
            <a:ext cx="1997975" cy="1337487"/>
          </a:xfrm>
          <a:prstGeom prst="rect">
            <a:avLst/>
          </a:prstGeom>
        </p:spPr>
      </p:pic>
      <p:pic>
        <p:nvPicPr>
          <p:cNvPr id="6" name="Picture 5" descr="Các món ăn từ thịt gà – Wikipedia tiếng Việ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7574" y="3084388"/>
            <a:ext cx="2006231" cy="1337487"/>
          </a:xfrm>
          <a:prstGeom prst="rect">
            <a:avLst/>
          </a:prstGeom>
        </p:spPr>
      </p:pic>
      <p:pic>
        <p:nvPicPr>
          <p:cNvPr id="7" name="Picture 6" descr="Seared Fish with Green Gazpacho Sauce - Oui, Chef"/>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0551" y="3084388"/>
            <a:ext cx="1337487" cy="1337487"/>
          </a:xfrm>
          <a:prstGeom prst="rect">
            <a:avLst/>
          </a:prstGeom>
        </p:spPr>
      </p:pic>
      <p:pic>
        <p:nvPicPr>
          <p:cNvPr id="8" name="Content Placeholder 10" descr="healthy girl cooking: Leftover Orange Chicken Salad"/>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22156" y="3084388"/>
            <a:ext cx="1564312" cy="1337487"/>
          </a:xfrm>
          <a:prstGeom prst="rect">
            <a:avLst/>
          </a:prstGeom>
        </p:spPr>
      </p:pic>
      <p:pic>
        <p:nvPicPr>
          <p:cNvPr id="9" name="Content Placeholder 12" descr="Healthy banoffee pie dessert - sweet and salty"/>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63131" y="5323464"/>
            <a:ext cx="886514" cy="1329771"/>
          </a:xfrm>
          <a:prstGeom prst="rect">
            <a:avLst/>
          </a:prstGeom>
        </p:spPr>
      </p:pic>
      <p:pic>
        <p:nvPicPr>
          <p:cNvPr id="10" name="Picture 9" descr="GenCept | Addicted to Designs: Yummy Dessert Photography"/>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90880" y="5323464"/>
            <a:ext cx="1828800" cy="1298448"/>
          </a:xfrm>
          <a:prstGeom prst="rect">
            <a:avLst/>
          </a:prstGeom>
        </p:spPr>
      </p:pic>
      <p:pic>
        <p:nvPicPr>
          <p:cNvPr id="11" name="Picture 10" descr="Ice Cream Sundae Fruits Dessert · Free photo on Pixabay"/>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166092" y="5361168"/>
            <a:ext cx="2035023" cy="1526267"/>
          </a:xfrm>
          <a:prstGeom prst="rect">
            <a:avLst/>
          </a:prstGeom>
        </p:spPr>
      </p:pic>
    </p:spTree>
    <p:extLst>
      <p:ext uri="{BB962C8B-B14F-4D97-AF65-F5344CB8AC3E}">
        <p14:creationId xmlns:p14="http://schemas.microsoft.com/office/powerpoint/2010/main" val="4844914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or Multiplication?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b="1" i="1" dirty="0">
                <a:latin typeface="Times New Roman" panose="02020603050405020304" pitchFamily="18" charset="0"/>
                <a:cs typeface="Times New Roman" panose="02020603050405020304" pitchFamily="18" charset="0"/>
              </a:rPr>
              <a:t>f(n) </a:t>
            </a:r>
            <a:r>
              <a:rPr lang="en-US" b="1" i="1" dirty="0" smtClean="0">
                <a:latin typeface="Times New Roman" panose="02020603050405020304" pitchFamily="18" charset="0"/>
                <a:cs typeface="Times New Roman" panose="02020603050405020304" pitchFamily="18" charset="0"/>
              </a:rPr>
              <a:t>= f(n-1) + f(n-2) </a:t>
            </a:r>
            <a:r>
              <a:rPr lang="en-US" dirty="0" smtClean="0"/>
              <a:t>or</a:t>
            </a:r>
          </a:p>
          <a:p>
            <a:pPr marL="0" indent="0">
              <a:buNone/>
            </a:pPr>
            <a:r>
              <a:rPr lang="en-US" b="1" i="1" dirty="0">
                <a:latin typeface="Times New Roman" panose="02020603050405020304" pitchFamily="18" charset="0"/>
                <a:cs typeface="Times New Roman" panose="02020603050405020304" pitchFamily="18" charset="0"/>
              </a:rPr>
              <a:t>f(n) = f(n-1</a:t>
            </a:r>
            <a:r>
              <a:rPr lang="en-US" b="1" i="1" dirty="0" smtClean="0">
                <a:latin typeface="Times New Roman" panose="02020603050405020304" pitchFamily="18" charset="0"/>
                <a:cs typeface="Times New Roman" panose="02020603050405020304" pitchFamily="18" charset="0"/>
              </a:rPr>
              <a:t>) × f(n-2)</a:t>
            </a:r>
          </a:p>
          <a:p>
            <a:pPr marL="0" indent="0">
              <a:buNone/>
            </a:pPr>
            <a:r>
              <a:rPr lang="en-US" dirty="0" smtClean="0"/>
              <a:t>if the two are either A or B, then add</a:t>
            </a:r>
          </a:p>
          <a:p>
            <a:pPr marL="0" indent="0">
              <a:buNone/>
            </a:pPr>
            <a:r>
              <a:rPr lang="en-US" dirty="0" smtClean="0"/>
              <a:t>if the two are independent, then multiply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mc:AlternateContent xmlns:mc="http://schemas.openxmlformats.org/markup-compatibility/2006" xmlns:a14="http://schemas.microsoft.com/office/drawing/2010/main">
        <mc:Choice Requires="a14">
          <p:sp>
            <p:nvSpPr>
              <p:cNvPr id="5" name="TextBox 4"/>
              <p:cNvSpPr txBox="1"/>
              <p:nvPr/>
            </p:nvSpPr>
            <p:spPr>
              <a:xfrm>
                <a:off x="4151828" y="1818600"/>
                <a:ext cx="3350276" cy="10985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latin typeface="Cambria Math" panose="02040503050406030204" pitchFamily="18" charset="0"/>
                          <a:cs typeface="Arial" panose="020B0604020202020204" pitchFamily="34" charset="0"/>
                        </a:rPr>
                        <m:t>𝒇</m:t>
                      </m:r>
                      <m:d>
                        <m:dPr>
                          <m:ctrlPr>
                            <a:rPr lang="en-US" sz="3200" b="1" i="1" smtClean="0">
                              <a:latin typeface="Cambria Math" panose="02040503050406030204" pitchFamily="18" charset="0"/>
                              <a:cs typeface="Arial" panose="020B0604020202020204" pitchFamily="34" charset="0"/>
                            </a:rPr>
                          </m:ctrlPr>
                        </m:dPr>
                        <m:e>
                          <m:r>
                            <a:rPr lang="en-US" sz="3200" b="1" i="1" smtClean="0">
                              <a:latin typeface="Cambria Math" panose="02040503050406030204" pitchFamily="18" charset="0"/>
                              <a:cs typeface="Arial" panose="020B0604020202020204" pitchFamily="34" charset="0"/>
                            </a:rPr>
                            <m:t>𝒏</m:t>
                          </m:r>
                        </m:e>
                      </m:d>
                      <m:r>
                        <a:rPr lang="en-US" sz="3200" b="1" i="1" smtClean="0">
                          <a:latin typeface="Cambria Math" panose="02040503050406030204" pitchFamily="18" charset="0"/>
                          <a:cs typeface="Arial" panose="020B0604020202020204" pitchFamily="34" charset="0"/>
                        </a:rPr>
                        <m:t>= </m:t>
                      </m:r>
                      <m:d>
                        <m:dPr>
                          <m:begChr m:val="{"/>
                          <m:endChr m:val=""/>
                          <m:ctrlPr>
                            <a:rPr lang="en-US" sz="3200" b="1" i="1" smtClean="0">
                              <a:latin typeface="Cambria Math" panose="02040503050406030204" pitchFamily="18" charset="0"/>
                              <a:cs typeface="Arial" panose="020B0604020202020204" pitchFamily="34" charset="0"/>
                            </a:rPr>
                          </m:ctrlPr>
                        </m:dPr>
                        <m:e>
                          <m:eqArr>
                            <m:eqArrPr>
                              <m:ctrlPr>
                                <a:rPr lang="en-US" sz="3200" b="1" i="1" smtClean="0">
                                  <a:latin typeface="Cambria Math" panose="02040503050406030204" pitchFamily="18" charset="0"/>
                                  <a:cs typeface="Arial" panose="020B0604020202020204" pitchFamily="34" charset="0"/>
                                </a:rPr>
                              </m:ctrlPr>
                            </m:eqArrPr>
                            <m:e>
                              <m:r>
                                <a:rPr lang="en-US" sz="3200" b="1" i="1" smtClean="0">
                                  <a:latin typeface="Cambria Math" panose="02040503050406030204" pitchFamily="18" charset="0"/>
                                  <a:cs typeface="Arial" panose="020B0604020202020204" pitchFamily="34" charset="0"/>
                                </a:rPr>
                                <m:t>𝒇</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𝒏</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𝟏</m:t>
                              </m:r>
                              <m:r>
                                <a:rPr lang="en-US" sz="3200" b="1" i="1" smtClean="0">
                                  <a:latin typeface="Cambria Math" panose="02040503050406030204" pitchFamily="18" charset="0"/>
                                  <a:cs typeface="Arial" panose="020B0604020202020204" pitchFamily="34" charset="0"/>
                                </a:rPr>
                                <m:t>)</m:t>
                              </m:r>
                            </m:e>
                            <m:e>
                              <m:r>
                                <a:rPr lang="en-US" sz="3200" b="1" i="1" smtClean="0">
                                  <a:latin typeface="Cambria Math" panose="02040503050406030204" pitchFamily="18" charset="0"/>
                                  <a:cs typeface="Arial" panose="020B0604020202020204" pitchFamily="34" charset="0"/>
                                </a:rPr>
                                <m:t>𝒇</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𝒏</m:t>
                              </m:r>
                              <m:r>
                                <a:rPr lang="en-US" sz="3200" b="1" i="1" smtClean="0">
                                  <a:latin typeface="Cambria Math" panose="02040503050406030204" pitchFamily="18" charset="0"/>
                                  <a:cs typeface="Arial" panose="020B0604020202020204" pitchFamily="34" charset="0"/>
                                </a:rPr>
                                <m:t>−</m:t>
                              </m:r>
                              <m:r>
                                <a:rPr lang="en-US" sz="3200" b="1" i="1" smtClean="0">
                                  <a:latin typeface="Cambria Math" panose="02040503050406030204" pitchFamily="18" charset="0"/>
                                  <a:cs typeface="Arial" panose="020B0604020202020204" pitchFamily="34" charset="0"/>
                                </a:rPr>
                                <m:t>𝟐</m:t>
                              </m:r>
                              <m:r>
                                <a:rPr lang="en-US" sz="3200" b="1" i="1" smtClean="0">
                                  <a:latin typeface="Cambria Math" panose="02040503050406030204" pitchFamily="18" charset="0"/>
                                  <a:cs typeface="Arial" panose="020B0604020202020204" pitchFamily="34" charset="0"/>
                                </a:rPr>
                                <m:t>)</m:t>
                              </m:r>
                            </m:e>
                          </m:eqArr>
                        </m:e>
                      </m:d>
                    </m:oMath>
                  </m:oMathPara>
                </a14:m>
                <a:endParaRPr lang="en-US" sz="3200" b="1" dirty="0" smtClean="0">
                  <a:latin typeface="Arial" panose="020B0604020202020204" pitchFamily="34" charset="0"/>
                  <a:cs typeface="Arial" panose="020B0604020202020204"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151828" y="1818600"/>
                <a:ext cx="3350276" cy="1098506"/>
              </a:xfrm>
              <a:prstGeom prst="rect">
                <a:avLst/>
              </a:prstGeom>
              <a:blipFill>
                <a:blip r:embed="rId2"/>
                <a:stretch>
                  <a:fillRect/>
                </a:stretch>
              </a:blipFill>
            </p:spPr>
            <p:txBody>
              <a:bodyPr/>
              <a:lstStyle/>
              <a:p>
                <a:r>
                  <a:rPr lang="en-US">
                    <a:noFill/>
                  </a:rPr>
                  <a:t> </a:t>
                </a:r>
              </a:p>
            </p:txBody>
          </p:sp>
        </mc:Fallback>
      </mc:AlternateContent>
      <p:sp>
        <p:nvSpPr>
          <p:cNvPr id="6" name="TextBox 5"/>
          <p:cNvSpPr txBox="1"/>
          <p:nvPr/>
        </p:nvSpPr>
        <p:spPr>
          <a:xfrm>
            <a:off x="7452027" y="1829244"/>
            <a:ext cx="2417650" cy="1077218"/>
          </a:xfrm>
          <a:prstGeom prst="rect">
            <a:avLst/>
          </a:prstGeom>
          <a:noFill/>
        </p:spPr>
        <p:txBody>
          <a:bodyPr wrap="none" rtlCol="0">
            <a:spAutoFit/>
          </a:bodyPr>
          <a:lstStyle/>
          <a:p>
            <a:r>
              <a:rPr lang="en-US" sz="3200" dirty="0" smtClean="0">
                <a:latin typeface="Arial" panose="020B0604020202020204" pitchFamily="34" charset="0"/>
                <a:cs typeface="Arial" panose="020B0604020202020204" pitchFamily="34" charset="0"/>
              </a:rPr>
              <a:t>first ball is B</a:t>
            </a:r>
          </a:p>
          <a:p>
            <a:r>
              <a:rPr lang="en-US" sz="3200" dirty="0" smtClean="0">
                <a:latin typeface="Arial" panose="020B0604020202020204" pitchFamily="34" charset="0"/>
                <a:cs typeface="Arial" panose="020B0604020202020204" pitchFamily="34" charset="0"/>
              </a:rPr>
              <a:t>first ball is R</a:t>
            </a:r>
          </a:p>
        </p:txBody>
      </p:sp>
      <p:cxnSp>
        <p:nvCxnSpPr>
          <p:cNvPr id="8" name="Straight Connector 7"/>
          <p:cNvCxnSpPr/>
          <p:nvPr/>
        </p:nvCxnSpPr>
        <p:spPr>
          <a:xfrm flipV="1">
            <a:off x="655093" y="4599296"/>
            <a:ext cx="3496735" cy="409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838200" y="5690777"/>
            <a:ext cx="6436057"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530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Shrink the problem by one ball</a:t>
            </a:r>
            <a:endParaRPr lang="en-US" dirty="0"/>
          </a:p>
        </p:txBody>
      </p:sp>
      <p:sp>
        <p:nvSpPr>
          <p:cNvPr id="3" name="Content Placeholder 2"/>
          <p:cNvSpPr>
            <a:spLocks noGrp="1"/>
          </p:cNvSpPr>
          <p:nvPr>
            <p:ph idx="1"/>
          </p:nvPr>
        </p:nvSpPr>
        <p:spPr/>
        <p:txBody>
          <a:bodyPr/>
          <a:lstStyle/>
          <a:p>
            <a:r>
              <a:rPr lang="en-US" b="1" i="1" dirty="0">
                <a:latin typeface="Times New Roman" panose="02020603050405020304" pitchFamily="18" charset="0"/>
                <a:cs typeface="Times New Roman" panose="02020603050405020304" pitchFamily="18" charset="0"/>
              </a:rPr>
              <a:t>f(1) </a:t>
            </a:r>
            <a:r>
              <a:rPr lang="en-US" dirty="0"/>
              <a:t>= 2 and </a:t>
            </a:r>
            <a:r>
              <a:rPr lang="en-US" b="1" i="1" dirty="0">
                <a:latin typeface="Times New Roman" panose="02020603050405020304" pitchFamily="18" charset="0"/>
                <a:cs typeface="Times New Roman" panose="02020603050405020304" pitchFamily="18" charset="0"/>
              </a:rPr>
              <a:t>f(2) </a:t>
            </a:r>
            <a:r>
              <a:rPr lang="en-US" dirty="0"/>
              <a:t>= </a:t>
            </a:r>
            <a:r>
              <a:rPr lang="en-US" dirty="0" smtClean="0"/>
              <a:t>3: </a:t>
            </a:r>
            <a:r>
              <a:rPr lang="en-US" dirty="0"/>
              <a:t>stop condition: when </a:t>
            </a:r>
            <a:r>
              <a:rPr lang="en-US" b="1" i="1" dirty="0">
                <a:latin typeface="Times New Roman" panose="02020603050405020304" pitchFamily="18" charset="0"/>
                <a:cs typeface="Times New Roman" panose="02020603050405020304" pitchFamily="18" charset="0"/>
              </a:rPr>
              <a:t>n </a:t>
            </a:r>
            <a:r>
              <a:rPr lang="en-US" dirty="0"/>
              <a:t>is 1 or </a:t>
            </a:r>
            <a:r>
              <a:rPr lang="en-US" dirty="0" smtClean="0"/>
              <a:t>2</a:t>
            </a:r>
            <a:endParaRPr lang="en-US" dirty="0"/>
          </a:p>
          <a:p>
            <a:r>
              <a:rPr lang="en-US" b="1" i="1" dirty="0" smtClean="0">
                <a:latin typeface="Times New Roman" panose="02020603050405020304" pitchFamily="18" charset="0"/>
                <a:cs typeface="Times New Roman" panose="02020603050405020304" pitchFamily="18" charset="0"/>
              </a:rPr>
              <a:t>f(n) = f(n - 1) + f(n - 2)</a:t>
            </a:r>
          </a:p>
          <a:p>
            <a:r>
              <a:rPr lang="en-US" b="1" i="1" dirty="0" smtClean="0">
                <a:latin typeface="Times New Roman" panose="02020603050405020304" pitchFamily="18" charset="0"/>
                <a:cs typeface="Times New Roman" panose="02020603050405020304" pitchFamily="18" charset="0"/>
              </a:rPr>
              <a:t>f(n </a:t>
            </a:r>
            <a:r>
              <a:rPr lang="en-US" b="1" i="1" dirty="0" smtClean="0">
                <a:latin typeface="Times New Roman" panose="02020603050405020304" pitchFamily="18" charset="0"/>
                <a:cs typeface="Times New Roman" panose="02020603050405020304" pitchFamily="18" charset="0"/>
              </a:rPr>
              <a:t>- 1) </a:t>
            </a:r>
            <a:r>
              <a:rPr lang="en-US" b="1" i="1" dirty="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f(n - 2) </a:t>
            </a:r>
            <a:r>
              <a:rPr lang="en-US" b="1" i="1" dirty="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f(n - 3)</a:t>
            </a:r>
            <a:endParaRPr lang="en-US" b="1" i="1" dirty="0">
              <a:latin typeface="Times New Roman" panose="02020603050405020304" pitchFamily="18" charset="0"/>
              <a:cs typeface="Times New Roman" panose="02020603050405020304" pitchFamily="18" charset="0"/>
            </a:endParaRPr>
          </a:p>
          <a:p>
            <a:r>
              <a:rPr lang="en-US" b="1" i="1" dirty="0" smtClean="0">
                <a:latin typeface="Times New Roman" panose="02020603050405020304" pitchFamily="18" charset="0"/>
                <a:cs typeface="Times New Roman" panose="02020603050405020304" pitchFamily="18" charset="0"/>
              </a:rPr>
              <a:t>f(n - 2) </a:t>
            </a:r>
            <a:r>
              <a:rPr lang="en-US" b="1" i="1" dirty="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f(n - 3) </a:t>
            </a:r>
            <a:r>
              <a:rPr lang="en-US" b="1" i="1" dirty="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f(n - 4)</a:t>
            </a:r>
            <a:endParaRPr lang="en-US" b="1" i="1" dirty="0">
              <a:latin typeface="Times New Roman" panose="02020603050405020304" pitchFamily="18" charset="0"/>
              <a:cs typeface="Times New Roman" panose="02020603050405020304" pitchFamily="18" charset="0"/>
            </a:endParaRPr>
          </a:p>
          <a:p>
            <a:r>
              <a:rPr lang="en-US" b="1" i="1" dirty="0" smtClean="0">
                <a:latin typeface="Times New Roman" panose="02020603050405020304" pitchFamily="18" charset="0"/>
                <a:cs typeface="Times New Roman" panose="02020603050405020304" pitchFamily="18" charset="0"/>
              </a:rPr>
              <a:t>f(n - 3) </a:t>
            </a:r>
            <a:r>
              <a:rPr lang="en-US" b="1" i="1" dirty="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f(n - 4) </a:t>
            </a:r>
            <a:r>
              <a:rPr lang="en-US" b="1" i="1" dirty="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f(n - 5)</a:t>
            </a:r>
            <a:endParaRPr lang="en-US" b="1" i="1" dirty="0">
              <a:latin typeface="Times New Roman" panose="02020603050405020304" pitchFamily="18" charset="0"/>
              <a:cs typeface="Times New Roman" panose="02020603050405020304" pitchFamily="18" charset="0"/>
            </a:endParaRPr>
          </a:p>
          <a:p>
            <a:r>
              <a:rPr lang="en-US" b="1" i="1" dirty="0" smtClean="0">
                <a:latin typeface="Times New Roman" panose="02020603050405020304" pitchFamily="18" charset="0"/>
                <a:cs typeface="Times New Roman" panose="02020603050405020304" pitchFamily="18" charset="0"/>
              </a:rPr>
              <a:t>…</a:t>
            </a:r>
          </a:p>
          <a:p>
            <a:r>
              <a:rPr lang="en-US" dirty="0" smtClean="0"/>
              <a:t>change</a:t>
            </a:r>
            <a:r>
              <a:rPr lang="en-US" dirty="0" smtClean="0"/>
              <a:t>: </a:t>
            </a:r>
            <a:r>
              <a:rPr lang="en-US" b="1" i="1" dirty="0">
                <a:latin typeface="Times New Roman" panose="02020603050405020304" pitchFamily="18" charset="0"/>
                <a:cs typeface="Times New Roman" panose="02020603050405020304" pitchFamily="18" charset="0"/>
              </a:rPr>
              <a:t>n </a:t>
            </a:r>
            <a:r>
              <a:rPr lang="en-US" dirty="0" smtClean="0"/>
              <a:t>becomes smaller and smaller</a:t>
            </a:r>
          </a:p>
          <a:p>
            <a:r>
              <a:rPr lang="en-US" dirty="0" smtClean="0"/>
              <a:t>recurring pattern</a:t>
            </a:r>
            <a:endParaRPr lang="en-US" dirty="0"/>
          </a:p>
          <a:p>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spTree>
    <p:extLst>
      <p:ext uri="{BB962C8B-B14F-4D97-AF65-F5344CB8AC3E}">
        <p14:creationId xmlns:p14="http://schemas.microsoft.com/office/powerpoint/2010/main" val="2163010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Misunderstanding</a:t>
            </a:r>
            <a:endParaRPr lang="en-US" dirty="0"/>
          </a:p>
        </p:txBody>
      </p:sp>
      <p:sp>
        <p:nvSpPr>
          <p:cNvPr id="3" name="Content Placeholder 2"/>
          <p:cNvSpPr>
            <a:spLocks noGrp="1"/>
          </p:cNvSpPr>
          <p:nvPr>
            <p:ph idx="1"/>
          </p:nvPr>
        </p:nvSpPr>
        <p:spPr/>
        <p:txBody>
          <a:bodyPr/>
          <a:lstStyle/>
          <a:p>
            <a:r>
              <a:rPr lang="en-US" dirty="0" smtClean="0"/>
              <a:t>Wrong: Slow, Useless, Difficult to understand, Use too much memory, For exams only</a:t>
            </a:r>
          </a:p>
          <a:p>
            <a:r>
              <a:rPr lang="en-US" dirty="0" smtClean="0"/>
              <a:t>Truth: Recursion is slow, useless, difficult to understand, inefficient, …., really bad, </a:t>
            </a:r>
            <a:r>
              <a:rPr lang="en-US" b="1" i="1" dirty="0" smtClean="0">
                <a:solidFill>
                  <a:srgbClr val="0000FF"/>
                </a:solidFill>
              </a:rPr>
              <a:t>if you do not understand it</a:t>
            </a:r>
            <a:r>
              <a:rPr lang="en-US" dirty="0" smtClean="0"/>
              <a:t>. </a:t>
            </a:r>
          </a:p>
          <a:p>
            <a:r>
              <a:rPr lang="en-US" dirty="0" smtClean="0"/>
              <a:t>Many books do not explain recursion well.</a:t>
            </a:r>
          </a:p>
          <a:p>
            <a:r>
              <a:rPr lang="en-US" dirty="0" smtClean="0"/>
              <a:t>If you understand recursion and use it properly, it can be fast and efficient.</a:t>
            </a:r>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spTree>
    <p:extLst>
      <p:ext uri="{BB962C8B-B14F-4D97-AF65-F5344CB8AC3E}">
        <p14:creationId xmlns:p14="http://schemas.microsoft.com/office/powerpoint/2010/main" val="127495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Recursion is Used?</a:t>
            </a:r>
            <a:endParaRPr lang="en-US" dirty="0"/>
          </a:p>
        </p:txBody>
      </p:sp>
      <p:sp>
        <p:nvSpPr>
          <p:cNvPr id="3" name="Content Placeholder 2"/>
          <p:cNvSpPr>
            <a:spLocks noGrp="1"/>
          </p:cNvSpPr>
          <p:nvPr>
            <p:ph idx="1"/>
          </p:nvPr>
        </p:nvSpPr>
        <p:spPr/>
        <p:txBody>
          <a:bodyPr/>
          <a:lstStyle/>
          <a:p>
            <a:r>
              <a:rPr lang="en-US" dirty="0" smtClean="0"/>
              <a:t>Sorting (almost everywhere, such as quick sort)</a:t>
            </a:r>
          </a:p>
          <a:p>
            <a:r>
              <a:rPr lang="en-US" dirty="0" smtClean="0"/>
              <a:t>Strategy games (chess, go)</a:t>
            </a:r>
          </a:p>
          <a:p>
            <a:r>
              <a:rPr lang="en-US" dirty="0" smtClean="0"/>
              <a:t>Optimization</a:t>
            </a:r>
          </a:p>
          <a:p>
            <a:r>
              <a:rPr lang="en-US" dirty="0" smtClean="0"/>
              <a:t>…</a:t>
            </a:r>
          </a:p>
          <a:p>
            <a:r>
              <a:rPr lang="en-US" dirty="0" smtClean="0"/>
              <a:t>Recursion is one of many tools. Recursion is good for solving some problems.</a:t>
            </a:r>
          </a:p>
          <a:p>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pic>
        <p:nvPicPr>
          <p:cNvPr id="5" name="Picture 4" descr="users - How to disallow selected roles to edit node titl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84431" y="1027906"/>
            <a:ext cx="2484590" cy="2346960"/>
          </a:xfrm>
          <a:prstGeom prst="rect">
            <a:avLst/>
          </a:prstGeom>
        </p:spPr>
      </p:pic>
      <p:pic>
        <p:nvPicPr>
          <p:cNvPr id="6" name="Picture 5" descr="BIG IMAGE (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6916" y="5320937"/>
            <a:ext cx="2212327" cy="1136659"/>
          </a:xfrm>
          <a:prstGeom prst="rect">
            <a:avLst/>
          </a:prstGeom>
        </p:spPr>
      </p:pic>
      <p:pic>
        <p:nvPicPr>
          <p:cNvPr id="7" name="Picture 6" descr="Scissors by nicubunu - Black scissor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49319" y="4568760"/>
            <a:ext cx="933341" cy="1545906"/>
          </a:xfrm>
          <a:prstGeom prst="rect">
            <a:avLst/>
          </a:prstGeom>
        </p:spPr>
      </p:pic>
      <p:pic>
        <p:nvPicPr>
          <p:cNvPr id="8" name="Picture 7" descr="mobile - Should I implement complex gestures for expert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1570" y="5078309"/>
            <a:ext cx="2599340" cy="1098654"/>
          </a:xfrm>
          <a:prstGeom prst="rect">
            <a:avLst/>
          </a:prstGeom>
        </p:spPr>
      </p:pic>
      <p:pic>
        <p:nvPicPr>
          <p:cNvPr id="9" name="Picture 8" descr="Free vector graphic: Handyman, Craftsman, Artisan - Free ..."/>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87987" y="5051916"/>
            <a:ext cx="1671397" cy="1203406"/>
          </a:xfrm>
          <a:prstGeom prst="rect">
            <a:avLst/>
          </a:prstGeom>
        </p:spPr>
      </p:pic>
    </p:spTree>
    <p:extLst>
      <p:ext uri="{BB962C8B-B14F-4D97-AF65-F5344CB8AC3E}">
        <p14:creationId xmlns:p14="http://schemas.microsoft.com/office/powerpoint/2010/main" val="917585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 is natural</a:t>
            </a:r>
            <a:endParaRPr lang="en-US" dirty="0"/>
          </a:p>
        </p:txBody>
      </p:sp>
      <p:sp>
        <p:nvSpPr>
          <p:cNvPr id="3" name="Content Placeholder 2"/>
          <p:cNvSpPr>
            <a:spLocks noGrp="1"/>
          </p:cNvSpPr>
          <p:nvPr>
            <p:ph idx="1"/>
          </p:nvPr>
        </p:nvSpPr>
        <p:spPr/>
        <p:txBody>
          <a:bodyPr/>
          <a:lstStyle/>
          <a:p>
            <a:r>
              <a:rPr lang="en-US" dirty="0" smtClean="0"/>
              <a:t>You have parents. Your parents have their parents. They have their parents. This is recursion.</a:t>
            </a:r>
          </a:p>
          <a:p>
            <a:r>
              <a:rPr lang="en-US" dirty="0" smtClean="0"/>
              <a:t>You are younger than your parents. Your parents are younger than your grandparents. Different generations are different.</a:t>
            </a:r>
          </a:p>
          <a:p>
            <a:r>
              <a:rPr lang="en-US" dirty="0" smtClean="0"/>
              <a:t>If you have no child, the recursion stops at you. If you have a child (or several children) and no grandchild, recursion stops at your child (or children).</a:t>
            </a:r>
          </a:p>
          <a:p>
            <a:r>
              <a:rPr lang="en-US" dirty="0" smtClean="0"/>
              <a:t>Three essential components of recursion: recurring patterns, changes, and stop condition.</a:t>
            </a:r>
            <a:endParaRPr lang="en-US" dirty="0"/>
          </a:p>
        </p:txBody>
      </p:sp>
      <p:sp>
        <p:nvSpPr>
          <p:cNvPr id="4" name="Footer Placeholder 3"/>
          <p:cNvSpPr>
            <a:spLocks noGrp="1"/>
          </p:cNvSpPr>
          <p:nvPr>
            <p:ph type="ftr" sz="quarter" idx="11"/>
          </p:nvPr>
        </p:nvSpPr>
        <p:spPr/>
        <p:txBody>
          <a:bodyPr/>
          <a:lstStyle/>
          <a:p>
            <a:r>
              <a:rPr lang="en-US" smtClean="0"/>
              <a:t>yunglu@purdue.edu</a:t>
            </a:r>
            <a:endParaRPr lang="en-US"/>
          </a:p>
        </p:txBody>
      </p:sp>
    </p:spTree>
    <p:extLst>
      <p:ext uri="{BB962C8B-B14F-4D97-AF65-F5344CB8AC3E}">
        <p14:creationId xmlns:p14="http://schemas.microsoft.com/office/powerpoint/2010/main" val="4289387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smtClean="0">
                <a:latin typeface="Arial" panose="020B0604020202020204" pitchFamily="34" charset="0"/>
                <a:cs typeface="Arial" panose="020B0604020202020204" pitchFamily="34" charset="0"/>
              </a:rPr>
              <a:t>Please call your parents and tell them that they are part of recursion.</a:t>
            </a:r>
            <a:br>
              <a:rPr lang="en-US" sz="3600" b="1" dirty="0" smtClean="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Also thank them for supporting you to study at Purdue.</a:t>
            </a:r>
            <a:br>
              <a:rPr lang="en-US" sz="3600" b="1" dirty="0" smtClean="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Please tell them that you love them very much.</a:t>
            </a:r>
            <a:endParaRPr lang="en-US" sz="3600" b="1" dirty="0">
              <a:latin typeface="Arial" panose="020B0604020202020204" pitchFamily="34" charset="0"/>
              <a:cs typeface="Arial" panose="020B0604020202020204" pitchFamily="34" charset="0"/>
            </a:endParaRPr>
          </a:p>
        </p:txBody>
      </p:sp>
      <p:sp>
        <p:nvSpPr>
          <p:cNvPr id="6" name="Text Placeholder 5"/>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yunglu@purdue.edu</a:t>
            </a:r>
            <a:endParaRPr lang="en-US"/>
          </a:p>
        </p:txBody>
      </p:sp>
    </p:spTree>
    <p:extLst>
      <p:ext uri="{BB962C8B-B14F-4D97-AF65-F5344CB8AC3E}">
        <p14:creationId xmlns:p14="http://schemas.microsoft.com/office/powerpoint/2010/main" val="4176094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 in Quick Sort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30247510"/>
              </p:ext>
            </p:extLst>
          </p:nvPr>
        </p:nvGraphicFramePr>
        <p:xfrm>
          <a:off x="838200" y="1825625"/>
          <a:ext cx="10515600" cy="37084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736892163"/>
                    </a:ext>
                  </a:extLst>
                </a:gridCol>
                <a:gridCol w="701040">
                  <a:extLst>
                    <a:ext uri="{9D8B030D-6E8A-4147-A177-3AD203B41FA5}">
                      <a16:colId xmlns:a16="http://schemas.microsoft.com/office/drawing/2014/main" val="2538743165"/>
                    </a:ext>
                  </a:extLst>
                </a:gridCol>
                <a:gridCol w="701040">
                  <a:extLst>
                    <a:ext uri="{9D8B030D-6E8A-4147-A177-3AD203B41FA5}">
                      <a16:colId xmlns:a16="http://schemas.microsoft.com/office/drawing/2014/main" val="3185155765"/>
                    </a:ext>
                  </a:extLst>
                </a:gridCol>
                <a:gridCol w="701040">
                  <a:extLst>
                    <a:ext uri="{9D8B030D-6E8A-4147-A177-3AD203B41FA5}">
                      <a16:colId xmlns:a16="http://schemas.microsoft.com/office/drawing/2014/main" val="1518657230"/>
                    </a:ext>
                  </a:extLst>
                </a:gridCol>
                <a:gridCol w="701040">
                  <a:extLst>
                    <a:ext uri="{9D8B030D-6E8A-4147-A177-3AD203B41FA5}">
                      <a16:colId xmlns:a16="http://schemas.microsoft.com/office/drawing/2014/main" val="631503090"/>
                    </a:ext>
                  </a:extLst>
                </a:gridCol>
                <a:gridCol w="701040">
                  <a:extLst>
                    <a:ext uri="{9D8B030D-6E8A-4147-A177-3AD203B41FA5}">
                      <a16:colId xmlns:a16="http://schemas.microsoft.com/office/drawing/2014/main" val="532185069"/>
                    </a:ext>
                  </a:extLst>
                </a:gridCol>
                <a:gridCol w="701040">
                  <a:extLst>
                    <a:ext uri="{9D8B030D-6E8A-4147-A177-3AD203B41FA5}">
                      <a16:colId xmlns:a16="http://schemas.microsoft.com/office/drawing/2014/main" val="4178552272"/>
                    </a:ext>
                  </a:extLst>
                </a:gridCol>
                <a:gridCol w="701040">
                  <a:extLst>
                    <a:ext uri="{9D8B030D-6E8A-4147-A177-3AD203B41FA5}">
                      <a16:colId xmlns:a16="http://schemas.microsoft.com/office/drawing/2014/main" val="3767389603"/>
                    </a:ext>
                  </a:extLst>
                </a:gridCol>
                <a:gridCol w="701040">
                  <a:extLst>
                    <a:ext uri="{9D8B030D-6E8A-4147-A177-3AD203B41FA5}">
                      <a16:colId xmlns:a16="http://schemas.microsoft.com/office/drawing/2014/main" val="4051987313"/>
                    </a:ext>
                  </a:extLst>
                </a:gridCol>
                <a:gridCol w="701040">
                  <a:extLst>
                    <a:ext uri="{9D8B030D-6E8A-4147-A177-3AD203B41FA5}">
                      <a16:colId xmlns:a16="http://schemas.microsoft.com/office/drawing/2014/main" val="3512296539"/>
                    </a:ext>
                  </a:extLst>
                </a:gridCol>
                <a:gridCol w="701040">
                  <a:extLst>
                    <a:ext uri="{9D8B030D-6E8A-4147-A177-3AD203B41FA5}">
                      <a16:colId xmlns:a16="http://schemas.microsoft.com/office/drawing/2014/main" val="4049874893"/>
                    </a:ext>
                  </a:extLst>
                </a:gridCol>
                <a:gridCol w="701040">
                  <a:extLst>
                    <a:ext uri="{9D8B030D-6E8A-4147-A177-3AD203B41FA5}">
                      <a16:colId xmlns:a16="http://schemas.microsoft.com/office/drawing/2014/main" val="1280608089"/>
                    </a:ext>
                  </a:extLst>
                </a:gridCol>
                <a:gridCol w="701040">
                  <a:extLst>
                    <a:ext uri="{9D8B030D-6E8A-4147-A177-3AD203B41FA5}">
                      <a16:colId xmlns:a16="http://schemas.microsoft.com/office/drawing/2014/main" val="3597398460"/>
                    </a:ext>
                  </a:extLst>
                </a:gridCol>
                <a:gridCol w="701040">
                  <a:extLst>
                    <a:ext uri="{9D8B030D-6E8A-4147-A177-3AD203B41FA5}">
                      <a16:colId xmlns:a16="http://schemas.microsoft.com/office/drawing/2014/main" val="3425137205"/>
                    </a:ext>
                  </a:extLst>
                </a:gridCol>
                <a:gridCol w="701040">
                  <a:extLst>
                    <a:ext uri="{9D8B030D-6E8A-4147-A177-3AD203B41FA5}">
                      <a16:colId xmlns:a16="http://schemas.microsoft.com/office/drawing/2014/main" val="2553119271"/>
                    </a:ext>
                  </a:extLst>
                </a:gridCol>
              </a:tblGrid>
              <a:tr h="370840">
                <a:tc>
                  <a:txBody>
                    <a:bodyPr/>
                    <a:lstStyle/>
                    <a:p>
                      <a:r>
                        <a:rPr lang="en-US" dirty="0" smtClean="0">
                          <a:solidFill>
                            <a:schemeClr val="tx1"/>
                          </a:solidFill>
                          <a:latin typeface="Arial" panose="020B0604020202020204" pitchFamily="34" charset="0"/>
                          <a:cs typeface="Arial" panose="020B0604020202020204" pitchFamily="34" charset="0"/>
                        </a:rPr>
                        <a:t>R1</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21787706"/>
                  </a:ext>
                </a:extLst>
              </a:tr>
            </a:tbl>
          </a:graphicData>
        </a:graphic>
      </p:graphicFrame>
      <p:sp>
        <p:nvSpPr>
          <p:cNvPr id="4" name="Footer Placeholder 3"/>
          <p:cNvSpPr>
            <a:spLocks noGrp="1"/>
          </p:cNvSpPr>
          <p:nvPr>
            <p:ph type="ftr" sz="quarter" idx="11"/>
          </p:nvPr>
        </p:nvSpPr>
        <p:spPr/>
        <p:txBody>
          <a:bodyPr/>
          <a:lstStyle/>
          <a:p>
            <a:r>
              <a:rPr lang="en-US" smtClean="0"/>
              <a:t>yunglu@purdue.edu</a:t>
            </a:r>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997538268"/>
              </p:ext>
            </p:extLst>
          </p:nvPr>
        </p:nvGraphicFramePr>
        <p:xfrm>
          <a:off x="840472" y="2605819"/>
          <a:ext cx="10515600" cy="37084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736892163"/>
                    </a:ext>
                  </a:extLst>
                </a:gridCol>
                <a:gridCol w="701040">
                  <a:extLst>
                    <a:ext uri="{9D8B030D-6E8A-4147-A177-3AD203B41FA5}">
                      <a16:colId xmlns:a16="http://schemas.microsoft.com/office/drawing/2014/main" val="2538743165"/>
                    </a:ext>
                  </a:extLst>
                </a:gridCol>
                <a:gridCol w="701040">
                  <a:extLst>
                    <a:ext uri="{9D8B030D-6E8A-4147-A177-3AD203B41FA5}">
                      <a16:colId xmlns:a16="http://schemas.microsoft.com/office/drawing/2014/main" val="3185155765"/>
                    </a:ext>
                  </a:extLst>
                </a:gridCol>
                <a:gridCol w="701040">
                  <a:extLst>
                    <a:ext uri="{9D8B030D-6E8A-4147-A177-3AD203B41FA5}">
                      <a16:colId xmlns:a16="http://schemas.microsoft.com/office/drawing/2014/main" val="1518657230"/>
                    </a:ext>
                  </a:extLst>
                </a:gridCol>
                <a:gridCol w="701040">
                  <a:extLst>
                    <a:ext uri="{9D8B030D-6E8A-4147-A177-3AD203B41FA5}">
                      <a16:colId xmlns:a16="http://schemas.microsoft.com/office/drawing/2014/main" val="631503090"/>
                    </a:ext>
                  </a:extLst>
                </a:gridCol>
                <a:gridCol w="701040">
                  <a:extLst>
                    <a:ext uri="{9D8B030D-6E8A-4147-A177-3AD203B41FA5}">
                      <a16:colId xmlns:a16="http://schemas.microsoft.com/office/drawing/2014/main" val="532185069"/>
                    </a:ext>
                  </a:extLst>
                </a:gridCol>
                <a:gridCol w="701040">
                  <a:extLst>
                    <a:ext uri="{9D8B030D-6E8A-4147-A177-3AD203B41FA5}">
                      <a16:colId xmlns:a16="http://schemas.microsoft.com/office/drawing/2014/main" val="4178552272"/>
                    </a:ext>
                  </a:extLst>
                </a:gridCol>
                <a:gridCol w="701040">
                  <a:extLst>
                    <a:ext uri="{9D8B030D-6E8A-4147-A177-3AD203B41FA5}">
                      <a16:colId xmlns:a16="http://schemas.microsoft.com/office/drawing/2014/main" val="3767389603"/>
                    </a:ext>
                  </a:extLst>
                </a:gridCol>
                <a:gridCol w="701040">
                  <a:extLst>
                    <a:ext uri="{9D8B030D-6E8A-4147-A177-3AD203B41FA5}">
                      <a16:colId xmlns:a16="http://schemas.microsoft.com/office/drawing/2014/main" val="4051987313"/>
                    </a:ext>
                  </a:extLst>
                </a:gridCol>
                <a:gridCol w="701040">
                  <a:extLst>
                    <a:ext uri="{9D8B030D-6E8A-4147-A177-3AD203B41FA5}">
                      <a16:colId xmlns:a16="http://schemas.microsoft.com/office/drawing/2014/main" val="3512296539"/>
                    </a:ext>
                  </a:extLst>
                </a:gridCol>
                <a:gridCol w="701040">
                  <a:extLst>
                    <a:ext uri="{9D8B030D-6E8A-4147-A177-3AD203B41FA5}">
                      <a16:colId xmlns:a16="http://schemas.microsoft.com/office/drawing/2014/main" val="4049874893"/>
                    </a:ext>
                  </a:extLst>
                </a:gridCol>
                <a:gridCol w="701040">
                  <a:extLst>
                    <a:ext uri="{9D8B030D-6E8A-4147-A177-3AD203B41FA5}">
                      <a16:colId xmlns:a16="http://schemas.microsoft.com/office/drawing/2014/main" val="1280608089"/>
                    </a:ext>
                  </a:extLst>
                </a:gridCol>
                <a:gridCol w="701040">
                  <a:extLst>
                    <a:ext uri="{9D8B030D-6E8A-4147-A177-3AD203B41FA5}">
                      <a16:colId xmlns:a16="http://schemas.microsoft.com/office/drawing/2014/main" val="3597398460"/>
                    </a:ext>
                  </a:extLst>
                </a:gridCol>
                <a:gridCol w="701040">
                  <a:extLst>
                    <a:ext uri="{9D8B030D-6E8A-4147-A177-3AD203B41FA5}">
                      <a16:colId xmlns:a16="http://schemas.microsoft.com/office/drawing/2014/main" val="3425137205"/>
                    </a:ext>
                  </a:extLst>
                </a:gridCol>
                <a:gridCol w="701040">
                  <a:extLst>
                    <a:ext uri="{9D8B030D-6E8A-4147-A177-3AD203B41FA5}">
                      <a16:colId xmlns:a16="http://schemas.microsoft.com/office/drawing/2014/main" val="2553119271"/>
                    </a:ext>
                  </a:extLst>
                </a:gridCol>
              </a:tblGrid>
              <a:tr h="370840">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FF"/>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FF"/>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FF"/>
                    </a:solidFill>
                  </a:tcPr>
                </a:tc>
                <a:tc>
                  <a:txBody>
                    <a:bodyPr/>
                    <a:lstStyle/>
                    <a:p>
                      <a:r>
                        <a:rPr lang="en-US" dirty="0" smtClean="0">
                          <a:solidFill>
                            <a:schemeClr val="tx1"/>
                          </a:solidFill>
                          <a:latin typeface="Arial" panose="020B0604020202020204" pitchFamily="34" charset="0"/>
                          <a:cs typeface="Arial" panose="020B0604020202020204" pitchFamily="34" charset="0"/>
                        </a:rPr>
                        <a:t>R1</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extLst>
                  <a:ext uri="{0D108BD9-81ED-4DB2-BD59-A6C34878D82A}">
                    <a16:rowId xmlns:a16="http://schemas.microsoft.com/office/drawing/2014/main" val="3421787706"/>
                  </a:ext>
                </a:extLst>
              </a:tr>
            </a:tbl>
          </a:graphicData>
        </a:graphic>
      </p:graphicFrame>
      <p:sp>
        <p:nvSpPr>
          <p:cNvPr id="7" name="TextBox 6"/>
          <p:cNvSpPr txBox="1"/>
          <p:nvPr/>
        </p:nvSpPr>
        <p:spPr>
          <a:xfrm>
            <a:off x="1460310" y="3301605"/>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&lt; R1</a:t>
            </a:r>
          </a:p>
        </p:txBody>
      </p:sp>
      <p:sp>
        <p:nvSpPr>
          <p:cNvPr id="8" name="TextBox 7"/>
          <p:cNvSpPr txBox="1"/>
          <p:nvPr/>
        </p:nvSpPr>
        <p:spPr>
          <a:xfrm>
            <a:off x="6908042" y="3315164"/>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&gt; R1</a:t>
            </a:r>
          </a:p>
        </p:txBody>
      </p:sp>
      <p:sp>
        <p:nvSpPr>
          <p:cNvPr id="9" name="Left-Right Arrow 8"/>
          <p:cNvSpPr/>
          <p:nvPr/>
        </p:nvSpPr>
        <p:spPr>
          <a:xfrm>
            <a:off x="839335" y="3068051"/>
            <a:ext cx="2067638" cy="24711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10" name="Left-Right Arrow 9"/>
          <p:cNvSpPr/>
          <p:nvPr/>
        </p:nvSpPr>
        <p:spPr>
          <a:xfrm>
            <a:off x="3653048" y="3068051"/>
            <a:ext cx="7700752" cy="24711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204746399"/>
              </p:ext>
            </p:extLst>
          </p:nvPr>
        </p:nvGraphicFramePr>
        <p:xfrm>
          <a:off x="3577765" y="4481421"/>
          <a:ext cx="7711440" cy="37084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1091450199"/>
                    </a:ext>
                  </a:extLst>
                </a:gridCol>
                <a:gridCol w="701040">
                  <a:extLst>
                    <a:ext uri="{9D8B030D-6E8A-4147-A177-3AD203B41FA5}">
                      <a16:colId xmlns:a16="http://schemas.microsoft.com/office/drawing/2014/main" val="3503811837"/>
                    </a:ext>
                  </a:extLst>
                </a:gridCol>
                <a:gridCol w="701040">
                  <a:extLst>
                    <a:ext uri="{9D8B030D-6E8A-4147-A177-3AD203B41FA5}">
                      <a16:colId xmlns:a16="http://schemas.microsoft.com/office/drawing/2014/main" val="4111922675"/>
                    </a:ext>
                  </a:extLst>
                </a:gridCol>
                <a:gridCol w="701040">
                  <a:extLst>
                    <a:ext uri="{9D8B030D-6E8A-4147-A177-3AD203B41FA5}">
                      <a16:colId xmlns:a16="http://schemas.microsoft.com/office/drawing/2014/main" val="2001864767"/>
                    </a:ext>
                  </a:extLst>
                </a:gridCol>
                <a:gridCol w="701040">
                  <a:extLst>
                    <a:ext uri="{9D8B030D-6E8A-4147-A177-3AD203B41FA5}">
                      <a16:colId xmlns:a16="http://schemas.microsoft.com/office/drawing/2014/main" val="2366194093"/>
                    </a:ext>
                  </a:extLst>
                </a:gridCol>
                <a:gridCol w="701040">
                  <a:extLst>
                    <a:ext uri="{9D8B030D-6E8A-4147-A177-3AD203B41FA5}">
                      <a16:colId xmlns:a16="http://schemas.microsoft.com/office/drawing/2014/main" val="2473110017"/>
                    </a:ext>
                  </a:extLst>
                </a:gridCol>
                <a:gridCol w="701040">
                  <a:extLst>
                    <a:ext uri="{9D8B030D-6E8A-4147-A177-3AD203B41FA5}">
                      <a16:colId xmlns:a16="http://schemas.microsoft.com/office/drawing/2014/main" val="1247285744"/>
                    </a:ext>
                  </a:extLst>
                </a:gridCol>
                <a:gridCol w="701040">
                  <a:extLst>
                    <a:ext uri="{9D8B030D-6E8A-4147-A177-3AD203B41FA5}">
                      <a16:colId xmlns:a16="http://schemas.microsoft.com/office/drawing/2014/main" val="629029108"/>
                    </a:ext>
                  </a:extLst>
                </a:gridCol>
                <a:gridCol w="701040">
                  <a:extLst>
                    <a:ext uri="{9D8B030D-6E8A-4147-A177-3AD203B41FA5}">
                      <a16:colId xmlns:a16="http://schemas.microsoft.com/office/drawing/2014/main" val="1450254331"/>
                    </a:ext>
                  </a:extLst>
                </a:gridCol>
                <a:gridCol w="701040">
                  <a:extLst>
                    <a:ext uri="{9D8B030D-6E8A-4147-A177-3AD203B41FA5}">
                      <a16:colId xmlns:a16="http://schemas.microsoft.com/office/drawing/2014/main" val="1458456236"/>
                    </a:ext>
                  </a:extLst>
                </a:gridCol>
                <a:gridCol w="701040">
                  <a:extLst>
                    <a:ext uri="{9D8B030D-6E8A-4147-A177-3AD203B41FA5}">
                      <a16:colId xmlns:a16="http://schemas.microsoft.com/office/drawing/2014/main" val="3213219896"/>
                    </a:ext>
                  </a:extLst>
                </a:gridCol>
              </a:tblGrid>
              <a:tr h="370840">
                <a:tc>
                  <a:txBody>
                    <a:bodyPr/>
                    <a:lstStyle/>
                    <a:p>
                      <a:r>
                        <a:rPr lang="en-US" dirty="0" smtClean="0">
                          <a:solidFill>
                            <a:schemeClr val="tx1"/>
                          </a:solidFill>
                          <a:latin typeface="Arial" panose="020B0604020202020204" pitchFamily="34" charset="0"/>
                          <a:cs typeface="Arial" panose="020B0604020202020204" pitchFamily="34" charset="0"/>
                        </a:rPr>
                        <a:t>R2</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FF00"/>
                    </a:solidFill>
                  </a:tcPr>
                </a:tc>
                <a:extLst>
                  <a:ext uri="{0D108BD9-81ED-4DB2-BD59-A6C34878D82A}">
                    <a16:rowId xmlns:a16="http://schemas.microsoft.com/office/drawing/2014/main" val="375994438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381328613"/>
              </p:ext>
            </p:extLst>
          </p:nvPr>
        </p:nvGraphicFramePr>
        <p:xfrm>
          <a:off x="3566389" y="5070680"/>
          <a:ext cx="7711440" cy="37084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1091450199"/>
                    </a:ext>
                  </a:extLst>
                </a:gridCol>
                <a:gridCol w="701040">
                  <a:extLst>
                    <a:ext uri="{9D8B030D-6E8A-4147-A177-3AD203B41FA5}">
                      <a16:colId xmlns:a16="http://schemas.microsoft.com/office/drawing/2014/main" val="3503811837"/>
                    </a:ext>
                  </a:extLst>
                </a:gridCol>
                <a:gridCol w="701040">
                  <a:extLst>
                    <a:ext uri="{9D8B030D-6E8A-4147-A177-3AD203B41FA5}">
                      <a16:colId xmlns:a16="http://schemas.microsoft.com/office/drawing/2014/main" val="4111922675"/>
                    </a:ext>
                  </a:extLst>
                </a:gridCol>
                <a:gridCol w="701040">
                  <a:extLst>
                    <a:ext uri="{9D8B030D-6E8A-4147-A177-3AD203B41FA5}">
                      <a16:colId xmlns:a16="http://schemas.microsoft.com/office/drawing/2014/main" val="2001864767"/>
                    </a:ext>
                  </a:extLst>
                </a:gridCol>
                <a:gridCol w="701040">
                  <a:extLst>
                    <a:ext uri="{9D8B030D-6E8A-4147-A177-3AD203B41FA5}">
                      <a16:colId xmlns:a16="http://schemas.microsoft.com/office/drawing/2014/main" val="2366194093"/>
                    </a:ext>
                  </a:extLst>
                </a:gridCol>
                <a:gridCol w="701040">
                  <a:extLst>
                    <a:ext uri="{9D8B030D-6E8A-4147-A177-3AD203B41FA5}">
                      <a16:colId xmlns:a16="http://schemas.microsoft.com/office/drawing/2014/main" val="2473110017"/>
                    </a:ext>
                  </a:extLst>
                </a:gridCol>
                <a:gridCol w="701040">
                  <a:extLst>
                    <a:ext uri="{9D8B030D-6E8A-4147-A177-3AD203B41FA5}">
                      <a16:colId xmlns:a16="http://schemas.microsoft.com/office/drawing/2014/main" val="1247285744"/>
                    </a:ext>
                  </a:extLst>
                </a:gridCol>
                <a:gridCol w="701040">
                  <a:extLst>
                    <a:ext uri="{9D8B030D-6E8A-4147-A177-3AD203B41FA5}">
                      <a16:colId xmlns:a16="http://schemas.microsoft.com/office/drawing/2014/main" val="629029108"/>
                    </a:ext>
                  </a:extLst>
                </a:gridCol>
                <a:gridCol w="701040">
                  <a:extLst>
                    <a:ext uri="{9D8B030D-6E8A-4147-A177-3AD203B41FA5}">
                      <a16:colId xmlns:a16="http://schemas.microsoft.com/office/drawing/2014/main" val="1450254331"/>
                    </a:ext>
                  </a:extLst>
                </a:gridCol>
                <a:gridCol w="701040">
                  <a:extLst>
                    <a:ext uri="{9D8B030D-6E8A-4147-A177-3AD203B41FA5}">
                      <a16:colId xmlns:a16="http://schemas.microsoft.com/office/drawing/2014/main" val="1458456236"/>
                    </a:ext>
                  </a:extLst>
                </a:gridCol>
                <a:gridCol w="701040">
                  <a:extLst>
                    <a:ext uri="{9D8B030D-6E8A-4147-A177-3AD203B41FA5}">
                      <a16:colId xmlns:a16="http://schemas.microsoft.com/office/drawing/2014/main" val="3213219896"/>
                    </a:ext>
                  </a:extLst>
                </a:gridCol>
              </a:tblGrid>
              <a:tr h="370840">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en-US" dirty="0" smtClean="0">
                          <a:solidFill>
                            <a:schemeClr val="tx1"/>
                          </a:solidFill>
                          <a:latin typeface="Arial" panose="020B0604020202020204" pitchFamily="34" charset="0"/>
                          <a:cs typeface="Arial" panose="020B0604020202020204" pitchFamily="34" charset="0"/>
                        </a:rPr>
                        <a:t>R2</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99CC"/>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99CC"/>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99CC"/>
                    </a:solidFill>
                  </a:tcPr>
                </a:tc>
                <a:extLst>
                  <a:ext uri="{0D108BD9-81ED-4DB2-BD59-A6C34878D82A}">
                    <a16:rowId xmlns:a16="http://schemas.microsoft.com/office/drawing/2014/main" val="3759944386"/>
                  </a:ext>
                </a:extLst>
              </a:tr>
            </a:tbl>
          </a:graphicData>
        </a:graphic>
      </p:graphicFrame>
      <p:sp>
        <p:nvSpPr>
          <p:cNvPr id="13" name="TextBox 12"/>
          <p:cNvSpPr txBox="1"/>
          <p:nvPr/>
        </p:nvSpPr>
        <p:spPr>
          <a:xfrm>
            <a:off x="4421978" y="5893277"/>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&lt; R2</a:t>
            </a:r>
          </a:p>
        </p:txBody>
      </p:sp>
      <p:sp>
        <p:nvSpPr>
          <p:cNvPr id="14" name="TextBox 13"/>
          <p:cNvSpPr txBox="1"/>
          <p:nvPr/>
        </p:nvSpPr>
        <p:spPr>
          <a:xfrm>
            <a:off x="9667169" y="5889550"/>
            <a:ext cx="95410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&gt; R2</a:t>
            </a:r>
          </a:p>
        </p:txBody>
      </p:sp>
      <p:sp>
        <p:nvSpPr>
          <p:cNvPr id="15" name="Left-Right Arrow 14"/>
          <p:cNvSpPr/>
          <p:nvPr/>
        </p:nvSpPr>
        <p:spPr>
          <a:xfrm>
            <a:off x="3511573" y="5625063"/>
            <a:ext cx="4922748" cy="23355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16" name="Left-Right Arrow 15"/>
          <p:cNvSpPr/>
          <p:nvPr/>
        </p:nvSpPr>
        <p:spPr>
          <a:xfrm>
            <a:off x="9199634" y="5625063"/>
            <a:ext cx="2089572" cy="23355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17" name="TextBox 16"/>
          <p:cNvSpPr txBox="1"/>
          <p:nvPr/>
        </p:nvSpPr>
        <p:spPr>
          <a:xfrm>
            <a:off x="1460309" y="3750620"/>
            <a:ext cx="6906058"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transitivity: if a &gt; b and b &gt; c, then a &gt; c</a:t>
            </a:r>
          </a:p>
        </p:txBody>
      </p:sp>
    </p:spTree>
    <p:extLst>
      <p:ext uri="{BB962C8B-B14F-4D97-AF65-F5344CB8AC3E}">
        <p14:creationId xmlns:p14="http://schemas.microsoft.com/office/powerpoint/2010/main" val="749910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Recursion in Binary Search (sorted data)</a:t>
            </a:r>
            <a:endParaRPr lang="en-US" sz="4000" dirty="0"/>
          </a:p>
        </p:txBody>
      </p:sp>
      <p:sp>
        <p:nvSpPr>
          <p:cNvPr id="4" name="Footer Placeholder 3"/>
          <p:cNvSpPr>
            <a:spLocks noGrp="1"/>
          </p:cNvSpPr>
          <p:nvPr>
            <p:ph type="ftr" sz="quarter" idx="11"/>
          </p:nvPr>
        </p:nvSpPr>
        <p:spPr/>
        <p:txBody>
          <a:bodyPr/>
          <a:lstStyle/>
          <a:p>
            <a:r>
              <a:rPr lang="en-US" smtClean="0"/>
              <a:t>yunglu@purdue.edu</a:t>
            </a:r>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1344326085"/>
              </p:ext>
            </p:extLst>
          </p:nvPr>
        </p:nvGraphicFramePr>
        <p:xfrm>
          <a:off x="838200" y="1825625"/>
          <a:ext cx="10515600" cy="37084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736892163"/>
                    </a:ext>
                  </a:extLst>
                </a:gridCol>
                <a:gridCol w="701040">
                  <a:extLst>
                    <a:ext uri="{9D8B030D-6E8A-4147-A177-3AD203B41FA5}">
                      <a16:colId xmlns:a16="http://schemas.microsoft.com/office/drawing/2014/main" val="2538743165"/>
                    </a:ext>
                  </a:extLst>
                </a:gridCol>
                <a:gridCol w="701040">
                  <a:extLst>
                    <a:ext uri="{9D8B030D-6E8A-4147-A177-3AD203B41FA5}">
                      <a16:colId xmlns:a16="http://schemas.microsoft.com/office/drawing/2014/main" val="3185155765"/>
                    </a:ext>
                  </a:extLst>
                </a:gridCol>
                <a:gridCol w="701040">
                  <a:extLst>
                    <a:ext uri="{9D8B030D-6E8A-4147-A177-3AD203B41FA5}">
                      <a16:colId xmlns:a16="http://schemas.microsoft.com/office/drawing/2014/main" val="1518657230"/>
                    </a:ext>
                  </a:extLst>
                </a:gridCol>
                <a:gridCol w="701040">
                  <a:extLst>
                    <a:ext uri="{9D8B030D-6E8A-4147-A177-3AD203B41FA5}">
                      <a16:colId xmlns:a16="http://schemas.microsoft.com/office/drawing/2014/main" val="631503090"/>
                    </a:ext>
                  </a:extLst>
                </a:gridCol>
                <a:gridCol w="701040">
                  <a:extLst>
                    <a:ext uri="{9D8B030D-6E8A-4147-A177-3AD203B41FA5}">
                      <a16:colId xmlns:a16="http://schemas.microsoft.com/office/drawing/2014/main" val="532185069"/>
                    </a:ext>
                  </a:extLst>
                </a:gridCol>
                <a:gridCol w="701040">
                  <a:extLst>
                    <a:ext uri="{9D8B030D-6E8A-4147-A177-3AD203B41FA5}">
                      <a16:colId xmlns:a16="http://schemas.microsoft.com/office/drawing/2014/main" val="4178552272"/>
                    </a:ext>
                  </a:extLst>
                </a:gridCol>
                <a:gridCol w="701040">
                  <a:extLst>
                    <a:ext uri="{9D8B030D-6E8A-4147-A177-3AD203B41FA5}">
                      <a16:colId xmlns:a16="http://schemas.microsoft.com/office/drawing/2014/main" val="3767389603"/>
                    </a:ext>
                  </a:extLst>
                </a:gridCol>
                <a:gridCol w="701040">
                  <a:extLst>
                    <a:ext uri="{9D8B030D-6E8A-4147-A177-3AD203B41FA5}">
                      <a16:colId xmlns:a16="http://schemas.microsoft.com/office/drawing/2014/main" val="4051987313"/>
                    </a:ext>
                  </a:extLst>
                </a:gridCol>
                <a:gridCol w="701040">
                  <a:extLst>
                    <a:ext uri="{9D8B030D-6E8A-4147-A177-3AD203B41FA5}">
                      <a16:colId xmlns:a16="http://schemas.microsoft.com/office/drawing/2014/main" val="3512296539"/>
                    </a:ext>
                  </a:extLst>
                </a:gridCol>
                <a:gridCol w="701040">
                  <a:extLst>
                    <a:ext uri="{9D8B030D-6E8A-4147-A177-3AD203B41FA5}">
                      <a16:colId xmlns:a16="http://schemas.microsoft.com/office/drawing/2014/main" val="4049874893"/>
                    </a:ext>
                  </a:extLst>
                </a:gridCol>
                <a:gridCol w="701040">
                  <a:extLst>
                    <a:ext uri="{9D8B030D-6E8A-4147-A177-3AD203B41FA5}">
                      <a16:colId xmlns:a16="http://schemas.microsoft.com/office/drawing/2014/main" val="1280608089"/>
                    </a:ext>
                  </a:extLst>
                </a:gridCol>
                <a:gridCol w="701040">
                  <a:extLst>
                    <a:ext uri="{9D8B030D-6E8A-4147-A177-3AD203B41FA5}">
                      <a16:colId xmlns:a16="http://schemas.microsoft.com/office/drawing/2014/main" val="3597398460"/>
                    </a:ext>
                  </a:extLst>
                </a:gridCol>
                <a:gridCol w="701040">
                  <a:extLst>
                    <a:ext uri="{9D8B030D-6E8A-4147-A177-3AD203B41FA5}">
                      <a16:colId xmlns:a16="http://schemas.microsoft.com/office/drawing/2014/main" val="3425137205"/>
                    </a:ext>
                  </a:extLst>
                </a:gridCol>
                <a:gridCol w="701040">
                  <a:extLst>
                    <a:ext uri="{9D8B030D-6E8A-4147-A177-3AD203B41FA5}">
                      <a16:colId xmlns:a16="http://schemas.microsoft.com/office/drawing/2014/main" val="2553119271"/>
                    </a:ext>
                  </a:extLst>
                </a:gridCol>
              </a:tblGrid>
              <a:tr h="370840">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lang="en-US" dirty="0" smtClean="0">
                          <a:solidFill>
                            <a:schemeClr val="tx1"/>
                          </a:solidFill>
                          <a:latin typeface="Arial" panose="020B0604020202020204" pitchFamily="34" charset="0"/>
                          <a:cs typeface="Arial" panose="020B0604020202020204" pitchFamily="34" charset="0"/>
                        </a:rPr>
                        <a:t>v1</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21787706"/>
                  </a:ext>
                </a:extLst>
              </a:tr>
            </a:tbl>
          </a:graphicData>
        </a:graphic>
      </p:graphicFrame>
      <p:sp>
        <p:nvSpPr>
          <p:cNvPr id="6" name="TextBox 5"/>
          <p:cNvSpPr txBox="1"/>
          <p:nvPr/>
        </p:nvSpPr>
        <p:spPr>
          <a:xfrm>
            <a:off x="1460310" y="2567223"/>
            <a:ext cx="89479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&lt; v1</a:t>
            </a:r>
          </a:p>
        </p:txBody>
      </p:sp>
      <p:sp>
        <p:nvSpPr>
          <p:cNvPr id="7" name="TextBox 6"/>
          <p:cNvSpPr txBox="1"/>
          <p:nvPr/>
        </p:nvSpPr>
        <p:spPr>
          <a:xfrm>
            <a:off x="6908042" y="2580782"/>
            <a:ext cx="89479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&gt; v1</a:t>
            </a:r>
          </a:p>
        </p:txBody>
      </p:sp>
      <p:sp>
        <p:nvSpPr>
          <p:cNvPr id="9" name="Left-Right Arrow 8"/>
          <p:cNvSpPr/>
          <p:nvPr/>
        </p:nvSpPr>
        <p:spPr>
          <a:xfrm>
            <a:off x="6482687" y="2333670"/>
            <a:ext cx="4871112" cy="247112"/>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81269406"/>
              </p:ext>
            </p:extLst>
          </p:nvPr>
        </p:nvGraphicFramePr>
        <p:xfrm>
          <a:off x="6364187" y="3173638"/>
          <a:ext cx="4907280" cy="37084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2366194093"/>
                    </a:ext>
                  </a:extLst>
                </a:gridCol>
                <a:gridCol w="701040">
                  <a:extLst>
                    <a:ext uri="{9D8B030D-6E8A-4147-A177-3AD203B41FA5}">
                      <a16:colId xmlns:a16="http://schemas.microsoft.com/office/drawing/2014/main" val="2473110017"/>
                    </a:ext>
                  </a:extLst>
                </a:gridCol>
                <a:gridCol w="701040">
                  <a:extLst>
                    <a:ext uri="{9D8B030D-6E8A-4147-A177-3AD203B41FA5}">
                      <a16:colId xmlns:a16="http://schemas.microsoft.com/office/drawing/2014/main" val="1247285744"/>
                    </a:ext>
                  </a:extLst>
                </a:gridCol>
                <a:gridCol w="701040">
                  <a:extLst>
                    <a:ext uri="{9D8B030D-6E8A-4147-A177-3AD203B41FA5}">
                      <a16:colId xmlns:a16="http://schemas.microsoft.com/office/drawing/2014/main" val="629029108"/>
                    </a:ext>
                  </a:extLst>
                </a:gridCol>
                <a:gridCol w="701040">
                  <a:extLst>
                    <a:ext uri="{9D8B030D-6E8A-4147-A177-3AD203B41FA5}">
                      <a16:colId xmlns:a16="http://schemas.microsoft.com/office/drawing/2014/main" val="1450254331"/>
                    </a:ext>
                  </a:extLst>
                </a:gridCol>
                <a:gridCol w="701040">
                  <a:extLst>
                    <a:ext uri="{9D8B030D-6E8A-4147-A177-3AD203B41FA5}">
                      <a16:colId xmlns:a16="http://schemas.microsoft.com/office/drawing/2014/main" val="1458456236"/>
                    </a:ext>
                  </a:extLst>
                </a:gridCol>
                <a:gridCol w="701040">
                  <a:extLst>
                    <a:ext uri="{9D8B030D-6E8A-4147-A177-3AD203B41FA5}">
                      <a16:colId xmlns:a16="http://schemas.microsoft.com/office/drawing/2014/main" val="3213219896"/>
                    </a:ext>
                  </a:extLst>
                </a:gridCol>
              </a:tblGrid>
              <a:tr h="370840">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en-US" dirty="0" smtClean="0">
                          <a:solidFill>
                            <a:schemeClr val="tx1"/>
                          </a:solidFill>
                          <a:latin typeface="Arial" panose="020B0604020202020204" pitchFamily="34" charset="0"/>
                          <a:cs typeface="Arial" panose="020B0604020202020204" pitchFamily="34" charset="0"/>
                        </a:rPr>
                        <a:t>v2</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00"/>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99CC"/>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99CC"/>
                    </a:solidFill>
                  </a:tcPr>
                </a:tc>
                <a:tc>
                  <a:txBody>
                    <a:bodyPr/>
                    <a:lstStyle/>
                    <a:p>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99CC"/>
                    </a:solidFill>
                  </a:tcPr>
                </a:tc>
                <a:extLst>
                  <a:ext uri="{0D108BD9-81ED-4DB2-BD59-A6C34878D82A}">
                    <a16:rowId xmlns:a16="http://schemas.microsoft.com/office/drawing/2014/main" val="3759944386"/>
                  </a:ext>
                </a:extLst>
              </a:tr>
            </a:tbl>
          </a:graphicData>
        </a:graphic>
      </p:graphicFrame>
      <p:sp>
        <p:nvSpPr>
          <p:cNvPr id="12" name="TextBox 11"/>
          <p:cNvSpPr txBox="1"/>
          <p:nvPr/>
        </p:nvSpPr>
        <p:spPr>
          <a:xfrm>
            <a:off x="6823990" y="3996235"/>
            <a:ext cx="894797" cy="523220"/>
          </a:xfrm>
          <a:prstGeom prst="rect">
            <a:avLst/>
          </a:prstGeom>
          <a:noFill/>
        </p:spPr>
        <p:txBody>
          <a:bodyPr wrap="none" rtlCol="0">
            <a:spAutoFit/>
          </a:bodyPr>
          <a:lstStyle/>
          <a:p>
            <a:r>
              <a:rPr lang="en-US" sz="2800" b="1" dirty="0" smtClean="0">
                <a:latin typeface="Arial" panose="020B0604020202020204" pitchFamily="34" charset="0"/>
                <a:cs typeface="Arial" panose="020B0604020202020204" pitchFamily="34" charset="0"/>
              </a:rPr>
              <a:t>&lt; v2</a:t>
            </a:r>
          </a:p>
        </p:txBody>
      </p:sp>
      <p:sp>
        <p:nvSpPr>
          <p:cNvPr id="13" name="TextBox 12"/>
          <p:cNvSpPr txBox="1"/>
          <p:nvPr/>
        </p:nvSpPr>
        <p:spPr>
          <a:xfrm>
            <a:off x="9667169" y="3992508"/>
            <a:ext cx="894797" cy="523220"/>
          </a:xfrm>
          <a:prstGeom prst="rect">
            <a:avLst/>
          </a:prstGeom>
          <a:noFill/>
        </p:spPr>
        <p:txBody>
          <a:bodyPr wrap="none" rtlCol="0">
            <a:spAutoFit/>
          </a:bodyPr>
          <a:lstStyle/>
          <a:p>
            <a:r>
              <a:rPr lang="en-US" sz="2800" b="1" smtClean="0">
                <a:latin typeface="Arial" panose="020B0604020202020204" pitchFamily="34" charset="0"/>
                <a:cs typeface="Arial" panose="020B0604020202020204" pitchFamily="34" charset="0"/>
              </a:rPr>
              <a:t>&gt; v2</a:t>
            </a:r>
            <a:endParaRPr lang="en-US" sz="2800" b="1" dirty="0" smtClean="0">
              <a:latin typeface="Arial" panose="020B0604020202020204" pitchFamily="34" charset="0"/>
              <a:cs typeface="Arial" panose="020B0604020202020204" pitchFamily="34" charset="0"/>
            </a:endParaRPr>
          </a:p>
        </p:txBody>
      </p:sp>
      <p:sp>
        <p:nvSpPr>
          <p:cNvPr id="15" name="Left-Right Arrow 14"/>
          <p:cNvSpPr/>
          <p:nvPr/>
        </p:nvSpPr>
        <p:spPr>
          <a:xfrm>
            <a:off x="9199634" y="3728021"/>
            <a:ext cx="2089572" cy="23355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21" name="Left-Right Arrow 20"/>
          <p:cNvSpPr/>
          <p:nvPr/>
        </p:nvSpPr>
        <p:spPr>
          <a:xfrm>
            <a:off x="834773" y="2335942"/>
            <a:ext cx="4871112" cy="247112"/>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22" name="Left-Right Arrow 21"/>
          <p:cNvSpPr/>
          <p:nvPr/>
        </p:nvSpPr>
        <p:spPr>
          <a:xfrm>
            <a:off x="6335875" y="3730293"/>
            <a:ext cx="2089572" cy="233553"/>
          </a:xfrm>
          <a:prstGeom prst="leftRightArrow">
            <a:avLst/>
          </a:prstGeom>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2206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 in Board Games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2701264"/>
              </p:ext>
            </p:extLst>
          </p:nvPr>
        </p:nvGraphicFramePr>
        <p:xfrm>
          <a:off x="2967249" y="1690688"/>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4" name="Footer Placeholder 3"/>
          <p:cNvSpPr>
            <a:spLocks noGrp="1"/>
          </p:cNvSpPr>
          <p:nvPr>
            <p:ph type="ftr" sz="quarter" idx="11"/>
          </p:nvPr>
        </p:nvSpPr>
        <p:spPr/>
        <p:txBody>
          <a:bodyPr/>
          <a:lstStyle/>
          <a:p>
            <a:r>
              <a:rPr lang="en-US" smtClean="0"/>
              <a:t>yunglu@purdue.edu</a:t>
            </a:r>
            <a:endParaRPr lang="en-US"/>
          </a:p>
        </p:txBody>
      </p:sp>
      <p:sp>
        <p:nvSpPr>
          <p:cNvPr id="6" name="Oval 5"/>
          <p:cNvSpPr/>
          <p:nvPr/>
        </p:nvSpPr>
        <p:spPr>
          <a:xfrm>
            <a:off x="3821371" y="1980466"/>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7" name="Isosceles Triangle 6"/>
          <p:cNvSpPr/>
          <p:nvPr/>
        </p:nvSpPr>
        <p:spPr>
          <a:xfrm>
            <a:off x="3272049" y="2807577"/>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8" name="5-Point Star 7"/>
          <p:cNvSpPr/>
          <p:nvPr/>
        </p:nvSpPr>
        <p:spPr>
          <a:xfrm>
            <a:off x="4081674" y="2513013"/>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 name="Right Arrow 2"/>
          <p:cNvSpPr/>
          <p:nvPr/>
        </p:nvSpPr>
        <p:spPr>
          <a:xfrm>
            <a:off x="1892776" y="4654634"/>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29" name="Content Placeholder 4"/>
          <p:cNvGraphicFramePr>
            <a:graphicFrameLocks/>
          </p:cNvGraphicFramePr>
          <p:nvPr>
            <p:extLst>
              <p:ext uri="{D42A27DB-BD31-4B8C-83A1-F6EECF244321}">
                <p14:modId xmlns:p14="http://schemas.microsoft.com/office/powerpoint/2010/main" val="896734313"/>
              </p:ext>
            </p:extLst>
          </p:nvPr>
        </p:nvGraphicFramePr>
        <p:xfrm>
          <a:off x="717647" y="4408870"/>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30" name="Oval 29"/>
          <p:cNvSpPr/>
          <p:nvPr/>
        </p:nvSpPr>
        <p:spPr>
          <a:xfrm>
            <a:off x="1571769" y="4698648"/>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1" name="Isosceles Triangle 30"/>
          <p:cNvSpPr/>
          <p:nvPr/>
        </p:nvSpPr>
        <p:spPr>
          <a:xfrm>
            <a:off x="1022447" y="5525759"/>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2" name="5-Point Star 31"/>
          <p:cNvSpPr/>
          <p:nvPr/>
        </p:nvSpPr>
        <p:spPr>
          <a:xfrm>
            <a:off x="1832072" y="5231195"/>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33" name="Content Placeholder 4"/>
          <p:cNvGraphicFramePr>
            <a:graphicFrameLocks/>
          </p:cNvGraphicFramePr>
          <p:nvPr>
            <p:extLst>
              <p:ext uri="{D42A27DB-BD31-4B8C-83A1-F6EECF244321}">
                <p14:modId xmlns:p14="http://schemas.microsoft.com/office/powerpoint/2010/main" val="1028361221"/>
              </p:ext>
            </p:extLst>
          </p:nvPr>
        </p:nvGraphicFramePr>
        <p:xfrm>
          <a:off x="2890911" y="4408870"/>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34" name="Oval 33"/>
          <p:cNvSpPr/>
          <p:nvPr/>
        </p:nvSpPr>
        <p:spPr>
          <a:xfrm>
            <a:off x="3745033" y="4698648"/>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5" name="Isosceles Triangle 34"/>
          <p:cNvSpPr/>
          <p:nvPr/>
        </p:nvSpPr>
        <p:spPr>
          <a:xfrm>
            <a:off x="3195711" y="5525759"/>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6" name="5-Point Star 35"/>
          <p:cNvSpPr/>
          <p:nvPr/>
        </p:nvSpPr>
        <p:spPr>
          <a:xfrm>
            <a:off x="4005336" y="5231195"/>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37" name="Content Placeholder 4"/>
          <p:cNvGraphicFramePr>
            <a:graphicFrameLocks/>
          </p:cNvGraphicFramePr>
          <p:nvPr>
            <p:extLst>
              <p:ext uri="{D42A27DB-BD31-4B8C-83A1-F6EECF244321}">
                <p14:modId xmlns:p14="http://schemas.microsoft.com/office/powerpoint/2010/main" val="2879622773"/>
              </p:ext>
            </p:extLst>
          </p:nvPr>
        </p:nvGraphicFramePr>
        <p:xfrm>
          <a:off x="5328316" y="4408870"/>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38" name="Oval 37"/>
          <p:cNvSpPr/>
          <p:nvPr/>
        </p:nvSpPr>
        <p:spPr>
          <a:xfrm>
            <a:off x="6182438" y="4698648"/>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39" name="Isosceles Triangle 38"/>
          <p:cNvSpPr/>
          <p:nvPr/>
        </p:nvSpPr>
        <p:spPr>
          <a:xfrm>
            <a:off x="5633116" y="5525759"/>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0" name="5-Point Star 39"/>
          <p:cNvSpPr/>
          <p:nvPr/>
        </p:nvSpPr>
        <p:spPr>
          <a:xfrm>
            <a:off x="6442741" y="5231195"/>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41" name="Content Placeholder 4"/>
          <p:cNvGraphicFramePr>
            <a:graphicFrameLocks/>
          </p:cNvGraphicFramePr>
          <p:nvPr>
            <p:extLst>
              <p:ext uri="{D42A27DB-BD31-4B8C-83A1-F6EECF244321}">
                <p14:modId xmlns:p14="http://schemas.microsoft.com/office/powerpoint/2010/main" val="2588612985"/>
              </p:ext>
            </p:extLst>
          </p:nvPr>
        </p:nvGraphicFramePr>
        <p:xfrm>
          <a:off x="7590577" y="4408235"/>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42" name="Oval 41"/>
          <p:cNvSpPr/>
          <p:nvPr/>
        </p:nvSpPr>
        <p:spPr>
          <a:xfrm>
            <a:off x="8444699" y="4698013"/>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3" name="Isosceles Triangle 42"/>
          <p:cNvSpPr/>
          <p:nvPr/>
        </p:nvSpPr>
        <p:spPr>
          <a:xfrm>
            <a:off x="7895377" y="5525124"/>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4" name="5-Point Star 43"/>
          <p:cNvSpPr/>
          <p:nvPr/>
        </p:nvSpPr>
        <p:spPr>
          <a:xfrm>
            <a:off x="8705002" y="5230560"/>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graphicFrame>
        <p:nvGraphicFramePr>
          <p:cNvPr id="45" name="Content Placeholder 4"/>
          <p:cNvGraphicFramePr>
            <a:graphicFrameLocks/>
          </p:cNvGraphicFramePr>
          <p:nvPr>
            <p:extLst>
              <p:ext uri="{D42A27DB-BD31-4B8C-83A1-F6EECF244321}">
                <p14:modId xmlns:p14="http://schemas.microsoft.com/office/powerpoint/2010/main" val="4098543654"/>
              </p:ext>
            </p:extLst>
          </p:nvPr>
        </p:nvGraphicFramePr>
        <p:xfrm>
          <a:off x="9852838" y="4422824"/>
          <a:ext cx="1645920" cy="16459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1026493598"/>
                    </a:ext>
                  </a:extLst>
                </a:gridCol>
                <a:gridCol w="274320">
                  <a:extLst>
                    <a:ext uri="{9D8B030D-6E8A-4147-A177-3AD203B41FA5}">
                      <a16:colId xmlns:a16="http://schemas.microsoft.com/office/drawing/2014/main" val="2942793205"/>
                    </a:ext>
                  </a:extLst>
                </a:gridCol>
                <a:gridCol w="274320">
                  <a:extLst>
                    <a:ext uri="{9D8B030D-6E8A-4147-A177-3AD203B41FA5}">
                      <a16:colId xmlns:a16="http://schemas.microsoft.com/office/drawing/2014/main" val="2200842522"/>
                    </a:ext>
                  </a:extLst>
                </a:gridCol>
                <a:gridCol w="274320">
                  <a:extLst>
                    <a:ext uri="{9D8B030D-6E8A-4147-A177-3AD203B41FA5}">
                      <a16:colId xmlns:a16="http://schemas.microsoft.com/office/drawing/2014/main" val="3189359448"/>
                    </a:ext>
                  </a:extLst>
                </a:gridCol>
                <a:gridCol w="274320">
                  <a:extLst>
                    <a:ext uri="{9D8B030D-6E8A-4147-A177-3AD203B41FA5}">
                      <a16:colId xmlns:a16="http://schemas.microsoft.com/office/drawing/2014/main" val="2335145238"/>
                    </a:ext>
                  </a:extLst>
                </a:gridCol>
                <a:gridCol w="274320">
                  <a:extLst>
                    <a:ext uri="{9D8B030D-6E8A-4147-A177-3AD203B41FA5}">
                      <a16:colId xmlns:a16="http://schemas.microsoft.com/office/drawing/2014/main" val="1891807475"/>
                    </a:ext>
                  </a:extLst>
                </a:gridCol>
              </a:tblGrid>
              <a:tr h="274320">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97987262"/>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56472488"/>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6087387"/>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375221"/>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35440469"/>
                  </a:ext>
                </a:extLst>
              </a:tr>
              <a:tr h="274320">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8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986714"/>
                  </a:ext>
                </a:extLst>
              </a:tr>
            </a:tbl>
          </a:graphicData>
        </a:graphic>
      </p:graphicFrame>
      <p:sp>
        <p:nvSpPr>
          <p:cNvPr id="46" name="Oval 45"/>
          <p:cNvSpPr/>
          <p:nvPr/>
        </p:nvSpPr>
        <p:spPr>
          <a:xfrm>
            <a:off x="10706960" y="4712602"/>
            <a:ext cx="204717" cy="232012"/>
          </a:xfrm>
          <a:prstGeom prst="ellipse">
            <a:avLst/>
          </a:prstGeom>
          <a:solidFill>
            <a:srgbClr val="FFFF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7" name="Isosceles Triangle 46"/>
          <p:cNvSpPr/>
          <p:nvPr/>
        </p:nvSpPr>
        <p:spPr>
          <a:xfrm>
            <a:off x="10157638" y="5539713"/>
            <a:ext cx="194481" cy="210261"/>
          </a:xfrm>
          <a:prstGeom prst="triangle">
            <a:avLst/>
          </a:prstGeom>
          <a:solidFill>
            <a:srgbClr val="00FF00"/>
          </a:solidFill>
          <a:ln>
            <a:solidFill>
              <a:srgbClr val="0000FF"/>
            </a:solidFill>
          </a:ln>
        </p:spPr>
        <p:txBody>
          <a:bodyPr wrap="squar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48" name="5-Point Star 47"/>
          <p:cNvSpPr/>
          <p:nvPr/>
        </p:nvSpPr>
        <p:spPr>
          <a:xfrm>
            <a:off x="10967263" y="5245149"/>
            <a:ext cx="238125" cy="218364"/>
          </a:xfrm>
          <a:prstGeom prst="star5">
            <a:avLst/>
          </a:prstGeom>
          <a:solidFill>
            <a:srgbClr val="0000FF"/>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3" name="Right Arrow 52"/>
          <p:cNvSpPr/>
          <p:nvPr/>
        </p:nvSpPr>
        <p:spPr>
          <a:xfrm rot="16200000">
            <a:off x="3118273" y="5167650"/>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4" name="Right Arrow 53"/>
          <p:cNvSpPr/>
          <p:nvPr/>
        </p:nvSpPr>
        <p:spPr>
          <a:xfrm flipH="1">
            <a:off x="6014799" y="5190557"/>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5" name="Right Arrow 54"/>
          <p:cNvSpPr/>
          <p:nvPr/>
        </p:nvSpPr>
        <p:spPr>
          <a:xfrm rot="5400000">
            <a:off x="8358120" y="5082207"/>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6" name="Right Arrow 55"/>
          <p:cNvSpPr/>
          <p:nvPr/>
        </p:nvSpPr>
        <p:spPr>
          <a:xfrm rot="16200000">
            <a:off x="10908901" y="4850104"/>
            <a:ext cx="354842" cy="318770"/>
          </a:xfrm>
          <a:prstGeom prst="rightArrow">
            <a:avLst/>
          </a:prstGeom>
          <a:solidFill>
            <a:srgbClr val="FF0000"/>
          </a:solidFill>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
        <p:nvSpPr>
          <p:cNvPr id="57" name="TextBox 56"/>
          <p:cNvSpPr txBox="1"/>
          <p:nvPr/>
        </p:nvSpPr>
        <p:spPr>
          <a:xfrm>
            <a:off x="4858599" y="1690688"/>
            <a:ext cx="2749471" cy="646331"/>
          </a:xfrm>
          <a:prstGeom prst="rect">
            <a:avLst/>
          </a:prstGeom>
          <a:noFill/>
        </p:spPr>
        <p:txBody>
          <a:bodyPr wrap="none" rtlCol="0">
            <a:spAutoFit/>
          </a:bodyPr>
          <a:lstStyle/>
          <a:p>
            <a:r>
              <a:rPr lang="en-US" sz="3600" dirty="0" smtClean="0">
                <a:latin typeface="Arial" panose="020B0604020202020204" pitchFamily="34" charset="0"/>
                <a:cs typeface="Arial" panose="020B0604020202020204" pitchFamily="34" charset="0"/>
              </a:rPr>
              <a:t>current state</a:t>
            </a:r>
          </a:p>
        </p:txBody>
      </p:sp>
      <p:sp>
        <p:nvSpPr>
          <p:cNvPr id="58" name="TextBox 57"/>
          <p:cNvSpPr txBox="1"/>
          <p:nvPr/>
        </p:nvSpPr>
        <p:spPr>
          <a:xfrm>
            <a:off x="4273178" y="3423556"/>
            <a:ext cx="6408806" cy="646331"/>
          </a:xfrm>
          <a:prstGeom prst="rect">
            <a:avLst/>
          </a:prstGeom>
          <a:noFill/>
        </p:spPr>
        <p:txBody>
          <a:bodyPr wrap="none" rtlCol="0">
            <a:spAutoFit/>
          </a:bodyPr>
          <a:lstStyle/>
          <a:p>
            <a:r>
              <a:rPr lang="en-US" sz="3600" dirty="0" smtClean="0">
                <a:latin typeface="Arial" panose="020B0604020202020204" pitchFamily="34" charset="0"/>
                <a:cs typeface="Arial" panose="020B0604020202020204" pitchFamily="34" charset="0"/>
              </a:rPr>
              <a:t>different states after one move</a:t>
            </a:r>
          </a:p>
        </p:txBody>
      </p:sp>
      <p:sp>
        <p:nvSpPr>
          <p:cNvPr id="59" name="Down Arrow 58"/>
          <p:cNvSpPr/>
          <p:nvPr/>
        </p:nvSpPr>
        <p:spPr>
          <a:xfrm>
            <a:off x="3653732" y="3539404"/>
            <a:ext cx="372356" cy="564650"/>
          </a:xfrm>
          <a:prstGeom prst="downArrow">
            <a:avLst/>
          </a:prstGeom>
          <a:ln>
            <a:solidFill>
              <a:srgbClr val="0000FF"/>
            </a:solidFill>
          </a:ln>
        </p:spPr>
        <p:txBody>
          <a:bodyPr wrap="none" rtlCol="0" anchor="ctr">
            <a:spAutoFit/>
          </a:bodyPr>
          <a:lstStyle/>
          <a:p>
            <a:pPr algn="ct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32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rgbClr val="0000FF"/>
          </a:solidFill>
        </a:ln>
      </a:spPr>
      <a:bodyPr wrap="none" rtlCol="0" anchor="ctr">
        <a:spAutoFit/>
      </a:bodyPr>
      <a:lstStyle>
        <a:defPPr algn="ctr">
          <a:defRPr sz="2800" dirty="0">
            <a:latin typeface="Arial" panose="020B0604020202020204" pitchFamily="34" charset="0"/>
            <a:cs typeface="Arial" panose="020B0604020202020204" pitchFamily="34" charset="0"/>
          </a:defRPr>
        </a:defPPr>
      </a:lstStyle>
    </a:spDef>
    <a:txDef>
      <a:spPr>
        <a:noFill/>
      </a:spPr>
      <a:bodyPr wrap="none" rtlCol="0">
        <a:spAutoFit/>
      </a:bodyPr>
      <a:lstStyle>
        <a:defPPr>
          <a:defRPr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20866</TotalTime>
  <Words>1131</Words>
  <Application>Microsoft Office PowerPoint</Application>
  <PresentationFormat>Widescreen</PresentationFormat>
  <Paragraphs>190</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Cambria Math</vt:lpstr>
      <vt:lpstr>Courier New</vt:lpstr>
      <vt:lpstr>Times New Roman</vt:lpstr>
      <vt:lpstr>Wingdings</vt:lpstr>
      <vt:lpstr>Office Theme</vt:lpstr>
      <vt:lpstr>ECE 264 Fall 2020 Advanced C Programming</vt:lpstr>
      <vt:lpstr>Recursion 01 </vt:lpstr>
      <vt:lpstr>Common Misunderstanding</vt:lpstr>
      <vt:lpstr>Where Recursion is Used?</vt:lpstr>
      <vt:lpstr>Recursion is natural</vt:lpstr>
      <vt:lpstr>Please call your parents and tell them that they are part of recursion.  Also thank them for supporting you to study at Purdue.  Please tell them that you love them very much.</vt:lpstr>
      <vt:lpstr>Recursion in Quick Sort</vt:lpstr>
      <vt:lpstr>Recursion in Binary Search (sorted data)</vt:lpstr>
      <vt:lpstr>Recursion in Board Games</vt:lpstr>
      <vt:lpstr>3 Essential Components in Recursion</vt:lpstr>
      <vt:lpstr>Recursion good for “branches”</vt:lpstr>
      <vt:lpstr>Branch in Quick Sort (sorted data)</vt:lpstr>
      <vt:lpstr>Select Balls</vt:lpstr>
      <vt:lpstr>PowerPoint Presentation</vt:lpstr>
      <vt:lpstr>First Approach: list answers</vt:lpstr>
      <vt:lpstr>Divide the problem</vt:lpstr>
      <vt:lpstr>Divide the problem</vt:lpstr>
      <vt:lpstr>Shrink the problem by one ball</vt:lpstr>
      <vt:lpstr>Addition or Multiplication?</vt:lpstr>
      <vt:lpstr>Addition or Multiplication?</vt:lpstr>
      <vt:lpstr>Order meal in a restaurant</vt:lpstr>
      <vt:lpstr>Addition or Multiplication?</vt:lpstr>
      <vt:lpstr>Shrink the problem by one ball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Start of Linux</dc:title>
  <dc:creator>yunglu</dc:creator>
  <cp:lastModifiedBy>Lu, Yung-hsiang</cp:lastModifiedBy>
  <cp:revision>969</cp:revision>
  <dcterms:created xsi:type="dcterms:W3CDTF">2019-01-20T10:50:50Z</dcterms:created>
  <dcterms:modified xsi:type="dcterms:W3CDTF">2020-07-19T00:54:45Z</dcterms:modified>
</cp:coreProperties>
</file>