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43" r:id="rId2"/>
    <p:sldId id="257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4" r:id="rId13"/>
    <p:sldId id="353" r:id="rId14"/>
    <p:sldId id="378" r:id="rId15"/>
    <p:sldId id="379" r:id="rId16"/>
    <p:sldId id="355" r:id="rId17"/>
    <p:sldId id="356" r:id="rId18"/>
    <p:sldId id="357" r:id="rId19"/>
    <p:sldId id="380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9" r:id="rId31"/>
    <p:sldId id="370" r:id="rId32"/>
    <p:sldId id="372" r:id="rId33"/>
    <p:sldId id="373" r:id="rId34"/>
    <p:sldId id="374" r:id="rId35"/>
    <p:sldId id="375" r:id="rId36"/>
    <p:sldId id="376" r:id="rId37"/>
    <p:sldId id="37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CCCCFF"/>
    <a:srgbClr val="00FFFF"/>
    <a:srgbClr val="FFFF99"/>
    <a:srgbClr val="CC66FF"/>
    <a:srgbClr val="FF99CC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1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0E61E-1A98-4846-943C-3AAFF9B02DE1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8F458-86B9-45BA-83A3-94BDA1F4D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07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A1CB5-3F28-41D3-AC4C-73473D2DCA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3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401C-D4AE-4411-BCC0-C73E4FFC251E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83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E1DD2-CEEA-4B13-A8D7-9CA753AB3DA6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5E04-9672-4F49-8540-0E2E8FC578D6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5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SzPct val="80000"/>
              <a:buFont typeface="Courier New" panose="02070309020205020404" pitchFamily="49" charset="0"/>
              <a:buChar char="o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q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874262-A900-408F-A57B-CC9D8B59EB0D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AA3A06-9337-4957-908E-1077AB735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D44E-B501-4561-821A-A3371FDEF75F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50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6AF9-DB49-4637-894A-802DD24BD2CC}" type="datetime1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72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C3B8-4195-4F2D-9BE9-734C2977FCF2}" type="datetime1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0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A531-E587-4C13-BB21-5CD8A6734353}" type="datetime1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5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5F11-D199-4F9B-933D-6086A1436750}" type="datetime1">
              <a:rPr lang="en-US" smtClean="0"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4955-D7A0-4C00-A4AD-9EA3985EC23B}" type="datetime1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2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F1A5-469F-4DEE-8EF4-3D8020F94386}" type="datetime1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7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AB09-6231-41E6-BB3D-291467C45832}" type="datetime1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3A06-9337-4957-908E-1077AB7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2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835710" y="1601827"/>
            <a:ext cx="8520599" cy="2052599"/>
          </a:xfrm>
          <a:prstGeom prst="rect">
            <a:avLst/>
          </a:prstGeom>
        </p:spPr>
        <p:txBody>
          <a:bodyPr vert="horz" lIns="91425" tIns="91425" rIns="91425" bIns="91425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4000" b="1" dirty="0">
                <a:latin typeface="Arial" panose="020B0604020202020204" pitchFamily="34" charset="0"/>
                <a:cs typeface="Arial" panose="020B0604020202020204" pitchFamily="34" charset="0"/>
              </a:rPr>
              <a:t>ECE 264 Fall 2020</a:t>
            </a:r>
            <a:br>
              <a:rPr lang="en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" b="1" i="1" dirty="0">
                <a:solidFill>
                  <a:srgbClr val="3E11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</a:t>
            </a:r>
            <a:r>
              <a:rPr lang="en" sz="4000" b="1" dirty="0">
                <a:latin typeface="Arial" panose="020B0604020202020204" pitchFamily="34" charset="0"/>
                <a:cs typeface="Arial" panose="020B0604020202020204" pitchFamily="34" charset="0"/>
              </a:rPr>
              <a:t> C Programming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835702" y="3691375"/>
            <a:ext cx="8520599" cy="792600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</a:pPr>
            <a:endParaRPr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">
                <a:solidFill>
                  <a:srgbClr val="000000"/>
                </a:solidFill>
              </a:rPr>
              <a:t>Yung-Hsiang Lu</a:t>
            </a:r>
          </a:p>
          <a:p>
            <a:pPr>
              <a:spcBef>
                <a:spcPts val="0"/>
              </a:spcBef>
            </a:pPr>
            <a:r>
              <a:rPr lang="en">
                <a:solidFill>
                  <a:srgbClr val="000000"/>
                </a:solidFill>
              </a:rPr>
              <a:t>Purdue University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yunglu@purdue.edu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6286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9" y="1438014"/>
            <a:ext cx="4811973" cy="338677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920078"/>
              </p:ext>
            </p:extLst>
          </p:nvPr>
        </p:nvGraphicFramePr>
        <p:xfrm>
          <a:off x="4724400" y="4668547"/>
          <a:ext cx="72237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 flipH="1">
            <a:off x="3112770" y="259212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69172"/>
              </p:ext>
            </p:extLst>
          </p:nvPr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6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9" y="1438014"/>
            <a:ext cx="4811973" cy="338677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724400" y="4668547"/>
          <a:ext cx="72237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 flipH="1">
            <a:off x="3667125" y="394467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7094220" y="1162050"/>
            <a:ext cx="4663440" cy="13255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004261" y="1138527"/>
            <a:ext cx="4663440" cy="13255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1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9" y="1438014"/>
            <a:ext cx="4811973" cy="338677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079865"/>
              </p:ext>
            </p:extLst>
          </p:nvPr>
        </p:nvGraphicFramePr>
        <p:xfrm>
          <a:off x="4724400" y="4668547"/>
          <a:ext cx="72237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 flipH="1">
            <a:off x="3667125" y="394467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7094220" y="1162050"/>
            <a:ext cx="4663440" cy="13255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004261" y="1138527"/>
            <a:ext cx="4663440" cy="13255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934095" y="5760167"/>
            <a:ext cx="4823565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 does not change v1’s value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v1’s value is not NULL</a:t>
            </a:r>
          </a:p>
        </p:txBody>
      </p:sp>
    </p:spTree>
    <p:extLst>
      <p:ext uri="{BB962C8B-B14F-4D97-AF65-F5344CB8AC3E}">
        <p14:creationId xmlns:p14="http://schemas.microsoft.com/office/powerpoint/2010/main" val="27429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Vector * p = NULL;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 =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(Vector));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 -&gt; x = 264; // ok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free (p);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if (p == NULL)  // will be false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 -&gt; x = 2020; // segmentation fault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2873828" y="3396343"/>
            <a:ext cx="3775353" cy="365760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9182" y="2931106"/>
            <a:ext cx="4668073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 does not change p’s value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p’s value is not NULL</a:t>
            </a:r>
          </a:p>
        </p:txBody>
      </p:sp>
    </p:spTree>
    <p:extLst>
      <p:ext uri="{BB962C8B-B14F-4D97-AF65-F5344CB8AC3E}">
        <p14:creationId xmlns:p14="http://schemas.microsoft.com/office/powerpoint/2010/main" val="8592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Vector * p = NULL;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 = </a:t>
            </a:r>
            <a:r>
              <a:rPr lang="en-US" dirty="0" err="1" smtClean="0">
                <a:latin typeface="Consolas" panose="020B0609020204030204" pitchFamily="49" charset="0"/>
              </a:rPr>
              <a:t>malloc</a:t>
            </a:r>
            <a:r>
              <a:rPr lang="en-US" dirty="0" smtClean="0"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sizeof</a:t>
            </a:r>
            <a:r>
              <a:rPr lang="en-US" dirty="0" smtClean="0">
                <a:latin typeface="Consolas" panose="020B0609020204030204" pitchFamily="49" charset="0"/>
              </a:rPr>
              <a:t>(Vector));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 -&gt; x = 264; // ok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free (&amp; p);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1965279" y="3789754"/>
            <a:ext cx="423080" cy="423080"/>
          </a:xfrm>
          <a:prstGeom prst="upArrow">
            <a:avLst/>
          </a:prstGeom>
          <a:solidFill>
            <a:srgbClr val="00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0256" y="3789754"/>
            <a:ext cx="5622052" cy="1569660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 this set p’s value to NULL?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 is a local variable on stack memory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p is an address in stack memory</a:t>
            </a:r>
          </a:p>
        </p:txBody>
      </p:sp>
    </p:spTree>
    <p:extLst>
      <p:ext uri="{BB962C8B-B14F-4D97-AF65-F5344CB8AC3E}">
        <p14:creationId xmlns:p14="http://schemas.microsoft.com/office/powerpoint/2010/main" val="11545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memory is divided into units called segments.</a:t>
            </a:r>
          </a:p>
          <a:p>
            <a:r>
              <a:rPr lang="en-US" dirty="0" smtClean="0"/>
              <a:t>Each program is given some segments.</a:t>
            </a:r>
          </a:p>
          <a:p>
            <a:r>
              <a:rPr lang="en-US" dirty="0" smtClean="0"/>
              <a:t>Segmentation fault: a program intends to access (read from or write to) memory that does not belong to this program.</a:t>
            </a:r>
          </a:p>
          <a:p>
            <a:r>
              <a:rPr lang="en-US" dirty="0" smtClean="0"/>
              <a:t>Operating systems stop the program.</a:t>
            </a:r>
          </a:p>
          <a:p>
            <a:r>
              <a:rPr lang="en-US" dirty="0" smtClean="0"/>
              <a:t>To prevent segmentation fault: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malloc</a:t>
            </a:r>
            <a:r>
              <a:rPr lang="en-US" dirty="0" smtClean="0"/>
              <a:t> before using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not use after free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not free twice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65" y="2511189"/>
            <a:ext cx="8245734" cy="40277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992" y="233655"/>
            <a:ext cx="7617644" cy="4884255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3971230" y="1419367"/>
            <a:ext cx="491588" cy="1501254"/>
          </a:xfrm>
          <a:custGeom>
            <a:avLst/>
            <a:gdLst>
              <a:gd name="connsiteX0" fmla="*/ 436997 w 491588"/>
              <a:gd name="connsiteY0" fmla="*/ 0 h 1501254"/>
              <a:gd name="connsiteX1" fmla="*/ 269 w 491588"/>
              <a:gd name="connsiteY1" fmla="*/ 832514 h 1501254"/>
              <a:gd name="connsiteX2" fmla="*/ 491588 w 491588"/>
              <a:gd name="connsiteY2" fmla="*/ 1501254 h 1501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588" h="1501254">
                <a:moveTo>
                  <a:pt x="436997" y="0"/>
                </a:moveTo>
                <a:cubicBezTo>
                  <a:pt x="214083" y="291152"/>
                  <a:pt x="-8830" y="582305"/>
                  <a:pt x="269" y="832514"/>
                </a:cubicBezTo>
                <a:cubicBezTo>
                  <a:pt x="9367" y="1082723"/>
                  <a:pt x="250477" y="1291988"/>
                  <a:pt x="491588" y="150125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47534" y="3878720"/>
            <a:ext cx="3672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the order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365" y="5416062"/>
            <a:ext cx="8436740" cy="1305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35" y="111919"/>
            <a:ext cx="8131884" cy="4270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17" y="1870075"/>
            <a:ext cx="6579004" cy="48255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60777" y="2247106"/>
            <a:ext cx="761599" cy="455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86" y="365125"/>
            <a:ext cx="7828980" cy="635635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08701" y="3057099"/>
            <a:ext cx="573937" cy="2852382"/>
          </a:xfrm>
          <a:custGeom>
            <a:avLst/>
            <a:gdLst>
              <a:gd name="connsiteX0" fmla="*/ 478402 w 573937"/>
              <a:gd name="connsiteY0" fmla="*/ 0 h 2852382"/>
              <a:gd name="connsiteX1" fmla="*/ 731 w 573937"/>
              <a:gd name="connsiteY1" fmla="*/ 1296537 h 2852382"/>
              <a:gd name="connsiteX2" fmla="*/ 573937 w 573937"/>
              <a:gd name="connsiteY2" fmla="*/ 2852382 h 285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937" h="2852382">
                <a:moveTo>
                  <a:pt x="478402" y="0"/>
                </a:moveTo>
                <a:cubicBezTo>
                  <a:pt x="231605" y="410570"/>
                  <a:pt x="-15191" y="821140"/>
                  <a:pt x="731" y="1296537"/>
                </a:cubicBezTo>
                <a:cubicBezTo>
                  <a:pt x="16653" y="1771934"/>
                  <a:pt x="295295" y="2312158"/>
                  <a:pt x="573937" y="285238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565779" y="1378424"/>
            <a:ext cx="7147678" cy="4885898"/>
          </a:xfrm>
          <a:custGeom>
            <a:avLst/>
            <a:gdLst>
              <a:gd name="connsiteX0" fmla="*/ 2374711 w 7147678"/>
              <a:gd name="connsiteY0" fmla="*/ 0 h 4885898"/>
              <a:gd name="connsiteX1" fmla="*/ 6032311 w 7147678"/>
              <a:gd name="connsiteY1" fmla="*/ 696036 h 4885898"/>
              <a:gd name="connsiteX2" fmla="*/ 6714699 w 7147678"/>
              <a:gd name="connsiteY2" fmla="*/ 3057098 h 4885898"/>
              <a:gd name="connsiteX3" fmla="*/ 0 w 7147678"/>
              <a:gd name="connsiteY3" fmla="*/ 4885898 h 4885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47678" h="4885898">
                <a:moveTo>
                  <a:pt x="2374711" y="0"/>
                </a:moveTo>
                <a:cubicBezTo>
                  <a:pt x="3841845" y="93260"/>
                  <a:pt x="5308980" y="186520"/>
                  <a:pt x="6032311" y="696036"/>
                </a:cubicBezTo>
                <a:cubicBezTo>
                  <a:pt x="6755642" y="1205552"/>
                  <a:pt x="7720084" y="2358788"/>
                  <a:pt x="6714699" y="3057098"/>
                </a:cubicBezTo>
                <a:cubicBezTo>
                  <a:pt x="5709314" y="3755408"/>
                  <a:pt x="2854657" y="4320653"/>
                  <a:pt x="0" y="4885898"/>
                </a:cubicBezTo>
              </a:path>
            </a:pathLst>
          </a:custGeom>
          <a:noFill/>
          <a:ln w="57150">
            <a:solidFill>
              <a:srgbClr val="0000F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70565" y="5435813"/>
            <a:ext cx="53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malloc</a:t>
            </a:r>
            <a:r>
              <a:rPr lang="en-U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earlier will be free later</a:t>
            </a:r>
          </a:p>
        </p:txBody>
      </p:sp>
    </p:spTree>
    <p:extLst>
      <p:ext uri="{BB962C8B-B14F-4D97-AF65-F5344CB8AC3E}">
        <p14:creationId xmlns:p14="http://schemas.microsoft.com/office/powerpoint/2010/main" val="18812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86" y="365125"/>
            <a:ext cx="7828980" cy="635635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20617" y="1281113"/>
            <a:ext cx="573937" cy="1744475"/>
          </a:xfrm>
          <a:custGeom>
            <a:avLst/>
            <a:gdLst>
              <a:gd name="connsiteX0" fmla="*/ 478402 w 573937"/>
              <a:gd name="connsiteY0" fmla="*/ 0 h 2852382"/>
              <a:gd name="connsiteX1" fmla="*/ 731 w 573937"/>
              <a:gd name="connsiteY1" fmla="*/ 1296537 h 2852382"/>
              <a:gd name="connsiteX2" fmla="*/ 573937 w 573937"/>
              <a:gd name="connsiteY2" fmla="*/ 2852382 h 285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937" h="2852382">
                <a:moveTo>
                  <a:pt x="478402" y="0"/>
                </a:moveTo>
                <a:cubicBezTo>
                  <a:pt x="231605" y="410570"/>
                  <a:pt x="-15191" y="821140"/>
                  <a:pt x="731" y="1296537"/>
                </a:cubicBezTo>
                <a:cubicBezTo>
                  <a:pt x="16653" y="1771934"/>
                  <a:pt x="295295" y="2312158"/>
                  <a:pt x="573937" y="285238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41894" y="1027906"/>
            <a:ext cx="3942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malloc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 before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malloc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 -&gt; name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41894" y="4811012"/>
            <a:ext cx="48654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p -&gt; name before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endParaRPr lang="en-US" sz="36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3185" y="5903259"/>
            <a:ext cx="573937" cy="363397"/>
          </a:xfrm>
          <a:custGeom>
            <a:avLst/>
            <a:gdLst>
              <a:gd name="connsiteX0" fmla="*/ 478402 w 573937"/>
              <a:gd name="connsiteY0" fmla="*/ 0 h 2852382"/>
              <a:gd name="connsiteX1" fmla="*/ 731 w 573937"/>
              <a:gd name="connsiteY1" fmla="*/ 1296537 h 2852382"/>
              <a:gd name="connsiteX2" fmla="*/ 573937 w 573937"/>
              <a:gd name="connsiteY2" fmla="*/ 2852382 h 285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937" h="2852382">
                <a:moveTo>
                  <a:pt x="478402" y="0"/>
                </a:moveTo>
                <a:cubicBezTo>
                  <a:pt x="231605" y="410570"/>
                  <a:pt x="-15191" y="821140"/>
                  <a:pt x="731" y="1296537"/>
                </a:cubicBezTo>
                <a:cubicBezTo>
                  <a:pt x="16653" y="1771934"/>
                  <a:pt x="295295" y="2312158"/>
                  <a:pt x="573937" y="2852382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319" y="2609971"/>
            <a:ext cx="11204812" cy="2387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02 and </a:t>
            </a:r>
            <a: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>Heap Memory</a:t>
            </a:r>
            <a:b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vs 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1825625"/>
            <a:ext cx="1147776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a structure has one or several pointers, be very careful about assignment.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</a:t>
            </a:r>
            <a:r>
              <a:rPr lang="en-US" dirty="0">
                <a:latin typeface="Consolas" panose="020B0609020204030204" pitchFamily="49" charset="0"/>
              </a:rPr>
              <a:t>* p1 = </a:t>
            </a:r>
            <a:r>
              <a:rPr lang="en-US" dirty="0" err="1">
                <a:latin typeface="Consolas" panose="020B0609020204030204" pitchFamily="49" charset="0"/>
              </a:rPr>
              <a:t>Person_construct</a:t>
            </a:r>
            <a:r>
              <a:rPr lang="en-US" dirty="0">
                <a:latin typeface="Consolas" panose="020B0609020204030204" pitchFamily="49" charset="0"/>
              </a:rPr>
              <a:t>("Amy", 1989, 8, 21);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</a:t>
            </a:r>
            <a:r>
              <a:rPr lang="en-US" dirty="0">
                <a:latin typeface="Consolas" panose="020B0609020204030204" pitchFamily="49" charset="0"/>
              </a:rPr>
              <a:t>* p2 = </a:t>
            </a:r>
            <a:r>
              <a:rPr lang="en-US" dirty="0" err="1">
                <a:latin typeface="Consolas" panose="020B0609020204030204" pitchFamily="49" charset="0"/>
              </a:rPr>
              <a:t>Person_construct</a:t>
            </a:r>
            <a:r>
              <a:rPr lang="en-US" dirty="0">
                <a:latin typeface="Consolas" panose="020B0609020204030204" pitchFamily="49" charset="0"/>
              </a:rPr>
              <a:t>("Jennifer", 1991, 2, 17);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</a:t>
            </a:r>
            <a:r>
              <a:rPr lang="en-US" dirty="0">
                <a:latin typeface="Consolas" panose="020B0609020204030204" pitchFamily="49" charset="0"/>
              </a:rPr>
              <a:t>* p3 = </a:t>
            </a:r>
            <a:r>
              <a:rPr lang="en-US" dirty="0" err="1">
                <a:latin typeface="Consolas" panose="020B0609020204030204" pitchFamily="49" charset="0"/>
              </a:rPr>
              <a:t>Person_copy</a:t>
            </a:r>
            <a:r>
              <a:rPr lang="en-US" dirty="0">
                <a:latin typeface="Consolas" panose="020B0609020204030204" pitchFamily="49" charset="0"/>
              </a:rPr>
              <a:t>(p1); // create p3 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* p4 = p1;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p3 </a:t>
            </a:r>
            <a:r>
              <a:rPr lang="en-US" dirty="0">
                <a:latin typeface="Consolas" panose="020B0609020204030204" pitchFamily="49" charset="0"/>
              </a:rPr>
              <a:t>= </a:t>
            </a:r>
            <a:r>
              <a:rPr lang="en-US" dirty="0" err="1">
                <a:latin typeface="Consolas" panose="020B0609020204030204" pitchFamily="49" charset="0"/>
              </a:rPr>
              <a:t>Person_assign</a:t>
            </a:r>
            <a:r>
              <a:rPr lang="en-US" dirty="0">
                <a:latin typeface="Consolas" panose="020B0609020204030204" pitchFamily="49" charset="0"/>
              </a:rPr>
              <a:t>(p3, p2); // change </a:t>
            </a:r>
            <a:r>
              <a:rPr lang="en-US" dirty="0" smtClean="0">
                <a:latin typeface="Consolas" panose="020B0609020204030204" pitchFamily="49" charset="0"/>
              </a:rPr>
              <a:t>p3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// different from p3 = p2?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759403"/>
              </p:ext>
            </p:extLst>
          </p:nvPr>
        </p:nvGraphicFramePr>
        <p:xfrm>
          <a:off x="5827593" y="4668547"/>
          <a:ext cx="612056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619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28549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4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470188"/>
              </p:ext>
            </p:extLst>
          </p:nvPr>
        </p:nvGraphicFramePr>
        <p:xfrm>
          <a:off x="6348548" y="1235075"/>
          <a:ext cx="5729461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97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407084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0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0031104" y="5513696"/>
            <a:ext cx="764275" cy="110336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0031103" y="3374386"/>
            <a:ext cx="764276" cy="16992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1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750636"/>
              </p:ext>
            </p:extLst>
          </p:nvPr>
        </p:nvGraphicFramePr>
        <p:xfrm>
          <a:off x="6348548" y="743754"/>
          <a:ext cx="5729461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97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407084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2" name="Left Arrow 1"/>
          <p:cNvSpPr/>
          <p:nvPr/>
        </p:nvSpPr>
        <p:spPr>
          <a:xfrm>
            <a:off x="2388358" y="1473958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11128612" y="1201003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9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060982"/>
              </p:ext>
            </p:extLst>
          </p:nvPr>
        </p:nvGraphicFramePr>
        <p:xfrm>
          <a:off x="6348548" y="238784"/>
          <a:ext cx="5729461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97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407084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2" name="Left Arrow 1"/>
          <p:cNvSpPr/>
          <p:nvPr/>
        </p:nvSpPr>
        <p:spPr>
          <a:xfrm>
            <a:off x="4217158" y="1787857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18963"/>
              </p:ext>
            </p:extLst>
          </p:nvPr>
        </p:nvGraphicFramePr>
        <p:xfrm>
          <a:off x="1540792" y="3901617"/>
          <a:ext cx="427948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510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425889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4217158" y="1320003"/>
            <a:ext cx="6605517" cy="509444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84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 flipH="1">
            <a:off x="0" y="3407520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04080"/>
              </p:ext>
            </p:extLst>
          </p:nvPr>
        </p:nvGraphicFramePr>
        <p:xfrm>
          <a:off x="7424382" y="1557570"/>
          <a:ext cx="4537397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9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10331354" y="3990260"/>
            <a:ext cx="510817" cy="9736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9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 flipH="1">
            <a:off x="-56825" y="3919464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252756"/>
              </p:ext>
            </p:extLst>
          </p:nvPr>
        </p:nvGraphicFramePr>
        <p:xfrm>
          <a:off x="6632811" y="238784"/>
          <a:ext cx="544519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782918"/>
              </p:ext>
            </p:extLst>
          </p:nvPr>
        </p:nvGraphicFramePr>
        <p:xfrm>
          <a:off x="3596628" y="615691"/>
          <a:ext cx="4537397" cy="457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589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1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 flipH="1">
            <a:off x="-73523" y="4779273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010623"/>
              </p:ext>
            </p:extLst>
          </p:nvPr>
        </p:nvGraphicFramePr>
        <p:xfrm>
          <a:off x="6632811" y="238784"/>
          <a:ext cx="544519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49532"/>
              </p:ext>
            </p:extLst>
          </p:nvPr>
        </p:nvGraphicFramePr>
        <p:xfrm>
          <a:off x="3596628" y="615691"/>
          <a:ext cx="4537397" cy="457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589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8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 flipH="1">
            <a:off x="-134938" y="5039290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510308"/>
              </p:ext>
            </p:extLst>
          </p:nvPr>
        </p:nvGraphicFramePr>
        <p:xfrm>
          <a:off x="6632811" y="238784"/>
          <a:ext cx="544519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163970"/>
              </p:ext>
            </p:extLst>
          </p:nvPr>
        </p:nvGraphicFramePr>
        <p:xfrm>
          <a:off x="3596628" y="615691"/>
          <a:ext cx="4537397" cy="457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589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10194768" y="1296537"/>
            <a:ext cx="655202" cy="4981433"/>
          </a:xfrm>
          <a:custGeom>
            <a:avLst/>
            <a:gdLst>
              <a:gd name="connsiteX0" fmla="*/ 614259 w 655202"/>
              <a:gd name="connsiteY0" fmla="*/ 0 h 4981433"/>
              <a:gd name="connsiteX1" fmla="*/ 110 w 655202"/>
              <a:gd name="connsiteY1" fmla="*/ 1883391 h 4981433"/>
              <a:gd name="connsiteX2" fmla="*/ 655202 w 655202"/>
              <a:gd name="connsiteY2" fmla="*/ 4981433 h 498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202" h="4981433">
                <a:moveTo>
                  <a:pt x="614259" y="0"/>
                </a:moveTo>
                <a:cubicBezTo>
                  <a:pt x="303772" y="526576"/>
                  <a:pt x="-6714" y="1053152"/>
                  <a:pt x="110" y="1883391"/>
                </a:cubicBezTo>
                <a:cubicBezTo>
                  <a:pt x="6934" y="2713630"/>
                  <a:pt x="331068" y="3847531"/>
                  <a:pt x="655202" y="4981433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78" y="365125"/>
            <a:ext cx="11124022" cy="58118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nsolas" panose="020B0609020204030204" pitchFamily="49" charset="0"/>
              </a:rPr>
              <a:t>Person </a:t>
            </a:r>
            <a:r>
              <a:rPr lang="en-US" sz="2400" dirty="0">
                <a:latin typeface="Consolas" panose="020B0609020204030204" pitchFamily="49" charset="0"/>
              </a:rPr>
              <a:t>* p1 = </a:t>
            </a:r>
            <a:r>
              <a:rPr lang="en-US" sz="2400" dirty="0" err="1">
                <a:latin typeface="Consolas" panose="020B0609020204030204" pitchFamily="49" charset="0"/>
              </a:rPr>
              <a:t>Person_construct</a:t>
            </a:r>
            <a:r>
              <a:rPr lang="en-US" sz="2400" dirty="0">
                <a:latin typeface="Consolas" panose="020B0609020204030204" pitchFamily="49" charset="0"/>
              </a:rPr>
              <a:t>("Amy", 1989, 8, 21);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8" y="805220"/>
            <a:ext cx="7617644" cy="4884255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 flipH="1">
            <a:off x="4590" y="655094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6632811" y="238784"/>
          <a:ext cx="5445197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11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775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n[3]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413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n[2]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1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n[1]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383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21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11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693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24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2328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03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8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15634"/>
              </p:ext>
            </p:extLst>
          </p:nvPr>
        </p:nvGraphicFramePr>
        <p:xfrm>
          <a:off x="1655346" y="1767013"/>
          <a:ext cx="4537397" cy="457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589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653886" y="6073849"/>
            <a:ext cx="6168789" cy="253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32811" y="1159497"/>
            <a:ext cx="5445197" cy="50174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632811" y="1159497"/>
            <a:ext cx="5445197" cy="50174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7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02" y="1825625"/>
            <a:ext cx="4406809" cy="28850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118" y="-755051"/>
            <a:ext cx="5889081" cy="761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2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660"/>
            <a:ext cx="10515600" cy="59313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* p3 = </a:t>
            </a:r>
            <a:r>
              <a:rPr lang="en-US" dirty="0" err="1">
                <a:latin typeface="Consolas" panose="020B0609020204030204" pitchFamily="49" charset="0"/>
              </a:rPr>
              <a:t>Person_copy</a:t>
            </a:r>
            <a:r>
              <a:rPr lang="en-US" dirty="0">
                <a:latin typeface="Consolas" panose="020B0609020204030204" pitchFamily="49" charset="0"/>
              </a:rPr>
              <a:t>(p1);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04" y="778182"/>
            <a:ext cx="6579004" cy="4825569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548212"/>
              </p:ext>
            </p:extLst>
          </p:nvPr>
        </p:nvGraphicFramePr>
        <p:xfrm>
          <a:off x="6591868" y="4812190"/>
          <a:ext cx="544519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199425"/>
              </p:ext>
            </p:extLst>
          </p:nvPr>
        </p:nvGraphicFramePr>
        <p:xfrm>
          <a:off x="7499668" y="159705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352500"/>
              </p:ext>
            </p:extLst>
          </p:nvPr>
        </p:nvGraphicFramePr>
        <p:xfrm>
          <a:off x="1935476" y="2137485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* p4 = p1;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560077"/>
              </p:ext>
            </p:extLst>
          </p:nvPr>
        </p:nvGraphicFramePr>
        <p:xfrm>
          <a:off x="645411" y="1153184"/>
          <a:ext cx="4537397" cy="457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58925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62457"/>
              </p:ext>
            </p:extLst>
          </p:nvPr>
        </p:nvGraphicFramePr>
        <p:xfrm>
          <a:off x="6632811" y="238784"/>
          <a:ext cx="544519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47470" y="2691113"/>
            <a:ext cx="69445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p1 and p4 point to the same heap memory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Changing p1 -&gt; year changes p4 -&gt; year</a:t>
            </a:r>
          </a:p>
        </p:txBody>
      </p:sp>
    </p:spTree>
    <p:extLst>
      <p:ext uri="{BB962C8B-B14F-4D97-AF65-F5344CB8AC3E}">
        <p14:creationId xmlns:p14="http://schemas.microsoft.com/office/powerpoint/2010/main" val="15828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660"/>
            <a:ext cx="10515600" cy="59313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* p3 = </a:t>
            </a:r>
            <a:r>
              <a:rPr lang="en-US" dirty="0" err="1">
                <a:latin typeface="Consolas" panose="020B0609020204030204" pitchFamily="49" charset="0"/>
              </a:rPr>
              <a:t>Person_copy</a:t>
            </a:r>
            <a:r>
              <a:rPr lang="en-US" dirty="0">
                <a:latin typeface="Consolas" panose="020B0609020204030204" pitchFamily="49" charset="0"/>
              </a:rPr>
              <a:t>(p1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* p4 = p1;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p3 = p4; // lose memory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285239"/>
              </p:ext>
            </p:extLst>
          </p:nvPr>
        </p:nvGraphicFramePr>
        <p:xfrm>
          <a:off x="6591868" y="4580175"/>
          <a:ext cx="544519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7615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83180"/>
              </p:ext>
            </p:extLst>
          </p:nvPr>
        </p:nvGraphicFramePr>
        <p:xfrm>
          <a:off x="7499668" y="-13650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2130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789316"/>
              </p:ext>
            </p:extLst>
          </p:nvPr>
        </p:nvGraphicFramePr>
        <p:xfrm>
          <a:off x="838200" y="1966912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sp>
        <p:nvSpPr>
          <p:cNvPr id="9" name="Left Arrow 8"/>
          <p:cNvSpPr/>
          <p:nvPr/>
        </p:nvSpPr>
        <p:spPr>
          <a:xfrm flipH="1">
            <a:off x="387824" y="956161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6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660"/>
            <a:ext cx="10515600" cy="593130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* p3 = </a:t>
            </a:r>
            <a:r>
              <a:rPr lang="en-US" dirty="0" err="1">
                <a:latin typeface="Consolas" panose="020B0609020204030204" pitchFamily="49" charset="0"/>
              </a:rPr>
              <a:t>Person_copy</a:t>
            </a:r>
            <a:r>
              <a:rPr lang="en-US" dirty="0">
                <a:latin typeface="Consolas" panose="020B0609020204030204" pitchFamily="49" charset="0"/>
              </a:rPr>
              <a:t>(p1</a:t>
            </a:r>
            <a:r>
              <a:rPr lang="en-US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* p4 = p1;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p3 = p4; // lose memory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200391"/>
              </p:ext>
            </p:extLst>
          </p:nvPr>
        </p:nvGraphicFramePr>
        <p:xfrm>
          <a:off x="6591868" y="4580175"/>
          <a:ext cx="544519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58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0988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29459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425856">
                  <a:extLst>
                    <a:ext uri="{9D8B030D-6E8A-4147-A177-3AD203B41FA5}">
                      <a16:colId xmlns:a16="http://schemas.microsoft.com/office/drawing/2014/main" val="132788392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7615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499668" y="-13650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42130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48112"/>
              </p:ext>
            </p:extLst>
          </p:nvPr>
        </p:nvGraphicFramePr>
        <p:xfrm>
          <a:off x="838200" y="1966912"/>
          <a:ext cx="45373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78157047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4118078293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180646314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8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1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25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31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A45000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2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p3-&gt;year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01833"/>
                  </a:ext>
                </a:extLst>
              </a:tr>
            </a:tbl>
          </a:graphicData>
        </a:graphic>
      </p:graphicFrame>
      <p:sp>
        <p:nvSpPr>
          <p:cNvPr id="9" name="Left Arrow 8"/>
          <p:cNvSpPr/>
          <p:nvPr/>
        </p:nvSpPr>
        <p:spPr>
          <a:xfrm flipH="1">
            <a:off x="387824" y="1386881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22024" y="2512823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lost</a:t>
            </a:r>
          </a:p>
        </p:txBody>
      </p:sp>
      <p:sp>
        <p:nvSpPr>
          <p:cNvPr id="11" name="Freeform 10"/>
          <p:cNvSpPr/>
          <p:nvPr/>
        </p:nvSpPr>
        <p:spPr>
          <a:xfrm>
            <a:off x="3835021" y="3152633"/>
            <a:ext cx="2413228" cy="3234519"/>
          </a:xfrm>
          <a:custGeom>
            <a:avLst/>
            <a:gdLst>
              <a:gd name="connsiteX0" fmla="*/ 2210937 w 2413228"/>
              <a:gd name="connsiteY0" fmla="*/ 0 h 3234519"/>
              <a:gd name="connsiteX1" fmla="*/ 2197289 w 2413228"/>
              <a:gd name="connsiteY1" fmla="*/ 1733266 h 3234519"/>
              <a:gd name="connsiteX2" fmla="*/ 0 w 2413228"/>
              <a:gd name="connsiteY2" fmla="*/ 3234519 h 3234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228" h="3234519">
                <a:moveTo>
                  <a:pt x="2210937" y="0"/>
                </a:moveTo>
                <a:cubicBezTo>
                  <a:pt x="2388358" y="597089"/>
                  <a:pt x="2565779" y="1194179"/>
                  <a:pt x="2197289" y="1733266"/>
                </a:cubicBezTo>
                <a:cubicBezTo>
                  <a:pt x="1828799" y="2272353"/>
                  <a:pt x="914399" y="2753436"/>
                  <a:pt x="0" y="3234519"/>
                </a:cubicBezTo>
              </a:path>
            </a:pathLst>
          </a:custGeom>
          <a:noFill/>
          <a:ln w="57150">
            <a:solidFill>
              <a:srgbClr val="0000FF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914400" y="2390504"/>
            <a:ext cx="9562012" cy="5327876"/>
            <a:chOff x="509451" y="1815737"/>
            <a:chExt cx="8516983" cy="430897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2999" y="1936424"/>
              <a:ext cx="8245734" cy="402772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509451" y="1815737"/>
              <a:ext cx="8516983" cy="979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52999" y="4820194"/>
              <a:ext cx="8347310" cy="13045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ctr"/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446"/>
            <a:ext cx="10515600" cy="587651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</a:t>
            </a:r>
            <a:r>
              <a:rPr lang="en-US" dirty="0" smtClean="0">
                <a:latin typeface="Consolas" panose="020B0609020204030204" pitchFamily="49" charset="0"/>
              </a:rPr>
              <a:t>p1; // no *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p1.year = 2001; // . not -&gt;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p1.month = 3;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p1.date = 9;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p1.name = </a:t>
            </a:r>
            <a:r>
              <a:rPr lang="en-US" dirty="0" err="1" smtClean="0">
                <a:latin typeface="Consolas" panose="020B0609020204030204" pitchFamily="49" charset="0"/>
              </a:rPr>
              <a:t>strdup</a:t>
            </a:r>
            <a:r>
              <a:rPr lang="en-US" dirty="0" smtClean="0">
                <a:latin typeface="Consolas" panose="020B0609020204030204" pitchFamily="49" charset="0"/>
              </a:rPr>
              <a:t>(“Amy”);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p2 = p1;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051198"/>
              </p:ext>
            </p:extLst>
          </p:nvPr>
        </p:nvGraphicFramePr>
        <p:xfrm>
          <a:off x="7362577" y="3982402"/>
          <a:ext cx="433543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0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76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896952"/>
              </p:ext>
            </p:extLst>
          </p:nvPr>
        </p:nvGraphicFramePr>
        <p:xfrm>
          <a:off x="7291262" y="715282"/>
          <a:ext cx="453739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23661543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140257964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261192217"/>
                    </a:ext>
                  </a:extLst>
                </a:gridCol>
              </a:tblGrid>
              <a:tr h="42130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4803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162995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153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0350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10390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303578"/>
                  </a:ext>
                </a:extLst>
              </a:tr>
            </a:tbl>
          </a:graphicData>
        </a:graphic>
      </p:graphicFrame>
      <p:sp>
        <p:nvSpPr>
          <p:cNvPr id="12" name="Left Arrow 11"/>
          <p:cNvSpPr/>
          <p:nvPr/>
        </p:nvSpPr>
        <p:spPr>
          <a:xfrm flipH="1">
            <a:off x="307244" y="2390504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446"/>
            <a:ext cx="10515600" cy="587651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Person </a:t>
            </a:r>
            <a:r>
              <a:rPr lang="en-US" dirty="0" smtClean="0">
                <a:latin typeface="Consolas" panose="020B0609020204030204" pitchFamily="49" charset="0"/>
              </a:rPr>
              <a:t>p1;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p1.year = 2001;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p1.month = 3;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p1.date = 9;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p1.name = </a:t>
            </a:r>
            <a:r>
              <a:rPr lang="en-US" dirty="0" err="1" smtClean="0">
                <a:latin typeface="Consolas" panose="020B0609020204030204" pitchFamily="49" charset="0"/>
              </a:rPr>
              <a:t>strdup</a:t>
            </a:r>
            <a:r>
              <a:rPr lang="en-US" dirty="0" smtClean="0">
                <a:latin typeface="Consolas" panose="020B0609020204030204" pitchFamily="49" charset="0"/>
              </a:rPr>
              <a:t>(“Amy”);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Person p2 = p1; // no *</a:t>
            </a:r>
          </a:p>
          <a:p>
            <a:pPr marL="0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094210"/>
              </p:ext>
            </p:extLst>
          </p:nvPr>
        </p:nvGraphicFramePr>
        <p:xfrm>
          <a:off x="6575682" y="1422082"/>
          <a:ext cx="433543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5315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317084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60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p2.name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574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p2.date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60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p2.month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855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p2.year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153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05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p1.date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761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p1.month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84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p1.year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97619"/>
              </p:ext>
            </p:extLst>
          </p:nvPr>
        </p:nvGraphicFramePr>
        <p:xfrm>
          <a:off x="1163191" y="3609023"/>
          <a:ext cx="453739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87">
                  <a:extLst>
                    <a:ext uri="{9D8B030D-6E8A-4147-A177-3AD203B41FA5}">
                      <a16:colId xmlns:a16="http://schemas.microsoft.com/office/drawing/2014/main" val="23661543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140257964"/>
                    </a:ext>
                  </a:extLst>
                </a:gridCol>
                <a:gridCol w="1248286">
                  <a:extLst>
                    <a:ext uri="{9D8B030D-6E8A-4147-A177-3AD203B41FA5}">
                      <a16:colId xmlns:a16="http://schemas.microsoft.com/office/drawing/2014/main" val="261192217"/>
                    </a:ext>
                  </a:extLst>
                </a:gridCol>
              </a:tblGrid>
              <a:tr h="42130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4803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162995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p1.name[3]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\0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1534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p1.name[2]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0350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p1.name[1]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10390"/>
                  </a:ext>
                </a:extLst>
              </a:tr>
              <a:tr h="42130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p1.name[0]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303578"/>
                  </a:ext>
                </a:extLst>
              </a:tr>
            </a:tbl>
          </a:graphicData>
        </a:graphic>
      </p:graphicFrame>
      <p:sp>
        <p:nvSpPr>
          <p:cNvPr id="12" name="Left Arrow 11"/>
          <p:cNvSpPr/>
          <p:nvPr/>
        </p:nvSpPr>
        <p:spPr>
          <a:xfrm flipH="1">
            <a:off x="268796" y="2930925"/>
            <a:ext cx="450376" cy="300251"/>
          </a:xfrm>
          <a:prstGeom prst="leftArrow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882704" y="3944983"/>
            <a:ext cx="731559" cy="1841863"/>
          </a:xfrm>
          <a:custGeom>
            <a:avLst/>
            <a:gdLst>
              <a:gd name="connsiteX0" fmla="*/ 731559 w 731559"/>
              <a:gd name="connsiteY0" fmla="*/ 1841863 h 1841863"/>
              <a:gd name="connsiteX1" fmla="*/ 39 w 731559"/>
              <a:gd name="connsiteY1" fmla="*/ 627017 h 1841863"/>
              <a:gd name="connsiteX2" fmla="*/ 705433 w 731559"/>
              <a:gd name="connsiteY2" fmla="*/ 0 h 1841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59" h="1841863">
                <a:moveTo>
                  <a:pt x="731559" y="1841863"/>
                </a:moveTo>
                <a:cubicBezTo>
                  <a:pt x="367976" y="1387928"/>
                  <a:pt x="4393" y="933994"/>
                  <a:pt x="39" y="627017"/>
                </a:cubicBezTo>
                <a:cubicBezTo>
                  <a:pt x="-4315" y="320040"/>
                  <a:pt x="350559" y="160020"/>
                  <a:pt x="705433" y="0"/>
                </a:cubicBezTo>
              </a:path>
            </a:pathLst>
          </a:custGeom>
          <a:noFill/>
          <a:ln w="57150">
            <a:solidFill>
              <a:srgbClr val="0000FF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flipH="1">
            <a:off x="10843580" y="2595154"/>
            <a:ext cx="731559" cy="1841863"/>
          </a:xfrm>
          <a:custGeom>
            <a:avLst/>
            <a:gdLst>
              <a:gd name="connsiteX0" fmla="*/ 731559 w 731559"/>
              <a:gd name="connsiteY0" fmla="*/ 1841863 h 1841863"/>
              <a:gd name="connsiteX1" fmla="*/ 39 w 731559"/>
              <a:gd name="connsiteY1" fmla="*/ 627017 h 1841863"/>
              <a:gd name="connsiteX2" fmla="*/ 705433 w 731559"/>
              <a:gd name="connsiteY2" fmla="*/ 0 h 1841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59" h="1841863">
                <a:moveTo>
                  <a:pt x="731559" y="1841863"/>
                </a:moveTo>
                <a:cubicBezTo>
                  <a:pt x="367976" y="1387928"/>
                  <a:pt x="4393" y="933994"/>
                  <a:pt x="39" y="627017"/>
                </a:cubicBezTo>
                <a:cubicBezTo>
                  <a:pt x="-4315" y="320040"/>
                  <a:pt x="350559" y="160020"/>
                  <a:pt x="705433" y="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vs 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structure has one (or more) pointer, be very careful.</a:t>
            </a:r>
          </a:p>
          <a:p>
            <a:r>
              <a:rPr lang="en-US" dirty="0" smtClean="0"/>
              <a:t>Assignment (such as </a:t>
            </a:r>
            <a:r>
              <a:rPr lang="en-US" dirty="0" smtClean="0">
                <a:latin typeface="Consolas" panose="020B0609020204030204" pitchFamily="49" charset="0"/>
              </a:rPr>
              <a:t>p2 </a:t>
            </a:r>
            <a:r>
              <a:rPr lang="en-US" dirty="0">
                <a:latin typeface="Consolas" panose="020B0609020204030204" pitchFamily="49" charset="0"/>
              </a:rPr>
              <a:t>= p1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  <a:r>
              <a:rPr lang="en-US" dirty="0"/>
              <a:t> ) </a:t>
            </a:r>
            <a:r>
              <a:rPr lang="en-US" dirty="0" smtClean="0"/>
              <a:t>copies attribute by attribute. </a:t>
            </a:r>
          </a:p>
          <a:p>
            <a:r>
              <a:rPr lang="en-US" dirty="0" smtClean="0"/>
              <a:t>If an attribute is a pointer, two pointers refer to the same address (shallow copy).</a:t>
            </a:r>
          </a:p>
          <a:p>
            <a:r>
              <a:rPr lang="en-US" dirty="0" smtClean="0"/>
              <a:t>Shallow copy: changing p2.name[0] also changes p1.name[0]</a:t>
            </a:r>
          </a:p>
          <a:p>
            <a:r>
              <a:rPr lang="en-US" dirty="0" smtClean="0"/>
              <a:t>Deep copy: allocate memory so that they occupy different heap memory space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66135"/>
              </p:ext>
            </p:extLst>
          </p:nvPr>
        </p:nvGraphicFramePr>
        <p:xfrm>
          <a:off x="326570" y="719666"/>
          <a:ext cx="11508378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4150">
                  <a:extLst>
                    <a:ext uri="{9D8B030D-6E8A-4147-A177-3AD203B41FA5}">
                      <a16:colId xmlns:a16="http://schemas.microsoft.com/office/drawing/2014/main" val="3153018736"/>
                    </a:ext>
                  </a:extLst>
                </a:gridCol>
                <a:gridCol w="6074228">
                  <a:extLst>
                    <a:ext uri="{9D8B030D-6E8A-4147-A177-3AD203B41FA5}">
                      <a16:colId xmlns:a16="http://schemas.microsoft.com/office/drawing/2014/main" val="1558488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Shallow Copy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Deep Copy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142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the same 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different heap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796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save memory space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more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819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 one changes the other (s)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one does not affect the other (s)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520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be used when sharing is desired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be used when sharing is not preferred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788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case: address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employees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case: address of children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71499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Conclusion: Both are useful. You need to know which one to choose.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98269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“Copy-on-write”: beyond </a:t>
                      </a:r>
                      <a:r>
                        <a:rPr lang="en-US" sz="24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scope of ECE 264.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12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9" y="1438014"/>
            <a:ext cx="4811973" cy="338677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632449"/>
              </p:ext>
            </p:extLst>
          </p:nvPr>
        </p:nvGraphicFramePr>
        <p:xfrm>
          <a:off x="5162548" y="4478047"/>
          <a:ext cx="619125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813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47813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47813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47813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262149" y="2016456"/>
            <a:ext cx="524299" cy="385549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99" y="1438014"/>
            <a:ext cx="4811973" cy="33867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068" y="-850301"/>
            <a:ext cx="5889081" cy="761305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775723"/>
              </p:ext>
            </p:extLst>
          </p:nvPr>
        </p:nvGraphicFramePr>
        <p:xfrm>
          <a:off x="4724400" y="3449347"/>
          <a:ext cx="72237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Vector_construct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5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3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9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 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25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971800" y="2647950"/>
            <a:ext cx="4419600" cy="31813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213140" y="2262401"/>
            <a:ext cx="524299" cy="385549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8" y="-850301"/>
            <a:ext cx="7146382" cy="9238414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305106"/>
              </p:ext>
            </p:extLst>
          </p:nvPr>
        </p:nvGraphicFramePr>
        <p:xfrm>
          <a:off x="4933950" y="2973097"/>
          <a:ext cx="72237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Vector_construct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0715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5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3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9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 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25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 flipH="1">
            <a:off x="4038600" y="1143000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2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8" y="-850301"/>
            <a:ext cx="7001602" cy="905125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9612"/>
              </p:ext>
            </p:extLst>
          </p:nvPr>
        </p:nvGraphicFramePr>
        <p:xfrm>
          <a:off x="4933950" y="2573047"/>
          <a:ext cx="722376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24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Vector_construct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0715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5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3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9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 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25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136594"/>
              </p:ext>
            </p:extLst>
          </p:nvPr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 flipH="1">
            <a:off x="4705350" y="148416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791700" y="2305050"/>
            <a:ext cx="781050" cy="13525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7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8" y="-850301"/>
            <a:ext cx="7001602" cy="905125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933950" y="2573047"/>
          <a:ext cx="722376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24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Vector_construct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0715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5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3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9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 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25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32430"/>
              </p:ext>
            </p:extLst>
          </p:nvPr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 flipH="1">
            <a:off x="2236470" y="390445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3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yunglu@purdue.edu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18" y="-850301"/>
            <a:ext cx="7001602" cy="9051251"/>
          </a:xfrm>
          <a:prstGeom prst="rect">
            <a:avLst/>
          </a:prstGeom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071739"/>
              </p:ext>
            </p:extLst>
          </p:nvPr>
        </p:nvGraphicFramePr>
        <p:xfrm>
          <a:off x="4933950" y="2573047"/>
          <a:ext cx="722376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101931212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453397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87490897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520173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24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08236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Vector_construct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0715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5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34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898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address A100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253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60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643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82226"/>
              </p:ext>
            </p:extLst>
          </p:nvPr>
        </p:nvGraphicFramePr>
        <p:xfrm>
          <a:off x="7094220" y="201614"/>
          <a:ext cx="466344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16656964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910617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7298639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03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 z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10008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0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-&gt; 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2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-&gt;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32617"/>
                  </a:ext>
                </a:extLst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 flipH="1">
            <a:off x="2236470" y="4171157"/>
            <a:ext cx="742950" cy="342900"/>
          </a:xfrm>
          <a:prstGeom prst="rightArrow">
            <a:avLst/>
          </a:prstGeom>
          <a:solidFill>
            <a:srgbClr val="00FFFF"/>
          </a:solidFill>
          <a:ln>
            <a:solidFill>
              <a:srgbClr val="0000FF"/>
            </a:solidFill>
          </a:ln>
        </p:spPr>
        <p:txBody>
          <a:bodyPr wrap="none" rtlCol="0" anchor="ctr">
            <a:spAutoFit/>
          </a:bodyPr>
          <a:lstStyle/>
          <a:p>
            <a:pPr algn="ctr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133487" y="3752850"/>
            <a:ext cx="553563" cy="2552700"/>
          </a:xfrm>
          <a:custGeom>
            <a:avLst/>
            <a:gdLst>
              <a:gd name="connsiteX0" fmla="*/ 439263 w 553563"/>
              <a:gd name="connsiteY0" fmla="*/ 0 h 2552700"/>
              <a:gd name="connsiteX1" fmla="*/ 1113 w 553563"/>
              <a:gd name="connsiteY1" fmla="*/ 895350 h 2552700"/>
              <a:gd name="connsiteX2" fmla="*/ 553563 w 553563"/>
              <a:gd name="connsiteY2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3563" h="2552700">
                <a:moveTo>
                  <a:pt x="439263" y="0"/>
                </a:moveTo>
                <a:cubicBezTo>
                  <a:pt x="210663" y="234950"/>
                  <a:pt x="-17937" y="469900"/>
                  <a:pt x="1113" y="895350"/>
                </a:cubicBezTo>
                <a:cubicBezTo>
                  <a:pt x="20163" y="1320800"/>
                  <a:pt x="286863" y="1936750"/>
                  <a:pt x="553563" y="255270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8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rgbClr val="0000FF"/>
          </a:solidFill>
        </a:ln>
      </a:spPr>
      <a:bodyPr wrap="none" rtlCol="0" anchor="ctr">
        <a:spAutoFit/>
      </a:bodyPr>
      <a:lstStyle>
        <a:defPPr algn="ctr">
          <a:defRPr sz="2800" dirty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non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18555</TotalTime>
  <Words>2137</Words>
  <Application>Microsoft Office PowerPoint</Application>
  <PresentationFormat>Widescreen</PresentationFormat>
  <Paragraphs>1106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Consolas</vt:lpstr>
      <vt:lpstr>Courier New</vt:lpstr>
      <vt:lpstr>Wingdings</vt:lpstr>
      <vt:lpstr>Office Theme</vt:lpstr>
      <vt:lpstr>ECE 264 Fall 2020 Advanced C Programming</vt:lpstr>
      <vt:lpstr>Structure 02 and Heap Memory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Segmentation Fault</vt:lpstr>
      <vt:lpstr>PowerPoint Presentation</vt:lpstr>
      <vt:lpstr>PowerPoint Presentation</vt:lpstr>
      <vt:lpstr>PowerPoint Presentation</vt:lpstr>
      <vt:lpstr>PowerPoint Presentation</vt:lpstr>
      <vt:lpstr>shallow vs deep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Shallow vs Deep Copy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Start of Linux</dc:title>
  <dc:creator>yunglu</dc:creator>
  <cp:lastModifiedBy>Lu, Yung-hsiang</cp:lastModifiedBy>
  <cp:revision>833</cp:revision>
  <dcterms:created xsi:type="dcterms:W3CDTF">2019-01-20T10:50:50Z</dcterms:created>
  <dcterms:modified xsi:type="dcterms:W3CDTF">2020-07-12T16:21:41Z</dcterms:modified>
</cp:coreProperties>
</file>