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43" r:id="rId2"/>
    <p:sldId id="257" r:id="rId3"/>
    <p:sldId id="467" r:id="rId4"/>
    <p:sldId id="490" r:id="rId5"/>
    <p:sldId id="491" r:id="rId6"/>
    <p:sldId id="518" r:id="rId7"/>
    <p:sldId id="519" r:id="rId8"/>
    <p:sldId id="520" r:id="rId9"/>
    <p:sldId id="521" r:id="rId10"/>
    <p:sldId id="522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492" r:id="rId21"/>
    <p:sldId id="494" r:id="rId22"/>
    <p:sldId id="495" r:id="rId23"/>
    <p:sldId id="493" r:id="rId24"/>
    <p:sldId id="498" r:id="rId25"/>
    <p:sldId id="523" r:id="rId26"/>
    <p:sldId id="524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CC66FF"/>
    <a:srgbClr val="FF99CC"/>
    <a:srgbClr val="66FF99"/>
    <a:srgbClr val="66FF66"/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s[20];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(s, “ECE Purdue”);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 = &amp; s[0];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dest</a:t>
            </a:r>
            <a:r>
              <a:rPr lang="en-US" dirty="0" smtClean="0">
                <a:latin typeface="Consolas" panose="020B0609020204030204" pitchFamily="49" charset="0"/>
              </a:rPr>
              <a:t> = &amp; s[8]; 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dest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17291"/>
              </p:ext>
            </p:extLst>
          </p:nvPr>
        </p:nvGraphicFramePr>
        <p:xfrm>
          <a:off x="721814" y="3653935"/>
          <a:ext cx="1095777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06110873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572109954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503827853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758939489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17805826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482098284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36700141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52663105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97496115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18355009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12177596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95142910"/>
                    </a:ext>
                  </a:extLst>
                </a:gridCol>
                <a:gridCol w="498502">
                  <a:extLst>
                    <a:ext uri="{9D8B030D-6E8A-4147-A177-3AD203B41FA5}">
                      <a16:colId xmlns:a16="http://schemas.microsoft.com/office/drawing/2014/main" val="3618247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949871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1529367832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83209252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910826446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1968999022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496436793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19000347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19269303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0951729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6219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s[8]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s[19]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8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58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714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199333"/>
                  </a:ext>
                </a:extLst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2169994" y="4722125"/>
            <a:ext cx="2975212" cy="1389985"/>
          </a:xfrm>
          <a:custGeom>
            <a:avLst/>
            <a:gdLst>
              <a:gd name="connsiteX0" fmla="*/ 0 w 2975212"/>
              <a:gd name="connsiteY0" fmla="*/ 0 h 1389985"/>
              <a:gd name="connsiteX1" fmla="*/ 955343 w 2975212"/>
              <a:gd name="connsiteY1" fmla="*/ 1378424 h 1389985"/>
              <a:gd name="connsiteX2" fmla="*/ 2975212 w 2975212"/>
              <a:gd name="connsiteY2" fmla="*/ 545911 h 138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5212" h="1389985">
                <a:moveTo>
                  <a:pt x="0" y="0"/>
                </a:moveTo>
                <a:cubicBezTo>
                  <a:pt x="229737" y="643719"/>
                  <a:pt x="459474" y="1287439"/>
                  <a:pt x="955343" y="1378424"/>
                </a:cubicBezTo>
                <a:cubicBezTo>
                  <a:pt x="1451212" y="1469409"/>
                  <a:pt x="2213212" y="1007660"/>
                  <a:pt x="2975212" y="545911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67" y="1547197"/>
            <a:ext cx="11269865" cy="1032769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29" y="3018519"/>
            <a:ext cx="7555516" cy="634156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33" y="3787612"/>
            <a:ext cx="11306097" cy="1993062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11" name="Straight Connector 10"/>
          <p:cNvCxnSpPr/>
          <p:nvPr/>
        </p:nvCxnSpPr>
        <p:spPr>
          <a:xfrm>
            <a:off x="4467911" y="3603871"/>
            <a:ext cx="913986" cy="4354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in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477188"/>
            <a:ext cx="5117919" cy="524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41" y="365125"/>
            <a:ext cx="5742650" cy="58118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725" y="1985555"/>
            <a:ext cx="8223233" cy="1411914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57200" y="2873829"/>
            <a:ext cx="235131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86" y="276705"/>
            <a:ext cx="5968469" cy="59002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457175" y="2385171"/>
            <a:ext cx="547281" cy="427970"/>
          </a:xfrm>
          <a:prstGeom prst="lef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365" y="2429339"/>
            <a:ext cx="158248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ok</a:t>
            </a:r>
          </a:p>
        </p:txBody>
      </p:sp>
      <p:sp>
        <p:nvSpPr>
          <p:cNvPr id="8" name="Left Arrow 7"/>
          <p:cNvSpPr/>
          <p:nvPr/>
        </p:nvSpPr>
        <p:spPr>
          <a:xfrm>
            <a:off x="2417987" y="2817259"/>
            <a:ext cx="547281" cy="427970"/>
          </a:xfrm>
          <a:prstGeom prst="leftArrow">
            <a:avLst/>
          </a:prstGeom>
          <a:solidFill>
            <a:srgbClr val="00FF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8925" y="3131946"/>
            <a:ext cx="7221849" cy="523220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not allowed (cannot use the LHS rule)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2831645" y="2015056"/>
            <a:ext cx="547281" cy="427970"/>
          </a:xfrm>
          <a:prstGeom prst="lef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1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86" y="276705"/>
            <a:ext cx="5968469" cy="59002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53037"/>
              </p:ext>
            </p:extLst>
          </p:nvPr>
        </p:nvGraphicFramePr>
        <p:xfrm>
          <a:off x="6309358" y="1398034"/>
          <a:ext cx="55618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469">
                  <a:extLst>
                    <a:ext uri="{9D8B030D-6E8A-4147-A177-3AD203B41FA5}">
                      <a16:colId xmlns:a16="http://schemas.microsoft.com/office/drawing/2014/main" val="1480411171"/>
                    </a:ext>
                  </a:extLst>
                </a:gridCol>
                <a:gridCol w="1390469">
                  <a:extLst>
                    <a:ext uri="{9D8B030D-6E8A-4147-A177-3AD203B41FA5}">
                      <a16:colId xmlns:a16="http://schemas.microsoft.com/office/drawing/2014/main" val="2255827446"/>
                    </a:ext>
                  </a:extLst>
                </a:gridCol>
                <a:gridCol w="1477555">
                  <a:extLst>
                    <a:ext uri="{9D8B030D-6E8A-4147-A177-3AD203B41FA5}">
                      <a16:colId xmlns:a16="http://schemas.microsoft.com/office/drawing/2014/main" val="2938885073"/>
                    </a:ext>
                  </a:extLst>
                </a:gridCol>
                <a:gridCol w="1303383">
                  <a:extLst>
                    <a:ext uri="{9D8B030D-6E8A-4147-A177-3AD203B41FA5}">
                      <a16:colId xmlns:a16="http://schemas.microsoft.com/office/drawing/2014/main" val="1531145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1916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6675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872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437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548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10541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391886" y="1841863"/>
            <a:ext cx="561703" cy="26125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86" y="276705"/>
            <a:ext cx="5968469" cy="59002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984"/>
              </p:ext>
            </p:extLst>
          </p:nvPr>
        </p:nvGraphicFramePr>
        <p:xfrm>
          <a:off x="6309358" y="1398034"/>
          <a:ext cx="55618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469">
                  <a:extLst>
                    <a:ext uri="{9D8B030D-6E8A-4147-A177-3AD203B41FA5}">
                      <a16:colId xmlns:a16="http://schemas.microsoft.com/office/drawing/2014/main" val="1480411171"/>
                    </a:ext>
                  </a:extLst>
                </a:gridCol>
                <a:gridCol w="1390469">
                  <a:extLst>
                    <a:ext uri="{9D8B030D-6E8A-4147-A177-3AD203B41FA5}">
                      <a16:colId xmlns:a16="http://schemas.microsoft.com/office/drawing/2014/main" val="2255827446"/>
                    </a:ext>
                  </a:extLst>
                </a:gridCol>
                <a:gridCol w="1477555">
                  <a:extLst>
                    <a:ext uri="{9D8B030D-6E8A-4147-A177-3AD203B41FA5}">
                      <a16:colId xmlns:a16="http://schemas.microsoft.com/office/drawing/2014/main" val="2938885073"/>
                    </a:ext>
                  </a:extLst>
                </a:gridCol>
                <a:gridCol w="1303383">
                  <a:extLst>
                    <a:ext uri="{9D8B030D-6E8A-4147-A177-3AD203B41FA5}">
                      <a16:colId xmlns:a16="http://schemas.microsoft.com/office/drawing/2014/main" val="1531145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1916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6675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872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437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548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10541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365760" y="2207625"/>
            <a:ext cx="561703" cy="26125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142618" y="3879669"/>
            <a:ext cx="767805" cy="1306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845884" y="4141234"/>
            <a:ext cx="100380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-456</a:t>
            </a:r>
          </a:p>
        </p:txBody>
      </p:sp>
    </p:spTree>
    <p:extLst>
      <p:ext uri="{BB962C8B-B14F-4D97-AF65-F5344CB8AC3E}">
        <p14:creationId xmlns:p14="http://schemas.microsoft.com/office/powerpoint/2010/main" val="8681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86" y="276705"/>
            <a:ext cx="5968469" cy="59002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12546"/>
              </p:ext>
            </p:extLst>
          </p:nvPr>
        </p:nvGraphicFramePr>
        <p:xfrm>
          <a:off x="6309358" y="1398034"/>
          <a:ext cx="55618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469">
                  <a:extLst>
                    <a:ext uri="{9D8B030D-6E8A-4147-A177-3AD203B41FA5}">
                      <a16:colId xmlns:a16="http://schemas.microsoft.com/office/drawing/2014/main" val="1480411171"/>
                    </a:ext>
                  </a:extLst>
                </a:gridCol>
                <a:gridCol w="1390469">
                  <a:extLst>
                    <a:ext uri="{9D8B030D-6E8A-4147-A177-3AD203B41FA5}">
                      <a16:colId xmlns:a16="http://schemas.microsoft.com/office/drawing/2014/main" val="2255827446"/>
                    </a:ext>
                  </a:extLst>
                </a:gridCol>
                <a:gridCol w="1477555">
                  <a:extLst>
                    <a:ext uri="{9D8B030D-6E8A-4147-A177-3AD203B41FA5}">
                      <a16:colId xmlns:a16="http://schemas.microsoft.com/office/drawing/2014/main" val="2938885073"/>
                    </a:ext>
                  </a:extLst>
                </a:gridCol>
                <a:gridCol w="1303383">
                  <a:extLst>
                    <a:ext uri="{9D8B030D-6E8A-4147-A177-3AD203B41FA5}">
                      <a16:colId xmlns:a16="http://schemas.microsoft.com/office/drawing/2014/main" val="1531145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1916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6675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72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437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548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10541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365760" y="2442759"/>
            <a:ext cx="561703" cy="26125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64" y="365125"/>
            <a:ext cx="4597163" cy="4345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32" y="5246215"/>
            <a:ext cx="11722536" cy="106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" y="438041"/>
            <a:ext cx="5219274" cy="4738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427" y="5190662"/>
            <a:ext cx="8565373" cy="140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06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/>
              <a:t>Count Occurrences of a Word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711337" y="4231576"/>
            <a:ext cx="2806337" cy="423080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8672" y="3929244"/>
            <a:ext cx="3124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article (in a file)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 a word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9936" y="4181506"/>
            <a:ext cx="2925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count (a number)</a:t>
            </a:r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54" y="684213"/>
            <a:ext cx="4633341" cy="703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84" y="3470640"/>
            <a:ext cx="8978212" cy="468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72" y="3925252"/>
            <a:ext cx="11520250" cy="1352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659" y="1326674"/>
            <a:ext cx="11177707" cy="1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54" y="684213"/>
            <a:ext cx="4633341" cy="703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84" y="3470640"/>
            <a:ext cx="8978212" cy="468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72" y="3925252"/>
            <a:ext cx="11520250" cy="1352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659" y="1326674"/>
            <a:ext cx="11177707" cy="167665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3267891" y="2586446"/>
            <a:ext cx="1541417" cy="870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08837" y="4976949"/>
            <a:ext cx="2372672" cy="4354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‘\0’ in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array must have space to store this special character</a:t>
            </a:r>
          </a:p>
          <a:p>
            <a:r>
              <a:rPr lang="en-US" dirty="0" err="1" smtClean="0"/>
              <a:t>strelen</a:t>
            </a:r>
            <a:r>
              <a:rPr lang="en-US" dirty="0" smtClean="0"/>
              <a:t> does not count 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char * 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mystrdup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char * 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char * p = 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malloc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(char) * (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strlen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 + 1));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strcpy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(p, </a:t>
            </a:r>
            <a:r>
              <a:rPr lang="en-US" sz="24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	return p;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501052" y="4728754"/>
            <a:ext cx="627017" cy="87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5026" y="4990011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‘\0’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727370" y="2687700"/>
            <a:ext cx="4626429" cy="1141123"/>
          </a:xfrm>
          <a:prstGeom prst="wedgeRoundRectCallout">
            <a:avLst>
              <a:gd name="adj1" fmla="val 21365"/>
              <a:gd name="adj2" fmla="val 84794"/>
              <a:gd name="adj3" fmla="val 16667"/>
            </a:avLst>
          </a:prstGeom>
          <a:solidFill>
            <a:srgbClr val="00FF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7369" y="2687700"/>
            <a:ext cx="4788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+ 1,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behavior undefined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79132"/>
              </p:ext>
            </p:extLst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9521598" y="1183459"/>
            <a:ext cx="1124631" cy="5172891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91886" y="3422469"/>
            <a:ext cx="446314" cy="35269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80706"/>
              </p:ext>
            </p:extLst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9581603" y="731520"/>
            <a:ext cx="1116877" cy="4245429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1886" y="4001294"/>
            <a:ext cx="446314" cy="35269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</a:t>
            </a:r>
            <a:r>
              <a:rPr lang="en-US" dirty="0" smtClean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>
                <a:latin typeface="Consolas" panose="020B0609020204030204" pitchFamily="49" charset="0"/>
              </a:rPr>
              <a:t>strstr</a:t>
            </a:r>
            <a:r>
              <a:rPr lang="en-US" dirty="0">
                <a:latin typeface="Consolas" panose="020B0609020204030204" pitchFamily="49" charset="0"/>
              </a:rPr>
              <a:t>(t, “ECE</a:t>
            </a:r>
            <a:r>
              <a:rPr lang="en-US" dirty="0" smtClean="0">
                <a:latin typeface="Consolas" panose="020B0609020204030204" pitchFamily="49" charset="0"/>
              </a:rPr>
              <a:t>”); // p is 204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9581603" y="731520"/>
            <a:ext cx="1116877" cy="4245429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1886" y="4432371"/>
            <a:ext cx="446314" cy="35269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</a:t>
            </a:r>
            <a:r>
              <a:rPr lang="en-US" dirty="0" smtClean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(p, </a:t>
            </a:r>
            <a:r>
              <a:rPr lang="en-US" dirty="0">
                <a:latin typeface="Consolas" panose="020B0609020204030204" pitchFamily="49" charset="0"/>
              </a:rPr>
              <a:t>“ECE</a:t>
            </a:r>
            <a:r>
              <a:rPr lang="en-US" dirty="0" smtClean="0">
                <a:latin typeface="Consolas" panose="020B0609020204030204" pitchFamily="49" charset="0"/>
              </a:rPr>
              <a:t>”); // p is 204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9581603" y="731520"/>
            <a:ext cx="1116877" cy="4245429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1886" y="4432371"/>
            <a:ext cx="446314" cy="35269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913016" y="4950823"/>
            <a:ext cx="509451" cy="418011"/>
          </a:xfrm>
          <a:prstGeom prst="upArrow">
            <a:avLst/>
          </a:prstGeom>
          <a:solidFill>
            <a:srgbClr val="00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39730"/>
              </p:ext>
            </p:extLst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9581603" y="731520"/>
            <a:ext cx="1247506" cy="3827417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774797"/>
              </p:ext>
            </p:extLst>
          </p:nvPr>
        </p:nvGraphicFramePr>
        <p:xfrm>
          <a:off x="8238306" y="60961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7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5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(q, </a:t>
            </a:r>
            <a:r>
              <a:rPr lang="en-US" dirty="0">
                <a:latin typeface="Consolas" panose="020B0609020204030204" pitchFamily="49" charset="0"/>
              </a:rPr>
              <a:t>“ECE</a:t>
            </a:r>
            <a:r>
              <a:rPr lang="en-US" dirty="0" smtClean="0">
                <a:latin typeface="Consolas" panose="020B0609020204030204" pitchFamily="49" charset="0"/>
              </a:rPr>
              <a:t>”); // not 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44758"/>
              </p:ext>
            </p:extLst>
          </p:nvPr>
        </p:nvGraphicFramePr>
        <p:xfrm>
          <a:off x="8238306" y="113213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92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9581603" y="1018902"/>
            <a:ext cx="1247506" cy="3344091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2886891" y="5878288"/>
            <a:ext cx="431075" cy="444137"/>
          </a:xfrm>
          <a:prstGeom prst="up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C Strings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has no “string” data type.</a:t>
            </a:r>
          </a:p>
          <a:p>
            <a:r>
              <a:rPr lang="en-US" dirty="0" smtClean="0"/>
              <a:t>C uses “array of characters + \0” as a string</a:t>
            </a:r>
          </a:p>
          <a:p>
            <a:r>
              <a:rPr lang="en-US" dirty="0" smtClean="0"/>
              <a:t>Each element can store a value between 0 and 255</a:t>
            </a:r>
          </a:p>
          <a:p>
            <a:r>
              <a:rPr lang="en-US" dirty="0" smtClean="0"/>
              <a:t>Conversion between numbers and characters based on ASCII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91386"/>
              </p:ext>
            </p:extLst>
          </p:nvPr>
        </p:nvGraphicFramePr>
        <p:xfrm>
          <a:off x="1457234" y="4269131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3839645886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96040608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4978224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64925303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5272036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30201151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90649276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866339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6336674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94781534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376416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0239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82363"/>
              </p:ext>
            </p:extLst>
          </p:nvPr>
        </p:nvGraphicFramePr>
        <p:xfrm>
          <a:off x="1457234" y="5005006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3839645886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96040608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4978224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64925303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5272036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30201151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90649276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866339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6336674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94781534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376416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0239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02476"/>
              </p:ext>
            </p:extLst>
          </p:nvPr>
        </p:nvGraphicFramePr>
        <p:xfrm>
          <a:off x="1461587" y="5653798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3839645886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96040608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4978224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649253031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5272036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30201151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90649276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866339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6336674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94781534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376416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\n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0239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23571" y="453731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Don’t Care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(after \0)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200503" y="4785068"/>
            <a:ext cx="362524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91794" y="4785068"/>
            <a:ext cx="8709" cy="2025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27669" y="4789419"/>
            <a:ext cx="8709" cy="2025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98231" y="4772005"/>
            <a:ext cx="8709" cy="2025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90710" y="4798129"/>
            <a:ext cx="8709" cy="2025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122232" y="4789415"/>
            <a:ext cx="8709" cy="2025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9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(q, </a:t>
            </a:r>
            <a:r>
              <a:rPr lang="en-US" dirty="0">
                <a:latin typeface="Consolas" panose="020B0609020204030204" pitchFamily="49" charset="0"/>
              </a:rPr>
              <a:t>“ECE</a:t>
            </a:r>
            <a:r>
              <a:rPr lang="en-US" dirty="0" smtClean="0">
                <a:latin typeface="Consolas" panose="020B0609020204030204" pitchFamily="49" charset="0"/>
              </a:rPr>
              <a:t>”); // not 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q = p;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84687"/>
              </p:ext>
            </p:extLst>
          </p:nvPr>
        </p:nvGraphicFramePr>
        <p:xfrm>
          <a:off x="8238306" y="113213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01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one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(q, </a:t>
            </a:r>
            <a:r>
              <a:rPr lang="en-US" dirty="0">
                <a:latin typeface="Consolas" panose="020B0609020204030204" pitchFamily="49" charset="0"/>
              </a:rPr>
              <a:t>“ECE</a:t>
            </a:r>
            <a:r>
              <a:rPr lang="en-US" dirty="0" smtClean="0">
                <a:latin typeface="Consolas" panose="020B0609020204030204" pitchFamily="49" charset="0"/>
              </a:rPr>
              <a:t>”); // not 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++;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q = p;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 = </a:t>
            </a:r>
            <a:r>
              <a:rPr lang="en-US" dirty="0" err="1">
                <a:latin typeface="Consolas" panose="020B0609020204030204" pitchFamily="49" charset="0"/>
              </a:rPr>
              <a:t>strstr</a:t>
            </a:r>
            <a:r>
              <a:rPr lang="en-US" dirty="0">
                <a:latin typeface="Consolas" panose="020B0609020204030204" pitchFamily="49" charset="0"/>
              </a:rPr>
              <a:t>(q, “ECE”);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43283"/>
              </p:ext>
            </p:extLst>
          </p:nvPr>
        </p:nvGraphicFramePr>
        <p:xfrm>
          <a:off x="8238306" y="126276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26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7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one</a:t>
            </a:r>
            <a:r>
              <a:rPr lang="en-US" dirty="0" smtClean="0">
                <a:latin typeface="Consolas" panose="020B0609020204030204" pitchFamily="49" charset="0"/>
              </a:rPr>
              <a:t>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15462"/>
              </p:ext>
            </p:extLst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248194" y="2508069"/>
            <a:ext cx="590006" cy="313508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581603" y="809897"/>
            <a:ext cx="1247506" cy="4075612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one</a:t>
            </a:r>
            <a:r>
              <a:rPr lang="en-US" dirty="0" smtClean="0">
                <a:latin typeface="Consolas" panose="020B0609020204030204" pitchFamily="49" charset="0"/>
              </a:rPr>
              <a:t>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(“ECE”);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69769"/>
              </p:ext>
            </p:extLst>
          </p:nvPr>
        </p:nvGraphicFramePr>
        <p:xfrm>
          <a:off x="8238306" y="269969"/>
          <a:ext cx="329184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248194" y="3017526"/>
            <a:ext cx="590006" cy="313508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581603" y="809897"/>
            <a:ext cx="1247506" cy="3056709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one</a:t>
            </a:r>
            <a:r>
              <a:rPr lang="en-US" dirty="0" smtClean="0">
                <a:latin typeface="Consolas" panose="020B0609020204030204" pitchFamily="49" charset="0"/>
              </a:rPr>
              <a:t>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78830"/>
              </p:ext>
            </p:extLst>
          </p:nvPr>
        </p:nvGraphicFramePr>
        <p:xfrm>
          <a:off x="8238306" y="100150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5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248194" y="3435539"/>
            <a:ext cx="590006" cy="313508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How many ECE does t 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Does “ECECE” count 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one</a:t>
            </a:r>
            <a:r>
              <a:rPr lang="en-US" dirty="0" smtClean="0">
                <a:latin typeface="Consolas" panose="020B0609020204030204" pitchFamily="49" charset="0"/>
              </a:rPr>
              <a:t> or two?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(q, “ECE”); 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33714"/>
              </p:ext>
            </p:extLst>
          </p:nvPr>
        </p:nvGraphicFramePr>
        <p:xfrm>
          <a:off x="8238306" y="126276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76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248194" y="4010306"/>
            <a:ext cx="590006" cy="313508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581603" y="1018903"/>
            <a:ext cx="1247506" cy="2612571"/>
          </a:xfrm>
          <a:custGeom>
            <a:avLst/>
            <a:gdLst>
              <a:gd name="connsiteX0" fmla="*/ 27351 w 510677"/>
              <a:gd name="connsiteY0" fmla="*/ 5172891 h 5172891"/>
              <a:gd name="connsiteX1" fmla="*/ 53477 w 510677"/>
              <a:gd name="connsiteY1" fmla="*/ 2207623 h 5172891"/>
              <a:gd name="connsiteX2" fmla="*/ 510677 w 510677"/>
              <a:gd name="connsiteY2" fmla="*/ 0 h 51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77" h="5172891">
                <a:moveTo>
                  <a:pt x="27351" y="5172891"/>
                </a:moveTo>
                <a:cubicBezTo>
                  <a:pt x="137" y="4121331"/>
                  <a:pt x="-27077" y="3069771"/>
                  <a:pt x="53477" y="2207623"/>
                </a:cubicBezTo>
                <a:cubicBezTo>
                  <a:pt x="134031" y="1345475"/>
                  <a:pt x="322354" y="672737"/>
                  <a:pt x="510677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smtClean="0">
                <a:latin typeface="Consolas" panose="020B0609020204030204" pitchFamily="49" charset="0"/>
              </a:rPr>
              <a:t>*t = “PCE ECECECECE”;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(t, 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+=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(“ECE”);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q = p;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</a:t>
            </a:r>
            <a:r>
              <a:rPr lang="en-US" dirty="0" err="1" smtClean="0">
                <a:latin typeface="Consolas" panose="020B0609020204030204" pitchFamily="49" charset="0"/>
              </a:rPr>
              <a:t>strstr</a:t>
            </a:r>
            <a:r>
              <a:rPr lang="en-US" dirty="0" smtClean="0">
                <a:latin typeface="Consolas" panose="020B0609020204030204" pitchFamily="49" charset="0"/>
              </a:rPr>
              <a:t>(q, “ECE”);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How many ECE does </a:t>
            </a:r>
            <a:r>
              <a:rPr lang="en-US" dirty="0" smtClean="0">
                <a:latin typeface="Consolas" panose="020B0609020204030204" pitchFamily="49" charset="0"/>
              </a:rPr>
              <a:t>t </a:t>
            </a:r>
            <a:r>
              <a:rPr lang="en-US" dirty="0">
                <a:latin typeface="Consolas" panose="020B0609020204030204" pitchFamily="49" charset="0"/>
              </a:rPr>
              <a:t>have?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</a:t>
            </a:r>
            <a:r>
              <a:rPr lang="en-US" dirty="0">
                <a:latin typeface="Consolas" panose="020B0609020204030204" pitchFamily="49" charset="0"/>
              </a:rPr>
              <a:t>Does “ECECE” count </a:t>
            </a:r>
            <a:r>
              <a:rPr lang="en-US" dirty="0" smtClean="0">
                <a:latin typeface="Consolas" panose="020B0609020204030204" pitchFamily="49" charset="0"/>
              </a:rPr>
              <a:t>as one </a:t>
            </a:r>
            <a:r>
              <a:rPr lang="en-US" dirty="0">
                <a:latin typeface="Consolas" panose="020B0609020204030204" pitchFamily="49" charset="0"/>
              </a:rPr>
              <a:t>or two</a:t>
            </a:r>
            <a:r>
              <a:rPr lang="en-US" dirty="0" smtClean="0">
                <a:latin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p += </a:t>
            </a:r>
            <a:r>
              <a:rPr lang="en-US" dirty="0" err="1" smtClean="0">
                <a:latin typeface="Consolas" panose="020B0609020204030204" pitchFamily="49" charset="0"/>
              </a:rPr>
              <a:t>strlen</a:t>
            </a:r>
            <a:r>
              <a:rPr lang="en-US" dirty="0" smtClean="0">
                <a:latin typeface="Consolas" panose="020B0609020204030204" pitchFamily="49" charset="0"/>
              </a:rPr>
              <a:t>(“ECE”) count as one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p ++ count as two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57525"/>
              </p:ext>
            </p:extLst>
          </p:nvPr>
        </p:nvGraphicFramePr>
        <p:xfrm>
          <a:off x="8238306" y="126276"/>
          <a:ext cx="32918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1">
                  <a:extLst>
                    <a:ext uri="{9D8B030D-6E8A-4147-A177-3AD203B41FA5}">
                      <a16:colId xmlns:a16="http://schemas.microsoft.com/office/drawing/2014/main" val="617685739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503005341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136496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11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76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\0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4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5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7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885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5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4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46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1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9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1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t[1]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4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t[0]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6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67" y="2775109"/>
            <a:ext cx="11269865" cy="1032769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33" y="3919861"/>
            <a:ext cx="7555516" cy="634156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33" y="4688954"/>
            <a:ext cx="11306097" cy="1993062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070" y="1484518"/>
            <a:ext cx="4787709" cy="1155654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1645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67" y="1547197"/>
            <a:ext cx="11269865" cy="1032769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29" y="3018519"/>
            <a:ext cx="7555516" cy="634156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33" y="3787612"/>
            <a:ext cx="11306097" cy="1993062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1524000" y="2403566"/>
            <a:ext cx="1541417" cy="870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088880" y="4280264"/>
            <a:ext cx="1541417" cy="870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52174" y="4968240"/>
            <a:ext cx="2372672" cy="4354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1703" y="5294814"/>
            <a:ext cx="2372672" cy="4354"/>
          </a:xfrm>
          <a:prstGeom prst="line">
            <a:avLst/>
          </a:prstGeom>
          <a:ln w="762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708" y="2935314"/>
            <a:ext cx="418415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pay attention to the order</a:t>
            </a:r>
          </a:p>
        </p:txBody>
      </p:sp>
    </p:spTree>
    <p:extLst>
      <p:ext uri="{BB962C8B-B14F-4D97-AF65-F5344CB8AC3E}">
        <p14:creationId xmlns:p14="http://schemas.microsoft.com/office/powerpoint/2010/main" val="39977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 is always a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* </a:t>
            </a:r>
            <a:r>
              <a:rPr lang="en-US" dirty="0" smtClean="0">
                <a:latin typeface="Consolas" panose="020B0609020204030204" pitchFamily="49" charset="0"/>
              </a:rPr>
              <a:t>arr1;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arr1 </a:t>
            </a:r>
            <a:r>
              <a:rPr lang="en-US" dirty="0">
                <a:latin typeface="Consolas" panose="020B0609020204030204" pitchFamily="49" charset="0"/>
              </a:rPr>
              <a:t>= </a:t>
            </a:r>
            <a:r>
              <a:rPr lang="en-US" dirty="0" err="1">
                <a:latin typeface="Consolas" panose="020B0609020204030204" pitchFamily="49" charset="0"/>
              </a:rPr>
              <a:t>malloc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(char) * 20);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// arr1 </a:t>
            </a:r>
            <a:r>
              <a:rPr lang="en-US" dirty="0">
                <a:latin typeface="Consolas" panose="020B0609020204030204" pitchFamily="49" charset="0"/>
              </a:rPr>
              <a:t>stores the address of the first </a:t>
            </a:r>
            <a:r>
              <a:rPr lang="en-US" dirty="0" smtClean="0">
                <a:latin typeface="Consolas" panose="020B0609020204030204" pitchFamily="49" charset="0"/>
              </a:rPr>
              <a:t>element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(arr1, “Purdue ECE”);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arr2[20];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// arr2 </a:t>
            </a:r>
            <a:r>
              <a:rPr lang="en-US" dirty="0">
                <a:latin typeface="Consolas" panose="020B0609020204030204" pitchFamily="49" charset="0"/>
              </a:rPr>
              <a:t>is equivalent to &amp; </a:t>
            </a:r>
            <a:r>
              <a:rPr lang="en-US" dirty="0" smtClean="0">
                <a:latin typeface="Consolas" panose="020B0609020204030204" pitchFamily="49" charset="0"/>
              </a:rPr>
              <a:t>arr2[0</a:t>
            </a:r>
            <a:r>
              <a:rPr lang="en-US" dirty="0">
                <a:latin typeface="Consolas" panose="020B0609020204030204" pitchFamily="49" charset="0"/>
              </a:rPr>
              <a:t>],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// </a:t>
            </a:r>
            <a:r>
              <a:rPr lang="en-US" dirty="0">
                <a:latin typeface="Consolas" panose="020B0609020204030204" pitchFamily="49" charset="0"/>
              </a:rPr>
              <a:t>i.e., address of the first element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// cannot free (arr2)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free (arr1);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734594" y="3696789"/>
            <a:ext cx="901337" cy="347477"/>
          </a:xfrm>
          <a:custGeom>
            <a:avLst/>
            <a:gdLst>
              <a:gd name="connsiteX0" fmla="*/ 901337 w 901337"/>
              <a:gd name="connsiteY0" fmla="*/ 287382 h 347477"/>
              <a:gd name="connsiteX1" fmla="*/ 195943 w 901337"/>
              <a:gd name="connsiteY1" fmla="*/ 326571 h 347477"/>
              <a:gd name="connsiteX2" fmla="*/ 0 w 901337"/>
              <a:gd name="connsiteY2" fmla="*/ 0 h 3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337" h="347477">
                <a:moveTo>
                  <a:pt x="901337" y="287382"/>
                </a:moveTo>
                <a:cubicBezTo>
                  <a:pt x="623751" y="330925"/>
                  <a:pt x="346166" y="374468"/>
                  <a:pt x="195943" y="326571"/>
                </a:cubicBezTo>
                <a:cubicBezTo>
                  <a:pt x="45720" y="278674"/>
                  <a:pt x="22860" y="139337"/>
                  <a:pt x="0" y="0"/>
                </a:cubicBezTo>
              </a:path>
            </a:pathLst>
          </a:custGeom>
          <a:noFill/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35931" y="3331918"/>
            <a:ext cx="4011034" cy="10772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Double quotation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automatically add ‘\0’</a:t>
            </a:r>
          </a:p>
        </p:txBody>
      </p:sp>
    </p:spTree>
    <p:extLst>
      <p:ext uri="{BB962C8B-B14F-4D97-AF65-F5344CB8AC3E}">
        <p14:creationId xmlns:p14="http://schemas.microsoft.com/office/powerpoint/2010/main" val="3321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pointer may not be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</a:t>
            </a:r>
            <a:r>
              <a:rPr lang="en-US" dirty="0" err="1" smtClean="0">
                <a:latin typeface="Consolas" panose="020B0609020204030204" pitchFamily="49" charset="0"/>
              </a:rPr>
              <a:t>ch</a:t>
            </a:r>
            <a:r>
              <a:rPr lang="en-US" dirty="0" smtClean="0">
                <a:latin typeface="Consolas" panose="020B0609020204030204" pitchFamily="49" charset="0"/>
              </a:rPr>
              <a:t> = ‘A’;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</a:t>
            </a:r>
            <a:r>
              <a:rPr lang="en-US" dirty="0">
                <a:latin typeface="Consolas" panose="020B0609020204030204" pitchFamily="49" charset="0"/>
              </a:rPr>
              <a:t>* </a:t>
            </a:r>
            <a:r>
              <a:rPr lang="en-US" dirty="0" smtClean="0">
                <a:latin typeface="Consolas" panose="020B0609020204030204" pitchFamily="49" charset="0"/>
              </a:rPr>
              <a:t>p;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 = &amp; </a:t>
            </a:r>
            <a:r>
              <a:rPr lang="en-US" dirty="0" err="1" smtClean="0">
                <a:latin typeface="Consolas" panose="020B0609020204030204" pitchFamily="49" charset="0"/>
              </a:rPr>
              <a:t>ch</a:t>
            </a:r>
            <a:r>
              <a:rPr lang="en-US" dirty="0" smtClean="0">
                <a:latin typeface="Consolas" panose="020B0609020204030204" pitchFamily="49" charset="0"/>
              </a:rPr>
              <a:t>; // a pointer, but there is no array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, not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85145"/>
            <a:ext cx="10515600" cy="21918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s[20];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(s, “ECE Purdue”);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 = &amp; s[0];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dest</a:t>
            </a:r>
            <a:r>
              <a:rPr lang="en-US" dirty="0" smtClean="0">
                <a:latin typeface="Consolas" panose="020B0609020204030204" pitchFamily="49" charset="0"/>
              </a:rPr>
              <a:t> = &amp; s[8]; 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33" y="1603966"/>
            <a:ext cx="11306097" cy="1993062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1323833" y="2756848"/>
            <a:ext cx="3712191" cy="1364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5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s[20];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strcpy</a:t>
            </a:r>
            <a:r>
              <a:rPr lang="en-US" dirty="0" smtClean="0">
                <a:latin typeface="Consolas" panose="020B0609020204030204" pitchFamily="49" charset="0"/>
              </a:rPr>
              <a:t>(s, “ECE Purdue”);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</a:rPr>
              <a:t> = &amp; s[0];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char * </a:t>
            </a:r>
            <a:r>
              <a:rPr lang="en-US" dirty="0" err="1" smtClean="0">
                <a:latin typeface="Consolas" panose="020B0609020204030204" pitchFamily="49" charset="0"/>
              </a:rPr>
              <a:t>dest</a:t>
            </a:r>
            <a:r>
              <a:rPr lang="en-US" dirty="0" smtClean="0">
                <a:latin typeface="Consolas" panose="020B0609020204030204" pitchFamily="49" charset="0"/>
              </a:rPr>
              <a:t> = &amp; s[8];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38865"/>
              </p:ext>
            </p:extLst>
          </p:nvPr>
        </p:nvGraphicFramePr>
        <p:xfrm>
          <a:off x="721814" y="3653935"/>
          <a:ext cx="1095777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06110873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572109954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503827853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758939489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17805826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482098284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36700141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52663105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97496115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18355009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12177596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95142910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618247798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186949871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1529367832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832092521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910826446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1968999022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2496436793"/>
                    </a:ext>
                  </a:extLst>
                </a:gridCol>
                <a:gridCol w="353391">
                  <a:extLst>
                    <a:ext uri="{9D8B030D-6E8A-4147-A177-3AD203B41FA5}">
                      <a16:colId xmlns:a16="http://schemas.microsoft.com/office/drawing/2014/main" val="319000347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19269303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0951729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6219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s[8]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s[19]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8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58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714877"/>
                  </a:ext>
                </a:extLst>
              </a:tr>
            </a:tbl>
          </a:graphicData>
        </a:graphic>
      </p:graphicFrame>
      <p:sp>
        <p:nvSpPr>
          <p:cNvPr id="10" name="Freeform 9"/>
          <p:cNvSpPr/>
          <p:nvPr/>
        </p:nvSpPr>
        <p:spPr>
          <a:xfrm>
            <a:off x="2333768" y="4353636"/>
            <a:ext cx="7915702" cy="1362323"/>
          </a:xfrm>
          <a:custGeom>
            <a:avLst/>
            <a:gdLst>
              <a:gd name="connsiteX0" fmla="*/ 8052179 w 8052179"/>
              <a:gd name="connsiteY0" fmla="*/ 532263 h 1362323"/>
              <a:gd name="connsiteX1" fmla="*/ 3029803 w 8052179"/>
              <a:gd name="connsiteY1" fmla="*/ 1351128 h 1362323"/>
              <a:gd name="connsiteX2" fmla="*/ 0 w 8052179"/>
              <a:gd name="connsiteY2" fmla="*/ 0 h 136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2179" h="1362323">
                <a:moveTo>
                  <a:pt x="8052179" y="532263"/>
                </a:moveTo>
                <a:cubicBezTo>
                  <a:pt x="6212006" y="986050"/>
                  <a:pt x="4371833" y="1439838"/>
                  <a:pt x="3029803" y="1351128"/>
                </a:cubicBezTo>
                <a:cubicBezTo>
                  <a:pt x="1687773" y="1262418"/>
                  <a:pt x="843886" y="631209"/>
                  <a:pt x="0" y="0"/>
                </a:cubicBezTo>
              </a:path>
            </a:pathLst>
          </a:custGeom>
          <a:noFill/>
          <a:ln w="57150">
            <a:solidFill>
              <a:srgbClr val="0000FF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45457" y="2357340"/>
            <a:ext cx="5513695" cy="2241956"/>
          </a:xfrm>
          <a:custGeom>
            <a:avLst/>
            <a:gdLst>
              <a:gd name="connsiteX0" fmla="*/ 6155140 w 6155140"/>
              <a:gd name="connsiteY0" fmla="*/ 2241956 h 2241956"/>
              <a:gd name="connsiteX1" fmla="*/ 2647665 w 6155140"/>
              <a:gd name="connsiteY1" fmla="*/ 3723 h 2241956"/>
              <a:gd name="connsiteX2" fmla="*/ 0 w 6155140"/>
              <a:gd name="connsiteY2" fmla="*/ 1818875 h 224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5140" h="2241956">
                <a:moveTo>
                  <a:pt x="6155140" y="2241956"/>
                </a:moveTo>
                <a:cubicBezTo>
                  <a:pt x="4914331" y="1158096"/>
                  <a:pt x="3673522" y="74236"/>
                  <a:pt x="2647665" y="3723"/>
                </a:cubicBezTo>
                <a:cubicBezTo>
                  <a:pt x="1621808" y="-66791"/>
                  <a:pt x="810904" y="876042"/>
                  <a:pt x="0" y="1818875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16151</TotalTime>
  <Words>1895</Words>
  <Application>Microsoft Office PowerPoint</Application>
  <PresentationFormat>Widescreen</PresentationFormat>
  <Paragraphs>922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Consolas</vt:lpstr>
      <vt:lpstr>Courier New</vt:lpstr>
      <vt:lpstr>Wingdings</vt:lpstr>
      <vt:lpstr>Office Theme</vt:lpstr>
      <vt:lpstr>ECE 264 Fall 2020 Advanced C Programming</vt:lpstr>
      <vt:lpstr>Homework 06 Count Occurrences of a Word</vt:lpstr>
      <vt:lpstr>Understand C Strings</vt:lpstr>
      <vt:lpstr>String Functions</vt:lpstr>
      <vt:lpstr>String Functions</vt:lpstr>
      <vt:lpstr>C array is always a pointer</vt:lpstr>
      <vt:lpstr>A pointer may not be an array</vt:lpstr>
      <vt:lpstr>strcpy, not overlap</vt:lpstr>
      <vt:lpstr>PowerPoint Presentation</vt:lpstr>
      <vt:lpstr>PowerPoint Presentation</vt:lpstr>
      <vt:lpstr>String Functions</vt:lpstr>
      <vt:lpstr>const in argument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‘\0’ in string</vt:lpstr>
      <vt:lpstr>strstr</vt:lpstr>
      <vt:lpstr>strstr</vt:lpstr>
      <vt:lpstr>strstr</vt:lpstr>
      <vt:lpstr>strstr</vt:lpstr>
      <vt:lpstr>strstr</vt:lpstr>
      <vt:lpstr>strstr</vt:lpstr>
      <vt:lpstr>strstr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703</cp:revision>
  <dcterms:created xsi:type="dcterms:W3CDTF">2019-01-20T10:50:50Z</dcterms:created>
  <dcterms:modified xsi:type="dcterms:W3CDTF">2020-07-03T19:13:51Z</dcterms:modified>
</cp:coreProperties>
</file>