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43" r:id="rId2"/>
    <p:sldId id="257" r:id="rId3"/>
    <p:sldId id="344" r:id="rId4"/>
    <p:sldId id="345" r:id="rId5"/>
    <p:sldId id="347" r:id="rId6"/>
    <p:sldId id="348" r:id="rId7"/>
    <p:sldId id="351" r:id="rId8"/>
    <p:sldId id="350" r:id="rId9"/>
    <p:sldId id="352" r:id="rId10"/>
    <p:sldId id="363" r:id="rId11"/>
    <p:sldId id="354" r:id="rId12"/>
    <p:sldId id="353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4" r:id="rId22"/>
    <p:sldId id="365" r:id="rId23"/>
    <p:sldId id="366" r:id="rId24"/>
    <p:sldId id="36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66"/>
    <a:srgbClr val="0000FF"/>
    <a:srgbClr val="CC66FF"/>
    <a:srgbClr val="FF99CC"/>
    <a:srgbClr val="FFFF99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0E61E-1A98-4846-943C-3AAFF9B02DE1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8F458-86B9-45BA-83A3-94BDA1F4D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5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2072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A1CB5-3F28-41D3-AC4C-73473D2DCA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34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401C-D4AE-4411-BCC0-C73E4FFC251E}" type="datetime1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yunglu@purdue.edu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A06-9337-4957-908E-1077AB735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83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1DD2-CEEA-4B13-A8D7-9CA753AB3DA6}" type="datetime1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yunglu@purdue.edu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A06-9337-4957-908E-1077AB735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3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5E04-9672-4F49-8540-0E2E8FC578D6}" type="datetime1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yunglu@purdue.edu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A06-9337-4957-908E-1077AB735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5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SzPct val="80000"/>
              <a:buFont typeface="Courier New" panose="02070309020205020404" pitchFamily="49" charset="0"/>
              <a:buChar char="o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q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874262-A900-408F-A57B-CC9D8B59EB0D}" type="datetime1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yunglu@purdue.edu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8AA3A06-9337-4957-908E-1077AB735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94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D44E-B501-4561-821A-A3371FDEF75F}" type="datetime1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yunglu@purdue.edu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A06-9337-4957-908E-1077AB735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5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6AF9-DB49-4637-894A-802DD24BD2CC}" type="datetime1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yunglu@purdue.edu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A06-9337-4957-908E-1077AB735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72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C3B8-4195-4F2D-9BE9-734C2977FCF2}" type="datetime1">
              <a:rPr lang="en-US" smtClean="0"/>
              <a:t>6/17/2020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yunglu@purdue.edu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A06-9337-4957-908E-1077AB735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09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A531-E587-4C13-BB21-5CD8A6734353}" type="datetime1">
              <a:rPr lang="en-US" smtClean="0"/>
              <a:t>6/17/2020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yunglu@purdue.edu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A06-9337-4957-908E-1077AB735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58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B5F11-D199-4F9B-933D-6086A1436750}" type="datetime1">
              <a:rPr lang="en-US" smtClean="0"/>
              <a:t>6/17/2020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yunglu@purdue.edu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A06-9337-4957-908E-1077AB735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4955-D7A0-4C00-A4AD-9EA3985EC23B}" type="datetime1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yunglu@purdue.edu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A06-9337-4957-908E-1077AB735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20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F1A5-469F-4DEE-8EF4-3D8020F94386}" type="datetime1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yunglu@purdue.edu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3A06-9337-4957-908E-1077AB735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7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6AB09-6231-41E6-BB3D-291467C45832}" type="datetime1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yunglu@purdue.edu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A3A06-9337-4957-908E-1077AB735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2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1835710" y="1601827"/>
            <a:ext cx="8520599" cy="2052599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000" b="1" dirty="0">
                <a:latin typeface="Arial" panose="020B0604020202020204" pitchFamily="34" charset="0"/>
                <a:cs typeface="Arial" panose="020B0604020202020204" pitchFamily="34" charset="0"/>
              </a:rPr>
              <a:t>ECE 264 Fall 2020</a:t>
            </a:r>
            <a:br>
              <a:rPr lang="en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b="1" i="1" dirty="0">
                <a:solidFill>
                  <a:srgbClr val="3E11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</a:t>
            </a:r>
            <a:r>
              <a:rPr lang="en" sz="4000" b="1" dirty="0">
                <a:latin typeface="Arial" panose="020B0604020202020204" pitchFamily="34" charset="0"/>
                <a:cs typeface="Arial" panose="020B0604020202020204" pitchFamily="34" charset="0"/>
              </a:rPr>
              <a:t> C Programming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1835702" y="3691375"/>
            <a:ext cx="8520599" cy="7926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</a:pPr>
            <a:endParaRPr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">
                <a:solidFill>
                  <a:srgbClr val="000000"/>
                </a:solidFill>
              </a:rPr>
              <a:t>Yung-Hsiang Lu</a:t>
            </a:r>
          </a:p>
          <a:p>
            <a:pPr>
              <a:spcBef>
                <a:spcPts val="0"/>
              </a:spcBef>
            </a:pPr>
            <a:r>
              <a:rPr lang="en">
                <a:solidFill>
                  <a:srgbClr val="000000"/>
                </a:solidFill>
              </a:rPr>
              <a:t>Purdue University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yunglu@purdue.edu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3628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87681" y="1122363"/>
            <a:ext cx="10955382" cy="2387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Bubble Sort?</a:t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Many students love bubble sort. </a:t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Nobody can explain the reason.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487681" y="3602038"/>
            <a:ext cx="10955382" cy="1655762"/>
          </a:xfrm>
        </p:spPr>
        <p:txBody>
          <a:bodyPr/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Knuth: “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bubble sort seems to have nothing to recommend it, except a catchy name and the fact that it leads to some interesting theoretical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problems”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you agree with Knuth, you can forget bubble sort.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yunglu@purdue.edu</a:t>
            </a:r>
            <a:endParaRPr lang="en-US"/>
          </a:p>
        </p:txBody>
      </p:sp>
      <p:pic>
        <p:nvPicPr>
          <p:cNvPr id="11" name="Picture 10" descr="Bubbles On Blue Background Free Stock Photo - Public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6" y="148545"/>
            <a:ext cx="3042896" cy="202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6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yunglu@purdue.edu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25" y="2247900"/>
            <a:ext cx="10866189" cy="30415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53400" y="5126952"/>
            <a:ext cx="1483098" cy="584775"/>
          </a:xfrm>
          <a:prstGeom prst="rect">
            <a:avLst/>
          </a:prstGeom>
          <a:solidFill>
            <a:srgbClr val="66FF66"/>
          </a:solidFill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Elbow Connector 7"/>
          <p:cNvCxnSpPr/>
          <p:nvPr/>
        </p:nvCxnSpPr>
        <p:spPr>
          <a:xfrm rot="10800000" flipV="1">
            <a:off x="3648891" y="1915886"/>
            <a:ext cx="1123406" cy="332014"/>
          </a:xfrm>
          <a:prstGeom prst="bentConnector3">
            <a:avLst>
              <a:gd name="adj1" fmla="val 100388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0800000" flipV="1">
            <a:off x="2560321" y="1093014"/>
            <a:ext cx="1180011" cy="1154886"/>
          </a:xfrm>
          <a:prstGeom prst="bentConnector3">
            <a:avLst>
              <a:gd name="adj1" fmla="val 100184"/>
            </a:avLst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27417" y="841897"/>
            <a:ext cx="3284874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 array of integers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0670" y="1659813"/>
            <a:ext cx="484299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size of the array (# elements)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36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yunglu@purdue.edu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8688623" cy="63563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16121" y="4418042"/>
            <a:ext cx="4055919" cy="107721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Check whether </a:t>
            </a:r>
          </a:p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elements are sorted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19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yunglu@purdue.edu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4269159" cy="33839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4378226"/>
            <a:ext cx="3485249" cy="584775"/>
          </a:xfrm>
          <a:prstGeom prst="rect">
            <a:avLst/>
          </a:prstGeom>
          <a:solidFill>
            <a:srgbClr val="66FF66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create test cases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380" y="2821555"/>
            <a:ext cx="5169128" cy="33464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65571" y="1764694"/>
            <a:ext cx="4421403" cy="584775"/>
          </a:xfrm>
          <a:prstGeom prst="rect">
            <a:avLst/>
          </a:prstGeom>
          <a:solidFill>
            <a:srgbClr val="00FFFF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create correct answer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805646" y="3204754"/>
            <a:ext cx="0" cy="3570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76838" y="2157761"/>
            <a:ext cx="2743059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save the output 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a file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817429" y="3095897"/>
            <a:ext cx="0" cy="357052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153400" y="3498788"/>
            <a:ext cx="2882520" cy="95410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treat the content 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 numbers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841966" y="2407192"/>
            <a:ext cx="4345577" cy="1076237"/>
          </a:xfrm>
          <a:custGeom>
            <a:avLst/>
            <a:gdLst>
              <a:gd name="connsiteX0" fmla="*/ 0 w 4345577"/>
              <a:gd name="connsiteY0" fmla="*/ 1076237 h 1076237"/>
              <a:gd name="connsiteX1" fmla="*/ 1907177 w 4345577"/>
              <a:gd name="connsiteY1" fmla="*/ 22499 h 1076237"/>
              <a:gd name="connsiteX2" fmla="*/ 4345577 w 4345577"/>
              <a:gd name="connsiteY2" fmla="*/ 457928 h 107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45577" h="1076237">
                <a:moveTo>
                  <a:pt x="0" y="1076237"/>
                </a:moveTo>
                <a:cubicBezTo>
                  <a:pt x="591457" y="600893"/>
                  <a:pt x="1182914" y="125550"/>
                  <a:pt x="1907177" y="22499"/>
                </a:cubicBezTo>
                <a:cubicBezTo>
                  <a:pt x="2631440" y="-80552"/>
                  <a:pt x="3488508" y="188688"/>
                  <a:pt x="4345577" y="457928"/>
                </a:cubicBezTo>
              </a:path>
            </a:pathLst>
          </a:custGeom>
          <a:noFill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693920" y="2304881"/>
            <a:ext cx="4406537" cy="1204673"/>
          </a:xfrm>
          <a:custGeom>
            <a:avLst/>
            <a:gdLst>
              <a:gd name="connsiteX0" fmla="*/ 0 w 4406537"/>
              <a:gd name="connsiteY0" fmla="*/ 1204673 h 1204673"/>
              <a:gd name="connsiteX1" fmla="*/ 1306286 w 4406537"/>
              <a:gd name="connsiteY1" fmla="*/ 20308 h 1204673"/>
              <a:gd name="connsiteX2" fmla="*/ 4406537 w 4406537"/>
              <a:gd name="connsiteY2" fmla="*/ 568948 h 120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06537" h="1204673">
                <a:moveTo>
                  <a:pt x="0" y="1204673"/>
                </a:moveTo>
                <a:cubicBezTo>
                  <a:pt x="285931" y="665467"/>
                  <a:pt x="571863" y="126262"/>
                  <a:pt x="1306286" y="20308"/>
                </a:cubicBezTo>
                <a:cubicBezTo>
                  <a:pt x="2040709" y="-85646"/>
                  <a:pt x="3223623" y="241651"/>
                  <a:pt x="4406537" y="568948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0379485" y="5569528"/>
            <a:ext cx="0" cy="35705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450677" y="4522535"/>
            <a:ext cx="2743059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save the output 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a file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42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yunglu@purdue.edu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532" y="1998072"/>
            <a:ext cx="6758531" cy="33852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53400" y="5126952"/>
            <a:ext cx="1483098" cy="584775"/>
          </a:xfrm>
          <a:prstGeom prst="rect">
            <a:avLst/>
          </a:prstGeom>
          <a:solidFill>
            <a:srgbClr val="66FF66"/>
          </a:solidFill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61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yunglu@purdue.edu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73" y="209286"/>
            <a:ext cx="8371144" cy="65121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71857" y="4708941"/>
            <a:ext cx="1483098" cy="584775"/>
          </a:xfrm>
          <a:prstGeom prst="rect">
            <a:avLst/>
          </a:prstGeom>
          <a:solidFill>
            <a:srgbClr val="66FF66"/>
          </a:solidFill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814354" y="1654629"/>
            <a:ext cx="2113548" cy="2194560"/>
          </a:xfrm>
          <a:custGeom>
            <a:avLst/>
            <a:gdLst>
              <a:gd name="connsiteX0" fmla="*/ 0 w 2113548"/>
              <a:gd name="connsiteY0" fmla="*/ 0 h 2194560"/>
              <a:gd name="connsiteX1" fmla="*/ 1994263 w 2113548"/>
              <a:gd name="connsiteY1" fmla="*/ 1062445 h 2194560"/>
              <a:gd name="connsiteX2" fmla="*/ 1715589 w 2113548"/>
              <a:gd name="connsiteY2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3548" h="2194560">
                <a:moveTo>
                  <a:pt x="0" y="0"/>
                </a:moveTo>
                <a:cubicBezTo>
                  <a:pt x="854165" y="348342"/>
                  <a:pt x="1708331" y="696685"/>
                  <a:pt x="1994263" y="1062445"/>
                </a:cubicBezTo>
                <a:cubicBezTo>
                  <a:pt x="2280195" y="1428205"/>
                  <a:pt x="1997892" y="1811382"/>
                  <a:pt x="1715589" y="2194560"/>
                </a:cubicBezTo>
              </a:path>
            </a:pathLst>
          </a:custGeom>
          <a:noFill/>
          <a:ln w="57150"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49737" y="427741"/>
            <a:ext cx="3914854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before using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argv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[1],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necessary to check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whether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argc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is at least two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86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yunglu@purdue.edu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89" y="194314"/>
            <a:ext cx="7295061" cy="64398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71857" y="4708941"/>
            <a:ext cx="1483098" cy="584775"/>
          </a:xfrm>
          <a:prstGeom prst="rect">
            <a:avLst/>
          </a:prstGeom>
          <a:solidFill>
            <a:srgbClr val="66FF66"/>
          </a:solidFill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972595" y="838436"/>
            <a:ext cx="0" cy="3570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20930" y="576826"/>
            <a:ext cx="2807179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read one integer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07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yunglu@purdue.edu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612" y="1271587"/>
            <a:ext cx="7254376" cy="53089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71857" y="4708941"/>
            <a:ext cx="1483098" cy="584775"/>
          </a:xfrm>
          <a:prstGeom prst="rect">
            <a:avLst/>
          </a:prstGeom>
          <a:solidFill>
            <a:srgbClr val="66FF66"/>
          </a:solidFill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48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yunglu@purdue.edu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96475"/>
            <a:ext cx="10256614" cy="44205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19606" y="4943093"/>
            <a:ext cx="1483098" cy="584775"/>
          </a:xfrm>
          <a:prstGeom prst="rect">
            <a:avLst/>
          </a:prstGeom>
          <a:solidFill>
            <a:srgbClr val="66FF66"/>
          </a:solidFill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4476207" y="4413797"/>
            <a:ext cx="0" cy="3570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68382" y="4330713"/>
            <a:ext cx="5684569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release memory created by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malloc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25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yunglu@purdue.edu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3" y="365125"/>
            <a:ext cx="7518183" cy="58118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71857" y="4708941"/>
            <a:ext cx="1800493" cy="584775"/>
          </a:xfrm>
          <a:prstGeom prst="rect">
            <a:avLst/>
          </a:prstGeom>
          <a:solidFill>
            <a:srgbClr val="00FFFF"/>
          </a:solidFill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Makefile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53958" y="766296"/>
            <a:ext cx="6362639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testall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run all three test cases</a:t>
            </a:r>
          </a:p>
        </p:txBody>
      </p:sp>
    </p:spTree>
    <p:extLst>
      <p:ext uri="{BB962C8B-B14F-4D97-AF65-F5344CB8AC3E}">
        <p14:creationId xmlns:p14="http://schemas.microsoft.com/office/powerpoint/2010/main" val="410052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847" y="2128600"/>
            <a:ext cx="10651787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Homework 2</a:t>
            </a:r>
            <a:b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Selection Sort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yunglu@purdue.edu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58" y="1555845"/>
            <a:ext cx="3461009" cy="480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7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yunglu@purdue.edu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309" y="2333554"/>
            <a:ext cx="8749830" cy="26300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71857" y="4708941"/>
            <a:ext cx="1800493" cy="584775"/>
          </a:xfrm>
          <a:prstGeom prst="rect">
            <a:avLst/>
          </a:prstGeom>
          <a:solidFill>
            <a:srgbClr val="00FFFF"/>
          </a:solidFill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Makefile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3958" y="766296"/>
            <a:ext cx="6442789" cy="523220"/>
          </a:xfrm>
          <a:prstGeom prst="rect">
            <a:avLst/>
          </a:prstGeom>
          <a:solidFill>
            <a:srgbClr val="66FF66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testfor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run all three test cases</a:t>
            </a:r>
          </a:p>
        </p:txBody>
      </p:sp>
    </p:spTree>
    <p:extLst>
      <p:ext uri="{BB962C8B-B14F-4D97-AF65-F5344CB8AC3E}">
        <p14:creationId xmlns:p14="http://schemas.microsoft.com/office/powerpoint/2010/main" val="304464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to test code (and not)?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yunglu@purdue.edu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4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Separate “Product” from “Development” code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yunglu@purdue.edu</a:t>
            </a:r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94130"/>
              </p:ext>
            </p:extLst>
          </p:nvPr>
        </p:nvGraphicFramePr>
        <p:xfrm>
          <a:off x="766354" y="1703736"/>
          <a:ext cx="1058744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7166">
                  <a:extLst>
                    <a:ext uri="{9D8B030D-6E8A-4147-A177-3AD203B41FA5}">
                      <a16:colId xmlns:a16="http://schemas.microsoft.com/office/drawing/2014/main" val="571237876"/>
                    </a:ext>
                  </a:extLst>
                </a:gridCol>
                <a:gridCol w="6050280">
                  <a:extLst>
                    <a:ext uri="{9D8B030D-6E8A-4147-A177-3AD203B41FA5}">
                      <a16:colId xmlns:a16="http://schemas.microsoft.com/office/drawing/2014/main" val="21302576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 Code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Development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Code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831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products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Internal use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9852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Polished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Experimental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8557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necessary for product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include additional for instrumentation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1198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assert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 assert in testing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090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debugging message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include debugging messages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594492"/>
                  </a:ext>
                </a:extLst>
              </a:tr>
            </a:tbl>
          </a:graphicData>
        </a:graphic>
      </p:graphicFrame>
      <p:sp>
        <p:nvSpPr>
          <p:cNvPr id="11" name="Up Arrow 10"/>
          <p:cNvSpPr/>
          <p:nvPr/>
        </p:nvSpPr>
        <p:spPr>
          <a:xfrm>
            <a:off x="2403566" y="4511031"/>
            <a:ext cx="357051" cy="278675"/>
          </a:xfrm>
          <a:prstGeom prst="upArrow">
            <a:avLst/>
          </a:prstGeom>
          <a:solidFill>
            <a:srgbClr val="66FF66"/>
          </a:solidFill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814" y="4919123"/>
            <a:ext cx="4078361" cy="523220"/>
          </a:xfrm>
          <a:prstGeom prst="rect">
            <a:avLst/>
          </a:prstGeom>
          <a:solidFill>
            <a:srgbClr val="66FF66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homework submission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4256" y="5180733"/>
            <a:ext cx="6816290" cy="954107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1:5 rule: for each line of product code, 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write 5 lines of development code</a:t>
            </a:r>
          </a:p>
        </p:txBody>
      </p:sp>
    </p:spTree>
    <p:extLst>
      <p:ext uri="{BB962C8B-B14F-4D97-AF65-F5344CB8AC3E}">
        <p14:creationId xmlns:p14="http://schemas.microsoft.com/office/powerpoint/2010/main" val="211535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to test your code correctly?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Product Code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 = A function your write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ssort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Code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Prepare data for testing X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call X with the proper data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check results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print debugging messages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(use assert here if you wish)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yunglu@purdue.edu</a:t>
            </a:r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5103223" y="3492137"/>
            <a:ext cx="992777" cy="245065"/>
          </a:xfrm>
          <a:prstGeom prst="leftArrow">
            <a:avLst/>
          </a:prstGeom>
          <a:ln w="19050">
            <a:solidFill>
              <a:srgbClr val="0000FF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09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test your code </a:t>
            </a:r>
            <a:r>
              <a:rPr lang="en-US" dirty="0" smtClean="0"/>
              <a:t>incorrectly?</a:t>
            </a:r>
            <a:br>
              <a:rPr lang="en-US" dirty="0" smtClean="0"/>
            </a:br>
            <a:r>
              <a:rPr lang="en-US" dirty="0" smtClean="0"/>
              <a:t>(mix product code and testing code)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X </a:t>
            </a:r>
            <a:r>
              <a:rPr lang="en-US" dirty="0"/>
              <a:t>= A function your </a:t>
            </a:r>
            <a:r>
              <a:rPr lang="en-US" dirty="0" smtClean="0"/>
              <a:t>write (</a:t>
            </a:r>
            <a:r>
              <a:rPr lang="en-US" dirty="0"/>
              <a:t>Product </a:t>
            </a:r>
            <a:r>
              <a:rPr lang="en-US" dirty="0" smtClean="0"/>
              <a:t>Code)</a:t>
            </a:r>
          </a:p>
          <a:p>
            <a:pPr marL="0" indent="0">
              <a:buNone/>
            </a:pPr>
            <a:r>
              <a:rPr lang="en-US" dirty="0" smtClean="0"/>
              <a:t>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….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necessary code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check results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debugging messages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assert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….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yunglu@purdue.edu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9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sorting is used?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yunglu@purdue.edu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367" y="1690688"/>
            <a:ext cx="9103838" cy="595760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130352" y="5145206"/>
            <a:ext cx="1337481" cy="6005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5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yunglu@purdue.edu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92" y="153408"/>
            <a:ext cx="8217384" cy="54954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08" y="4111625"/>
            <a:ext cx="11277600" cy="260985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7" name="Oval 6"/>
          <p:cNvSpPr/>
          <p:nvPr/>
        </p:nvSpPr>
        <p:spPr>
          <a:xfrm>
            <a:off x="9990422" y="5416550"/>
            <a:ext cx="1910686" cy="6005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3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yunglu@purdue.edu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411" y="335332"/>
            <a:ext cx="4691578" cy="602101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149747" y="3901001"/>
            <a:ext cx="1254033" cy="25902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0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Sort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0908435"/>
              </p:ext>
            </p:extLst>
          </p:nvPr>
        </p:nvGraphicFramePr>
        <p:xfrm>
          <a:off x="838200" y="1577428"/>
          <a:ext cx="10515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400">
                  <a:extLst>
                    <a:ext uri="{9D8B030D-6E8A-4147-A177-3AD203B41FA5}">
                      <a16:colId xmlns:a16="http://schemas.microsoft.com/office/drawing/2014/main" val="126984868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70399811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97600152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55961699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9780185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76878427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13840954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315754897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778023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871395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yunglu@purdue.edu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2103113"/>
            <a:ext cx="3863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Find the smallest value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6907" y="3235231"/>
            <a:ext cx="4060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Swap with the first value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2754003"/>
              </p:ext>
            </p:extLst>
          </p:nvPr>
        </p:nvGraphicFramePr>
        <p:xfrm>
          <a:off x="846907" y="2696477"/>
          <a:ext cx="10515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400">
                  <a:extLst>
                    <a:ext uri="{9D8B030D-6E8A-4147-A177-3AD203B41FA5}">
                      <a16:colId xmlns:a16="http://schemas.microsoft.com/office/drawing/2014/main" val="126984868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70399811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97600152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55961699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9780185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76878427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13840954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315754897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778023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871395"/>
                  </a:ext>
                </a:extLst>
              </a:tr>
            </a:tbl>
          </a:graphicData>
        </a:graphic>
      </p:graphicFrame>
      <p:sp>
        <p:nvSpPr>
          <p:cNvPr id="9" name="Down Arrow 8"/>
          <p:cNvSpPr/>
          <p:nvPr/>
        </p:nvSpPr>
        <p:spPr>
          <a:xfrm>
            <a:off x="5930537" y="2091277"/>
            <a:ext cx="404948" cy="535056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5565190"/>
              </p:ext>
            </p:extLst>
          </p:nvPr>
        </p:nvGraphicFramePr>
        <p:xfrm>
          <a:off x="842551" y="3933094"/>
          <a:ext cx="10515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400">
                  <a:extLst>
                    <a:ext uri="{9D8B030D-6E8A-4147-A177-3AD203B41FA5}">
                      <a16:colId xmlns:a16="http://schemas.microsoft.com/office/drawing/2014/main" val="126984868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70399811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97600152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55961699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9780185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76878427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13840954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315754897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778023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871395"/>
                  </a:ext>
                </a:extLst>
              </a:tr>
            </a:tbl>
          </a:graphicData>
        </a:graphic>
      </p:graphicFrame>
      <p:sp>
        <p:nvSpPr>
          <p:cNvPr id="11" name="Freeform 10"/>
          <p:cNvSpPr/>
          <p:nvPr/>
        </p:nvSpPr>
        <p:spPr>
          <a:xfrm>
            <a:off x="1580606" y="4428300"/>
            <a:ext cx="4180114" cy="822973"/>
          </a:xfrm>
          <a:custGeom>
            <a:avLst/>
            <a:gdLst>
              <a:gd name="connsiteX0" fmla="*/ 0 w 4611189"/>
              <a:gd name="connsiteY0" fmla="*/ 26126 h 705435"/>
              <a:gd name="connsiteX1" fmla="*/ 2286000 w 4611189"/>
              <a:gd name="connsiteY1" fmla="*/ 705394 h 705435"/>
              <a:gd name="connsiteX2" fmla="*/ 4611189 w 4611189"/>
              <a:gd name="connsiteY2" fmla="*/ 0 h 70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1189" h="705435">
                <a:moveTo>
                  <a:pt x="0" y="26126"/>
                </a:moveTo>
                <a:cubicBezTo>
                  <a:pt x="758734" y="367937"/>
                  <a:pt x="1517469" y="709748"/>
                  <a:pt x="2286000" y="705394"/>
                </a:cubicBezTo>
                <a:cubicBezTo>
                  <a:pt x="3054531" y="701040"/>
                  <a:pt x="3832860" y="350520"/>
                  <a:pt x="4611189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4571178"/>
              </p:ext>
            </p:extLst>
          </p:nvPr>
        </p:nvGraphicFramePr>
        <p:xfrm>
          <a:off x="838200" y="5953501"/>
          <a:ext cx="10515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400">
                  <a:extLst>
                    <a:ext uri="{9D8B030D-6E8A-4147-A177-3AD203B41FA5}">
                      <a16:colId xmlns:a16="http://schemas.microsoft.com/office/drawing/2014/main" val="126984868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70399811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97600152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55961699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9780185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76878427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13840954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315754897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778023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871395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38200" y="5251273"/>
            <a:ext cx="6179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ill not touch the first value any more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02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Sort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1577428"/>
          <a:ext cx="10515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400">
                  <a:extLst>
                    <a:ext uri="{9D8B030D-6E8A-4147-A177-3AD203B41FA5}">
                      <a16:colId xmlns:a16="http://schemas.microsoft.com/office/drawing/2014/main" val="126984868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70399811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97600152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55961699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9780185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76878427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13840954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315754897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778023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871395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yunglu@purdue.edu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2103113"/>
            <a:ext cx="3863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Find the smallest value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6907" y="3235231"/>
            <a:ext cx="4060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Swap with the first value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/>
        </p:nvGraphicFramePr>
        <p:xfrm>
          <a:off x="846907" y="2696477"/>
          <a:ext cx="10515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400">
                  <a:extLst>
                    <a:ext uri="{9D8B030D-6E8A-4147-A177-3AD203B41FA5}">
                      <a16:colId xmlns:a16="http://schemas.microsoft.com/office/drawing/2014/main" val="126984868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70399811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97600152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55961699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9780185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76878427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13840954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315754897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778023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871395"/>
                  </a:ext>
                </a:extLst>
              </a:tr>
            </a:tbl>
          </a:graphicData>
        </a:graphic>
      </p:graphicFrame>
      <p:sp>
        <p:nvSpPr>
          <p:cNvPr id="9" name="Down Arrow 8"/>
          <p:cNvSpPr/>
          <p:nvPr/>
        </p:nvSpPr>
        <p:spPr>
          <a:xfrm>
            <a:off x="9405267" y="2091277"/>
            <a:ext cx="404948" cy="535056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/>
        </p:nvGraphicFramePr>
        <p:xfrm>
          <a:off x="842551" y="3933094"/>
          <a:ext cx="10515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400">
                  <a:extLst>
                    <a:ext uri="{9D8B030D-6E8A-4147-A177-3AD203B41FA5}">
                      <a16:colId xmlns:a16="http://schemas.microsoft.com/office/drawing/2014/main" val="126984868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70399811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97600152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55961699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9780185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76878427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13840954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315754897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778023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871395"/>
                  </a:ext>
                </a:extLst>
              </a:tr>
            </a:tbl>
          </a:graphicData>
        </a:graphic>
      </p:graphicFrame>
      <p:sp>
        <p:nvSpPr>
          <p:cNvPr id="11" name="Freeform 10"/>
          <p:cNvSpPr/>
          <p:nvPr/>
        </p:nvSpPr>
        <p:spPr>
          <a:xfrm>
            <a:off x="2899957" y="4428300"/>
            <a:ext cx="6296294" cy="822973"/>
          </a:xfrm>
          <a:custGeom>
            <a:avLst/>
            <a:gdLst>
              <a:gd name="connsiteX0" fmla="*/ 0 w 4611189"/>
              <a:gd name="connsiteY0" fmla="*/ 26126 h 705435"/>
              <a:gd name="connsiteX1" fmla="*/ 2286000 w 4611189"/>
              <a:gd name="connsiteY1" fmla="*/ 705394 h 705435"/>
              <a:gd name="connsiteX2" fmla="*/ 4611189 w 4611189"/>
              <a:gd name="connsiteY2" fmla="*/ 0 h 70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1189" h="705435">
                <a:moveTo>
                  <a:pt x="0" y="26126"/>
                </a:moveTo>
                <a:cubicBezTo>
                  <a:pt x="758734" y="367937"/>
                  <a:pt x="1517469" y="709748"/>
                  <a:pt x="2286000" y="705394"/>
                </a:cubicBezTo>
                <a:cubicBezTo>
                  <a:pt x="3054531" y="701040"/>
                  <a:pt x="3832860" y="350520"/>
                  <a:pt x="4611189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4"/>
          <p:cNvGraphicFramePr>
            <a:graphicFrameLocks/>
          </p:cNvGraphicFramePr>
          <p:nvPr/>
        </p:nvGraphicFramePr>
        <p:xfrm>
          <a:off x="838200" y="5953501"/>
          <a:ext cx="10515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400">
                  <a:extLst>
                    <a:ext uri="{9D8B030D-6E8A-4147-A177-3AD203B41FA5}">
                      <a16:colId xmlns:a16="http://schemas.microsoft.com/office/drawing/2014/main" val="126984868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70399811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97600152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55961699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9780185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76878427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13840954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315754897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778023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871395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38200" y="5251273"/>
            <a:ext cx="7018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ill not touch the first two values any more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56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Sort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716094"/>
              </p:ext>
            </p:extLst>
          </p:nvPr>
        </p:nvGraphicFramePr>
        <p:xfrm>
          <a:off x="838200" y="1577428"/>
          <a:ext cx="10515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400">
                  <a:extLst>
                    <a:ext uri="{9D8B030D-6E8A-4147-A177-3AD203B41FA5}">
                      <a16:colId xmlns:a16="http://schemas.microsoft.com/office/drawing/2014/main" val="126984868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70399811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97600152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55961699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9780185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76878427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13840954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315754897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778023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871395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yunglu@purdue.edu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2103113"/>
            <a:ext cx="3863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Find the smallest value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6907" y="3235231"/>
            <a:ext cx="4060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Swap with the first value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614537"/>
              </p:ext>
            </p:extLst>
          </p:nvPr>
        </p:nvGraphicFramePr>
        <p:xfrm>
          <a:off x="846907" y="2696477"/>
          <a:ext cx="10515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400">
                  <a:extLst>
                    <a:ext uri="{9D8B030D-6E8A-4147-A177-3AD203B41FA5}">
                      <a16:colId xmlns:a16="http://schemas.microsoft.com/office/drawing/2014/main" val="126984868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70399811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97600152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55961699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9780185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76878427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13840954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315754897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778023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871395"/>
                  </a:ext>
                </a:extLst>
              </a:tr>
            </a:tbl>
          </a:graphicData>
        </a:graphic>
      </p:graphicFrame>
      <p:sp>
        <p:nvSpPr>
          <p:cNvPr id="9" name="Down Arrow 8"/>
          <p:cNvSpPr/>
          <p:nvPr/>
        </p:nvSpPr>
        <p:spPr>
          <a:xfrm>
            <a:off x="9405267" y="2091277"/>
            <a:ext cx="404948" cy="535056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6263679"/>
              </p:ext>
            </p:extLst>
          </p:nvPr>
        </p:nvGraphicFramePr>
        <p:xfrm>
          <a:off x="842551" y="3933094"/>
          <a:ext cx="10515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400">
                  <a:extLst>
                    <a:ext uri="{9D8B030D-6E8A-4147-A177-3AD203B41FA5}">
                      <a16:colId xmlns:a16="http://schemas.microsoft.com/office/drawing/2014/main" val="126984868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70399811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97600152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55961699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9780185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76878427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13840954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315754897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778023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871395"/>
                  </a:ext>
                </a:extLst>
              </a:tr>
            </a:tbl>
          </a:graphicData>
        </a:graphic>
      </p:graphicFrame>
      <p:sp>
        <p:nvSpPr>
          <p:cNvPr id="11" name="Freeform 10"/>
          <p:cNvSpPr/>
          <p:nvPr/>
        </p:nvSpPr>
        <p:spPr>
          <a:xfrm>
            <a:off x="4038599" y="4428300"/>
            <a:ext cx="5157651" cy="822973"/>
          </a:xfrm>
          <a:custGeom>
            <a:avLst/>
            <a:gdLst>
              <a:gd name="connsiteX0" fmla="*/ 0 w 4611189"/>
              <a:gd name="connsiteY0" fmla="*/ 26126 h 705435"/>
              <a:gd name="connsiteX1" fmla="*/ 2286000 w 4611189"/>
              <a:gd name="connsiteY1" fmla="*/ 705394 h 705435"/>
              <a:gd name="connsiteX2" fmla="*/ 4611189 w 4611189"/>
              <a:gd name="connsiteY2" fmla="*/ 0 h 70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1189" h="705435">
                <a:moveTo>
                  <a:pt x="0" y="26126"/>
                </a:moveTo>
                <a:cubicBezTo>
                  <a:pt x="758734" y="367937"/>
                  <a:pt x="1517469" y="709748"/>
                  <a:pt x="2286000" y="705394"/>
                </a:cubicBezTo>
                <a:cubicBezTo>
                  <a:pt x="3054531" y="701040"/>
                  <a:pt x="3832860" y="350520"/>
                  <a:pt x="4611189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347788"/>
              </p:ext>
            </p:extLst>
          </p:nvPr>
        </p:nvGraphicFramePr>
        <p:xfrm>
          <a:off x="838200" y="5953501"/>
          <a:ext cx="10515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400">
                  <a:extLst>
                    <a:ext uri="{9D8B030D-6E8A-4147-A177-3AD203B41FA5}">
                      <a16:colId xmlns:a16="http://schemas.microsoft.com/office/drawing/2014/main" val="126984868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70399811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97600152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55961699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9780185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76878427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13840954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315754897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778023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871395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38200" y="5251273"/>
            <a:ext cx="7279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ill not touch the first three values any more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13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levels of iterations:</a:t>
            </a:r>
          </a:p>
          <a:p>
            <a:r>
              <a:rPr lang="en-US" dirty="0" smtClean="0"/>
              <a:t>Outer: </a:t>
            </a:r>
            <a:r>
              <a:rPr lang="en-US" dirty="0" smtClean="0"/>
              <a:t>from the first element to the second last element</a:t>
            </a:r>
          </a:p>
          <a:p>
            <a:pPr lvl="1"/>
            <a:r>
              <a:rPr lang="en-US" dirty="0" smtClean="0"/>
              <a:t>Inner: </a:t>
            </a:r>
            <a:r>
              <a:rPr lang="en-US" dirty="0" smtClean="0"/>
              <a:t>from one after the outside to the last element</a:t>
            </a:r>
          </a:p>
          <a:p>
            <a:pPr lvl="1"/>
            <a:r>
              <a:rPr lang="en-US" dirty="0" smtClean="0"/>
              <a:t>Select </a:t>
            </a:r>
            <a:r>
              <a:rPr lang="en-US" dirty="0" smtClean="0"/>
              <a:t>the smallest value</a:t>
            </a:r>
          </a:p>
          <a:p>
            <a:r>
              <a:rPr lang="en-US" dirty="0" smtClean="0"/>
              <a:t>If the smallest value is different from the outside value, swap</a:t>
            </a:r>
          </a:p>
          <a:p>
            <a:r>
              <a:rPr lang="en-US" dirty="0" smtClean="0"/>
              <a:t>If there are n elements, at most n </a:t>
            </a:r>
            <a:r>
              <a:rPr lang="en-US" dirty="0" smtClean="0"/>
              <a:t>swaps</a:t>
            </a:r>
          </a:p>
          <a:p>
            <a:r>
              <a:rPr lang="en-US" dirty="0" smtClean="0"/>
              <a:t>The number of comparisons is </a:t>
            </a:r>
            <a:r>
              <a:rPr lang="en-US" dirty="0" smtClean="0">
                <a:sym typeface="Symbol" panose="05050102010706020507" pitchFamily="18" charset="2"/>
              </a:rPr>
              <a:t></a:t>
            </a:r>
            <a:r>
              <a:rPr lang="en-US" dirty="0" smtClean="0"/>
              <a:t> (n – 1) x (n – 1) /2 </a:t>
            </a:r>
            <a:r>
              <a:rPr lang="en-US" dirty="0" smtClean="0">
                <a:sym typeface="Symbol" panose="05050102010706020507" pitchFamily="18" charset="2"/>
              </a:rPr>
              <a:t> n</a:t>
            </a:r>
            <a:r>
              <a:rPr lang="en-US" baseline="30000" dirty="0" smtClean="0">
                <a:sym typeface="Symbol" panose="05050102010706020507" pitchFamily="18" charset="2"/>
              </a:rPr>
              <a:t>2</a:t>
            </a:r>
            <a:endParaRPr lang="en-US" baseline="300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yunglu@purdue.edu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>
          <a:defRPr sz="2800" dirty="0"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txDef>
      <a:spPr>
        <a:noFill/>
      </a:spPr>
      <a:bodyPr wrap="none" rtlCol="0">
        <a:spAutoFit/>
      </a:bodyPr>
      <a:lstStyle>
        <a:defPPr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9046</TotalTime>
  <Words>588</Words>
  <Application>Microsoft Office PowerPoint</Application>
  <PresentationFormat>Widescreen</PresentationFormat>
  <Paragraphs>234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Office Theme</vt:lpstr>
      <vt:lpstr>ECE 264 Fall 2020 Advanced C Programming</vt:lpstr>
      <vt:lpstr>Homework 2 Selection Sort</vt:lpstr>
      <vt:lpstr>Where sorting is used?</vt:lpstr>
      <vt:lpstr>PowerPoint Presentation</vt:lpstr>
      <vt:lpstr>PowerPoint Presentation</vt:lpstr>
      <vt:lpstr>Selection Sort</vt:lpstr>
      <vt:lpstr>Selection Sort</vt:lpstr>
      <vt:lpstr>Selection Sort</vt:lpstr>
      <vt:lpstr>Selection Sort</vt:lpstr>
      <vt:lpstr>Bubble Sort? Many students love bubble sort.  Nobody can explain the reason.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test code (and not)? </vt:lpstr>
      <vt:lpstr>Separate “Product” from “Development” code</vt:lpstr>
      <vt:lpstr>How to test your code correctly?</vt:lpstr>
      <vt:lpstr>How to test your code incorrectly? (mix product code and testing code)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Start of Linux</dc:title>
  <dc:creator>yunglu</dc:creator>
  <cp:lastModifiedBy>Lu, Yung-hsiang</cp:lastModifiedBy>
  <cp:revision>152</cp:revision>
  <dcterms:created xsi:type="dcterms:W3CDTF">2019-01-20T10:50:50Z</dcterms:created>
  <dcterms:modified xsi:type="dcterms:W3CDTF">2020-06-17T23:49:53Z</dcterms:modified>
</cp:coreProperties>
</file>