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77" r:id="rId2"/>
    <p:sldId id="285" r:id="rId3"/>
    <p:sldId id="278" r:id="rId4"/>
    <p:sldId id="282" r:id="rId5"/>
    <p:sldId id="263" r:id="rId6"/>
    <p:sldId id="264" r:id="rId7"/>
    <p:sldId id="301" r:id="rId8"/>
    <p:sldId id="265" r:id="rId9"/>
    <p:sldId id="266" r:id="rId10"/>
    <p:sldId id="267" r:id="rId11"/>
    <p:sldId id="268" r:id="rId12"/>
    <p:sldId id="302" r:id="rId13"/>
    <p:sldId id="286" r:id="rId14"/>
    <p:sldId id="287" r:id="rId15"/>
    <p:sldId id="288" r:id="rId16"/>
    <p:sldId id="300" r:id="rId17"/>
    <p:sldId id="290" r:id="rId18"/>
    <p:sldId id="299" r:id="rId19"/>
    <p:sldId id="28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1FB"/>
    <a:srgbClr val="613CFC"/>
    <a:srgbClr val="03E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2034" y="91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01056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905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75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775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527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413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785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474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502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85E723F-6A7B-4E43-A3CC-44D2D9E10FDD}" type="datetime1">
              <a:rPr lang="en-US" smtClean="0"/>
              <a:t>6/5/2020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744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sz="4000" b="1" dirty="0" smtClean="0"/>
              <a:t>ECE 264 </a:t>
            </a:r>
            <a:r>
              <a:rPr lang="en" sz="4000" b="1" dirty="0" smtClean="0"/>
              <a:t>Fall 2020</a:t>
            </a:r>
            <a:r>
              <a:rPr lang="en" sz="4000" b="1" dirty="0" smtClean="0"/>
              <a:t/>
            </a:r>
            <a:br>
              <a:rPr lang="en" sz="4000" b="1" dirty="0" smtClean="0"/>
            </a:br>
            <a:r>
              <a:rPr lang="en" sz="6000" b="1" i="1" dirty="0" smtClean="0">
                <a:solidFill>
                  <a:srgbClr val="3E11FB"/>
                </a:solidFill>
              </a:rPr>
              <a:t>Advanced</a:t>
            </a:r>
            <a:r>
              <a:rPr lang="en" sz="4000" b="1" dirty="0" smtClean="0"/>
              <a:t> C Programming</a:t>
            </a:r>
            <a:endParaRPr lang="en" sz="4000" b="1" dirty="0"/>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endParaRPr>
              <a:solidFill>
                <a:srgbClr val="000000"/>
              </a:solidFill>
            </a:endParaRPr>
          </a:p>
          <a:p>
            <a:pPr lvl="0" rtl="0">
              <a:spcBef>
                <a:spcPts val="0"/>
              </a:spcBef>
              <a:buNone/>
            </a:pPr>
            <a:r>
              <a:rPr lang="en">
                <a:solidFill>
                  <a:srgbClr val="000000"/>
                </a:solidFill>
              </a:rPr>
              <a:t>Yung-Hsiang Lu</a:t>
            </a:r>
          </a:p>
          <a:p>
            <a:pPr lvl="0">
              <a:spcBef>
                <a:spcPts val="0"/>
              </a:spcBef>
              <a:buNone/>
            </a:pPr>
            <a:r>
              <a:rPr lang="en">
                <a:solidFill>
                  <a:srgbClr val="000000"/>
                </a:solidFill>
              </a:rPr>
              <a:t>Purdue University</a:t>
            </a:r>
          </a:p>
        </p:txBody>
      </p:sp>
    </p:spTree>
    <p:extLst>
      <p:ext uri="{BB962C8B-B14F-4D97-AF65-F5344CB8AC3E}">
        <p14:creationId xmlns:p14="http://schemas.microsoft.com/office/powerpoint/2010/main" val="181419976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b="1"/>
              <a:t>1994 Intel Processor Recall</a:t>
            </a:r>
          </a:p>
        </p:txBody>
      </p:sp>
      <p:sp>
        <p:nvSpPr>
          <p:cNvPr id="125" name="Shape 12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Intel recalled Pentium processors</a:t>
            </a:r>
          </a:p>
          <a:p>
            <a:pPr marL="457200" lvl="0" indent="-381000" rtl="0">
              <a:spcBef>
                <a:spcPts val="0"/>
              </a:spcBef>
              <a:buClr>
                <a:srgbClr val="000000"/>
              </a:buClr>
              <a:buSzPct val="100000"/>
            </a:pPr>
            <a:r>
              <a:rPr lang="en" sz="2400">
                <a:solidFill>
                  <a:srgbClr val="000000"/>
                </a:solidFill>
              </a:rPr>
              <a:t>Byte magazine estimated erroneous results in 1 out of 9 billion cases</a:t>
            </a:r>
          </a:p>
          <a:p>
            <a:pPr marL="457200" lvl="0" indent="-381000" rtl="0">
              <a:spcBef>
                <a:spcPts val="0"/>
              </a:spcBef>
              <a:buClr>
                <a:srgbClr val="000000"/>
              </a:buClr>
              <a:buSzPct val="100000"/>
            </a:pPr>
            <a:r>
              <a:rPr lang="en" sz="2400">
                <a:solidFill>
                  <a:srgbClr val="000000"/>
                </a:solidFill>
              </a:rPr>
              <a:t>Another estimate was 0.00061% error</a:t>
            </a:r>
          </a:p>
          <a:p>
            <a:pPr lvl="0" rtl="0">
              <a:spcBef>
                <a:spcPts val="0"/>
              </a:spcBef>
              <a:buNone/>
            </a:pPr>
            <a:r>
              <a:rPr lang="en" sz="2400">
                <a:solidFill>
                  <a:srgbClr val="000000"/>
                </a:solidFill>
              </a:rPr>
              <a:t>Would you demand that Intel replace the faulty processor?</a:t>
            </a:r>
          </a:p>
          <a:p>
            <a:pPr lvl="0">
              <a:spcBef>
                <a:spcPts val="0"/>
              </a:spcBef>
              <a:buNone/>
            </a:pPr>
            <a:endParaRPr sz="240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150850"/>
            <a:ext cx="8520599" cy="841800"/>
          </a:xfrm>
          <a:prstGeom prst="rect">
            <a:avLst/>
          </a:prstGeom>
        </p:spPr>
        <p:txBody>
          <a:bodyPr lIns="91425" tIns="91425" rIns="91425" bIns="91425" anchor="ctr" anchorCtr="0">
            <a:noAutofit/>
          </a:bodyPr>
          <a:lstStyle/>
          <a:p>
            <a:pPr lvl="0" rtl="0">
              <a:spcBef>
                <a:spcPts val="0"/>
              </a:spcBef>
              <a:buNone/>
            </a:pPr>
            <a:r>
              <a:rPr lang="en" b="1" dirty="0">
                <a:solidFill>
                  <a:srgbClr val="000000"/>
                </a:solidFill>
              </a:rPr>
              <a:t>Is 99.9999% Success Acceptable?</a:t>
            </a:r>
          </a:p>
          <a:p>
            <a:pPr lvl="0" rtl="0">
              <a:spcBef>
                <a:spcPts val="0"/>
              </a:spcBef>
              <a:buNone/>
            </a:pPr>
            <a:endParaRPr sz="3000" b="1" dirty="0">
              <a:solidFill>
                <a:srgbClr val="000000"/>
              </a:solidFill>
            </a:endParaRPr>
          </a:p>
          <a:p>
            <a:pPr lvl="0" rtl="0">
              <a:spcBef>
                <a:spcPts val="0"/>
              </a:spcBef>
              <a:buNone/>
            </a:pPr>
            <a:r>
              <a:rPr lang="en" sz="3000" b="1" dirty="0">
                <a:solidFill>
                  <a:srgbClr val="000000"/>
                </a:solidFill>
              </a:rPr>
              <a:t>Try to convince your customers</a:t>
            </a:r>
          </a:p>
          <a:p>
            <a:pPr lvl="0" rtl="0">
              <a:spcBef>
                <a:spcPts val="0"/>
              </a:spcBef>
              <a:buNone/>
            </a:pPr>
            <a:endParaRPr sz="3000" b="1" dirty="0">
              <a:solidFill>
                <a:srgbClr val="000000"/>
              </a:solidFill>
            </a:endParaRPr>
          </a:p>
          <a:p>
            <a:pPr lvl="0" rtl="0">
              <a:spcBef>
                <a:spcPts val="0"/>
              </a:spcBef>
              <a:buNone/>
            </a:pPr>
            <a:r>
              <a:rPr lang="en" sz="3000" b="1" dirty="0">
                <a:solidFill>
                  <a:srgbClr val="000000"/>
                </a:solidFill>
              </a:rPr>
              <a:t>Good Luck </a:t>
            </a:r>
            <a:r>
              <a:rPr lang="en" sz="3000" b="1" dirty="0" smtClean="0">
                <a:solidFill>
                  <a:srgbClr val="000000"/>
                </a:solidFill>
              </a:rPr>
              <a:t/>
            </a:r>
            <a:br>
              <a:rPr lang="en" sz="3000" b="1" dirty="0" smtClean="0">
                <a:solidFill>
                  <a:srgbClr val="000000"/>
                </a:solidFill>
              </a:rPr>
            </a:br>
            <a:r>
              <a:rPr lang="en" sz="3000" b="1" dirty="0" smtClean="0">
                <a:solidFill>
                  <a:srgbClr val="000000"/>
                </a:solidFill>
              </a:rPr>
              <a:t>You </a:t>
            </a:r>
            <a:r>
              <a:rPr lang="en" sz="3000" b="1" dirty="0">
                <a:solidFill>
                  <a:srgbClr val="000000"/>
                </a:solidFill>
              </a:rPr>
              <a:t>would need it</a:t>
            </a:r>
          </a:p>
          <a:p>
            <a:pPr lvl="0">
              <a:spcBef>
                <a:spcPts val="0"/>
              </a:spcBef>
              <a:buNone/>
            </a:pPr>
            <a:endParaRPr sz="3000" b="1"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There is no “partial credit” in the real world.</a:t>
            </a:r>
            <a:endParaRPr lang="en-US" b="1" dirty="0"/>
          </a:p>
        </p:txBody>
      </p:sp>
      <p:sp>
        <p:nvSpPr>
          <p:cNvPr id="4" name="Subtitle 3"/>
          <p:cNvSpPr>
            <a:spLocks noGrp="1"/>
          </p:cNvSpPr>
          <p:nvPr>
            <p:ph type="subTitle" idx="1"/>
          </p:nvPr>
        </p:nvSpPr>
        <p:spPr/>
        <p:txBody>
          <a:bodyPr/>
          <a:lstStyle/>
          <a:p>
            <a:endParaRPr lang="en-US" b="1" dirty="0">
              <a:solidFill>
                <a:schemeClr val="tx1"/>
              </a:solidFill>
            </a:endParaRPr>
          </a:p>
          <a:p>
            <a:r>
              <a:rPr lang="en-US" b="1" dirty="0" smtClean="0">
                <a:solidFill>
                  <a:schemeClr val="tx1"/>
                </a:solidFill>
              </a:rPr>
              <a:t>This class will give partial credits to </a:t>
            </a:r>
          </a:p>
          <a:p>
            <a:r>
              <a:rPr lang="en-US" b="1" dirty="0" smtClean="0">
                <a:solidFill>
                  <a:schemeClr val="tx1"/>
                </a:solidFill>
              </a:rPr>
              <a:t>encourage learning.</a:t>
            </a:r>
            <a:endParaRPr lang="en-US" b="1" dirty="0">
              <a:solidFill>
                <a:schemeClr val="tx1"/>
              </a:solidFill>
            </a:endParaRPr>
          </a:p>
        </p:txBody>
      </p:sp>
    </p:spTree>
    <p:extLst>
      <p:ext uri="{BB962C8B-B14F-4D97-AF65-F5344CB8AC3E}">
        <p14:creationId xmlns:p14="http://schemas.microsoft.com/office/powerpoint/2010/main" val="361219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s Angeles CA area freeway and airpor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1066691" cy="8329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11700" y="1152475"/>
            <a:ext cx="8520599" cy="752525"/>
          </a:xfrm>
          <a:solidFill>
            <a:schemeClr val="bg1"/>
          </a:solidFill>
        </p:spPr>
        <p:txBody>
          <a:bodyPr/>
          <a:lstStyle/>
          <a:p>
            <a:endParaRPr lang="en-US" dirty="0">
              <a:solidFill>
                <a:schemeClr val="tx1"/>
              </a:solidFill>
            </a:endParaRPr>
          </a:p>
        </p:txBody>
      </p:sp>
      <p:sp>
        <p:nvSpPr>
          <p:cNvPr id="4" name="AutoShape 2" descr="data:image/jpeg;base64,/9j/4AAQSkZJRgABAQAAAQABAAD/2wCEAAkGBxQSEhUTExIVFRUXGRgYGBgYGBgfHxsbHR4eHRsgGh4fIiggGx8lHxgYITEiJSkrLi4uHx8zODUtNygtLisBCgoKDg0OGxAQGzAmHyUuLS01LS0tLS0tLy0tLzUtLy8tLS0tLS0tLS0tLy8tLS0tLS0tLy0vLS0tLS0tLS0tLf/AABEIAL8BCAMBIgACEQEDEQH/xAAbAAACAwEBAQAAAAAAAAAAAAAEBQADBgIBB//EAEkQAAIBAgQEAwQGBggFAgcAAAECEQMhAAQSMQUiQVETYXEGMlKBFBVCkaHRIzNic6KyFjRygpKxweEkQ1OT8NLxByVUY7PC0//EABoBAAIDAQEAAAAAAAAAAAAAAAACAQMEBQb/xAA0EQACAgEBBQMLBAMBAAAAAAAAAQIRAyEEEjFBUSJxkQUTFDJSU4GSobHRM0Jh8CPB4fH/2gAMAwEAAhEDEQA/AN/w7O5RKVBGywZzRpkxRVjJHX/CTJsZWJnFf1xkkcL9FOkqWg0Utvt1+ybHa222OMjnKqJSallauvw6al1DFHUU+WQYm4G0e9YtebKOdqZspSrZepTqFXWqyggWQzoDAlTzL3jWBLA3WMVSL82SW+6b4mnThWXIkUKP/bT8scV+C5ZlKmhSg2kIoPyIFjOEXBuE06y6icxQYMQaYqFQJhuVd1W9huPXDSl7NUgpUtVZWBBBe12DkwIgyJkREmIOJ3UV+cn1ZSmUogGnUo0fEEaW8NAKiyBqFom4DDoSOhGM77T+13Dsty0qNGvVB2RE0jpzNEfITfGsHAKQR1EjU3iTYw9+YWjqbbEEjYxjvI5elUQh6NLUJSouhYnrv9kiCJ6EYrlF8Il2z5oQl/muS6J14/1GL9lvbHh9c6K9GjQqMftImjYCFaLbTzRc7nD3jTUaVWmlPJU62tGsqLuSumeXaNX49ATjviSNSWmKGSp1VipqgBSpX3AtjuZGx2wvPEa4qhjkFBCoFOsKVhnFyVjYyBFiTE7hoQaXarwG2naISleFOK6b1+H9Z7w2shcLWyPhIGGktSBN09xmiGaWAHW15Ny2zfDMvoUtlqcoweTTUAd5MdiROOuC5sVabGtRdHedaMjmxlYkiYOk9BIg4sqcRCoFfxCyvTX9XUJI1jSxheoFztIbthqS0KXOcldu+88OWyzQBToLaWOinbykiPn5Yp43wmgKGpKdIAEGdK3BtvHmDijjPEcpmFAaqCAecGVJUSYuJIJUbbxHfFOT9lMtWGsuXAiVVrK1mg3MESI69ftGRxi0Vuc2qtiZcmomaS7xdVEfhOK81QREkUg1wIVJMEgEgAEmAZ+WL+J+zTUq2rLBxpGmXDuCCEJsOvL3je0mRG4NnDSpuKlNiw5lCNymDqE2t0kgbT1tRudrQyt5Lfaf1K+BZ0ksv1bLEDQKioFJ1hTJ0krykttsNpkK2oaXrAnICjFMzrprpc2IAgWIl7/IzbDThXDKuXcs1TWmgDSqrIaSzFju24AjoLgkzg3izAGi37bKfQoxgf3lU/LF0YJJWaoTmk1b4Pr0OctkMu8/8PRBESNCHfYgxcG9/I4tbg2XNjl6X/bX8sV0KDAipBtbRadJH3TOkx0A7kjBJzJPu02YDf7J+QaJ87gdpwzjGwjlyNat+JjuJcKSm5HgqqknTIU29fzvgP6IhPuJbflX8v8Ay2NPS41RzLNRNNzA1Cx6R22PMPlPTCXM0NDsvY/53v8A5Yy5Me7qZ8spx13n4gJyaC+hPMaV/LFqZZAZCJI/YU/gRfFmPaCcyjcEgbxEnvitIqWXI/3PxH/DaFCoqk5eiGINvDW8WJW209OkjyJ8yvAqBpqwpIjEBiQqxJueUgreT0wwySU0TwwSsSYaAfUdD6iRjnIPFOmp6osGLGw+QN9ut46w2TE4qzowzZEuLBDwcG3hZcDqy0ln0CmQPUk7bXke/U6janl2H7VJQfmRb+EYa49xTvMfz0+op+qQL+DlmHwikFPyYkifUCfLfFeWGUdygpU9d5U0QCI3B5Y6HDrCp+DqtXx6Yl5JIMXncBomeokkekyGi07sh5Jy5hP1VQ/6FL/tp+WBeJ8KoeEwFClLDQIRd35QdukzhlQqh1DD/cEWIPYg2xRxOoipLtpggqdzq6BV3YnbSLnbCp66gskovVizjopZdUKZJKzO+kIqJJsSSLHtF4FxJAkhRlqqiS/DKpZiQSKKQsXUIPhieYwSdxeFd0apCs8o+agakkHQOUsgE2ADAm9zB7AD/wBI3FQq9DQgJ5jUSYUsGMTJ/wCXaBdxfFiT5Ir85N6tsD4nVoeCR9HSnUKEsrUlBUGmSNtjJUb2M4mAc0/jGowi61GsZtpJ3+R/DviYnLHdpfx9zq+R80pxm2+ZsuAf1XL/ALqn/KMZHiXEMvVrpUr0KoBNOmQ4OlZLAEy0A36CdPUyFxruAf1XL/uqf8owZVpBgVYAg2IONkeCOXk/Ul3sxfCmy5zNM0sk1OofdZgQvusSCTcMoEGFIm3YjXtmCt6ihR8QMgf2pAI9YjFGWmm/hsZBH6Nj5bqfOIPmBO84OdQQQdjY4krqgeln6bAlaikLc3FhhYaek+ONU/8AOQFwdBJIIFiSknbcarE6RjpeD08stWpl6OuqRKqW95gIUSbLvGroMDZriuYnUuRqagYB1pceY+G3qJHniGrIaCK/BUrhG8WoApYjS5gjVI63Fh64MyiAM7hSVaIbcmOtzJHbvHaJS5vx6OWYJUTm8SxRj4V2NgDJReXUJtfTAKgL8lxzOVqgp0auVLCTodKolASPeAhmAKatMAE7XAMpkcRjnuI5unVqGnQSqrAeGQyrKiYBlrku8TAgbjv0mYzb1qZqUEojVokvqkFGeYUbqyBYJA5mM9D3To57WDV+ihFlyUD6tQBFgZCyLHfr3tZWz1Ovl/Gosamlkg2IkxNjynlff7sDoeF3Rx/R3LrpY0qJRQFhVIAWAoPvEQAB02HkMOclkadEMKaBAxLGOpIAJ+4DGXqZvNgAlaNQXBZXQSb2XqTI0xFyTYRBsfLZuxFak6OacU6sEDkANwQSNQblvJA2kkToKagZgG4kjuASP9/liPUUqZ22O/pEb4z9BeJBQp+jW0iQGB925FyPeEAR9r9nmM4OM1OnNeHYgoU3I0kNq2G7CIGwxKoh2NEQlIbqCDtN/wAJjGY9pPaFqJNM0ixGkgpBOoQwsSIuRvbeTAMazAyZZW5mUEkzJF4nl+4YjiiVo1RXwfO+NRWoRBabX7x1++Om18G4E4UIpKvVBob1FifnvPWZwXiBmqdHC0wCSAATuYwm4xwoHU6amckWEf5ROOs5Wzi1H8Omj0/sSwB9wf8A7agZ/ZjrFNGvnB4rVFpKFcMoHWnpOoEzYhgDPyxDipLUSaTVMRERY7i2PGFsA/ScwX1NSUKxBjVOmWGoW6AFj8o9fKf0jxFnR4f2u/umIv8AEVn+yY962NxMLifQ8lVWrTUgW2v3FsSkIimwBEcp7gQLjoRI29bbBfwDOoEWmW5yWtB7k77bYYZxypUwTcwBvqI5fluPmD0xri7RuhK1YP4hEKAXuRrawkWgkDfzAgm2+M3xHildPpKUzFU1dVI+LRKhRRQaRrNh4imVgHmJtvjY0qMIFN7QZ6959cCxpim8sDsx/CTv6H77wTRlxc0X4c0cUtUnfUztXiFU0ax8UGolVXpDxKS61Vg2gaTAUqCvMTMzPQAV8/mqVNlStr0KqqQaTs2mk0EEyWLVAuqRN+W5AxswrrYQw6aiQR84M+u/rhNxjhtVneuKzUtNNRyyRCF3aFkSWkC5iF6zy0JJmmO1KP7E1/f78WZ/NcbzNOs7KdSs6AKGy95YoL7xAXpMRLcokurmnppSrqQ1V2dWaovZgpXr4YmV3gTjO8U4zSnW+arkK7IENCpIjUYu/MYRtzPaJAJmX4rlaa0gT4iFjqptSI1AkpNMQApUhREQQtrAEXKFFOXJHM+CjSKq3E/pJ1fR8vVZoZodgeYUwSNNQ6rEwfs6QBNiSqWXD0lpVE7llEwGYc4uSYMkRJH4YLzmSWlL5dECEhQIKkAw0BTf3dNzHTBeVygqUmdTOkgaQL/duD5eRxa3jUU9fsc7Is10A0KKUVq2I1pUJkk8xQqNyYsFFu098eYszuTYUnbQQArSSD1E779Bf0xMV7RKEpb0dP4O35D3ljkn1HXAOLt4NBNIPIgmemiRA/u6fUr3jGgzjLp530A/a1ab77/LHzylkmdKLpWeky00EpYkQJE7gHy7L0BBJzRNmLV9UQRSd9TKgheYDUWMiZgTN+YY3yxOKUq00OS8qlOUXxtmgzed5SpbxGpw9N6ZSSdgCLgHmI2uJ2xfwTjTVjoZACJBYGxYEiAP7rHe0XxmuGUylTUEzdUc7FWMqZ1HnH4hfiIgAe61c1qjB8qiowRGZakytqkpHcstObjobxGEk03oPFS3dTVYW8T4uKLopRmLR7oJgFgsn/F+BwqbMcRhljLipukajN2969gQAJ/30irTz5JJo5ZjvJJDzBi8gi4AsYuRsAxSgs0lEaW1kR4lvT4PSRvN50jA+VyqUKqqEUKwYUmgSn2mpg76TGoDppI2CjBTK2nSw1gjcQGH+QPqI6W64HrMaqGmVcOIuNMhhdXAJ7ieo3HfEMGugzwtzeVGmrTU6BURoI+y0RI7G6kemPMpxYEFao8OotmXe9riJ5TNj/rIFmYzak0zzEaiZCttobyvg4jRf7jEeNTIZ/q2oJUkS77Ah4OkkTeZUkG4E80N/Z7I0TWWMlUpRTBWozMRZlgbxqsCY8+5xzlPZ+kdRarW1l1V6ZYAaVqSo0xtBmeuo98Gf0OTVq+kZnUYk6wCY1RcLIjUTiQap0aTVeOu+B89XSmFd2CgGCxMb2j5mPwwDk+H0suhVnZlUElqrzOpmYk9Dcnp0xXnsqlVxSVA6CWdZYJqUjSGiwMnVp8p6A4ngJxCK3GqBBVcxS1FdQGtfd2ne3r0xYvF8vFq1OACbMNlYoY9GVl9QcLz7L0m99EAmYQNM23Yk2sIgCIERGO63szlwF05dSFBXTeYJYnSZ7u1ibzGAkvynEKJq1UFWmWZgdOsSTpUEAT20ffhp5YzOW4FTpMa1KlIDSQxfUdJJkdZDFuUzIAAAxa/tVRV3V5DIQLEFSGUOrCCTBUzMbAkwAYVDyviMuM8Xp5ZFepMFgtonYmwmW22En5ScLm9rcubQ5E6TySJIBg/I+liN7Y9HtJl3kmugVd4VzBkDmJUad4iO/Y4YcM4rSrErSfWVVSTpYCG2uRHQ2xIlu6MzxbimVUEJTfWQpUi4IIVyQNVwEYHbyF8V8OoPXUtTRiAYM6ReAep7MDjdY40AdIvNu+K3jiyuWKL1M3w/h9WnUV2pMQJsCk7Ed464drUNRgCrJp5iG0ye0QTbeflgzA+YOllc7AMD5AwZPly/jhoxUeA0IKOiCMeETiKwO18e4YcEClIFyvQk7eTEmfQ4sqOFBZiAACSTsANycWusiMKeLJoprT3Woypc7CZeSTMaA/pH3ZcuH9yDepAFXgRzNUZp6lWi2kKioQCq8xBe06jqMjYWF4JPGZ9nwgLePXYmF0l7MWMDVESJYn5nznSYH4hITVE6SGI7gGTHnFx5gYoU3dFmNaoynEOBLSVaiu5iUKtA2DRIWATckm8mG8zbwGv4VUkkaXAkno1gD5gwB5b7SQf7XPpoqVjmqJJJ3sRadzA2wn4FkzmfERwdCsVmCNgpANwep7bDtJv9bHb6mV2s2nQ1PFKitlqxUhgadS4Mj3SMTAZpCnlK1L7SU6kjyIYgjyN+9wRJIJxMU0j0fk1VGV9TO5d2GWUooZxSUqpMAtosCekmBOKKPEqwIcZUh1kiWEiRsIU9IBiR67CynmhSy1N22CUu3UKP9cVU/aCiwJBaAQCSIF1dhvvPhkW3JXvj0ipxSb5I8lktZJNLmx3l/aNnq+HWyhjWVVwZBBIG25kc0dh1Ixbx7hBqlSajUKbNcU2AJIRlXUSBpUoSNI66Li8pcjxvLuSxDOKZUwAOY6iBE2PukgC86Y3wYvtlRaogJYU1hwWu4YqIURuIdgTLbQJ1COfmioyqJtwScl2gnLeztUqSmZzADAmTUdZ1FiCIJNgwF4sB1CleW9nSuvVnc0jM0yajgbkmGBAaQdt7bAABdPlXDotSmx0uAwBiIa/qN+hxapJkMv+oPzwhJYMVZimTDLGpdvPuD5H/OD0xXSyixEFf7LFQfOFIvjr6MRcVHnzgjyERt6QT3xAx87/APiZwCpmK2XzKK1Wloam9IMisGYHQw1kCQYBkmIFjfDv2KoChw+ll6tdTXpBi0sLMxYwL8ywxUEWImPLR5alDsHAkyV7aT70T1JJJ9RijiFGT+jLeKvusIOmejyRqU2lSZ6gggEPKdxSSXhq/iEpz3d2210vQSNwQU630k1Cyk6mUtsvKSdJtq3LRdgBA5FGGfF+N0qOkB+Z3VF94qSSLWki03AtjzK1FKFKiFKijSwJpiDEStxqU3IaPxBATvkaTUaAVU5VaoTUqDSsabMWJJN5kg+4ZIMSil0BJSjZblM9lKjGpVzCErE3K/ZDidoADHck3gmbYcU/aPKK3hiqqwqkWIWCxUAGIN1NhsL7HGXoZNxACcOfUIJTV0Ujm5gG2PXpYWxpcpwnLmmj1UpFwBrbbnmTvBHMTa28RFsFkUH8L4rSzKlqL6gIkwRuJi/UTBHQyDcYIzNQqpI32HqbD8TinIZClQUiki01mSFsP9sB8YNYvTWlo0kqWB3s6kkHvpDwLXG9owEjWkgUBRsBGF1HIUmqVZpIedTzKp5tKmR9yme4wxVd74FrjTWpt8QZD521Ce8aWj+0cQxoa2jihwXLoAFoUwBtygnp1NzsPuGL8tkqdO9OmidOVVHbsPIfcMXrPXEJxIp7iY8Ix7gAmBuIZMVUKEkCVMiN1IYb23AwTiYAF/BMktFGpr0Y9B6jbcwRf8sEZ7NCmhYlQb6QTGpugHcnsMC52qwqhaQBdlMzOlRIh27/AGgFF2PYAsLcnlUU6y/iP7pqMQSLwVEWS8WAFwJk4i+gt8kYf2I9ps/mqxRxRZRTJqcrKaNX9HyON9XM40nT7rbRGNk1GszqzqkIGjSxJLGLwVAEAERP2j2wyjHuGlut9lV8bGm3N3L6JL7C4q6gADSneZK/LYD5nTa0bccQ1JSfmDDS12hTcdwIPaIHrhphXxXhwek1Lam25+CDqkeUjoRHS22bJi1tDRdAPH6ytRQowI1RII30n8cBezNVaTskmKjah/aMAbCwj/LBeSya0cm6DYGoOtipK2kkxy2knCrho/TJ/aX/AD/98LGnCUfj/fEzZrhmTNB7Q0z4NV1EsKdQEfEpUyL2kbifS0nExZxquooVlLCfDe390xPbExQro9L5Ml2JWuZluG/qaX7tP5RgmcDcN/U0v3afyjF9SYMbwY9emPU4/UXceOzfqS739zqcc16ziWFQBoN6ksvKGN+oiWuCDvcCcJxWzkD9FTsV3ILEW1bMFn3h2v5Xvo/TGqABKcMgGmRZ2Chrk7D9IOsyBfY1ZWpQen0GxXGapj3I8LrlQoz9YMsAyFJKi2oFpmw3I3BkYtq5CpMrxB9WlFhQCSwO4UtAmYv6knoLkUzHjKuZUIoJAYXDa5meZhp1eGAD1j1xqqFOBcCxMeXp2626C2OYjpS5GZAzWUqhmermVcEaRsvuwTaZidhe5uZJZ8Tzmamm2WpU6iENr1NBnYAXgX3naD1w5xS+XuSpKk7xEH1Bt5TvHXAQIaubzxUasmhaQRpqi0+czIkgmIgTedIM4PmmNMpVpOjodLQpIJgNIYCG96CfiDYOrNUUEyhjflO3U+90EmMXUKekbySSSe5P/n3RgABzyhiHQMKi+6SjwR1Vre6fwMH184JWDo40lSrsCrCCpMPBHlrgHYgAixwzwBU5K4b7NVQk9mWWWfUM9/2QOowr0dkXQK3srlCunwBp5ram+1v1v/798U+1VeggQVnanrZYKidWllgNAmASGtBAUmQJw3z+aFKlUqkEimjOQNyFBMDzthJ/SrLOoLo825WQSCenr0/2wxIgNHIhCDVYWddOp2LzANtFyYW9yOXYgRoOE8Fo0qgqisxb4S4IBhhGwJgNEHtMTgWt7Q5JEP6EwdwKSi55oJNgetyNh3WdNQIKrJDHSLi823HkcAC4+0dAO1MswdSRp0sSfeuNINuR/XQ3Y4sbOpWprVpNqC1FgwRaQrG4n3Ga/ni2rkqZb9XTMzPKvXebdYAx5nOGIadQIoRmVhK2vECY36WOCS0Jxy7XxDicRWnbGdTJ5h66V0qzROltLEXUqbSBIEmYvNriDI9bgeZTxXGbZVZqlTSDZdRB3PRdPlucBDtM1ePNV4xgqOYqowLZnNBQyk6kRQ0nUyzWcG4Owus2sIGuWrXqDlFOmp2Ytrb/AAiF+eo/PC7yE3k+AVmcylMS7ADYdyeygXY+QvgU5is45KWiftVSLdjoWSe+klfkbYuyuQVDqu77F3u3oOij9lQB5YKxOrJpsCpZEUwNN2Jl3ManPdj19NgLAACMZXM8HliRw2o25k5mOYljYao3IM9yx7zt8TE8qBRSehxRphVCgQFAAHkLDHeJiYBiYD4tm2o0nqJTNRliEG5kgefecGYqzOZSmJd1QbSxAE+pwAYulx4q9TTks14YY6gocFT4Yc6FgBpYnqDf5Yu4BnBWzBH0V6SqGCtpZRHLaepkkGDHrOLOI5Ja1dqiPWYOovTRoBW3LUMLDA30sPcW9hhn7MKFpFPELsrQxYQ2qAW1L9mTJjztaMUTpRbXEJNOSCOKUwuXrBQAPDqbf2TiY74z/V637up/KcTGWJ3PJnqS7zJcN/U0v3afyjHOeyQqaTrdCswVMG8T/lHzOOuG/qaX7tP5RgnHqIJOCT6I8hmdZZd7FH1JefpGY2j9Yfl6xJ3/ADknhXCClWmRmK5h1MFibCeUDtt3sOvW/N5cVF0kkQyNIiZR1cbgjdR8pwBl+BBWVvHzFv8A7l9iLGLbzMH77hJ49HS+oQlqrY7yfBFpVFLVw7qK0hyCHQgIisDF9AE9JnpiylxbO0QfEyqvTDEIy1BOmSKeqZ1EjSJ6k4K4PwlFXxab1Kj7TUILgblNQghZuBMC3S2L81oVkGtqfMX5iAAADJGqxlmW2/W1zjlyVcTq425aLVFVHimcZT/wag6VKsaqlWMqDYbDSWYXO3nODOE5vMOxFagKYgEMGBnyiTfzn/excu+k+HVBBk3EiT1BBETM9vLA+XOYHKXDEA2YCdrEGbiYm074mhOA4OE3Asg1BnRqheQCLsQBLbSSV3iOwFyZxcM5WEBqSlpUWaAQdyJG4HQT084KzY0y4ZgYAtBm/KIPmfLfEUTYTijOZYVFjUVIIIZYkEGQRII+8HFlIkqCwgwJHY9cdMJEHABl8rxJM6gp085SaqOYqhIPKYJOlp03BHqLzBDTgnDKlGmEeuzmTzd/8UmcZT2d9h14ZX+kCoKlOmjUlGjSyU3fWWdpIqFSYmF5ZO4jH0DEySi6Tv4US3Fvsqu93/pA9XLllK+I1wRsvX5YSDjlWQUydSpOqWAZQAIiNQgyJjpPbfDr6fTkrrWRNp7WPrHXthJmeHVahDrmGQLKp4amIlTLDV+kkKyyIA1AwYxArSZ4/H8x0yFQmAZk3HJIEoDPM28e6cNKfEH+jms9LQwDHwy17EgSYtO/zwi+paoVVHEKywAJdHGylZEsL3m5O3eCGvCFCaw+a8fU2pduUEC1ibf+eZABPZjjjVWNE0HphQSpYESJsBa4AIEzuPuQe0PtXmPpjZMUqfheLSpsvN4tSm/hBivTT+kYSOittpnGtqZmnRd3AsUBhVuWBIgdy2tQPMDCTK8cp06pOYytQZrqdCtFgSlJ+qKrKeXfmMSHgju8Gh96nyd9f5NVR99wepDfIgD/ADU4qfhNAmTQpT30LP3xOEWY9r6Ssr+DmCII/VNYaoJ/aEo23abhgcaek+oBhsQDfzwNCUmBjhgHuVaqf39X/wCTVHoMch61MkEeMvQgqr+jAwp9QR6WksMTEURu9BXmOJ1FBjK1ZjllqUFugJDwLwN+tpxkfYn2pzuYqxVRayinNQUlVWo1eT9HU1sBqvUBWxlT0x9AqIGEHb/z7sUBXWwKt62PzIBB+4YZVTvj/fEZScU1fH+F9NNCo55//pa330f/AOmPPBq1Pfbw1+CmeY/2ni3ooBHxHAHGq3i0QCaiKzLemx1RveFsLdOsYTcMyzZosnj56mNLHnESpItJUDc7QTbseZd3qKlfM0C8NVzytWCfF49eW/s89h5nfp0OO87wCjVRkYNzaefUxcaWDCGaSBKi2GmJg3UTuroZ5/ZKmSCa+ZMGRNQGDBEiRYjUYIxTl8g+Xru9IVa6wEcMylp94EFokQ0b40tSoFBZiAACSTsANycIl4oQzGmabB2qky6iNDInxXAVWO25QSLnESV6DbtxZ5xDO1Hy9U+AQDScyXTYqb2JxML8jxF2y+Yp1fCDCmSvhuGB10i5Av0OqO6BT1tMZJw3JNHY8k28cteYDw39TS/dp/KME4G4b+ppfu0/lGCcelx+ou48nm/Ul3v7kxMD1csS2oOy7C0bAN3Hdp+QxxUTQpZqjQFIJMeXNtvb0ucTb6FdA3E62aR5y+ojSOXUgXVJuZIYmCLWHWTdSM9XO6pNNGEtblsJUgkl5mNYt922LHzlJFGqtU02Asfs6D28uvxMOliMtmlLCKruQGYiBzQB5D4gYH+lqaTfH6ost1wF7jOJUqtTpg8zeGZRSBL7FGVoI8Pczvt1tXOcQDbSRUqgVGYmEk6GCeKQRGmxE97jUbqVW4jxx7izo3hokyJklrnsJsLmZatqOma3RTqVQDy3MjoQCfU+mEeKEuP+i2O0ZY8H9xrwnimcj9I0vrgKVpwVMQeWLiTbV0364LynHzmCqQVVrMRHdB5kGXUR+0DMASDmKgVSx2UavuvbzthfU4/QIBas2wcavFMTMEWsd9vPCZdnV6NIfHtLa7S8EaXiPtHl8vUamz1FdCsg6m1AgExuYjVzWEqb2xXmfa5EJ1MqQoaCrMTqXWIIgTpk/LzwBw3NrULMh5SQq1KgqEtZRplQrHmMAEkkAQYIGC2ztHSA6CqREVINu5IqGwjopM7YwtqOjNdLqM+HZmnm0cLV8RTZ9KMsgjbmvBHb1648p57Q4y9WoVYHlJ3qKTCQb3uFYmDqj4hjM5jj9Gi9ZEyrqzkBXUMqndRMlYMBdgNwOk4XcS4xrdNVCsP0ZdRqR21NoIDJqIvDoQe/qVWUuaBwfLj9z6FleHUqdVnX9YygHmklZtPU3G58+5wqzlXPoGdTRqc5CJ3TZbnSJi5vAix746hU+k1AWp10bSwGosqMgJHKwLNTJ1sNMsBB2IGGFGnwo6lqPUpG0q71KYSbiDy6bPEr3JmSSZUlzDvH1OtxEEpGXLAKQWkTYA+6bCQx2O/SwxXwDIVabvWemgJknQW0kMWZtIbm1SZvAvAJ3B+U4pl6jELmaRBCoo1pJ6GBNpMDa8DpGGv0untrS3TUMPpRGtimrXFd/ERl009S0y86HqzBJ7qpWBe5k/ZU4GqtxGCDSyziRF2HXrcRAgyJ6kTtixuIKpq1AQ2Wa7ExMxDOg+1TELM/tEGAJDyHtcrlaayzyqe7ymSFBLajAJIvffyICRIi7QXk8tnGceMEVdJMpUq2boLtcHrH+nNfmqrVKf8Aw9YalYB1Lg6SCNYYgFhYMOvTphRQ9qaddNR+koWUtpVEimLiSWsxEdZ9LEBWmYyK16dRKWYAJeubA3II7kwZb3fhsYsWGNjwTMv4NI1WVyygGojAgnabWgnsT2w1URjJ5D2YyT0Vq0aTfEup23SwmSQRK+nyONIM9TjVrWIncYCAgHHuA34lSERUUz0BBO09PTHq8QQ9cBJMpQshHYfhjrP5k00LKhcjZRN/uBMDcwCYFgTbHWT9wA7jpi2osj/Xtib6iJJLsialx2oXVfodcAtpLEWHNpkd13MmLDa4mp/aUhkU5WvLAQIUEm0hQxBbT9o7De4vh66zsYwh9ockaxUHK/SAAQQamgXZN+YTyhj7p2AsCcA160PKgVwyGGB5WXfcbEeYO3nhZw3hVE02HhJd6y7dPEIj+BP8K9hgX2b4IqHxXyqUKotyVC4MqNTCfduXA9SeuD6GYKEqFBRnYq5MCWJYjbeSYOxiJndeZYtYtA3F+E01o1nproYU3MibwhFx1tad8TFvHc8FoVVZWVjTcARO4gGRaJIv06wMTFG0N2jreSqUZd5mOG/qaX7tP5RgnA3Df1NL92n8owTj0GP1F3Hk836ku9/cmJiYmHKhZxzxiF8EuNydO5uqwOgsztJ+COoOAambrSZo5hgwcQSgWSDAiZHa20DucaHHjCcVyx3bT1GUqM3VS5pnL1mXUyrpboCxBudiAPTVGwGDBnq+jUKDg83K1/7PrNgQDv3GJNQO0CvAYAAAQwDMd52MBbkWI6ScWZbK1XUMa9VCw91lWV5dO3rz+sdLHOoSaSbd/wAaDtr+2HJqMalAtzCQRte/X7h/pgHNOVdwKc2paf0ZKiWIqGQLwpmJm3nhrimrlKbGWpox7lVJ/EYuyY5Ndl6jYJwjLtq1/wBT/wBV3AGRztUK7GmV0oHAWmwloDxzbtruABYjeZwDTqZlFgozFAZ1rdjzFeZTpFgl74dfV9L/AKNP/Av5YRVOEtTP9bRCq65bL0jF4ksfM7E9u2MeXZZSre+5ujtWDVKOmmldFWmul638HyK6rVa6wyKwGqGFOoLgusqLwRpFj8X3853MCiqVHoqiU2bUdNaQJQgSSBZzqkNuBEQYtGXRpDZ2gzEoq/oqMg6hpUQb6tJXTsZOB6GWptIObp8jFSTl6VPnQlZBIAs66pFpA6G9K2StL+patrwcoadK/wB/8+FaB2SzlKuHbK1qR8FdUhag31cp1k2IQdIsB9kDF3EFV1ZtLVGGiQVVSz21LqAKoQiqSx6BQJkELddKgStSvTzFWqKNNmZUVrmoYUKNC21kEld1Em0vMmNJfQVpkssowgNZQQVAGxBll7xeCMZZJKWnASTUp6aLv7+5f8Fn0JdClcjmKTC+oBCfeOnSNBJJ8NIHTYTEl7ksp4mXaoPEpqXRDTqgho1KsQxeNyI6iNwcAU6mYNdxSOlyuhQHSbKsMgZxIktcKJG+0KyzXDM6zMxNQMWJUaqMEASo3sdSqZ6D0jE7yfI1PY4uNqcdV1+hdxLN5dHXL1K7q1RWMAIYQe8SPDGkbgEjvGxx2vFcvT5qOeVyNKMraIN4HMqcpk7wbTa8gXKZOu7I+km6GG8AtZx42qTM20mIg9Bhvm1o0lX/AIWnWPiFWhEkKAzazIvypHSTI3th41LkU5cChVSTvoxdwQV81TNehnFUtrDAoHKOZIWWAMKDTIBA7ncjD7hOTzSOTWzC1EhgFCAHcaTq3soNr3O9sIcrncuwqMMhA0MyA00UQoNp3UkCdUQJA6Xqy/GcqwI+h1GA1AstMfZnUVEgyIM2BkbTbDalWo/43VfQ+hddWdNJDEEwCSJIBIGq5No+/IvxnOvKPQIHWaqnY7QADPW8fhhrwjjGqWyy1fDEfrCNDEkjTOohDY8ywL3B3LbNZehnk0MWpuNLEDSKixdTN7TBDC0jfcYSSvQWabMbS4jmUOv6NBVhADglhzSR22XvubTbD7L+11ZmRauS0hyNR8TVoUgEkwhBImIBuQYthO3CspytT4lXl+cBn35VjVygqYj3rm46QOqvBhTf33F9YCPCHU2uRESLlfS3QHC6wK9cZps5xSmJFJD05hKifQRhVm821RDTMIpiTT1BrEHfVc26469lvZ+jrZzqYqFWCbRfp/50GwABnFfZ6oXZ6GYSkNKxTamGEgPJJYmJLAmF+wMSt6WtjLflqmEcNqGnUGVDVSFmahFOCfetMnY9vuGHP0ReoJ9ST/mcZqlwDNMEYcQqArqAbw1515dOoTcKQ0EmTqPzIfgecIP/AMyaZ38BBy2tAYXsb+ZgC0Wlw9+iLsdRHYu5Hzk39MD8ZqBaLLHM4KUwNyxBiO0RM9AJ6Yu4fQdKYWpUNVhMuQBMknYWEbfLAfHRJy+/69dv7DkfiBiHwGjo76a+GpxxGhGWrlgNTJVJ+5iBPWAY+WJi/jP9Xrfu6n8pxMYN5ybbOz5LVQkkZLhv6ml+7T+UYJwNw39TS/dp/KME49Rj9Rdx5HN+pLvf3JiYmJhyomJiYmACYGz9FnTSjaSWSTJB0hgWiOpUEfPBOOKiSCJIkESNxPUeeIatUSgBaVYaglRSoCosmWkaQxc6Tz2qXuJKyu89PRqlxzHSH1yCIKimFCNaZNQl7CIUCemPctwwJGkkDUrECQDpRaagAGyhUS1xYyL2lLh5BpnxXOgsWn7ZPxenYW32mMV7r6fUa0W5SnUFnYEBVAjqQBqJkTMz1iIsDjzN8PSoQzapAgQzDYhhYGCQwBBOxGK8oUoroasWIIku15IUD5mVt3Yd8EDOJE6xFz6AAEk9hBBk9x3wy3apka3aF/8ARygChVSmgoRDNcI/iKDJ21Xj8hAeayWSDVFLotUFidVVwVZ5qWJNhL6uXb8MO2ztMTLgQCT5AHSZ/vGMejhtKsS600qtA1wgJFhY/EII2mxG2ElGHKhk5c7MeMqF9xspYkgGs5lhTamJCkCYidKiNJgdcManEqxaoBVyhpio0AuyONLx5aXiV1C0jzw5o8JoKeWigNz7okTM+YHMwjoCQLY9fhdEyTRpmTqJ0i53BnqfPFbwWq0HWanYLw6jXzVJayVKZenNN7ESxswFirKzM3vKLQVImcEZenTmHrJTqIVTTXYg6hSeY1Dm5GaWUkcrCbEgzK0xTI0AJebC023HXYfcMZPhftEM3nCc3lUCN9IZyCddJcusEMJkbRbctba2LLsTi7WqOps22zcaTSrqaStwrxGVqVeiHSnTps3iiKgFjrYJqJflkhui7mCCeAtTXxNVZGYJ4RUsNVN6cLDdm5xzCxAUyQAccJnOE6yhB1ixBFZiGBgqd+YEn+Luce/R8hnKytl1Wo+o+JBqLKsHfVPTmFmHeOoOM+4k7HntM3Hd5Mb8Y4bVaqjUDSXkI0ugIZpWCTBMBdW1504GHCc8KdswmtdOmIidJDEyt5JBgQDHSZw7ZGREApCEiNBmABFgY6Wjz69baVMONTEN5CdI726me/3DFhSZ40+IaL5jLIhWCwU2sBYMsCCDYzvtbDGhwNHoIlTXMSedpUtuEbenEkAppIAERhrTyyKZCKD3AGLcAGXyHAKZRbJIUQKlKm66SI3hX6fFY+UYvzWWqVgFVaL6f+YpKAD4Ryv9wOB+NtTo1NMoGqQye7q3IYAH3pLAxB2NhAwXw7jDXSoZJB0NG57EDc9o3233lYXKDkV5HBS3epZw3IVqQYAUlLfaLO+21oTucZP2o9ha+azfil6bioqKX1OhoadXNTTmDzIMEi47HGi4dxepVKoalMFxyxMyq02bpBEFzPmB0Jw0yQzGv9L4ejSfdnVqkfLT73nYbyYIdgfG3DWLa+h7orpsyVR2caG+bLKn00jHq8SAtUp1aZ80LD5MmofIkHywdiYWiK6GRr+1VdfF05R2hnFPkrAEAnSTyHcAG3cecdDjnjmnrSpSC1JK6HOqBqUg6L3Gy/O+2lzlbQsyBeJbYdyfQA4EyLLUCurB6aiKZBkNaC/YzcDyv1ws3uxbYdrgB8VzNVqFbTRAXw3vUfSY0m4UK33Eg+mJg3jP9Xrfu6n8pxMYYnd8lrsS15mS4b+ppfu0/lGCcDcN/U0v3afyjBOPU4/UXceRzfqS739yYmJiYcqJiYmJgAmB81ly8RUZNwdPWY+4238zgjEwNWAnzOUrGoyo1cgpIKlYDc9ln7ROnewldgDJeSLhqgqBlgj3oibzp8h/lHWcGEY804r3GnaH3k9GVPQpkyVUmIkgTFxHpc29cT6LTP2FuI2FxER5iMWNTBmVXmEHfaIjftbA1VKbOFK8ylip5hGoAtBm/SZ7+eKnLIuKRbGEJcG9AUcKPNLqS0X8NZA1FiJ7yQR2Kg3vLLgmvLaiGViSfsACDECAemkDfbHfSBA2BidhEbn9lfuxU1YgnkYi1xH+sbYeMNO2iuUqfZZVxTh1PMOalRTqIg6WYDr0Bj7RPrfFdPIrQV3pIWbSeXUZYgSBfaSPxPc4hS2qKpi+m14BO3UnVp36ffZ4hUk6Kjb9unMIExfUR02A88SlFciG2+Yi4ga5fUKeaXmhlRqekiNPL3uoImJBOKTkqslgmbDyCW1oCxkAcwBMrBI8jE7jD/ieWWrTOvWoWW5TDcoYWPSxJBEHbbGf8TLGJq5iTcAMvVh7tgDBEQLATsCJqnFLR8x4u0aX2f41mKrU6FYVqeh/EesxpfpUOuEKintMITytIBmSAx2c4xRoV6VEmogpjTJ1sxRwdMsxLks1Jje8UnJPfF5OrlVrJUU1mqI4KByIaY2i4nWQCYIMxsMfR87llbLmrlzTKnTmEMSCVIcENI96PxN74wZI7uhshLeWvEI4PxRa6s1A+IitpOokMrQGK3BDQGHXrE2wDmsvU+keKrEAMk07S1mFrxJsPhgNN/dDoZTOoDGaVRd2ARW06izTDcwWIGm8R5EHzN8NzrtKZwlgRpPggCJlo2HlvJEC3vYUuNjjP1uPVhUdUydSqisVV1IAOkHVOqNmGm0yfIEjp+PLl6Siux8QSpZl0hmUSWgTAO9h1Fr4rXjK5pWpZfML4mktyowKjl6tK21rI6zFtwAAcTP0lyXyNQVaSsVZhIBCll6GZI08t7xscKc7xJwC/wBDrKssrKd1ZRJHcjseu4kQTs+DUMwlICs6u8teOkmNoG0WjEz2SZpMSDuFMGRZWE2kCQbiRHYYsx5HCV8hZ41ONc+Qh4Hn3bSzK6kkjS3vD7I+Zgb72G2DH9qmVypymYZQ2kOiMdVyJAiwEXkjri/g2RBBZipa4UXlTsSQYIINvKMLqGWq1mY0s6qgMxCrJhpMKx1QpAABULFzIM4fM4N9krxRml2jQcH4ka6uxo1KWltIFQQTyq0x2liLE7HDDGYp8PzD644jDiFjw15TAiRquYJPnqHaMGcd402WAhDU5dTR2kLMdpIntIsbxQXF/Fg1RG0RC3JPUixA7wJ+cfKv2dq6suhmd7yD1PbB1SUo2BJC9r7dup6xhf7PkLT0yPebTuLeU79bi2+2wq2jXGu8hesE8Z/q9b93U/lOJij2l/qtUd1g+hIBHzBIxMY48DveTK3JN9TM8N/U0v3afyjBOBuG/qaX7tP5RgnHqcfqLuPH5v1Jd7+5MTExMOVExMTEwATExMTABMTExMAEwOtN/ELax4ZUAJpuGH2tU9QYiOg85vYSIwF9WiCDUqGRHvdIItaOpPr6CFkroeMqv+dOAdggUC6alElYDAbx0b7hfzBPW2bzGV01Nsyw5iSDynVraLAdTpFxEr0Fi+EyjsVFZeWNTHe52MC5mfkJggYRyb4AklxGGPcTExaIKM/lKgZnGa8JSQYItI0wASwgcpsImTMiw9Th2Zgh82zSjLIQKQxIhgQbQBEeZPlgziGWNRQAYIMzMEWIsYJBv0/ESCJl+GFHD8pYGfe7qVOyddU+oGMs95SpRtd7NmOGOWO3OnrpS+HQooZWu4lc8HQg+6q9diGBJt3mfO2BuL5rNrRo0KdSqaaeJSqmnTLFnd18LUADCFS6yLAqVtIkynwYgKCdil9Z+yukfYF4A+YwGmUbLurSoXWIYLsdamDtpHukdCQ3U4yZpSUU5Q+rNMI4sbcoZPhS/wDPoN6vDaKCgueesMw9EvWdXJh1pkvDXIiGYadtAExAxdwjiGRo1vEXM1CFUKVYl5dlW5KAhmAWJ5pLMJ2GI9at4rVK1KrXakH8NKdOEbSqVF1EgnVJK8rEEg8sxBCcQy9ZlNThVXUSqhjl1YRIUHVHuhXJkwI23GKLb5DyuzUZWmr6mgMCxKkibQvfzX8BgpKKrcKB6AYXvkvB0tRVyAeamHMMpB2DHSGBIM2Jg4uo8UpsxSStQCdDgqxH7M+8PNZGC+ot9Q3Ex8/9l/8A4g1s1WSm2SI10qlUBGGoaHCEOHKhbz16jDPiXtHVpvpfRSGnVY6mEtpgoyqTG5Ia0rvOJknF00PNbrrj3aj3iFNTJWzrfWBdYHfYnpB6HtjL5D2byr2La/Ed+bWJcqavMNMDUQdR0xcyItA6+1Belo8fSSAsGgBGoMAZNTaVNzHSdwCNw/glCplV8PMrA1hVIhpkIZAqdTRW3WOsnBrfATf7OqNInsllqdRaqAq1MqbHoAQJ1TtOq0SQDh+uWXsDeZNzPeTjGZbgFGkyPoap4bKwenqB1KZ5gwhhYTzmSJicaReKquyVyPh8Grb0JWI9T+GI3o8wbriDV+IEVXX6SoAMaTSJIMCAsHmG9+4PSYlOitSi7B1Z1JbxETRzKJG8/OScXVuK1VEnLgAkKJqCZPxALAA6wTABOFh9oKVVxTaQVch1Yi5AIARVJ1DV17rF7xMckVrYsu0qr6B/HquqgyreabOT2VRP4mB8yemPMcZuooy9Z2KprR1VTAgBTpX13aOk+U4mOfSPReTvUaEPDf1NL92n8owThVw/ilIUqYL7InRvhHlgj62o/H/C35Y9Hjz4t1dpcOqPLZtk2h5Jf45cXyf4DcTAX1tR+P8Ahb8sT62o/H/C35Yfz+L2l4oq9D2j3cvlf4DcTAX1tR+P+FvyxPraj8f8Lflg8/i9peKD0PaPdy+V/gNxMBfW1H4/4W/LE+tqPx/wt+WDz+L2l4oPQ9o93L5X+A3EwF9bUfj/AIW/LE+tqPx/wt+WDz+L2l4oPQ9o93L5X+A3EwF9bUfj/hb8sT62o/H/AAt+WDz+L2l4oPQ9o93L5X+A3EwF9bUfj/hb8sT62o/H/C35YPP4vaXig9D2j3cvlf4DcTAX1tR+P+FvyxPraj8f8Lflg8/i9peKD0PaPdy+V/gNwPnaBdYVyhkGRP3WIP49BuLYq+tqPx/wt+WJ9bUfj/hb8sQ8+Jqt5eJPom0e7l8r/ALTyFZCGbNM6LuugSVG4md/2t/xwsprqXS2fYTEh6ZMmCTIDEwxExeAPLDw8Vo/H/C35YFNTKTqC0i24LUyYNv2bCwmPXfFGWeNxe7JeJbj2bPvdrHL5X+DVeyXFlqUkpqdRVepOqAxVSZUap0+91ieuGdeVunKSYABkE73WIHUkiD64xNPjiqxfL0aIptp0MqaHCgQQ0CGvqIG23yIy/tJVDyadIDY++zR1Oo9PK8dJiDyHOXJnR9HyLRwfgzT0atZlBkR9qI1TFwDYAz0IGxviVaNJwVqgQY/WLf5M8yZ7bYByntPleaakEsSToe947dAAPli8+02V/6v8D/+nFcskmT6Pl9h+ALlMnlMmar0PDV2dRWKmkpJ6B4AVffsvLJI74cVKjKC7AKAJJaoQABck2IEd8YniGXylSo9RMyKeupQqFRSfSTQqK6EiPe0h0nsy76BjisqGloHE316KtMuUzB1eJT0BoDAB1YK8jqX21SGu/3fcFgyrhB+Btzl2YXFMjswLefvE377YS8R4dWoV/pGUoU6tSoumuXbTZSCgW8KLuLA/ZmYwqSsgZWPEXs7MeWtcGqtQSNpVVaiIABVjI2GNJ/SfK/9b+Cp/wCnCNtc7DzGX2X4MFbiWegxkRMkD9LTgDueYE94tvHSS3y+ZbQpqU2VtI1RBAaLgaSTEzhNxfjuXq0mRMyabGIcLVBEEH7IBgxBgixOFR4qQp1cQFQlgQPBdVA5rWFxcbzsN8Qkn/AeYy+y/BhXtFxtqWZpgMgolDNRrhd9ZABBJgqLGZNpvgzL8VyYp62NMyFZmKe8XZwItfmpuB5AdCDhVkK1AOz1s34hYCNNN10nrAAg2AFwbfOTxxrLLpGqnVAtLI4cD10kMZ/sjDzcXS6ErZ8u7W6+vBh+coZeplqlWnTpkNRcqwQXGkkdJxMB572myjUKyLUgim66dDiCVsNo6jHmKlSOt5NwTjGVx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8648700" y="445025"/>
            <a:ext cx="1447800" cy="145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9825" y="504775"/>
            <a:ext cx="1447800" cy="145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3500" y="1964750"/>
            <a:ext cx="1028700" cy="702250"/>
          </a:xfrm>
          <a:prstGeom prst="ellipse">
            <a:avLst/>
          </a:prstGeom>
          <a:noFill/>
          <a:ln w="76200">
            <a:solidFill>
              <a:srgbClr val="03E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1700" y="445025"/>
            <a:ext cx="8520599" cy="707450"/>
          </a:xfrm>
          <a:solidFill>
            <a:schemeClr val="bg1"/>
          </a:solidFill>
        </p:spPr>
        <p:txBody>
          <a:bodyPr/>
          <a:lstStyle/>
          <a:p>
            <a:r>
              <a:rPr lang="en-US" sz="2400" dirty="0">
                <a:solidFill>
                  <a:schemeClr val="tx1"/>
                </a:solidFill>
              </a:rPr>
              <a:t>If you live in Pasadena California and you want to go to Boston Massachusetts, what would you do?</a:t>
            </a:r>
            <a:br>
              <a:rPr lang="en-US" sz="2400" dirty="0">
                <a:solidFill>
                  <a:schemeClr val="tx1"/>
                </a:solidFill>
              </a:rPr>
            </a:br>
            <a:endParaRPr lang="en-US" sz="2400" b="1" dirty="0"/>
          </a:p>
        </p:txBody>
      </p:sp>
    </p:spTree>
    <p:extLst>
      <p:ext uri="{BB962C8B-B14F-4D97-AF65-F5344CB8AC3E}">
        <p14:creationId xmlns:p14="http://schemas.microsoft.com/office/powerpoint/2010/main" val="419988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3074" name="Picture 2" descr="File:Map of USA with state nam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4" y="0"/>
            <a:ext cx="9280924" cy="57425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504323" y="1660358"/>
            <a:ext cx="7653088" cy="1475624"/>
          </a:xfrm>
          <a:prstGeom prst="straightConnector1">
            <a:avLst/>
          </a:prstGeom>
          <a:ln w="76200">
            <a:solidFill>
              <a:srgbClr val="613C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66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Options</a:t>
            </a:r>
            <a:endParaRPr lang="en-US" b="1" dirty="0"/>
          </a:p>
        </p:txBody>
      </p:sp>
      <p:sp>
        <p:nvSpPr>
          <p:cNvPr id="3" name="Text Placeholder 2"/>
          <p:cNvSpPr>
            <a:spLocks noGrp="1"/>
          </p:cNvSpPr>
          <p:nvPr>
            <p:ph type="body" idx="1"/>
          </p:nvPr>
        </p:nvSpPr>
        <p:spPr/>
        <p:txBody>
          <a:bodyPr/>
          <a:lstStyle/>
          <a:p>
            <a:pPr marL="342900" indent="-342900">
              <a:buClr>
                <a:schemeClr val="tx1"/>
              </a:buClr>
              <a:buFont typeface="+mj-lt"/>
              <a:buAutoNum type="arabicPeriod"/>
            </a:pPr>
            <a:r>
              <a:rPr lang="en-US" sz="2400" dirty="0" smtClean="0">
                <a:solidFill>
                  <a:schemeClr val="tx1"/>
                </a:solidFill>
              </a:rPr>
              <a:t>Boston is </a:t>
            </a:r>
            <a:r>
              <a:rPr lang="en-US" sz="2400" b="1" i="1" dirty="0" smtClean="0">
                <a:solidFill>
                  <a:srgbClr val="7030A0"/>
                </a:solidFill>
              </a:rPr>
              <a:t>east</a:t>
            </a:r>
            <a:r>
              <a:rPr lang="en-US" sz="2400" dirty="0" smtClean="0">
                <a:solidFill>
                  <a:srgbClr val="7030A0"/>
                </a:solidFill>
              </a:rPr>
              <a:t> </a:t>
            </a:r>
            <a:r>
              <a:rPr lang="en-US" sz="2400" dirty="0" smtClean="0">
                <a:solidFill>
                  <a:schemeClr val="tx1"/>
                </a:solidFill>
              </a:rPr>
              <a:t>of Pasadena. You can start driving east.</a:t>
            </a:r>
          </a:p>
          <a:p>
            <a:pPr marL="342900" indent="-342900">
              <a:buClr>
                <a:schemeClr val="tx1"/>
              </a:buClr>
              <a:buFont typeface="+mj-lt"/>
              <a:buAutoNum type="arabicPeriod"/>
            </a:pPr>
            <a:r>
              <a:rPr lang="en-US" sz="2400" dirty="0" smtClean="0">
                <a:solidFill>
                  <a:schemeClr val="tx1"/>
                </a:solidFill>
              </a:rPr>
              <a:t>You can start walking east.</a:t>
            </a:r>
          </a:p>
          <a:p>
            <a:pPr marL="342900" indent="-342900">
              <a:buClr>
                <a:schemeClr val="tx1"/>
              </a:buClr>
              <a:buFont typeface="+mj-lt"/>
              <a:buAutoNum type="arabicPeriod"/>
            </a:pPr>
            <a:r>
              <a:rPr lang="en-US" sz="2400" dirty="0" smtClean="0">
                <a:solidFill>
                  <a:schemeClr val="tx1"/>
                </a:solidFill>
              </a:rPr>
              <a:t>You can drive </a:t>
            </a:r>
            <a:r>
              <a:rPr lang="en-US" sz="2400" b="1" i="1" dirty="0" smtClean="0">
                <a:solidFill>
                  <a:srgbClr val="FF0000"/>
                </a:solidFill>
                <a:latin typeface="Times New Roman" panose="02020603050405020304" pitchFamily="18" charset="0"/>
                <a:cs typeface="Times New Roman" panose="02020603050405020304" pitchFamily="18" charset="0"/>
              </a:rPr>
              <a:t>west</a:t>
            </a:r>
            <a:r>
              <a:rPr lang="en-US" sz="2400" dirty="0" smtClean="0">
                <a:solidFill>
                  <a:srgbClr val="FF0000"/>
                </a:solidFill>
              </a:rPr>
              <a:t> </a:t>
            </a:r>
            <a:r>
              <a:rPr lang="en-US" sz="2400" dirty="0" smtClean="0">
                <a:solidFill>
                  <a:schemeClr val="tx1"/>
                </a:solidFill>
              </a:rPr>
              <a:t>to the Los Angeles Airport and take a flight.</a:t>
            </a:r>
          </a:p>
          <a:p>
            <a:endParaRPr lang="en-US" sz="2400" dirty="0" smtClean="0">
              <a:solidFill>
                <a:schemeClr val="tx1"/>
              </a:solidFill>
            </a:endParaRPr>
          </a:p>
          <a:p>
            <a:r>
              <a:rPr lang="en-US" sz="2400" dirty="0" smtClean="0">
                <a:solidFill>
                  <a:schemeClr val="tx1"/>
                </a:solidFill>
              </a:rPr>
              <a:t>Which would you choose? Why?</a:t>
            </a:r>
            <a:endParaRPr lang="en-US" sz="2400" dirty="0">
              <a:solidFill>
                <a:schemeClr val="tx1"/>
              </a:solidFill>
            </a:endParaRPr>
          </a:p>
        </p:txBody>
      </p:sp>
    </p:spTree>
    <p:extLst>
      <p:ext uri="{BB962C8B-B14F-4D97-AF65-F5344CB8AC3E}">
        <p14:creationId xmlns:p14="http://schemas.microsoft.com/office/powerpoint/2010/main" val="24399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s Angeles CA area freeway and airpor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1066691" cy="8329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11700" y="1152475"/>
            <a:ext cx="8520599" cy="752525"/>
          </a:xfrm>
          <a:solidFill>
            <a:schemeClr val="bg1"/>
          </a:solidFill>
        </p:spPr>
        <p:txBody>
          <a:bodyPr/>
          <a:lstStyle/>
          <a:p>
            <a:endParaRPr lang="en-US" dirty="0">
              <a:solidFill>
                <a:schemeClr val="tx1"/>
              </a:solidFill>
            </a:endParaRPr>
          </a:p>
        </p:txBody>
      </p:sp>
      <p:sp>
        <p:nvSpPr>
          <p:cNvPr id="4" name="AutoShape 2" descr="data:image/jpeg;base64,/9j/4AAQSkZJRgABAQAAAQABAAD/2wCEAAkGBxQSEhUTExIVFRUXGRgYGBgYGBgfHxsbHR4eHRsgGh4fIiggGx8lHxgYITEiJSkrLi4uHx8zODUtNygtLisBCgoKDg0OGxAQGzAmHyUuLS01LS0tLS0tLy0tLzUtLy8tLS0tLS0tLS0tLy8tLS0tLS0tLy0vLS0tLS0tLS0tLf/AABEIAL8BCAMBIgACEQEDEQH/xAAbAAACAwEBAQAAAAAAAAAAAAAEBQADBgIBB//EAEkQAAIBAgQEAwQGBggFAgcAAAECEQMhAAQSMQUiQVETYXEGMlKBFBVCkaHRIzNic6KyFjRygpKxweEkQ1OT8NLxByVUY7PC0//EABoBAAIDAQEAAAAAAAAAAAAAAAACAQMEBQb/xAA0EQACAgEBBQMLBAMBAAAAAAAAAQIRAyEEEjFBUSJxkQUTFDJSU4GSobHRM0Jh8CPB4fH/2gAMAwEAAhEDEQA/AN/w7O5RKVBGywZzRpkxRVjJHX/CTJsZWJnFf1xkkcL9FOkqWg0Utvt1+ybHa222OMjnKqJSallauvw6al1DFHUU+WQYm4G0e9YtebKOdqZspSrZepTqFXWqyggWQzoDAlTzL3jWBLA3WMVSL82SW+6b4mnThWXIkUKP/bT8scV+C5ZlKmhSg2kIoPyIFjOEXBuE06y6icxQYMQaYqFQJhuVd1W9huPXDSl7NUgpUtVZWBBBe12DkwIgyJkREmIOJ3UV+cn1ZSmUogGnUo0fEEaW8NAKiyBqFom4DDoSOhGM77T+13Dsty0qNGvVB2RE0jpzNEfITfGsHAKQR1EjU3iTYw9+YWjqbbEEjYxjvI5elUQh6NLUJSouhYnrv9kiCJ6EYrlF8Il2z5oQl/muS6J14/1GL9lvbHh9c6K9GjQqMftImjYCFaLbTzRc7nD3jTUaVWmlPJU62tGsqLuSumeXaNX49ATjviSNSWmKGSp1VipqgBSpX3AtjuZGx2wvPEa4qhjkFBCoFOsKVhnFyVjYyBFiTE7hoQaXarwG2naISleFOK6b1+H9Z7w2shcLWyPhIGGktSBN09xmiGaWAHW15Ny2zfDMvoUtlqcoweTTUAd5MdiROOuC5sVabGtRdHedaMjmxlYkiYOk9BIg4sqcRCoFfxCyvTX9XUJI1jSxheoFztIbthqS0KXOcldu+88OWyzQBToLaWOinbykiPn5Yp43wmgKGpKdIAEGdK3BtvHmDijjPEcpmFAaqCAecGVJUSYuJIJUbbxHfFOT9lMtWGsuXAiVVrK1mg3MESI69ftGRxi0Vuc2qtiZcmomaS7xdVEfhOK81QREkUg1wIVJMEgEgAEmAZ+WL+J+zTUq2rLBxpGmXDuCCEJsOvL3je0mRG4NnDSpuKlNiw5lCNymDqE2t0kgbT1tRudrQyt5Lfaf1K+BZ0ksv1bLEDQKioFJ1hTJ0krykttsNpkK2oaXrAnICjFMzrprpc2IAgWIl7/IzbDThXDKuXcs1TWmgDSqrIaSzFju24AjoLgkzg3izAGi37bKfQoxgf3lU/LF0YJJWaoTmk1b4Pr0OctkMu8/8PRBESNCHfYgxcG9/I4tbg2XNjl6X/bX8sV0KDAipBtbRadJH3TOkx0A7kjBJzJPu02YDf7J+QaJ87gdpwzjGwjlyNat+JjuJcKSm5HgqqknTIU29fzvgP6IhPuJbflX8v8Ay2NPS41RzLNRNNzA1Cx6R22PMPlPTCXM0NDsvY/53v8A5Yy5Me7qZ8spx13n4gJyaC+hPMaV/LFqZZAZCJI/YU/gRfFmPaCcyjcEgbxEnvitIqWXI/3PxH/DaFCoqk5eiGINvDW8WJW209OkjyJ8yvAqBpqwpIjEBiQqxJueUgreT0wwySU0TwwSsSYaAfUdD6iRjnIPFOmp6osGLGw+QN9ut46w2TE4qzowzZEuLBDwcG3hZcDqy0ln0CmQPUk7bXke/U6janl2H7VJQfmRb+EYa49xTvMfz0+op+qQL+DlmHwikFPyYkifUCfLfFeWGUdygpU9d5U0QCI3B5Y6HDrCp+DqtXx6Yl5JIMXncBomeokkekyGi07sh5Jy5hP1VQ/6FL/tp+WBeJ8KoeEwFClLDQIRd35QdukzhlQqh1DD/cEWIPYg2xRxOoipLtpggqdzq6BV3YnbSLnbCp66gskovVizjopZdUKZJKzO+kIqJJsSSLHtF4FxJAkhRlqqiS/DKpZiQSKKQsXUIPhieYwSdxeFd0apCs8o+agakkHQOUsgE2ADAm9zB7AD/wBI3FQq9DQgJ5jUSYUsGMTJ/wCXaBdxfFiT5Ir85N6tsD4nVoeCR9HSnUKEsrUlBUGmSNtjJUb2M4mAc0/jGowi61GsZtpJ3+R/DviYnLHdpfx9zq+R80pxm2+ZsuAf1XL/ALqn/KMZHiXEMvVrpUr0KoBNOmQ4OlZLAEy0A36CdPUyFxruAf1XL/uqf8owZVpBgVYAg2IONkeCOXk/Ul3sxfCmy5zNM0sk1OofdZgQvusSCTcMoEGFIm3YjXtmCt6ihR8QMgf2pAI9YjFGWmm/hsZBH6Nj5bqfOIPmBO84OdQQQdjY4krqgeln6bAlaikLc3FhhYaek+ONU/8AOQFwdBJIIFiSknbcarE6RjpeD08stWpl6OuqRKqW95gIUSbLvGroMDZriuYnUuRqagYB1pceY+G3qJHniGrIaCK/BUrhG8WoApYjS5gjVI63Fh64MyiAM7hSVaIbcmOtzJHbvHaJS5vx6OWYJUTm8SxRj4V2NgDJReXUJtfTAKgL8lxzOVqgp0auVLCTodKolASPeAhmAKatMAE7XAMpkcRjnuI5unVqGnQSqrAeGQyrKiYBlrku8TAgbjv0mYzb1qZqUEojVokvqkFGeYUbqyBYJA5mM9D3To57WDV+ihFlyUD6tQBFgZCyLHfr3tZWz1Ovl/Gosamlkg2IkxNjynlff7sDoeF3Rx/R3LrpY0qJRQFhVIAWAoPvEQAB02HkMOclkadEMKaBAxLGOpIAJ+4DGXqZvNgAlaNQXBZXQSb2XqTI0xFyTYRBsfLZuxFak6OacU6sEDkANwQSNQblvJA2kkToKagZgG4kjuASP9/liPUUqZ22O/pEb4z9BeJBQp+jW0iQGB925FyPeEAR9r9nmM4OM1OnNeHYgoU3I0kNq2G7CIGwxKoh2NEQlIbqCDtN/wAJjGY9pPaFqJNM0ixGkgpBOoQwsSIuRvbeTAMazAyZZW5mUEkzJF4nl+4YjiiVo1RXwfO+NRWoRBabX7x1++Om18G4E4UIpKvVBob1FifnvPWZwXiBmqdHC0wCSAATuYwm4xwoHU6amckWEf5ROOs5Wzi1H8Omj0/sSwB9wf8A7agZ/ZjrFNGvnB4rVFpKFcMoHWnpOoEzYhgDPyxDipLUSaTVMRERY7i2PGFsA/ScwX1NSUKxBjVOmWGoW6AFj8o9fKf0jxFnR4f2u/umIv8AEVn+yY962NxMLifQ8lVWrTUgW2v3FsSkIimwBEcp7gQLjoRI29bbBfwDOoEWmW5yWtB7k77bYYZxypUwTcwBvqI5fluPmD0xri7RuhK1YP4hEKAXuRrawkWgkDfzAgm2+M3xHildPpKUzFU1dVI+LRKhRRQaRrNh4imVgHmJtvjY0qMIFN7QZ6959cCxpim8sDsx/CTv6H77wTRlxc0X4c0cUtUnfUztXiFU0ax8UGolVXpDxKS61Vg2gaTAUqCvMTMzPQAV8/mqVNlStr0KqqQaTs2mk0EEyWLVAuqRN+W5AxswrrYQw6aiQR84M+u/rhNxjhtVneuKzUtNNRyyRCF3aFkSWkC5iF6zy0JJmmO1KP7E1/f78WZ/NcbzNOs7KdSs6AKGy95YoL7xAXpMRLcokurmnppSrqQ1V2dWaovZgpXr4YmV3gTjO8U4zSnW+arkK7IENCpIjUYu/MYRtzPaJAJmX4rlaa0gT4iFjqptSI1AkpNMQApUhREQQtrAEXKFFOXJHM+CjSKq3E/pJ1fR8vVZoZodgeYUwSNNQ6rEwfs6QBNiSqWXD0lpVE7llEwGYc4uSYMkRJH4YLzmSWlL5dECEhQIKkAw0BTf3dNzHTBeVygqUmdTOkgaQL/duD5eRxa3jUU9fsc7Is10A0KKUVq2I1pUJkk8xQqNyYsFFu098eYszuTYUnbQQArSSD1E779Bf0xMV7RKEpb0dP4O35D3ljkn1HXAOLt4NBNIPIgmemiRA/u6fUr3jGgzjLp530A/a1ab77/LHzylkmdKLpWeky00EpYkQJE7gHy7L0BBJzRNmLV9UQRSd9TKgheYDUWMiZgTN+YY3yxOKUq00OS8qlOUXxtmgzed5SpbxGpw9N6ZSSdgCLgHmI2uJ2xfwTjTVjoZACJBYGxYEiAP7rHe0XxmuGUylTUEzdUc7FWMqZ1HnH4hfiIgAe61c1qjB8qiowRGZakytqkpHcstObjobxGEk03oPFS3dTVYW8T4uKLopRmLR7oJgFgsn/F+BwqbMcRhljLipukajN2969gQAJ/30irTz5JJo5ZjvJJDzBi8gi4AsYuRsAxSgs0lEaW1kR4lvT4PSRvN50jA+VyqUKqqEUKwYUmgSn2mpg76TGoDppI2CjBTK2nSw1gjcQGH+QPqI6W64HrMaqGmVcOIuNMhhdXAJ7ieo3HfEMGugzwtzeVGmrTU6BURoI+y0RI7G6kemPMpxYEFao8OotmXe9riJ5TNj/rIFmYzak0zzEaiZCttobyvg4jRf7jEeNTIZ/q2oJUkS77Ah4OkkTeZUkG4E80N/Z7I0TWWMlUpRTBWozMRZlgbxqsCY8+5xzlPZ+kdRarW1l1V6ZYAaVqSo0xtBmeuo98Gf0OTVq+kZnUYk6wCY1RcLIjUTiQap0aTVeOu+B89XSmFd2CgGCxMb2j5mPwwDk+H0suhVnZlUElqrzOpmYk9Dcnp0xXnsqlVxSVA6CWdZYJqUjSGiwMnVp8p6A4ngJxCK3GqBBVcxS1FdQGtfd2ne3r0xYvF8vFq1OACbMNlYoY9GVl9QcLz7L0m99EAmYQNM23Yk2sIgCIERGO63szlwF05dSFBXTeYJYnSZ7u1ibzGAkvynEKJq1UFWmWZgdOsSTpUEAT20ffhp5YzOW4FTpMa1KlIDSQxfUdJJkdZDFuUzIAAAxa/tVRV3V5DIQLEFSGUOrCCTBUzMbAkwAYVDyviMuM8Xp5ZFepMFgtonYmwmW22En5ScLm9rcubQ5E6TySJIBg/I+liN7Y9HtJl3kmugVd4VzBkDmJUad4iO/Y4YcM4rSrErSfWVVSTpYCG2uRHQ2xIlu6MzxbimVUEJTfWQpUi4IIVyQNVwEYHbyF8V8OoPXUtTRiAYM6ReAep7MDjdY40AdIvNu+K3jiyuWKL1M3w/h9WnUV2pMQJsCk7Ed464drUNRgCrJp5iG0ye0QTbeflgzA+YOllc7AMD5AwZPly/jhoxUeA0IKOiCMeETiKwO18e4YcEClIFyvQk7eTEmfQ4sqOFBZiAACSTsANycWusiMKeLJoprT3Woypc7CZeSTMaA/pH3ZcuH9yDepAFXgRzNUZp6lWi2kKioQCq8xBe06jqMjYWF4JPGZ9nwgLePXYmF0l7MWMDVESJYn5nznSYH4hITVE6SGI7gGTHnFx5gYoU3dFmNaoynEOBLSVaiu5iUKtA2DRIWATckm8mG8zbwGv4VUkkaXAkno1gD5gwB5b7SQf7XPpoqVjmqJJJ3sRadzA2wn4FkzmfERwdCsVmCNgpANwep7bDtJv9bHb6mV2s2nQ1PFKitlqxUhgadS4Mj3SMTAZpCnlK1L7SU6kjyIYgjyN+9wRJIJxMU0j0fk1VGV9TO5d2GWUooZxSUqpMAtosCekmBOKKPEqwIcZUh1kiWEiRsIU9IBiR67CynmhSy1N22CUu3UKP9cVU/aCiwJBaAQCSIF1dhvvPhkW3JXvj0ipxSb5I8lktZJNLmx3l/aNnq+HWyhjWVVwZBBIG25kc0dh1Ixbx7hBqlSajUKbNcU2AJIRlXUSBpUoSNI66Li8pcjxvLuSxDOKZUwAOY6iBE2PukgC86Y3wYvtlRaogJYU1hwWu4YqIURuIdgTLbQJ1COfmioyqJtwScl2gnLeztUqSmZzADAmTUdZ1FiCIJNgwF4sB1CleW9nSuvVnc0jM0yajgbkmGBAaQdt7bAABdPlXDotSmx0uAwBiIa/qN+hxapJkMv+oPzwhJYMVZimTDLGpdvPuD5H/OD0xXSyixEFf7LFQfOFIvjr6MRcVHnzgjyERt6QT3xAx87/APiZwCpmK2XzKK1Wloam9IMisGYHQw1kCQYBkmIFjfDv2KoChw+ll6tdTXpBi0sLMxYwL8ywxUEWImPLR5alDsHAkyV7aT70T1JJJ9RijiFGT+jLeKvusIOmejyRqU2lSZ6gggEPKdxSSXhq/iEpz3d2210vQSNwQU630k1Cyk6mUtsvKSdJtq3LRdgBA5FGGfF+N0qOkB+Z3VF94qSSLWki03AtjzK1FKFKiFKijSwJpiDEStxqU3IaPxBATvkaTUaAVU5VaoTUqDSsabMWJJN5kg+4ZIMSil0BJSjZblM9lKjGpVzCErE3K/ZDidoADHck3gmbYcU/aPKK3hiqqwqkWIWCxUAGIN1NhsL7HGXoZNxACcOfUIJTV0Ujm5gG2PXpYWxpcpwnLmmj1UpFwBrbbnmTvBHMTa28RFsFkUH8L4rSzKlqL6gIkwRuJi/UTBHQyDcYIzNQqpI32HqbD8TinIZClQUiki01mSFsP9sB8YNYvTWlo0kqWB3s6kkHvpDwLXG9owEjWkgUBRsBGF1HIUmqVZpIedTzKp5tKmR9yme4wxVd74FrjTWpt8QZD521Ce8aWj+0cQxoa2jihwXLoAFoUwBtygnp1NzsPuGL8tkqdO9OmidOVVHbsPIfcMXrPXEJxIp7iY8Ix7gAmBuIZMVUKEkCVMiN1IYb23AwTiYAF/BMktFGpr0Y9B6jbcwRf8sEZ7NCmhYlQb6QTGpugHcnsMC52qwqhaQBdlMzOlRIh27/AGgFF2PYAsLcnlUU6y/iP7pqMQSLwVEWS8WAFwJk4i+gt8kYf2I9ps/mqxRxRZRTJqcrKaNX9HyON9XM40nT7rbRGNk1GszqzqkIGjSxJLGLwVAEAERP2j2wyjHuGlut9lV8bGm3N3L6JL7C4q6gADSneZK/LYD5nTa0bccQ1JSfmDDS12hTcdwIPaIHrhphXxXhwek1Lam25+CDqkeUjoRHS22bJi1tDRdAPH6ytRQowI1RII30n8cBezNVaTskmKjah/aMAbCwj/LBeSya0cm6DYGoOtipK2kkxy2knCrho/TJ/aX/AD/98LGnCUfj/fEzZrhmTNB7Q0z4NV1EsKdQEfEpUyL2kbifS0nExZxquooVlLCfDe390xPbExQro9L5Ml2JWuZluG/qaX7tP5RgmcDcN/U0v3afyjF9SYMbwY9emPU4/UXceOzfqS739zqcc16ziWFQBoN6ksvKGN+oiWuCDvcCcJxWzkD9FTsV3ILEW1bMFn3h2v5Xvo/TGqABKcMgGmRZ2Chrk7D9IOsyBfY1ZWpQen0GxXGapj3I8LrlQoz9YMsAyFJKi2oFpmw3I3BkYtq5CpMrxB9WlFhQCSwO4UtAmYv6knoLkUzHjKuZUIoJAYXDa5meZhp1eGAD1j1xqqFOBcCxMeXp2626C2OYjpS5GZAzWUqhmermVcEaRsvuwTaZidhe5uZJZ8Tzmamm2WpU6iENr1NBnYAXgX3naD1w5xS+XuSpKk7xEH1Bt5TvHXAQIaubzxUasmhaQRpqi0+czIkgmIgTedIM4PmmNMpVpOjodLQpIJgNIYCG96CfiDYOrNUUEyhjflO3U+90EmMXUKekbySSSe5P/n3RgABzyhiHQMKi+6SjwR1Vre6fwMH184JWDo40lSrsCrCCpMPBHlrgHYgAixwzwBU5K4b7NVQk9mWWWfUM9/2QOowr0dkXQK3srlCunwBp5ram+1v1v/798U+1VeggQVnanrZYKidWllgNAmASGtBAUmQJw3z+aFKlUqkEimjOQNyFBMDzthJ/SrLOoLo825WQSCenr0/2wxIgNHIhCDVYWddOp2LzANtFyYW9yOXYgRoOE8Fo0qgqisxb4S4IBhhGwJgNEHtMTgWt7Q5JEP6EwdwKSi55oJNgetyNh3WdNQIKrJDHSLi823HkcAC4+0dAO1MswdSRp0sSfeuNINuR/XQ3Y4sbOpWprVpNqC1FgwRaQrG4n3Ga/ni2rkqZb9XTMzPKvXebdYAx5nOGIadQIoRmVhK2vECY36WOCS0Jxy7XxDicRWnbGdTJ5h66V0qzROltLEXUqbSBIEmYvNriDI9bgeZTxXGbZVZqlTSDZdRB3PRdPlucBDtM1ePNV4xgqOYqowLZnNBQyk6kRQ0nUyzWcG4Owus2sIGuWrXqDlFOmp2Ytrb/AAiF+eo/PC7yE3k+AVmcylMS7ADYdyeygXY+QvgU5is45KWiftVSLdjoWSe+klfkbYuyuQVDqu77F3u3oOij9lQB5YKxOrJpsCpZEUwNN2Jl3ManPdj19NgLAACMZXM8HliRw2o25k5mOYljYao3IM9yx7zt8TE8qBRSehxRphVCgQFAAHkLDHeJiYBiYD4tm2o0nqJTNRliEG5kgefecGYqzOZSmJd1QbSxAE+pwAYulx4q9TTks14YY6gocFT4Yc6FgBpYnqDf5Yu4BnBWzBH0V6SqGCtpZRHLaepkkGDHrOLOI5Ja1dqiPWYOovTRoBW3LUMLDA30sPcW9hhn7MKFpFPELsrQxYQ2qAW1L9mTJjztaMUTpRbXEJNOSCOKUwuXrBQAPDqbf2TiY74z/V637up/KcTGWJ3PJnqS7zJcN/U0v3afyjHOeyQqaTrdCswVMG8T/lHzOOuG/qaX7tP5RgnHqIJOCT6I8hmdZZd7FH1JefpGY2j9Yfl6xJ3/ADknhXCClWmRmK5h1MFibCeUDtt3sOvW/N5cVF0kkQyNIiZR1cbgjdR8pwBl+BBWVvHzFv8A7l9iLGLbzMH77hJ49HS+oQlqrY7yfBFpVFLVw7qK0hyCHQgIisDF9AE9JnpiylxbO0QfEyqvTDEIy1BOmSKeqZ1EjSJ6k4K4PwlFXxab1Kj7TUILgblNQghZuBMC3S2L81oVkGtqfMX5iAAADJGqxlmW2/W1zjlyVcTq425aLVFVHimcZT/wag6VKsaqlWMqDYbDSWYXO3nODOE5vMOxFagKYgEMGBnyiTfzn/excu+k+HVBBk3EiT1BBETM9vLA+XOYHKXDEA2YCdrEGbiYm074mhOA4OE3Asg1BnRqheQCLsQBLbSSV3iOwFyZxcM5WEBqSlpUWaAQdyJG4HQT084KzY0y4ZgYAtBm/KIPmfLfEUTYTijOZYVFjUVIIIZYkEGQRII+8HFlIkqCwgwJHY9cdMJEHABl8rxJM6gp085SaqOYqhIPKYJOlp03BHqLzBDTgnDKlGmEeuzmTzd/8UmcZT2d9h14ZX+kCoKlOmjUlGjSyU3fWWdpIqFSYmF5ZO4jH0DEySi6Tv4US3Fvsqu93/pA9XLllK+I1wRsvX5YSDjlWQUydSpOqWAZQAIiNQgyJjpPbfDr6fTkrrWRNp7WPrHXthJmeHVahDrmGQLKp4amIlTLDV+kkKyyIA1AwYxArSZ4/H8x0yFQmAZk3HJIEoDPM28e6cNKfEH+jms9LQwDHwy17EgSYtO/zwi+paoVVHEKywAJdHGylZEsL3m5O3eCGvCFCaw+a8fU2pduUEC1ibf+eZABPZjjjVWNE0HphQSpYESJsBa4AIEzuPuQe0PtXmPpjZMUqfheLSpsvN4tSm/hBivTT+kYSOittpnGtqZmnRd3AsUBhVuWBIgdy2tQPMDCTK8cp06pOYytQZrqdCtFgSlJ+qKrKeXfmMSHgju8Gh96nyd9f5NVR99wepDfIgD/ADU4qfhNAmTQpT30LP3xOEWY9r6Ssr+DmCII/VNYaoJ/aEo23abhgcaek+oBhsQDfzwNCUmBjhgHuVaqf39X/wCTVHoMch61MkEeMvQgqr+jAwp9QR6WksMTEURu9BXmOJ1FBjK1ZjllqUFugJDwLwN+tpxkfYn2pzuYqxVRayinNQUlVWo1eT9HU1sBqvUBWxlT0x9AqIGEHb/z7sUBXWwKt62PzIBB+4YZVTvj/fEZScU1fH+F9NNCo55//pa330f/AOmPPBq1Pfbw1+CmeY/2ni3ooBHxHAHGq3i0QCaiKzLemx1RveFsLdOsYTcMyzZosnj56mNLHnESpItJUDc7QTbseZd3qKlfM0C8NVzytWCfF49eW/s89h5nfp0OO87wCjVRkYNzaefUxcaWDCGaSBKi2GmJg3UTuroZ5/ZKmSCa+ZMGRNQGDBEiRYjUYIxTl8g+Xru9IVa6wEcMylp94EFokQ0b40tSoFBZiAACSTsANycIl4oQzGmabB2qky6iNDInxXAVWO25QSLnESV6DbtxZ5xDO1Hy9U+AQDScyXTYqb2JxML8jxF2y+Yp1fCDCmSvhuGB10i5Av0OqO6BT1tMZJw3JNHY8k28cteYDw39TS/dp/KME4G4b+ppfu0/lGCcelx+ou48nm/Ul3v7kxMD1csS2oOy7C0bAN3Hdp+QxxUTQpZqjQFIJMeXNtvb0ucTb6FdA3E62aR5y+ojSOXUgXVJuZIYmCLWHWTdSM9XO6pNNGEtblsJUgkl5mNYt922LHzlJFGqtU02Asfs6D28uvxMOliMtmlLCKruQGYiBzQB5D4gYH+lqaTfH6ost1wF7jOJUqtTpg8zeGZRSBL7FGVoI8Pczvt1tXOcQDbSRUqgVGYmEk6GCeKQRGmxE97jUbqVW4jxx7izo3hokyJklrnsJsLmZatqOma3RTqVQDy3MjoQCfU+mEeKEuP+i2O0ZY8H9xrwnimcj9I0vrgKVpwVMQeWLiTbV0364LynHzmCqQVVrMRHdB5kGXUR+0DMASDmKgVSx2UavuvbzthfU4/QIBas2wcavFMTMEWsd9vPCZdnV6NIfHtLa7S8EaXiPtHl8vUamz1FdCsg6m1AgExuYjVzWEqb2xXmfa5EJ1MqQoaCrMTqXWIIgTpk/LzwBw3NrULMh5SQq1KgqEtZRplQrHmMAEkkAQYIGC2ztHSA6CqREVINu5IqGwjopM7YwtqOjNdLqM+HZmnm0cLV8RTZ9KMsgjbmvBHb1648p57Q4y9WoVYHlJ3qKTCQb3uFYmDqj4hjM5jj9Gi9ZEyrqzkBXUMqndRMlYMBdgNwOk4XcS4xrdNVCsP0ZdRqR21NoIDJqIvDoQe/qVWUuaBwfLj9z6FleHUqdVnX9YygHmklZtPU3G58+5wqzlXPoGdTRqc5CJ3TZbnSJi5vAix746hU+k1AWp10bSwGosqMgJHKwLNTJ1sNMsBB2IGGFGnwo6lqPUpG0q71KYSbiDy6bPEr3JmSSZUlzDvH1OtxEEpGXLAKQWkTYA+6bCQx2O/SwxXwDIVabvWemgJknQW0kMWZtIbm1SZvAvAJ3B+U4pl6jELmaRBCoo1pJ6GBNpMDa8DpGGv0untrS3TUMPpRGtimrXFd/ERl009S0y86HqzBJ7qpWBe5k/ZU4GqtxGCDSyziRF2HXrcRAgyJ6kTtixuIKpq1AQ2Wa7ExMxDOg+1TELM/tEGAJDyHtcrlaayzyqe7ymSFBLajAJIvffyICRIi7QXk8tnGceMEVdJMpUq2boLtcHrH+nNfmqrVKf8Aw9YalYB1Lg6SCNYYgFhYMOvTphRQ9qaddNR+koWUtpVEimLiSWsxEdZ9LEBWmYyK16dRKWYAJeubA3II7kwZb3fhsYsWGNjwTMv4NI1WVyygGojAgnabWgnsT2w1URjJ5D2YyT0Vq0aTfEup23SwmSQRK+nyONIM9TjVrWIncYCAgHHuA34lSERUUz0BBO09PTHq8QQ9cBJMpQshHYfhjrP5k00LKhcjZRN/uBMDcwCYFgTbHWT9wA7jpi2osj/Xtib6iJJLsialx2oXVfodcAtpLEWHNpkd13MmLDa4mp/aUhkU5WvLAQIUEm0hQxBbT9o7De4vh66zsYwh9ockaxUHK/SAAQQamgXZN+YTyhj7p2AsCcA160PKgVwyGGB5WXfcbEeYO3nhZw3hVE02HhJd6y7dPEIj+BP8K9hgX2b4IqHxXyqUKotyVC4MqNTCfduXA9SeuD6GYKEqFBRnYq5MCWJYjbeSYOxiJndeZYtYtA3F+E01o1nproYU3MibwhFx1tad8TFvHc8FoVVZWVjTcARO4gGRaJIv06wMTFG0N2jreSqUZd5mOG/qaX7tP5RgnA3Df1NL92n8owTj0GP1F3Hk836ku9/cmJiYmHKhZxzxiF8EuNydO5uqwOgsztJ+COoOAambrSZo5hgwcQSgWSDAiZHa20DucaHHjCcVyx3bT1GUqM3VS5pnL1mXUyrpboCxBudiAPTVGwGDBnq+jUKDg83K1/7PrNgQDv3GJNQO0CvAYAAAQwDMd52MBbkWI6ScWZbK1XUMa9VCw91lWV5dO3rz+sdLHOoSaSbd/wAaDtr+2HJqMalAtzCQRte/X7h/pgHNOVdwKc2paf0ZKiWIqGQLwpmJm3nhrimrlKbGWpox7lVJ/EYuyY5Ndl6jYJwjLtq1/wBT/wBV3AGRztUK7GmV0oHAWmwloDxzbtruABYjeZwDTqZlFgozFAZ1rdjzFeZTpFgl74dfV9L/AKNP/Av5YRVOEtTP9bRCq65bL0jF4ksfM7E9u2MeXZZSre+5ujtWDVKOmmldFWmul638HyK6rVa6wyKwGqGFOoLgusqLwRpFj8X3853MCiqVHoqiU2bUdNaQJQgSSBZzqkNuBEQYtGXRpDZ2gzEoq/oqMg6hpUQb6tJXTsZOB6GWptIObp8jFSTl6VPnQlZBIAs66pFpA6G9K2StL+patrwcoadK/wB/8+FaB2SzlKuHbK1qR8FdUhag31cp1k2IQdIsB9kDF3EFV1ZtLVGGiQVVSz21LqAKoQiqSx6BQJkELddKgStSvTzFWqKNNmZUVrmoYUKNC21kEld1Em0vMmNJfQVpkssowgNZQQVAGxBll7xeCMZZJKWnASTUp6aLv7+5f8Fn0JdClcjmKTC+oBCfeOnSNBJJ8NIHTYTEl7ksp4mXaoPEpqXRDTqgho1KsQxeNyI6iNwcAU6mYNdxSOlyuhQHSbKsMgZxIktcKJG+0KyzXDM6zMxNQMWJUaqMEASo3sdSqZ6D0jE7yfI1PY4uNqcdV1+hdxLN5dHXL1K7q1RWMAIYQe8SPDGkbgEjvGxx2vFcvT5qOeVyNKMraIN4HMqcpk7wbTa8gXKZOu7I+km6GG8AtZx42qTM20mIg9Bhvm1o0lX/AIWnWPiFWhEkKAzazIvypHSTI3th41LkU5cChVSTvoxdwQV81TNehnFUtrDAoHKOZIWWAMKDTIBA7ncjD7hOTzSOTWzC1EhgFCAHcaTq3soNr3O9sIcrncuwqMMhA0MyA00UQoNp3UkCdUQJA6Xqy/GcqwI+h1GA1AstMfZnUVEgyIM2BkbTbDalWo/43VfQ+hddWdNJDEEwCSJIBIGq5No+/IvxnOvKPQIHWaqnY7QADPW8fhhrwjjGqWyy1fDEfrCNDEkjTOohDY8ywL3B3LbNZehnk0MWpuNLEDSKixdTN7TBDC0jfcYSSvQWabMbS4jmUOv6NBVhADglhzSR22XvubTbD7L+11ZmRauS0hyNR8TVoUgEkwhBImIBuQYthO3CspytT4lXl+cBn35VjVygqYj3rm46QOqvBhTf33F9YCPCHU2uRESLlfS3QHC6wK9cZps5xSmJFJD05hKifQRhVm821RDTMIpiTT1BrEHfVc26469lvZ+jrZzqYqFWCbRfp/50GwABnFfZ6oXZ6GYSkNKxTamGEgPJJYmJLAmF+wMSt6WtjLflqmEcNqGnUGVDVSFmahFOCfetMnY9vuGHP0ReoJ9ST/mcZqlwDNMEYcQqArqAbw1515dOoTcKQ0EmTqPzIfgecIP/AMyaZ38BBy2tAYXsb+ZgC0Wlw9+iLsdRHYu5Hzk39MD8ZqBaLLHM4KUwNyxBiO0RM9AJ6Yu4fQdKYWpUNVhMuQBMknYWEbfLAfHRJy+/69dv7DkfiBiHwGjo76a+GpxxGhGWrlgNTJVJ+5iBPWAY+WJi/jP9Xrfu6n8pxMYN5ybbOz5LVQkkZLhv6ml+7T+UYJwNw39TS/dp/KME49Rj9Rdx5HN+pLvf3JiYmJhyomJiYmACYGz9FnTSjaSWSTJB0hgWiOpUEfPBOOKiSCJIkESNxPUeeIatUSgBaVYaglRSoCosmWkaQxc6Tz2qXuJKyu89PRqlxzHSH1yCIKimFCNaZNQl7CIUCemPctwwJGkkDUrECQDpRaagAGyhUS1xYyL2lLh5BpnxXOgsWn7ZPxenYW32mMV7r6fUa0W5SnUFnYEBVAjqQBqJkTMz1iIsDjzN8PSoQzapAgQzDYhhYGCQwBBOxGK8oUoroasWIIku15IUD5mVt3Yd8EDOJE6xFz6AAEk9hBBk9x3wy3apka3aF/8ARygChVSmgoRDNcI/iKDJ21Xj8hAeayWSDVFLotUFidVVwVZ5qWJNhL6uXb8MO2ztMTLgQCT5AHSZ/vGMejhtKsS600qtA1wgJFhY/EII2mxG2ElGHKhk5c7MeMqF9xspYkgGs5lhTamJCkCYidKiNJgdcManEqxaoBVyhpio0AuyONLx5aXiV1C0jzw5o8JoKeWigNz7okTM+YHMwjoCQLY9fhdEyTRpmTqJ0i53BnqfPFbwWq0HWanYLw6jXzVJayVKZenNN7ESxswFirKzM3vKLQVImcEZenTmHrJTqIVTTXYg6hSeY1Dm5GaWUkcrCbEgzK0xTI0AJebC023HXYfcMZPhftEM3nCc3lUCN9IZyCddJcusEMJkbRbctba2LLsTi7WqOps22zcaTSrqaStwrxGVqVeiHSnTps3iiKgFjrYJqJflkhui7mCCeAtTXxNVZGYJ4RUsNVN6cLDdm5xzCxAUyQAccJnOE6yhB1ixBFZiGBgqd+YEn+Luce/R8hnKytl1Wo+o+JBqLKsHfVPTmFmHeOoOM+4k7HntM3Hd5Mb8Y4bVaqjUDSXkI0ugIZpWCTBMBdW1504GHCc8KdswmtdOmIidJDEyt5JBgQDHSZw7ZGREApCEiNBmABFgY6Wjz69baVMONTEN5CdI726me/3DFhSZ40+IaL5jLIhWCwU2sBYMsCCDYzvtbDGhwNHoIlTXMSedpUtuEbenEkAppIAERhrTyyKZCKD3AGLcAGXyHAKZRbJIUQKlKm66SI3hX6fFY+UYvzWWqVgFVaL6f+YpKAD4Ryv9wOB+NtTo1NMoGqQye7q3IYAH3pLAxB2NhAwXw7jDXSoZJB0NG57EDc9o3233lYXKDkV5HBS3epZw3IVqQYAUlLfaLO+21oTucZP2o9ha+azfil6bioqKX1OhoadXNTTmDzIMEi47HGi4dxepVKoalMFxyxMyq02bpBEFzPmB0Jw0yQzGv9L4ejSfdnVqkfLT73nYbyYIdgfG3DWLa+h7orpsyVR2caG+bLKn00jHq8SAtUp1aZ80LD5MmofIkHywdiYWiK6GRr+1VdfF05R2hnFPkrAEAnSTyHcAG3cecdDjnjmnrSpSC1JK6HOqBqUg6L3Gy/O+2lzlbQsyBeJbYdyfQA4EyLLUCurB6aiKZBkNaC/YzcDyv1ws3uxbYdrgB8VzNVqFbTRAXw3vUfSY0m4UK33Eg+mJg3jP9Xrfu6n8pxMYYnd8lrsS15mS4b+ppfu0/lGCcDcN/U0v3afyjBOPU4/UXceRzfqS739yYmJiYcqJiYmJgAmB81ly8RUZNwdPWY+4238zgjEwNWAnzOUrGoyo1cgpIKlYDc9ln7ROnewldgDJeSLhqgqBlgj3oibzp8h/lHWcGEY804r3GnaH3k9GVPQpkyVUmIkgTFxHpc29cT6LTP2FuI2FxER5iMWNTBmVXmEHfaIjftbA1VKbOFK8ylip5hGoAtBm/SZ7+eKnLIuKRbGEJcG9AUcKPNLqS0X8NZA1FiJ7yQR2Kg3vLLgmvLaiGViSfsACDECAemkDfbHfSBA2BidhEbn9lfuxU1YgnkYi1xH+sbYeMNO2iuUqfZZVxTh1PMOalRTqIg6WYDr0Bj7RPrfFdPIrQV3pIWbSeXUZYgSBfaSPxPc4hS2qKpi+m14BO3UnVp36ffZ4hUk6Kjb9unMIExfUR02A88SlFciG2+Yi4ga5fUKeaXmhlRqekiNPL3uoImJBOKTkqslgmbDyCW1oCxkAcwBMrBI8jE7jD/ieWWrTOvWoWW5TDcoYWPSxJBEHbbGf8TLGJq5iTcAMvVh7tgDBEQLATsCJqnFLR8x4u0aX2f41mKrU6FYVqeh/EesxpfpUOuEKintMITytIBmSAx2c4xRoV6VEmogpjTJ1sxRwdMsxLks1Jje8UnJPfF5OrlVrJUU1mqI4KByIaY2i4nWQCYIMxsMfR87llbLmrlzTKnTmEMSCVIcENI96PxN74wZI7uhshLeWvEI4PxRa6s1A+IitpOokMrQGK3BDQGHXrE2wDmsvU+keKrEAMk07S1mFrxJsPhgNN/dDoZTOoDGaVRd2ARW06izTDcwWIGm8R5EHzN8NzrtKZwlgRpPggCJlo2HlvJEC3vYUuNjjP1uPVhUdUydSqisVV1IAOkHVOqNmGm0yfIEjp+PLl6Siux8QSpZl0hmUSWgTAO9h1Fr4rXjK5pWpZfML4mktyowKjl6tK21rI6zFtwAAcTP0lyXyNQVaSsVZhIBCll6GZI08t7xscKc7xJwC/wBDrKssrKd1ZRJHcjseu4kQTs+DUMwlICs6u8teOkmNoG0WjEz2SZpMSDuFMGRZWE2kCQbiRHYYsx5HCV8hZ41ONc+Qh4Hn3bSzK6kkjS3vD7I+Zgb72G2DH9qmVypymYZQ2kOiMdVyJAiwEXkjri/g2RBBZipa4UXlTsSQYIINvKMLqGWq1mY0s6qgMxCrJhpMKx1QpAABULFzIM4fM4N9krxRml2jQcH4ka6uxo1KWltIFQQTyq0x2liLE7HDDGYp8PzD644jDiFjw15TAiRquYJPnqHaMGcd402WAhDU5dTR2kLMdpIntIsbxQXF/Fg1RG0RC3JPUixA7wJ+cfKv2dq6suhmd7yD1PbB1SUo2BJC9r7dup6xhf7PkLT0yPebTuLeU79bi2+2wq2jXGu8hesE8Z/q9b93U/lOJij2l/qtUd1g+hIBHzBIxMY48DveTK3JN9TM8N/U0v3afyjBOBuG/qaX7tP5RgnHqcfqLuPH5v1Jd7+5MTExMOVExMTEwATExMTABMTExMAEwOtN/ELax4ZUAJpuGH2tU9QYiOg85vYSIwF9WiCDUqGRHvdIItaOpPr6CFkroeMqv+dOAdggUC6alElYDAbx0b7hfzBPW2bzGV01Nsyw5iSDynVraLAdTpFxEr0Fi+EyjsVFZeWNTHe52MC5mfkJggYRyb4AklxGGPcTExaIKM/lKgZnGa8JSQYItI0wASwgcpsImTMiw9Th2Zgh82zSjLIQKQxIhgQbQBEeZPlgziGWNRQAYIMzMEWIsYJBv0/ESCJl+GFHD8pYGfe7qVOyddU+oGMs95SpRtd7NmOGOWO3OnrpS+HQooZWu4lc8HQg+6q9diGBJt3mfO2BuL5rNrRo0KdSqaaeJSqmnTLFnd18LUADCFS6yLAqVtIkynwYgKCdil9Z+yukfYF4A+YwGmUbLurSoXWIYLsdamDtpHukdCQ3U4yZpSUU5Q+rNMI4sbcoZPhS/wDPoN6vDaKCgueesMw9EvWdXJh1pkvDXIiGYadtAExAxdwjiGRo1vEXM1CFUKVYl5dlW5KAhmAWJ5pLMJ2GI9at4rVK1KrXakH8NKdOEbSqVF1EgnVJK8rEEg8sxBCcQy9ZlNThVXUSqhjl1YRIUHVHuhXJkwI23GKLb5DyuzUZWmr6mgMCxKkibQvfzX8BgpKKrcKB6AYXvkvB0tRVyAeamHMMpB2DHSGBIM2Jg4uo8UpsxSStQCdDgqxH7M+8PNZGC+ot9Q3Ex8/9l/8A4g1s1WSm2SI10qlUBGGoaHCEOHKhbz16jDPiXtHVpvpfRSGnVY6mEtpgoyqTG5Ia0rvOJknF00PNbrrj3aj3iFNTJWzrfWBdYHfYnpB6HtjL5D2byr2La/Ed+bWJcqavMNMDUQdR0xcyItA6+1Belo8fSSAsGgBGoMAZNTaVNzHSdwCNw/glCplV8PMrA1hVIhpkIZAqdTRW3WOsnBrfATf7OqNInsllqdRaqAq1MqbHoAQJ1TtOq0SQDh+uWXsDeZNzPeTjGZbgFGkyPoap4bKwenqB1KZ5gwhhYTzmSJicaReKquyVyPh8Grb0JWI9T+GI3o8wbriDV+IEVXX6SoAMaTSJIMCAsHmG9+4PSYlOitSi7B1Z1JbxETRzKJG8/OScXVuK1VEnLgAkKJqCZPxALAA6wTABOFh9oKVVxTaQVch1Yi5AIARVJ1DV17rF7xMckVrYsu0qr6B/HquqgyreabOT2VRP4mB8yemPMcZuooy9Z2KprR1VTAgBTpX13aOk+U4mOfSPReTvUaEPDf1NL92n8owThVw/ilIUqYL7InRvhHlgj62o/H/C35Y9Hjz4t1dpcOqPLZtk2h5Jf45cXyf4DcTAX1tR+P8Ahb8sT62o/H/C35Yfz+L2l4oq9D2j3cvlf4DcTAX1tR+P+FvyxPraj8f8Lflg8/i9peKD0PaPdy+V/gNxMBfW1H4/4W/LE+tqPx/wt+WDz+L2l4oPQ9o93L5X+A3EwF9bUfj/AIW/LE+tqPx/wt+WDz+L2l4oPQ9o93L5X+A3EwF9bUfj/hb8sT62o/H/AAt+WDz+L2l4oPQ9o93L5X+A3EwF9bUfj/hb8sT62o/H/C35YPP4vaXig9D2j3cvlf4DcTAX1tR+P+FvyxPraj8f8Lflg8/i9peKD0PaPdy+V/gNwPnaBdYVyhkGRP3WIP49BuLYq+tqPx/wt+WJ9bUfj/hb8sQ8+Jqt5eJPom0e7l8r/ALTyFZCGbNM6LuugSVG4md/2t/xwsprqXS2fYTEh6ZMmCTIDEwxExeAPLDw8Vo/H/C35YFNTKTqC0i24LUyYNv2bCwmPXfFGWeNxe7JeJbj2bPvdrHL5X+DVeyXFlqUkpqdRVepOqAxVSZUap0+91ieuGdeVunKSYABkE73WIHUkiD64xNPjiqxfL0aIptp0MqaHCgQQ0CGvqIG23yIy/tJVDyadIDY++zR1Oo9PK8dJiDyHOXJnR9HyLRwfgzT0atZlBkR9qI1TFwDYAz0IGxviVaNJwVqgQY/WLf5M8yZ7bYByntPleaakEsSToe947dAAPli8+02V/6v8D/+nFcskmT6Pl9h+ALlMnlMmar0PDV2dRWKmkpJ6B4AVffsvLJI74cVKjKC7AKAJJaoQABck2IEd8YniGXylSo9RMyKeupQqFRSfSTQqK6EiPe0h0nsy76BjisqGloHE316KtMuUzB1eJT0BoDAB1YK8jqX21SGu/3fcFgyrhB+Btzl2YXFMjswLefvE377YS8R4dWoV/pGUoU6tSoumuXbTZSCgW8KLuLA/ZmYwqSsgZWPEXs7MeWtcGqtQSNpVVaiIABVjI2GNJ/SfK/9b+Cp/wCnCNtc7DzGX2X4MFbiWegxkRMkD9LTgDueYE94tvHSS3y+ZbQpqU2VtI1RBAaLgaSTEzhNxfjuXq0mRMyabGIcLVBEEH7IBgxBgixOFR4qQp1cQFQlgQPBdVA5rWFxcbzsN8Qkn/AeYy+y/BhXtFxtqWZpgMgolDNRrhd9ZABBJgqLGZNpvgzL8VyYp62NMyFZmKe8XZwItfmpuB5AdCDhVkK1AOz1s34hYCNNN10nrAAg2AFwbfOTxxrLLpGqnVAtLI4cD10kMZ/sjDzcXS6ErZ8u7W6+vBh+coZeplqlWnTpkNRcqwQXGkkdJxMB572myjUKyLUgim66dDiCVsNo6jHmKlSOt5NwTjGVx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8648700" y="445025"/>
            <a:ext cx="1447800" cy="145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9825" y="504775"/>
            <a:ext cx="1447800" cy="145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3500" y="1964750"/>
            <a:ext cx="1028700" cy="702250"/>
          </a:xfrm>
          <a:prstGeom prst="ellipse">
            <a:avLst/>
          </a:prstGeom>
          <a:noFill/>
          <a:ln w="76200">
            <a:solidFill>
              <a:srgbClr val="03E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1700" y="445025"/>
            <a:ext cx="8520599" cy="707450"/>
          </a:xfrm>
          <a:solidFill>
            <a:schemeClr val="bg1"/>
          </a:solidFill>
        </p:spPr>
        <p:txBody>
          <a:bodyPr/>
          <a:lstStyle/>
          <a:p>
            <a:r>
              <a:rPr lang="en-US" sz="2400" dirty="0">
                <a:solidFill>
                  <a:schemeClr val="tx1"/>
                </a:solidFill>
              </a:rPr>
              <a:t/>
            </a:r>
            <a:br>
              <a:rPr lang="en-US" sz="2400" dirty="0">
                <a:solidFill>
                  <a:schemeClr val="tx1"/>
                </a:solidFill>
              </a:rPr>
            </a:b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00853">
            <a:off x="3443626" y="2561514"/>
            <a:ext cx="1417732" cy="6167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634" y="2189687"/>
            <a:ext cx="2370222" cy="948089"/>
          </a:xfrm>
          <a:prstGeom prst="rect">
            <a:avLst/>
          </a:prstGeom>
          <a:solidFill>
            <a:schemeClr val="bg1"/>
          </a:solidFill>
        </p:spPr>
      </p:pic>
      <p:cxnSp>
        <p:nvCxnSpPr>
          <p:cNvPr id="11" name="Straight Arrow Connector 10"/>
          <p:cNvCxnSpPr/>
          <p:nvPr/>
        </p:nvCxnSpPr>
        <p:spPr>
          <a:xfrm flipH="1">
            <a:off x="3296653" y="2667000"/>
            <a:ext cx="1846847" cy="1483895"/>
          </a:xfrm>
          <a:prstGeom prst="straightConnector1">
            <a:avLst/>
          </a:prstGeom>
          <a:ln w="76200">
            <a:solidFill>
              <a:srgbClr val="03E51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01189" y="2326996"/>
            <a:ext cx="7088124" cy="1933669"/>
          </a:xfrm>
          <a:prstGeom prst="straightConnector1">
            <a:avLst/>
          </a:prstGeom>
          <a:ln w="76200">
            <a:solidFill>
              <a:srgbClr val="03E51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0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shortest route may need a detour</a:t>
            </a:r>
            <a:endParaRPr lang="en-US" b="1" dirty="0"/>
          </a:p>
        </p:txBody>
      </p:sp>
      <p:sp>
        <p:nvSpPr>
          <p:cNvPr id="3" name="Text Placeholder 2"/>
          <p:cNvSpPr>
            <a:spLocks noGrp="1"/>
          </p:cNvSpPr>
          <p:nvPr>
            <p:ph type="body" idx="1"/>
          </p:nvPr>
        </p:nvSpPr>
        <p:spPr/>
        <p:txBody>
          <a:bodyPr/>
          <a:lstStyle/>
          <a:p>
            <a:r>
              <a:rPr lang="en-US" sz="2000" dirty="0" smtClean="0">
                <a:solidFill>
                  <a:schemeClr val="tx1"/>
                </a:solidFill>
              </a:rPr>
              <a:t>If you choose 1 (driving) or 2 (walking), you will be closer to Boston after one or two hours. If you choose 3 (flying), you are going in the wrong direction (west) and you will spend time through the security check and waiting for boarding.</a:t>
            </a:r>
          </a:p>
          <a:p>
            <a:r>
              <a:rPr lang="en-US" sz="2000" dirty="0" smtClean="0">
                <a:solidFill>
                  <a:schemeClr val="tx1"/>
                </a:solidFill>
              </a:rPr>
              <a:t>However, you will arrive in Boston a few hours later. If you choose 1 or 2, you will spend several days or many weeks.</a:t>
            </a:r>
          </a:p>
          <a:p>
            <a:r>
              <a:rPr lang="en-US" sz="2000" dirty="0" smtClean="0">
                <a:solidFill>
                  <a:schemeClr val="tx1"/>
                </a:solidFill>
              </a:rPr>
              <a:t>Sometimes, the shortest route needs a detour. In the computer world, you often need to spend time learning good tools, then you can save time.</a:t>
            </a:r>
            <a:endParaRPr lang="en-US" sz="2000" dirty="0">
              <a:solidFill>
                <a:schemeClr val="tx1"/>
              </a:solidFill>
            </a:endParaRPr>
          </a:p>
        </p:txBody>
      </p:sp>
    </p:spTree>
    <p:extLst>
      <p:ext uri="{BB962C8B-B14F-4D97-AF65-F5344CB8AC3E}">
        <p14:creationId xmlns:p14="http://schemas.microsoft.com/office/powerpoint/2010/main" val="418218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"Solve a Problem" vs. "Fix a Solution" </a:t>
            </a:r>
            <a:endParaRPr lang="en-US" b="1" dirty="0"/>
          </a:p>
        </p:txBody>
      </p:sp>
      <p:sp>
        <p:nvSpPr>
          <p:cNvPr id="3" name="Text Placeholder 2"/>
          <p:cNvSpPr>
            <a:spLocks noGrp="1"/>
          </p:cNvSpPr>
          <p:nvPr>
            <p:ph type="body" idx="1"/>
          </p:nvPr>
        </p:nvSpPr>
        <p:spPr/>
        <p:txBody>
          <a:bodyPr/>
          <a:lstStyle/>
          <a:p>
            <a:r>
              <a:rPr lang="en-US" sz="2400" dirty="0" smtClean="0">
                <a:solidFill>
                  <a:schemeClr val="tx1"/>
                </a:solidFill>
              </a:rPr>
              <a:t>Imagine that your roof leaks and it is raining. You take a bucket to catch water but it has a hole.</a:t>
            </a:r>
          </a:p>
          <a:p>
            <a:r>
              <a:rPr lang="en-US" sz="2400" dirty="0" smtClean="0">
                <a:solidFill>
                  <a:schemeClr val="tx1"/>
                </a:solidFill>
              </a:rPr>
              <a:t>What are you going to do when it is no longer raining?</a:t>
            </a:r>
          </a:p>
          <a:p>
            <a:r>
              <a:rPr lang="en-US" sz="2400" dirty="0" smtClean="0">
                <a:solidFill>
                  <a:schemeClr val="tx1"/>
                </a:solidFill>
              </a:rPr>
              <a:t>Fix the roof so that it does not leak?</a:t>
            </a:r>
          </a:p>
          <a:p>
            <a:r>
              <a:rPr lang="en-US" sz="2400" dirty="0" smtClean="0">
                <a:solidFill>
                  <a:schemeClr val="tx1"/>
                </a:solidFill>
              </a:rPr>
              <a:t>Or buy a new bucket so that it can catch water?</a:t>
            </a:r>
          </a:p>
          <a:p>
            <a:r>
              <a:rPr lang="en-US" sz="2400" dirty="0" smtClean="0">
                <a:solidFill>
                  <a:schemeClr val="tx1"/>
                </a:solidFill>
              </a:rPr>
              <a:t>The first is to solve a problem. The second is to fix a solution.</a:t>
            </a:r>
            <a:endParaRPr lang="en-US" sz="2400" dirty="0">
              <a:solidFill>
                <a:schemeClr val="tx1"/>
              </a:solidFill>
            </a:endParaRPr>
          </a:p>
        </p:txBody>
      </p:sp>
    </p:spTree>
    <p:extLst>
      <p:ext uri="{BB962C8B-B14F-4D97-AF65-F5344CB8AC3E}">
        <p14:creationId xmlns:p14="http://schemas.microsoft.com/office/powerpoint/2010/main" val="116914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Welcome to Computer Programming</a:t>
            </a:r>
            <a:endParaRPr lang="en-US" b="1" dirty="0"/>
          </a:p>
        </p:txBody>
      </p:sp>
      <p:sp>
        <p:nvSpPr>
          <p:cNvPr id="5" name="Subtitle 4"/>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It is challenging and you will enjoy it.</a:t>
            </a:r>
            <a:endParaRPr lang="en-US" dirty="0">
              <a:solidFill>
                <a:schemeClr val="tx1"/>
              </a:solidFill>
            </a:endParaRPr>
          </a:p>
        </p:txBody>
      </p:sp>
    </p:spTree>
    <p:extLst>
      <p:ext uri="{BB962C8B-B14F-4D97-AF65-F5344CB8AC3E}">
        <p14:creationId xmlns:p14="http://schemas.microsoft.com/office/powerpoint/2010/main" val="116212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sz="4000" b="1" dirty="0" smtClean="0"/>
              <a:t>Before You Learn Programming</a:t>
            </a:r>
            <a:br>
              <a:rPr lang="en" sz="4000" b="1" dirty="0" smtClean="0"/>
            </a:br>
            <a:r>
              <a:rPr lang="en" sz="4000" b="1" dirty="0" smtClean="0"/>
              <a:t>Some ideas are worth thinking</a:t>
            </a:r>
            <a:endParaRPr lang="en" sz="4000" b="1" dirty="0"/>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endParaRPr dirty="0">
              <a:solidFill>
                <a:srgbClr val="000000"/>
              </a:solidFill>
            </a:endParaRPr>
          </a:p>
        </p:txBody>
      </p:sp>
    </p:spTree>
    <p:extLst>
      <p:ext uri="{BB962C8B-B14F-4D97-AF65-F5344CB8AC3E}">
        <p14:creationId xmlns:p14="http://schemas.microsoft.com/office/powerpoint/2010/main" val="70150977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Computers were developed for military applications</a:t>
            </a:r>
            <a:endParaRPr lang="en-US" dirty="0"/>
          </a:p>
        </p:txBody>
      </p:sp>
      <p:sp>
        <p:nvSpPr>
          <p:cNvPr id="4" name="Text Placeholder 3"/>
          <p:cNvSpPr>
            <a:spLocks noGrp="1"/>
          </p:cNvSpPr>
          <p:nvPr>
            <p:ph type="body" idx="1"/>
          </p:nvPr>
        </p:nvSpPr>
        <p:spPr/>
        <p:txBody>
          <a:bodyPr/>
          <a:lstStyle/>
          <a:p>
            <a:endParaRPr lang="en-US"/>
          </a:p>
        </p:txBody>
      </p:sp>
      <p:pic>
        <p:nvPicPr>
          <p:cNvPr id="1026" name="Picture 2" descr="http://media.phillyvoice.com/media/images/02102016_ENIAC_programmers_LA.2e16d0ba.fill-735x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10" y="1152475"/>
            <a:ext cx="5810320" cy="387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6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are not very smart</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Computers were invented and improved in the second world war and the cold war.</a:t>
            </a:r>
          </a:p>
          <a:p>
            <a:r>
              <a:rPr lang="en-US" sz="2400" dirty="0">
                <a:solidFill>
                  <a:schemeClr val="tx1"/>
                </a:solidFill>
              </a:rPr>
              <a:t>Computers cannot guess your mind</a:t>
            </a:r>
            <a:r>
              <a:rPr lang="en-US" sz="2400" dirty="0" smtClean="0">
                <a:solidFill>
                  <a:schemeClr val="tx1"/>
                </a:solidFill>
              </a:rPr>
              <a:t>. </a:t>
            </a:r>
          </a:p>
          <a:p>
            <a:r>
              <a:rPr lang="en-US" sz="2400" dirty="0" smtClean="0">
                <a:solidFill>
                  <a:schemeClr val="tx1"/>
                </a:solidFill>
              </a:rPr>
              <a:t>Computers do exactly what you ask them to do, nothing more and nothing less.</a:t>
            </a:r>
          </a:p>
          <a:p>
            <a:r>
              <a:rPr lang="en-US" sz="2400" dirty="0" smtClean="0">
                <a:solidFill>
                  <a:schemeClr val="tx1"/>
                </a:solidFill>
              </a:rPr>
              <a:t>Computers cannot tolerate "small" mistakes because they do not know what you want them to do.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27707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150850"/>
            <a:ext cx="8520599" cy="841800"/>
          </a:xfrm>
          <a:prstGeom prst="rect">
            <a:avLst/>
          </a:prstGeom>
        </p:spPr>
        <p:txBody>
          <a:bodyPr lIns="91425" tIns="91425" rIns="91425" bIns="91425" anchor="ctr" anchorCtr="0">
            <a:noAutofit/>
          </a:bodyPr>
          <a:lstStyle/>
          <a:p>
            <a:pPr lvl="0" rtl="0">
              <a:spcBef>
                <a:spcPts val="0"/>
              </a:spcBef>
              <a:buNone/>
            </a:pPr>
            <a:r>
              <a:rPr lang="en" b="1"/>
              <a:t>The “real world” has zero tolerance </a:t>
            </a:r>
          </a:p>
          <a:p>
            <a:pPr lvl="0">
              <a:spcBef>
                <a:spcPts val="0"/>
              </a:spcBef>
              <a:buNone/>
            </a:pPr>
            <a:r>
              <a:rPr lang="en" b="1"/>
              <a:t>of mistakes.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b="1"/>
              <a:t>GM Ignition Problem</a:t>
            </a:r>
          </a:p>
        </p:txBody>
      </p:sp>
      <p:sp>
        <p:nvSpPr>
          <p:cNvPr id="101" name="Shape 10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GM recalled 30 million vehicles. About 150 deaths are linked to the problem. This is 0.000005% failure rate.</a:t>
            </a:r>
          </a:p>
          <a:p>
            <a:pPr lvl="0">
              <a:spcBef>
                <a:spcPts val="0"/>
              </a:spcBef>
              <a:buNone/>
            </a:pPr>
            <a:r>
              <a:rPr lang="en" sz="2400">
                <a:solidFill>
                  <a:srgbClr val="000000"/>
                </a:solidFill>
              </a:rPr>
              <a:t>Do you think 99.999995% success rate is sufficient?</a:t>
            </a:r>
          </a:p>
        </p:txBody>
      </p:sp>
      <p:pic>
        <p:nvPicPr>
          <p:cNvPr id="102" name="Shape 102"/>
          <p:cNvPicPr preferRelativeResize="0"/>
          <p:nvPr/>
        </p:nvPicPr>
        <p:blipFill>
          <a:blip r:embed="rId3">
            <a:alphaModFix/>
          </a:blip>
          <a:stretch>
            <a:fillRect/>
          </a:stretch>
        </p:blipFill>
        <p:spPr>
          <a:xfrm>
            <a:off x="2543275" y="3342250"/>
            <a:ext cx="2141775" cy="1608349"/>
          </a:xfrm>
          <a:prstGeom prst="rect">
            <a:avLst/>
          </a:prstGeom>
          <a:noFill/>
          <a:ln>
            <a:noFill/>
          </a:ln>
        </p:spPr>
      </p:pic>
      <p:pic>
        <p:nvPicPr>
          <p:cNvPr id="103" name="Shape 103"/>
          <p:cNvPicPr preferRelativeResize="0"/>
          <p:nvPr/>
        </p:nvPicPr>
        <p:blipFill>
          <a:blip r:embed="rId4">
            <a:alphaModFix/>
          </a:blip>
          <a:stretch>
            <a:fillRect/>
          </a:stretch>
        </p:blipFill>
        <p:spPr>
          <a:xfrm>
            <a:off x="4949935" y="2807475"/>
            <a:ext cx="3796388" cy="2143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Boeing Grounded 737 Max after two Crashes</a:t>
            </a:r>
            <a:endParaRPr lang="en-US" b="1" dirty="0"/>
          </a:p>
        </p:txBody>
      </p:sp>
      <p:sp>
        <p:nvSpPr>
          <p:cNvPr id="3" name="Text Placeholder 2"/>
          <p:cNvSpPr>
            <a:spLocks noGrp="1"/>
          </p:cNvSpPr>
          <p:nvPr>
            <p:ph type="body" idx="1"/>
          </p:nvPr>
        </p:nvSpPr>
        <p:spPr/>
        <p:txBody>
          <a:bodyPr/>
          <a:lstStyle/>
          <a:p>
            <a:r>
              <a:rPr lang="en-US" sz="2400" dirty="0" smtClean="0">
                <a:solidFill>
                  <a:schemeClr val="tx1"/>
                </a:solidFill>
              </a:rPr>
              <a:t>Before grounding, 387 aircrafts, 8,600 </a:t>
            </a:r>
            <a:r>
              <a:rPr lang="en-US" sz="2400" dirty="0">
                <a:solidFill>
                  <a:schemeClr val="tx1"/>
                </a:solidFill>
              </a:rPr>
              <a:t>weekly </a:t>
            </a:r>
            <a:r>
              <a:rPr lang="en-US" sz="2400" dirty="0" smtClean="0">
                <a:solidFill>
                  <a:schemeClr val="tx1"/>
                </a:solidFill>
              </a:rPr>
              <a:t>flights</a:t>
            </a:r>
            <a:endParaRPr lang="en-US" sz="2400" dirty="0">
              <a:solidFill>
                <a:schemeClr val="tx1"/>
              </a:solidFill>
            </a:endParaRPr>
          </a:p>
        </p:txBody>
      </p:sp>
      <p:pic>
        <p:nvPicPr>
          <p:cNvPr id="2050" name="Picture 2" descr="https://upload.wikimedia.org/wikipedia/commons/thumb/e/e5/Lion_Air_Boeing_737-MAX8%3B_%40CGK_2018_%2831333957778%29.jpg/1920px-Lion_Air_Boeing_737-MAX8%3B_%40CGK_2018_%283133395777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6" y="2143362"/>
            <a:ext cx="4037877" cy="2340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thiopian Airlines Boeing 737 En Route to Nairobi Crashes, Kill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70" y="2100958"/>
            <a:ext cx="4517585" cy="24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1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b="1"/>
              <a:t>99.999999% success</a:t>
            </a:r>
          </a:p>
        </p:txBody>
      </p:sp>
      <p:sp>
        <p:nvSpPr>
          <p:cNvPr id="109" name="Shape 10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2400" dirty="0">
                <a:solidFill>
                  <a:srgbClr val="000000"/>
                </a:solidFill>
              </a:rPr>
              <a:t>Ladies and gentlemen, this is your captain speaking. We are delighted to inform you that we have flown more than 10,000 km and landed safely. Our plane is now parked only 10 meters away from the jet bridge. We have accomplished 99.9999% of the distance. For the remaining 0.0001%, please jump over the 10 meters to the gate.</a:t>
            </a:r>
          </a:p>
          <a:p>
            <a:pPr lvl="0">
              <a:spcBef>
                <a:spcPts val="0"/>
              </a:spcBef>
              <a:buNone/>
            </a:pPr>
            <a:r>
              <a:rPr lang="en" sz="2400" dirty="0">
                <a:solidFill>
                  <a:srgbClr val="000000"/>
                </a:solidFill>
              </a:rPr>
              <a:t>Thank you for flying with us. Please come again.</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116" name="Shape 116"/>
          <p:cNvPicPr preferRelativeResize="0"/>
          <p:nvPr/>
        </p:nvPicPr>
        <p:blipFill>
          <a:blip r:embed="rId3">
            <a:alphaModFix/>
          </a:blip>
          <a:stretch>
            <a:fillRect/>
          </a:stretch>
        </p:blipFill>
        <p:spPr>
          <a:xfrm>
            <a:off x="-2648672" y="-1493873"/>
            <a:ext cx="11792672" cy="8349809"/>
          </a:xfrm>
          <a:prstGeom prst="rect">
            <a:avLst/>
          </a:prstGeom>
          <a:noFill/>
          <a:ln>
            <a:noFill/>
          </a:ln>
        </p:spPr>
      </p:pic>
      <p:cxnSp>
        <p:nvCxnSpPr>
          <p:cNvPr id="117" name="Shape 117"/>
          <p:cNvCxnSpPr/>
          <p:nvPr/>
        </p:nvCxnSpPr>
        <p:spPr>
          <a:xfrm flipV="1">
            <a:off x="3521122" y="2271724"/>
            <a:ext cx="2629678" cy="111006"/>
          </a:xfrm>
          <a:prstGeom prst="straightConnector1">
            <a:avLst/>
          </a:prstGeom>
          <a:noFill/>
          <a:ln w="38100" cap="flat" cmpd="sng">
            <a:solidFill>
              <a:srgbClr val="FF0000"/>
            </a:solidFill>
            <a:prstDash val="solid"/>
            <a:round/>
            <a:headEnd type="stealth" w="lg" len="lg"/>
            <a:tailEnd type="stealth" w="lg" len="lg"/>
          </a:ln>
        </p:spPr>
      </p:cxnSp>
      <p:sp>
        <p:nvSpPr>
          <p:cNvPr id="118" name="Shape 118"/>
          <p:cNvSpPr txBox="1"/>
          <p:nvPr/>
        </p:nvSpPr>
        <p:spPr>
          <a:xfrm>
            <a:off x="4423779" y="2194525"/>
            <a:ext cx="2932363" cy="1332299"/>
          </a:xfrm>
          <a:prstGeom prst="rect">
            <a:avLst/>
          </a:prstGeom>
          <a:noFill/>
          <a:ln>
            <a:noFill/>
          </a:ln>
        </p:spPr>
        <p:txBody>
          <a:bodyPr lIns="91425" tIns="91425" rIns="91425" bIns="91425" anchor="t" anchorCtr="0">
            <a:noAutofit/>
          </a:bodyPr>
          <a:lstStyle/>
          <a:p>
            <a:pPr lvl="0">
              <a:spcBef>
                <a:spcPts val="0"/>
              </a:spcBef>
              <a:buNone/>
            </a:pPr>
            <a:r>
              <a:rPr lang="en" sz="4800" b="1">
                <a:solidFill>
                  <a:srgbClr val="FF0000"/>
                </a:solidFill>
              </a:rPr>
              <a:t>10 meters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591</Words>
  <Application>Microsoft Office PowerPoint</Application>
  <PresentationFormat>On-screen Show (16:9)</PresentationFormat>
  <Paragraphs>58</Paragraphs>
  <Slides>19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simple-light-2</vt:lpstr>
      <vt:lpstr>ECE 264 Fall 2020 Advanced C Programming</vt:lpstr>
      <vt:lpstr>Before You Learn Programming Some ideas are worth thinking</vt:lpstr>
      <vt:lpstr>Computers were developed for military applications</vt:lpstr>
      <vt:lpstr>Computers are not very smart</vt:lpstr>
      <vt:lpstr>The “real world” has zero tolerance  of mistakes. </vt:lpstr>
      <vt:lpstr>GM Ignition Problem</vt:lpstr>
      <vt:lpstr>Boeing Grounded 737 Max after two Crashes</vt:lpstr>
      <vt:lpstr>99.999999% success</vt:lpstr>
      <vt:lpstr>PowerPoint Presentation</vt:lpstr>
      <vt:lpstr>1994 Intel Processor Recall</vt:lpstr>
      <vt:lpstr>Is 99.9999% Success Acceptable?  Try to convince your customers  Good Luck  You would need it </vt:lpstr>
      <vt:lpstr>There is no “partial credit” in the real world.</vt:lpstr>
      <vt:lpstr>If you live in Pasadena California and you want to go to Boston Massachusetts, what would you do? </vt:lpstr>
      <vt:lpstr>PowerPoint Presentation</vt:lpstr>
      <vt:lpstr>Options</vt:lpstr>
      <vt:lpstr> </vt:lpstr>
      <vt:lpstr>The shortest route may need a detour</vt:lpstr>
      <vt:lpstr>"Solve a Problem" vs. "Fix a Solution" </vt:lpstr>
      <vt:lpstr>Welcome to Computer Programming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264</dc:title>
  <dc:creator>yunglu</dc:creator>
  <cp:lastModifiedBy>yunglu</cp:lastModifiedBy>
  <cp:revision>34</cp:revision>
  <dcterms:modified xsi:type="dcterms:W3CDTF">2020-06-06T03:04:38Z</dcterms:modified>
</cp:coreProperties>
</file>