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6" r:id="rId3"/>
    <p:sldId id="275" r:id="rId4"/>
    <p:sldId id="266" r:id="rId5"/>
    <p:sldId id="263" r:id="rId6"/>
    <p:sldId id="264" r:id="rId7"/>
    <p:sldId id="287" r:id="rId8"/>
    <p:sldId id="285" r:id="rId9"/>
    <p:sldId id="286" r:id="rId10"/>
    <p:sldId id="259" r:id="rId11"/>
    <p:sldId id="265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2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2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4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5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94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4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3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67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52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9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A6D07-D79F-4C75-9951-3BF03E246254}" type="datetimeFigureOut">
              <a:rPr lang="en-US" smtClean="0"/>
              <a:t>9/10/2018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27D60-01D7-484E-96DF-23B2D9B77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7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urdue.ilabsolutions.com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urdue.ilabsolutions.com/service_centers/4221/equipment_kiosk/dashboard" TargetMode="External"/><Relationship Id="rId2" Type="http://schemas.openxmlformats.org/officeDocument/2006/relationships/hyperlink" Target="https://purdue.ilabsolutions.com/service_centers/3985/equipment_kiosk/dashbo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rdue.ilabsolutions.com/service_centers/4224/equipment_kiosk/dashboard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urdue.ilabsolutions.com/sc/4221/school-of-materials-preparation-and-characterization-recharge-center/?tab=equipment" TargetMode="External"/><Relationship Id="rId2" Type="http://schemas.openxmlformats.org/officeDocument/2006/relationships/hyperlink" Target="https://purdue.ilabsolutions.com/equipment/show/305244?tab=schedul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urdue.ilabsolutions.com/sc/4224/soft-materials-characterization-laboratory-smc/?tab=equipmen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iLab</a:t>
            </a:r>
            <a:r>
              <a:rPr lang="en-US" dirty="0" smtClean="0"/>
              <a:t>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55036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If you have not done so already, you must register for an </a:t>
            </a:r>
            <a:r>
              <a:rPr lang="en-US" dirty="0" err="1" smtClean="0"/>
              <a:t>iLab</a:t>
            </a:r>
            <a:r>
              <a:rPr lang="en-US" dirty="0" smtClean="0"/>
              <a:t> account to use any </a:t>
            </a:r>
            <a:r>
              <a:rPr lang="en-US" dirty="0" err="1" smtClean="0"/>
              <a:t>iLab</a:t>
            </a:r>
            <a:r>
              <a:rPr lang="en-US" dirty="0" smtClean="0"/>
              <a:t>-controlled instruments and equipment</a:t>
            </a:r>
          </a:p>
          <a:p>
            <a:r>
              <a:rPr lang="en-US" dirty="0" smtClean="0"/>
              <a:t>To create an account, go to </a:t>
            </a:r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purdue.ilabsolutions.com/</a:t>
            </a:r>
            <a:r>
              <a:rPr lang="en-US" dirty="0" smtClean="0"/>
              <a:t> and login with your Purdue Career Account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71950" y="3898900"/>
            <a:ext cx="3848100" cy="1905001"/>
          </a:xfrm>
          <a:prstGeom prst="rect">
            <a:avLst/>
          </a:prstGeom>
        </p:spPr>
      </p:pic>
      <p:sp>
        <p:nvSpPr>
          <p:cNvPr id="5" name="Pentagon 4"/>
          <p:cNvSpPr/>
          <p:nvPr/>
        </p:nvSpPr>
        <p:spPr>
          <a:xfrm>
            <a:off x="3517900" y="5334000"/>
            <a:ext cx="723900" cy="254000"/>
          </a:xfrm>
          <a:prstGeom prst="homePlat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28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6700" y="1838325"/>
            <a:ext cx="1727200" cy="3968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iLab</a:t>
            </a:r>
            <a:r>
              <a:rPr lang="en-US" dirty="0" smtClean="0"/>
              <a:t> Kiosk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799618" cy="467215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 </a:t>
            </a:r>
            <a:r>
              <a:rPr lang="en-US" b="1" dirty="0" smtClean="0">
                <a:solidFill>
                  <a:schemeClr val="bg1"/>
                </a:solidFill>
              </a:rPr>
              <a:t>start/finish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>a session, you must go to the </a:t>
            </a:r>
            <a:r>
              <a:rPr lang="en-US" i="1" dirty="0" err="1" smtClean="0"/>
              <a:t>iLab</a:t>
            </a:r>
            <a:r>
              <a:rPr lang="en-US" i="1" dirty="0" smtClean="0"/>
              <a:t> Kiosk </a:t>
            </a:r>
            <a:r>
              <a:rPr lang="en-US" dirty="0" smtClean="0"/>
              <a:t>page for the </a:t>
            </a:r>
            <a:r>
              <a:rPr lang="en-US" i="1" dirty="0" smtClean="0"/>
              <a:t>Core Facility</a:t>
            </a:r>
            <a:r>
              <a:rPr lang="en-US" dirty="0"/>
              <a:t> (listed below); </a:t>
            </a:r>
            <a:r>
              <a:rPr lang="en-US" dirty="0" smtClean="0"/>
              <a:t>there is a link at the top of the scheduling page for users to directly navigate to the </a:t>
            </a:r>
            <a:r>
              <a:rPr lang="en-US" i="1" dirty="0" smtClean="0"/>
              <a:t>kiosk</a:t>
            </a:r>
            <a:r>
              <a:rPr lang="en-US" dirty="0" smtClean="0"/>
              <a:t>. Or, directly go to the following URLs:</a:t>
            </a:r>
          </a:p>
          <a:p>
            <a:pPr lvl="1"/>
            <a:r>
              <a:rPr lang="en-US" dirty="0" smtClean="0"/>
              <a:t>Quanta 650, </a:t>
            </a:r>
            <a:r>
              <a:rPr lang="en-US" dirty="0" err="1" smtClean="0"/>
              <a:t>Talos</a:t>
            </a:r>
            <a:r>
              <a:rPr lang="en-US" dirty="0" smtClean="0"/>
              <a:t>*: </a:t>
            </a:r>
            <a:r>
              <a:rPr lang="en-US" sz="2200" dirty="0">
                <a:hlinkClick r:id="rId2"/>
              </a:rPr>
              <a:t>https://</a:t>
            </a:r>
            <a:r>
              <a:rPr lang="en-US" sz="2200" dirty="0" smtClean="0">
                <a:hlinkClick r:id="rId2"/>
              </a:rPr>
              <a:t>purdue.ilabsolutions.com/service_centers/3985/equipment_kiosk/dashboard</a:t>
            </a:r>
            <a:endParaRPr lang="en-US" sz="2200" dirty="0"/>
          </a:p>
          <a:p>
            <a:pPr lvl="1"/>
            <a:r>
              <a:rPr lang="en-US" dirty="0" smtClean="0"/>
              <a:t>MSE </a:t>
            </a:r>
            <a:r>
              <a:rPr lang="en-US" dirty="0"/>
              <a:t>Characterization and Prep: </a:t>
            </a:r>
            <a:r>
              <a:rPr lang="en-US" sz="2200" dirty="0">
                <a:hlinkClick r:id="rId3"/>
              </a:rPr>
              <a:t>https://</a:t>
            </a:r>
            <a:r>
              <a:rPr lang="en-US" sz="2200" dirty="0" smtClean="0">
                <a:hlinkClick r:id="rId3"/>
              </a:rPr>
              <a:t>purdue.ilabsolutions.com/service_centers/4221/equipment_kiosk/dashboard</a:t>
            </a:r>
            <a:endParaRPr lang="en-US" sz="2200" dirty="0"/>
          </a:p>
          <a:p>
            <a:pPr lvl="1"/>
            <a:r>
              <a:rPr lang="en-US" dirty="0"/>
              <a:t>Soft Materials Lab: </a:t>
            </a:r>
            <a:r>
              <a:rPr lang="en-US" sz="2200" dirty="0">
                <a:hlinkClick r:id="rId4"/>
              </a:rPr>
              <a:t>https://</a:t>
            </a:r>
            <a:r>
              <a:rPr lang="en-US" sz="2200" dirty="0" smtClean="0">
                <a:hlinkClick r:id="rId4"/>
              </a:rPr>
              <a:t>purdue.ilabsolutions.com/service_centers/4224/equipment_kiosk/dashboard</a:t>
            </a:r>
            <a:endParaRPr lang="en-US" sz="2200" dirty="0" smtClean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2000" dirty="0" smtClean="0"/>
              <a:t>*Advanced EMs have transferred to the Purdue Electron Microscopy </a:t>
            </a:r>
            <a:r>
              <a:rPr lang="en-US" sz="2000" dirty="0"/>
              <a:t>F</a:t>
            </a:r>
            <a:r>
              <a:rPr lang="en-US" sz="2000" dirty="0" smtClean="0"/>
              <a:t>acility which is a more unified, campus-wide EM Facility. All other instruments are listed in either the SMC or Characterization and Preparation Cores.</a:t>
            </a:r>
          </a:p>
        </p:txBody>
      </p:sp>
    </p:spTree>
    <p:extLst>
      <p:ext uri="{BB962C8B-B14F-4D97-AF65-F5344CB8AC3E}">
        <p14:creationId xmlns:p14="http://schemas.microsoft.com/office/powerpoint/2010/main" val="3504440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880100" y="3149595"/>
            <a:ext cx="812800" cy="5842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ECN computers have/will have the appropriate Core scheduling and kiosk pages linked to the Start menu under 'All Programs'</a:t>
            </a:r>
          </a:p>
          <a:p>
            <a:r>
              <a:rPr lang="en-US" dirty="0" smtClean="0"/>
              <a:t>Suggested: bookmark your appropriate kiosk page(s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Find your reservation and select  </a:t>
            </a:r>
            <a:r>
              <a:rPr lang="en-US" dirty="0" smtClean="0">
                <a:solidFill>
                  <a:schemeClr val="bg1"/>
                </a:solidFill>
              </a:rPr>
              <a:t>Start</a:t>
            </a:r>
          </a:p>
          <a:p>
            <a:endParaRPr lang="en-US" b="1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iLab</a:t>
            </a:r>
            <a:r>
              <a:rPr lang="en-US" dirty="0" smtClean="0"/>
              <a:t> Kiosk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6654" y="3835400"/>
            <a:ext cx="11178691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715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193220" y="3812253"/>
            <a:ext cx="939800" cy="58420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Log out &amp; use equipment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Finish</a:t>
            </a:r>
            <a:r>
              <a:rPr lang="en-US" dirty="0" smtClean="0"/>
              <a:t>  to disable the instrument</a:t>
            </a:r>
          </a:p>
          <a:p>
            <a:r>
              <a:rPr lang="en-US" dirty="0" smtClean="0"/>
              <a:t>and Confirm:</a:t>
            </a:r>
          </a:p>
          <a:p>
            <a:endParaRPr lang="en-US" b="1" dirty="0" smtClean="0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err="1" smtClean="0"/>
              <a:t>iLab</a:t>
            </a:r>
            <a:r>
              <a:rPr lang="en-US" dirty="0" smtClean="0"/>
              <a:t> Kiosk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1185" y="2229966"/>
            <a:ext cx="5486400" cy="12389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9864" y="4773470"/>
            <a:ext cx="5486400" cy="14945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23279" y="4904771"/>
            <a:ext cx="5524501" cy="123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9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iLab</a:t>
            </a:r>
            <a:r>
              <a:rPr lang="en-US" dirty="0" smtClean="0"/>
              <a:t>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55036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After you have created an account, your advising professor(s) will have to assign billing account(s) to your profile by either:</a:t>
            </a:r>
          </a:p>
          <a:p>
            <a:pPr lvl="1"/>
            <a:r>
              <a:rPr lang="en-US" dirty="0" smtClean="0"/>
              <a:t>Directly approving the account access themselves through </a:t>
            </a:r>
            <a:r>
              <a:rPr lang="en-US" dirty="0" err="1" smtClean="0"/>
              <a:t>iLab</a:t>
            </a:r>
            <a:endParaRPr lang="en-US" dirty="0" smtClean="0"/>
          </a:p>
          <a:p>
            <a:pPr lvl="1"/>
            <a:r>
              <a:rPr lang="en-US" dirty="0" smtClean="0"/>
              <a:t>Providing your name and the billing account(s) to the ARMS business office for approval</a:t>
            </a:r>
          </a:p>
        </p:txBody>
      </p:sp>
    </p:spTree>
    <p:extLst>
      <p:ext uri="{BB962C8B-B14F-4D97-AF65-F5344CB8AC3E}">
        <p14:creationId xmlns:p14="http://schemas.microsoft.com/office/powerpoint/2010/main" val="1926182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iLab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55036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iLab</a:t>
            </a:r>
            <a:r>
              <a:rPr lang="en-US" dirty="0" smtClean="0"/>
              <a:t> is a browser-based software that can be accessed from </a:t>
            </a:r>
            <a:r>
              <a:rPr lang="en-US" i="1" dirty="0" smtClean="0"/>
              <a:t>any</a:t>
            </a:r>
            <a:r>
              <a:rPr lang="en-US" dirty="0" smtClean="0"/>
              <a:t> device connected to the internet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iLab</a:t>
            </a:r>
            <a:r>
              <a:rPr lang="en-US" dirty="0" smtClean="0"/>
              <a:t>, you must reserve a time from the </a:t>
            </a:r>
            <a:r>
              <a:rPr lang="en-US" i="1" dirty="0" smtClean="0"/>
              <a:t>Core Facility</a:t>
            </a:r>
            <a:r>
              <a:rPr lang="en-US" dirty="0" smtClean="0"/>
              <a:t> schedule</a:t>
            </a:r>
          </a:p>
          <a:p>
            <a:r>
              <a:rPr lang="en-US" dirty="0" smtClean="0"/>
              <a:t>Once reserved, you need to enable/disable the instrument from the Core's </a:t>
            </a:r>
            <a:r>
              <a:rPr lang="en-US" i="1" dirty="0" smtClean="0"/>
              <a:t>Kiosk</a:t>
            </a:r>
            <a:r>
              <a:rPr lang="en-US" dirty="0" smtClean="0"/>
              <a:t> page in </a:t>
            </a:r>
            <a:r>
              <a:rPr lang="en-US" dirty="0" err="1" smtClean="0"/>
              <a:t>iLab</a:t>
            </a:r>
            <a:endParaRPr lang="en-US" dirty="0"/>
          </a:p>
          <a:p>
            <a:r>
              <a:rPr lang="en-US" dirty="0" smtClean="0"/>
              <a:t>You cannot turn on an instrument in the </a:t>
            </a:r>
            <a:r>
              <a:rPr lang="en-US" i="1" dirty="0" smtClean="0"/>
              <a:t>Kiosk</a:t>
            </a:r>
            <a:r>
              <a:rPr lang="en-US" dirty="0" smtClean="0"/>
              <a:t> without a reservation</a:t>
            </a:r>
          </a:p>
          <a:p>
            <a:r>
              <a:rPr lang="en-US" dirty="0" smtClean="0"/>
              <a:t>Your </a:t>
            </a:r>
            <a:r>
              <a:rPr lang="en-US" dirty="0" err="1" smtClean="0"/>
              <a:t>iLab</a:t>
            </a:r>
            <a:r>
              <a:rPr lang="en-US" dirty="0" smtClean="0"/>
              <a:t> user account must have at least one faculty-approved billing account active to reserve and use instruments</a:t>
            </a:r>
          </a:p>
        </p:txBody>
      </p:sp>
    </p:spTree>
    <p:extLst>
      <p:ext uri="{BB962C8B-B14F-4D97-AF65-F5344CB8AC3E}">
        <p14:creationId xmlns:p14="http://schemas.microsoft.com/office/powerpoint/2010/main" val="119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36700" y="1838325"/>
            <a:ext cx="1371600" cy="3968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iLab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55036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b="1" dirty="0" smtClean="0">
                <a:solidFill>
                  <a:schemeClr val="bg1"/>
                </a:solidFill>
              </a:rPr>
              <a:t>schedule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/>
              <a:t>a session on one of the MSE instruments, go to the following </a:t>
            </a:r>
            <a:r>
              <a:rPr lang="en-US" i="1" dirty="0" smtClean="0"/>
              <a:t>Core Facility</a:t>
            </a:r>
            <a:r>
              <a:rPr lang="en-US" dirty="0" smtClean="0"/>
              <a:t> link(s) from any internet browser</a:t>
            </a:r>
          </a:p>
          <a:p>
            <a:pPr lvl="1"/>
            <a:r>
              <a:rPr lang="en-US" dirty="0" smtClean="0"/>
              <a:t>Quanta, </a:t>
            </a:r>
            <a:r>
              <a:rPr lang="en-US" dirty="0" err="1" smtClean="0"/>
              <a:t>Talos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https://purdue.ilabsolutions.com/equipment/show/305244?tab=schedule</a:t>
            </a:r>
            <a:endParaRPr lang="en-US" dirty="0" smtClean="0"/>
          </a:p>
          <a:p>
            <a:pPr lvl="1"/>
            <a:r>
              <a:rPr lang="en-US" dirty="0" smtClean="0"/>
              <a:t>MSE Characterization and Prep (MSE): </a:t>
            </a:r>
            <a:r>
              <a:rPr lang="en-US" dirty="0">
                <a:hlinkClick r:id="rId3"/>
              </a:rPr>
              <a:t>https://purdue.ilabsolutions.com/sc/4221/school-of-materials-preparation-and-characterization-recharge-center/?</a:t>
            </a:r>
            <a:r>
              <a:rPr lang="en-US" dirty="0" smtClean="0">
                <a:hlinkClick r:id="rId3"/>
              </a:rPr>
              <a:t>tab=equipment</a:t>
            </a:r>
            <a:endParaRPr lang="en-US" dirty="0" smtClean="0"/>
          </a:p>
          <a:p>
            <a:pPr lvl="1"/>
            <a:r>
              <a:rPr lang="en-US" dirty="0" smtClean="0"/>
              <a:t>Soft Materials Lab (SMC): </a:t>
            </a:r>
            <a:r>
              <a:rPr lang="en-US" dirty="0">
                <a:hlinkClick r:id="rId4"/>
              </a:rPr>
              <a:t>https://purdue.ilabsolutions.com/sc/4224/soft-materials-characterization-laboratory-smc/?</a:t>
            </a:r>
            <a:r>
              <a:rPr lang="en-US" dirty="0" smtClean="0">
                <a:hlinkClick r:id="rId4"/>
              </a:rPr>
              <a:t>tab=equipment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3748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Training in </a:t>
            </a:r>
            <a:r>
              <a:rPr lang="en-US" dirty="0" err="1" smtClean="0"/>
              <a:t>iLab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the MSE or SMC cores on the previous slide:</a:t>
            </a:r>
          </a:p>
          <a:p>
            <a:pPr lvl="1"/>
            <a:r>
              <a:rPr lang="en-US" dirty="0" smtClean="0"/>
              <a:t>Go to the Request Services tab</a:t>
            </a:r>
          </a:p>
          <a:p>
            <a:pPr lvl="1"/>
            <a:r>
              <a:rPr lang="en-US" dirty="0" smtClean="0"/>
              <a:t>Select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39636" y="3649894"/>
            <a:ext cx="8321877" cy="25270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13847" y="2665950"/>
            <a:ext cx="1495213" cy="41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001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 in your name into the </a:t>
            </a:r>
            <a:r>
              <a:rPr lang="en-US" b="1" dirty="0" smtClean="0"/>
              <a:t>Customer</a:t>
            </a:r>
            <a:r>
              <a:rPr lang="en-US" dirty="0" smtClean="0"/>
              <a:t> field</a:t>
            </a:r>
          </a:p>
          <a:p>
            <a:r>
              <a:rPr lang="en-US" dirty="0" smtClean="0"/>
              <a:t>Select which </a:t>
            </a:r>
            <a:r>
              <a:rPr lang="en-US" b="1" dirty="0" smtClean="0"/>
              <a:t>Lab</a:t>
            </a:r>
            <a:r>
              <a:rPr lang="en-US" dirty="0" smtClean="0"/>
              <a:t> group you want to make the request with</a:t>
            </a:r>
          </a:p>
          <a:p>
            <a:r>
              <a:rPr lang="en-US" dirty="0" smtClean="0"/>
              <a:t>Select </a:t>
            </a:r>
            <a:r>
              <a:rPr lang="en-US" dirty="0" smtClean="0">
                <a:solidFill>
                  <a:srgbClr val="92D050"/>
                </a:solidFill>
              </a:rPr>
              <a:t>Proceed</a:t>
            </a:r>
          </a:p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Training in </a:t>
            </a:r>
            <a:r>
              <a:rPr lang="en-US" dirty="0" err="1"/>
              <a:t>iLab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7805" b="6258"/>
          <a:stretch/>
        </p:blipFill>
        <p:spPr>
          <a:xfrm>
            <a:off x="1798765" y="3446871"/>
            <a:ext cx="8594469" cy="2873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16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513" y="1690687"/>
            <a:ext cx="3990087" cy="504262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Fill out the Instrument Training Request, noting all requirements (both in the form and instrument-specific, which are published on the MSE website)</a:t>
            </a:r>
          </a:p>
          <a:p>
            <a:r>
              <a:rPr lang="en-US" sz="2400" dirty="0" smtClean="0"/>
              <a:t>Certain instruments, when requested, will display a prompt to add a training charge (                             ) and additional requirements</a:t>
            </a:r>
          </a:p>
          <a:p>
            <a:r>
              <a:rPr lang="en-US" sz="2400" dirty="0" smtClean="0"/>
              <a:t>Make sure you </a:t>
            </a:r>
            <a:r>
              <a:rPr lang="en-US" sz="2400" dirty="0" smtClean="0">
                <a:solidFill>
                  <a:srgbClr val="92D050"/>
                </a:solidFill>
              </a:rPr>
              <a:t>Submit The Request</a:t>
            </a:r>
          </a:p>
          <a:p>
            <a:endParaRPr lang="en-US" sz="24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1738" y="4835447"/>
            <a:ext cx="1968362" cy="32240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952" b="8198"/>
          <a:stretch/>
        </p:blipFill>
        <p:spPr>
          <a:xfrm>
            <a:off x="4038600" y="12700"/>
            <a:ext cx="8153400" cy="6845300"/>
          </a:xfrm>
          <a:prstGeom prst="rect">
            <a:avLst/>
          </a:prstGeom>
        </p:spPr>
      </p:pic>
      <p:sp>
        <p:nvSpPr>
          <p:cNvPr id="7" name="Pentagon 6"/>
          <p:cNvSpPr/>
          <p:nvPr/>
        </p:nvSpPr>
        <p:spPr>
          <a:xfrm rot="10800000">
            <a:off x="7029450" y="4835447"/>
            <a:ext cx="723900" cy="254000"/>
          </a:xfrm>
          <a:prstGeom prst="homePlat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/>
        </p:nvSpPr>
        <p:spPr>
          <a:xfrm>
            <a:off x="4946650" y="5699047"/>
            <a:ext cx="723900" cy="254000"/>
          </a:xfrm>
          <a:prstGeom prst="homePlat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66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in </a:t>
            </a:r>
            <a:r>
              <a:rPr lang="en-US" dirty="0" err="1" smtClean="0"/>
              <a:t>iLab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L-click and drag on the calendar to select the desired reservation time (15- up to 60-min increments depending on the tool)</a:t>
            </a:r>
          </a:p>
          <a:p>
            <a:r>
              <a:rPr lang="en-US" dirty="0" smtClean="0"/>
              <a:t>You can reserve time up to 14 days in advance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46116" y="3111500"/>
            <a:ext cx="7299767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02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200" y="2692400"/>
            <a:ext cx="7620000" cy="22860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Use the </a:t>
            </a:r>
            <a:r>
              <a:rPr lang="en-US" i="1" dirty="0" smtClean="0"/>
              <a:t>Reservation</a:t>
            </a:r>
            <a:r>
              <a:rPr lang="en-US" dirty="0" smtClean="0"/>
              <a:t> </a:t>
            </a:r>
            <a:r>
              <a:rPr lang="en-US" b="1" dirty="0" smtClean="0"/>
              <a:t>Event type</a:t>
            </a:r>
          </a:p>
          <a:p>
            <a:r>
              <a:rPr lang="en-US" dirty="0" smtClean="0"/>
              <a:t>Type in your name into the </a:t>
            </a:r>
            <a:r>
              <a:rPr lang="en-US" b="1" dirty="0" smtClean="0"/>
              <a:t>Customer</a:t>
            </a:r>
            <a:r>
              <a:rPr lang="en-US" dirty="0" smtClean="0"/>
              <a:t> field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Select which </a:t>
            </a:r>
            <a:r>
              <a:rPr lang="en-US" b="1" dirty="0" smtClean="0"/>
              <a:t>Lab</a:t>
            </a:r>
            <a:r>
              <a:rPr lang="en-US" dirty="0" smtClean="0"/>
              <a:t> group you want to make the reservation within</a:t>
            </a:r>
          </a:p>
          <a:p>
            <a:r>
              <a:rPr lang="en-US" i="1" dirty="0" smtClean="0"/>
              <a:t>Select Account String… </a:t>
            </a:r>
            <a:r>
              <a:rPr lang="en-US" dirty="0" smtClean="0"/>
              <a:t>from the dropdown menu in </a:t>
            </a:r>
            <a:r>
              <a:rPr lang="en-US" b="1" dirty="0" smtClean="0"/>
              <a:t>Payment Information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Save Reservation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in </a:t>
            </a:r>
            <a:r>
              <a:rPr lang="en-US" dirty="0" err="1" smtClean="0"/>
              <a:t>iLab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431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564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iLab Accounts</vt:lpstr>
      <vt:lpstr>iLab Accounts</vt:lpstr>
      <vt:lpstr>Using iLab</vt:lpstr>
      <vt:lpstr>Using iLab</vt:lpstr>
      <vt:lpstr>Request Training in iLab</vt:lpstr>
      <vt:lpstr>Request Training in iLab</vt:lpstr>
      <vt:lpstr>Training</vt:lpstr>
      <vt:lpstr>Scheduling in iLab</vt:lpstr>
      <vt:lpstr>Scheduling in iLab</vt:lpstr>
      <vt:lpstr>iLab Kiosk</vt:lpstr>
      <vt:lpstr>iLab Kiosk</vt:lpstr>
      <vt:lpstr>iLab Kiosk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Root, Jameson</dc:creator>
  <cp:lastModifiedBy>Root, Jameson</cp:lastModifiedBy>
  <cp:revision>104</cp:revision>
  <dcterms:created xsi:type="dcterms:W3CDTF">2017-02-28T20:03:02Z</dcterms:created>
  <dcterms:modified xsi:type="dcterms:W3CDTF">2018-09-10T15:55:26Z</dcterms:modified>
</cp:coreProperties>
</file>