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67" r:id="rId5"/>
    <p:sldId id="279" r:id="rId6"/>
    <p:sldId id="280" r:id="rId7"/>
    <p:sldId id="281" r:id="rId8"/>
    <p:sldId id="283" r:id="rId9"/>
    <p:sldId id="282" r:id="rId10"/>
    <p:sldId id="269" r:id="rId11"/>
    <p:sldId id="273" r:id="rId12"/>
    <p:sldId id="275" r:id="rId13"/>
    <p:sldId id="276" r:id="rId14"/>
  </p:sldIdLst>
  <p:sldSz cx="9144000" cy="6858000" type="screen4x3"/>
  <p:notesSz cx="6858000" cy="9144000"/>
  <p:embeddedFontLst>
    <p:embeddedFont>
      <p:font typeface="Acumin Pro" panose="020B0604020202020204" charset="0"/>
      <p:regular r:id="rId15"/>
      <p:bold r:id="rId16"/>
      <p:italic r:id="rId17"/>
      <p:boldItalic r:id="rId18"/>
    </p:embeddedFont>
    <p:embeddedFont>
      <p:font typeface="Acumin Pro ExtraCondensed" panose="020B0604020202020204" charset="0"/>
      <p:regular r:id="rId19"/>
      <p:bold r:id="rId20"/>
      <p:italic r:id="rId21"/>
      <p:boldItalic r:id="rId22"/>
    </p:embeddedFont>
    <p:embeddedFont>
      <p:font typeface="Acumin Pro ExtraCondensed Smbd" panose="020B0604020202020204" charset="0"/>
      <p:regular r:id="rId23"/>
      <p:bold r:id="rId24"/>
      <p:italic r:id="rId25"/>
      <p:boldItalic r:id="rId26"/>
    </p:embeddedFont>
    <p:embeddedFont>
      <p:font typeface="Acumin Pro Medium" panose="020B0604020202020204" charset="0"/>
      <p:regular r:id="rId27"/>
      <p:italic r:id="rId28"/>
    </p:embeddedFont>
    <p:embeddedFont>
      <p:font typeface="Acumin Pro Semibold" panose="020B0604020202020204" charset="0"/>
      <p:regular r:id="rId29"/>
      <p:bold r:id="rId30"/>
      <p:italic r:id="rId31"/>
      <p:boldItalic r:id="rId32"/>
    </p:embeddedFont>
    <p:embeddedFont>
      <p:font typeface="Acumin Pro SemiCondensed" panose="020B0604020202020204" charset="0"/>
      <p:regular r:id="rId33"/>
      <p:bold r:id="rId34"/>
      <p:italic r:id="rId35"/>
      <p:boldItalic r:id="rId36"/>
    </p:embeddedFont>
    <p:embeddedFont>
      <p:font typeface="United Sans Cd Md" charset="0"/>
      <p:regular r:id="rId37"/>
    </p:embeddedFont>
    <p:embeddedFont>
      <p:font typeface="United Sans Reg Medium" panose="020B0604020202020204" charset="0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5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1/3/2024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urduemegrad.blog/" TargetMode="External"/><Relationship Id="rId3" Type="http://schemas.openxmlformats.org/officeDocument/2006/relationships/hyperlink" Target="https://engineering.purdue.edu/Engr/Academics/Graduate/ProfessionalDevelopment/conference-travel-grants" TargetMode="External"/><Relationship Id="rId7" Type="http://schemas.openxmlformats.org/officeDocument/2006/relationships/hyperlink" Target="https://engineering.purdue.edu/ME/Graduate/OnCampus/Funding/Awards" TargetMode="External"/><Relationship Id="rId2" Type="http://schemas.openxmlformats.org/officeDocument/2006/relationships/hyperlink" Target="https://www.purdue.edu/df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gradschool/fellowship/funding-resources-for-students/fellowships/" TargetMode="External"/><Relationship Id="rId5" Type="http://schemas.openxmlformats.org/officeDocument/2006/relationships/hyperlink" Target="https://engineering.purdue.edu/Engr/Academics/Graduate/fellowship-list" TargetMode="External"/><Relationship Id="rId4" Type="http://schemas.openxmlformats.org/officeDocument/2006/relationships/hyperlink" Target="https://purduegradstudent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gradschool/research/rcr/index.php" TargetMode="External"/><Relationship Id="rId2" Type="http://schemas.openxmlformats.org/officeDocument/2006/relationships/hyperlink" Target="https://purduemegrad.blog/2023/07/24/admission-document-collection-dat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Graduate/OnCampus/TimeLimits" TargetMode="External"/><Relationship Id="rId4" Type="http://schemas.openxmlformats.org/officeDocument/2006/relationships/hyperlink" Target="https://engineering.purdue.edu/ME/Graduate/OnCampus/AcademicRequirement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" TargetMode="External"/><Relationship Id="rId3" Type="http://schemas.openxmlformats.org/officeDocument/2006/relationships/hyperlink" Target="mailto:engremployment@purdue.edu" TargetMode="External"/><Relationship Id="rId7" Type="http://schemas.openxmlformats.org/officeDocument/2006/relationships/hyperlink" Target="https://www.purdue.edu/gradschool/professional-development/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gradschool/fellowship/" TargetMode="External"/><Relationship Id="rId5" Type="http://schemas.openxmlformats.org/officeDocument/2006/relationships/hyperlink" Target="https://www.purdue.edu/studentemployment/site/" TargetMode="External"/><Relationship Id="rId10" Type="http://schemas.openxmlformats.org/officeDocument/2006/relationships/hyperlink" Target="https://www.cco.purdue.edu/" TargetMode="External"/><Relationship Id="rId4" Type="http://schemas.openxmlformats.org/officeDocument/2006/relationships/hyperlink" Target="https://www.purdue.edu/push/" TargetMode="External"/><Relationship Id="rId9" Type="http://schemas.openxmlformats.org/officeDocument/2006/relationships/hyperlink" Target="https://www.opp.purdue.ed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outlook.office365.com/owa/calendar/EngrEmploymentCalendar@purdue.edu/booking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gineering.purdue.edu/Engr/AboutUs/Administration/BusinessOffice/employme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FallDropAdd.html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online/courses/advance_planning_schedule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Regist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SPRING 2024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Office, Wang Hall 4</a:t>
            </a:r>
            <a:r>
              <a:rPr lang="en-US" baseline="30000" dirty="0"/>
              <a:t>th</a:t>
            </a:r>
            <a:r>
              <a:rPr lang="en-US" dirty="0"/>
              <a:t> FL 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Division of Financial Aid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3"/>
              </a:rPr>
              <a:t>CoE</a:t>
            </a:r>
            <a:r>
              <a:rPr lang="en-US" dirty="0">
                <a:hlinkClick r:id="rId3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4"/>
              </a:rPr>
              <a:t>Purdue Graduate Student Government Grants </a:t>
            </a:r>
            <a:r>
              <a:rPr lang="en-US" sz="1600" i="1" dirty="0"/>
              <a:t>(travel, professional development, symposium, child 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5"/>
              </a:rPr>
              <a:t>CoE</a:t>
            </a:r>
            <a:r>
              <a:rPr lang="en-US" dirty="0">
                <a:hlinkClick r:id="rId5"/>
              </a:rPr>
              <a:t> list </a:t>
            </a:r>
            <a:endParaRPr lang="en-US" dirty="0"/>
          </a:p>
          <a:p>
            <a:r>
              <a:rPr lang="en-US" dirty="0">
                <a:hlinkClick r:id="rId6"/>
              </a:rPr>
              <a:t>Grad School 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7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8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917" y="1043940"/>
            <a:ext cx="7570949" cy="5029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Conditions for continued enrollment: check admission letter, you may have to </a:t>
            </a:r>
            <a:r>
              <a:rPr lang="en-US" dirty="0">
                <a:hlinkClick r:id="rId2"/>
              </a:rPr>
              <a:t>submit</a:t>
            </a:r>
            <a:r>
              <a:rPr lang="en-US" dirty="0"/>
              <a:t>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CITI (RCR online training) is required to be completed in 60 days. Residential students MUST complete 2-hr RCR workshop, register at </a:t>
            </a:r>
            <a:r>
              <a:rPr lang="en-US" dirty="0">
                <a:hlinkClick r:id="rId3"/>
              </a:rPr>
              <a:t>Grad School </a:t>
            </a:r>
            <a:r>
              <a:rPr lang="en-US" dirty="0"/>
              <a:t>webpage.</a:t>
            </a:r>
          </a:p>
          <a:p>
            <a:endParaRPr lang="en-US" dirty="0"/>
          </a:p>
          <a:p>
            <a:r>
              <a:rPr lang="en-US" dirty="0"/>
              <a:t>Complete Respect Boundaries training in Brightspace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09"/>
            <a:ext cx="8017398" cy="5134931"/>
          </a:xfrm>
        </p:spPr>
        <p:txBody>
          <a:bodyPr>
            <a:normAutofit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lvl="0"/>
            <a:endParaRPr lang="nn-NO" dirty="0"/>
          </a:p>
          <a:p>
            <a:pPr lvl="0"/>
            <a:r>
              <a:rPr lang="nn-NO" dirty="0">
                <a:hlinkClick r:id="rId3"/>
              </a:rPr>
              <a:t>CoE Employment Center</a:t>
            </a:r>
            <a:endParaRPr lang="nn-NO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Purdue University Student Health Service </a:t>
            </a:r>
            <a:r>
              <a:rPr lang="en-US" dirty="0">
                <a:solidFill>
                  <a:srgbClr val="000000"/>
                </a:solidFill>
              </a:rPr>
              <a:t>(PUSH) for health insurance info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On-campus hourly jobs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6"/>
              </a:rPr>
              <a:t>Grad School Fellowship Office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hlinkClick r:id="rId7"/>
              </a:rPr>
              <a:t>Grad School 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Purdue Writing Lab</a:t>
            </a:r>
            <a:endParaRPr lang="en-US" dirty="0"/>
          </a:p>
          <a:p>
            <a:endParaRPr lang="en-US" sz="14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292506"/>
            <a:ext cx="8017398" cy="4888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Veterans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2991588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Welcome by Dr. Nicole Key, Associate Head for Graduate Studies</a:t>
            </a:r>
            <a:br>
              <a:rPr lang="en-US" b="0" dirty="0"/>
            </a:br>
            <a:r>
              <a:rPr lang="en-US" b="0" dirty="0"/>
              <a:t>            </a:t>
            </a:r>
            <a:br>
              <a:rPr lang="en-US" b="0" dirty="0"/>
            </a:br>
            <a:r>
              <a:rPr lang="en-US" b="0" dirty="0"/>
              <a:t>Intro of ME Graduate Office Staff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ME Graduate Program Overview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Hours: </a:t>
            </a:r>
            <a:r>
              <a:rPr lang="en-US" dirty="0">
                <a:solidFill>
                  <a:srgbClr val="000000"/>
                </a:solidFill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Website: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https://engineering.purdue.edu/Engr/AboutUs/Administration/BusinessOffice/employment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(Online MSME):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ME 600-level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ME 600-level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NOT required for online students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r>
              <a:rPr lang="en-US" dirty="0"/>
              <a:t>Exception for TA/RA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1 course for online students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50277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lvl="0"/>
            <a:r>
              <a:rPr lang="en-US" sz="2100" dirty="0">
                <a:hlinkClick r:id="rId3"/>
              </a:rPr>
              <a:t>Distance course list</a:t>
            </a:r>
            <a:endParaRPr lang="en-US" sz="2100" dirty="0"/>
          </a:p>
          <a:p>
            <a:pPr lvl="0"/>
            <a:endParaRPr lang="en-US" sz="2100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/>
              <a:t>Read descriptions!</a:t>
            </a:r>
          </a:p>
          <a:p>
            <a:pPr marL="0" lvl="0" indent="0">
              <a:buNone/>
            </a:pPr>
            <a:endParaRPr lang="en-US" sz="2100" dirty="0"/>
          </a:p>
          <a:p>
            <a:pPr>
              <a:lnSpc>
                <a:spcPct val="170000"/>
              </a:lnSpc>
            </a:pPr>
            <a:r>
              <a:rPr lang="en-US" sz="2100" dirty="0">
                <a:highlight>
                  <a:srgbClr val="FFFF00"/>
                </a:highlight>
              </a:rPr>
              <a:t>West Lafayette Continuing Ed Campus </a:t>
            </a:r>
            <a:r>
              <a:rPr lang="en-US" sz="2100" dirty="0"/>
              <a:t>VS. </a:t>
            </a:r>
            <a:r>
              <a:rPr lang="en-US" sz="2100" dirty="0">
                <a:highlight>
                  <a:srgbClr val="FFFF00"/>
                </a:highlight>
              </a:rPr>
              <a:t>West Lafayette Campus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FF0000"/>
                </a:solidFill>
              </a:rPr>
              <a:t>EPE</a:t>
            </a:r>
            <a:r>
              <a:rPr lang="en-US" sz="2100" dirty="0"/>
              <a:t> - This section is for online program students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00B050"/>
                </a:solidFill>
              </a:rPr>
              <a:t>ONC</a:t>
            </a:r>
            <a:r>
              <a:rPr lang="en-US" sz="2100" dirty="0"/>
              <a:t>/</a:t>
            </a:r>
            <a:r>
              <a:rPr lang="en-US" sz="2100" dirty="0">
                <a:solidFill>
                  <a:srgbClr val="00B050"/>
                </a:solidFill>
              </a:rPr>
              <a:t>OL</a:t>
            </a:r>
            <a:r>
              <a:rPr lang="en-US" sz="2100" dirty="0"/>
              <a:t>– This section is for on-campus students who will access the lecture online, take exams in person. </a:t>
            </a:r>
            <a:r>
              <a:rPr lang="en-US" sz="1700" i="1" dirty="0"/>
              <a:t>Residential students must get instructor’s approval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4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(online/residential/PMP)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5"/>
            <a:ext cx="7567213" cy="43435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3.8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at the semester when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4470</TotalTime>
  <Words>1113</Words>
  <Application>Microsoft Office PowerPoint</Application>
  <PresentationFormat>On-screen Show (4:3)</PresentationFormat>
  <Paragraphs>225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Acumin Pro</vt:lpstr>
      <vt:lpstr>United Sans Cd Md</vt:lpstr>
      <vt:lpstr>United Sans Reg Medium</vt:lpstr>
      <vt:lpstr>Acumin Pro ExtraCondensed</vt:lpstr>
      <vt:lpstr>Acumin Pro SemiCondensed</vt:lpstr>
      <vt:lpstr>Wingdings</vt:lpstr>
      <vt:lpstr>Acumin Pro ExtraCondensed Smbd</vt:lpstr>
      <vt:lpstr>Acumin Pro Medium</vt:lpstr>
      <vt:lpstr>Arial</vt:lpstr>
      <vt:lpstr>Acumin Pro Semibold</vt:lpstr>
      <vt:lpstr>Purdue1</vt:lpstr>
      <vt:lpstr>SPRING 2024 Mechanical Engineering NEW Graduate STUDENT orientation </vt:lpstr>
      <vt:lpstr>Agenda  Welcome by Dr. Nicole Key, Associate Head for Graduate Studies              Intro of ME Graduate Office Staff  ME Graduate Program Overview  Q&amp;A   </vt:lpstr>
      <vt:lpstr>CoE Employment Center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180</cp:revision>
  <dcterms:created xsi:type="dcterms:W3CDTF">2020-06-22T02:53:13Z</dcterms:created>
  <dcterms:modified xsi:type="dcterms:W3CDTF">2024-01-03T17:27:47Z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2024-01-03T15:32:06Z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aab9dd7c-af61-41f4-bc35-8ede23395eb5</vt:lpwstr>
  </property>
  <property fmtid="{D5CDD505-2E9C-101B-9397-08002B2CF9AE}" pid="8" name="MSIP_Label_4044bd30-2ed7-4c9d-9d12-46200872a97b_ContentBits">
    <vt:lpwstr>0</vt:lpwstr>
  </property>
</Properties>
</file>