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</p:sldMasterIdLst>
  <p:sldIdLst>
    <p:sldId id="257" r:id="rId2"/>
    <p:sldId id="260" r:id="rId3"/>
    <p:sldId id="284" r:id="rId4"/>
    <p:sldId id="267" r:id="rId5"/>
    <p:sldId id="279" r:id="rId6"/>
    <p:sldId id="280" r:id="rId7"/>
    <p:sldId id="281" r:id="rId8"/>
    <p:sldId id="283" r:id="rId9"/>
    <p:sldId id="282" r:id="rId10"/>
    <p:sldId id="269" r:id="rId11"/>
    <p:sldId id="273" r:id="rId12"/>
    <p:sldId id="275" r:id="rId13"/>
    <p:sldId id="276" r:id="rId14"/>
  </p:sldIdLst>
  <p:sldSz cx="9144000" cy="6858000" type="screen4x3"/>
  <p:notesSz cx="6858000" cy="9144000"/>
  <p:embeddedFontLst>
    <p:embeddedFont>
      <p:font typeface="Acumin Pro" panose="020B0604020202020204" charset="0"/>
      <p:regular r:id="rId15"/>
      <p:bold r:id="rId16"/>
      <p:italic r:id="rId17"/>
      <p:boldItalic r:id="rId18"/>
    </p:embeddedFont>
    <p:embeddedFont>
      <p:font typeface="Acumin Pro ExtraCondensed" panose="020B0604020202020204" charset="0"/>
      <p:regular r:id="rId19"/>
      <p:bold r:id="rId20"/>
      <p:italic r:id="rId21"/>
      <p:boldItalic r:id="rId22"/>
    </p:embeddedFont>
    <p:embeddedFont>
      <p:font typeface="Acumin Pro ExtraCondensed Smbd" panose="020B0604020202020204" charset="0"/>
      <p:regular r:id="rId23"/>
      <p:bold r:id="rId24"/>
      <p:italic r:id="rId25"/>
      <p:boldItalic r:id="rId26"/>
    </p:embeddedFont>
    <p:embeddedFont>
      <p:font typeface="Acumin Pro Medium" panose="020B0604020202020204" charset="0"/>
      <p:regular r:id="rId27"/>
      <p:italic r:id="rId28"/>
    </p:embeddedFont>
    <p:embeddedFont>
      <p:font typeface="Acumin Pro Semibold" panose="020B0604020202020204" charset="0"/>
      <p:regular r:id="rId29"/>
      <p:bold r:id="rId30"/>
      <p:italic r:id="rId31"/>
      <p:boldItalic r:id="rId32"/>
    </p:embeddedFont>
    <p:embeddedFont>
      <p:font typeface="Acumin Pro SemiCondensed" panose="020B0604020202020204" charset="0"/>
      <p:regular r:id="rId33"/>
      <p:bold r:id="rId34"/>
      <p:italic r:id="rId35"/>
      <p:boldItalic r:id="rId36"/>
    </p:embeddedFont>
    <p:embeddedFont>
      <p:font typeface="United Sans Cd Md" charset="0"/>
      <p:regular r:id="rId37"/>
    </p:embeddedFont>
    <p:embeddedFont>
      <p:font typeface="United Sans Reg Medium" panose="020B0604020202020204" charset="0"/>
      <p:regular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5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12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ibility Statem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PT Accessibility">
            <a:extLst>
              <a:ext uri="{FF2B5EF4-FFF2-40B4-BE49-F238E27FC236}">
                <a16:creationId xmlns:a16="http://schemas.microsoft.com/office/drawing/2014/main" id="{7218C6A0-FE47-3C49-9974-F3CABE12FB6E}"/>
              </a:ext>
            </a:extLst>
          </p:cNvPr>
          <p:cNvSpPr txBox="1"/>
          <p:nvPr userDrawn="1"/>
        </p:nvSpPr>
        <p:spPr>
          <a:xfrm>
            <a:off x="1110838" y="1877220"/>
            <a:ext cx="612875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Support the Purdue University brand in your presentations by using a brand-friendly template. This template uses an accessible master layout. Please note that some changes </a:t>
            </a:r>
            <a:b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cumin Pro" panose="020B0504020202020204" pitchFamily="34" charset="77"/>
              </a:rPr>
              <a:t>to the PowerPoint template could impact accessibility by those with disabilities. Follow the instructions provided by Microsoft Office to ensure that your PowerPoint presentations are accessible to all users: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PT Accessibility URL" descr="PPT Accessibility URL">
            <a:extLst>
              <a:ext uri="{FF2B5EF4-FFF2-40B4-BE49-F238E27FC236}">
                <a16:creationId xmlns:a16="http://schemas.microsoft.com/office/drawing/2014/main" id="{BA1A708E-CC6F-5046-B62E-67EF72C834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0837" y="4133385"/>
            <a:ext cx="5765747" cy="754822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0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https://</a:t>
            </a:r>
            <a:r>
              <a:rPr lang="en-US" dirty="0" err="1">
                <a:solidFill>
                  <a:schemeClr val="accent1"/>
                </a:solidFill>
              </a:rPr>
              <a:t>support.office.com</a:t>
            </a:r>
            <a:r>
              <a:rPr lang="en-US" dirty="0">
                <a:solidFill>
                  <a:schemeClr val="accent1"/>
                </a:solidFill>
              </a:rPr>
              <a:t>/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-us/article/Make-your-PowerPoint-presentations-accessible-6f7772b2-2f33-4bd2-8ca7-dae3b2b3ef25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BC758-D59E-8E44-B1BB-3467BE203B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6" y="6202177"/>
            <a:ext cx="85670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1/6/2023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18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ld Background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6116" y="1626244"/>
            <a:ext cx="5933959" cy="1523494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lnSpc>
                <a:spcPct val="80000"/>
              </a:lnSpc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Slide </a:t>
            </a:r>
            <a:r>
              <a:rPr lang="en-US" dirty="0" err="1"/>
              <a:t>Acumin</a:t>
            </a:r>
            <a:r>
              <a:rPr lang="en-US" dirty="0"/>
              <a:t> Pro Extra Cond Bold Italic 60</a:t>
            </a:r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121760" y="3990084"/>
            <a:ext cx="5322202" cy="336015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25" name="Black Triangle">
            <a:extLst>
              <a:ext uri="{FF2B5EF4-FFF2-40B4-BE49-F238E27FC236}">
                <a16:creationId xmlns:a16="http://schemas.microsoft.com/office/drawing/2014/main" id="{B39FD579-3334-AA49-8C7F-768033BE0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7" name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1/6/2023</a:t>
            </a:fld>
            <a:endParaRPr lang="en-US" dirty="0"/>
          </a:p>
        </p:txBody>
      </p:sp>
      <p:cxnSp>
        <p:nvCxnSpPr>
          <p:cNvPr id="33" name="Line">
            <a:extLst>
              <a:ext uri="{FF2B5EF4-FFF2-40B4-BE49-F238E27FC236}">
                <a16:creationId xmlns:a16="http://schemas.microsoft.com/office/drawing/2014/main" id="{E61121D3-034C-A148-89AD-C240C1E7F6F7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"/>
          <p:cNvSpPr>
            <a:spLocks noGrp="1"/>
          </p:cNvSpPr>
          <p:nvPr>
            <p:ph type="sldNum" sz="quarter" idx="12"/>
          </p:nvPr>
        </p:nvSpPr>
        <p:spPr>
          <a:xfrm>
            <a:off x="8410660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1A4344-9636-3240-BE56-290593144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02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8" pos="6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lack Bar">
            <a:extLst>
              <a:ext uri="{FF2B5EF4-FFF2-40B4-BE49-F238E27FC236}">
                <a16:creationId xmlns:a16="http://schemas.microsoft.com/office/drawing/2014/main" id="{6283C7A5-FA96-634B-82F6-99BF44D2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213" y="1345166"/>
            <a:ext cx="5491495" cy="341599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5" name="Body Text">
            <a:extLst>
              <a:ext uri="{FF2B5EF4-FFF2-40B4-BE49-F238E27FC236}">
                <a16:creationId xmlns:a16="http://schemas.microsoft.com/office/drawing/2014/main" id="{9F798712-4535-8340-942F-27FFD5E3FE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1465" y="1962540"/>
            <a:ext cx="5524500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</p:txBody>
      </p:sp>
      <p:sp>
        <p:nvSpPr>
          <p:cNvPr id="28" name="Date">
            <a:extLst>
              <a:ext uri="{FF2B5EF4-FFF2-40B4-BE49-F238E27FC236}">
                <a16:creationId xmlns:a16="http://schemas.microsoft.com/office/drawing/2014/main" id="{32B67432-75BE-B145-B884-FF16D239E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2587" y="6202177"/>
            <a:ext cx="77832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1/6/2023</a:t>
            </a:fld>
            <a:endParaRPr lang="en-US" dirty="0"/>
          </a:p>
        </p:txBody>
      </p:sp>
      <p:cxnSp>
        <p:nvCxnSpPr>
          <p:cNvPr id="30" name="Line">
            <a:extLst>
              <a:ext uri="{FF2B5EF4-FFF2-40B4-BE49-F238E27FC236}">
                <a16:creationId xmlns:a16="http://schemas.microsoft.com/office/drawing/2014/main" id="{58350E96-57A4-414B-9B8B-1430C2B4D38E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">
            <a:extLst>
              <a:ext uri="{FF2B5EF4-FFF2-40B4-BE49-F238E27FC236}">
                <a16:creationId xmlns:a16="http://schemas.microsoft.com/office/drawing/2014/main" id="{49E8753C-A442-034F-B0F4-92D22B324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C7FD0C-6FE9-F549-9789-857EA3F31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32">
          <p15:clr>
            <a:srgbClr val="FBAE40"/>
          </p15:clr>
        </p15:guide>
        <p15:guide id="7" pos="984">
          <p15:clr>
            <a:srgbClr val="FBAE40"/>
          </p15:clr>
        </p15:guide>
        <p15:guide id="8" pos="696">
          <p15:clr>
            <a:srgbClr val="FBAE40"/>
          </p15:clr>
        </p15:guide>
        <p15:guide id="9" pos="11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py &amp; Pic/Char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lack Bar">
            <a:extLst>
              <a:ext uri="{FF2B5EF4-FFF2-40B4-BE49-F238E27FC236}">
                <a16:creationId xmlns:a16="http://schemas.microsoft.com/office/drawing/2014/main" id="{87C91AFD-CCD5-AA40-82FE-4B69C6151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" y="0"/>
            <a:ext cx="8636000" cy="914400"/>
          </a:xfrm>
          <a:prstGeom prst="rect">
            <a:avLst/>
          </a:prstGeom>
        </p:spPr>
      </p:pic>
      <p:sp>
        <p:nvSpPr>
          <p:cNvPr id="22" name="Title">
            <a:extLst>
              <a:ext uri="{FF2B5EF4-FFF2-40B4-BE49-F238E27FC236}">
                <a16:creationId xmlns:a16="http://schemas.microsoft.com/office/drawing/2014/main" id="{73768DE6-FB80-874D-8DE0-986B46F1FD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1117214" y="442674"/>
            <a:ext cx="6925732" cy="512448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3600" b="1" i="1" cap="none" spc="0">
                <a:solidFill>
                  <a:schemeClr val="tx2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Title </a:t>
            </a:r>
            <a:r>
              <a:rPr lang="en-US" dirty="0" err="1"/>
              <a:t>Acumin</a:t>
            </a:r>
            <a:r>
              <a:rPr lang="en-US" dirty="0"/>
              <a:t> Pro Extra Cond Bold Italic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head"/>
          <p:cNvSpPr>
            <a:spLocks noGrp="1"/>
          </p:cNvSpPr>
          <p:nvPr>
            <p:ph type="subTitle" idx="1" hasCustomPrompt="1"/>
          </p:nvPr>
        </p:nvSpPr>
        <p:spPr>
          <a:xfrm>
            <a:off x="1117679" y="1345166"/>
            <a:ext cx="5466371" cy="338554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Acumin Pro SemiCondensed" panose="020B0506020202020204" pitchFamily="34" charset="77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</a:t>
            </a:r>
            <a:r>
              <a:rPr lang="en-US" dirty="0" err="1"/>
              <a:t>Acumin</a:t>
            </a:r>
            <a:r>
              <a:rPr lang="en-US" dirty="0"/>
              <a:t> Pro Semi Cond Bold 22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9" name="Body Text">
            <a:extLst>
              <a:ext uri="{FF2B5EF4-FFF2-40B4-BE49-F238E27FC236}">
                <a16:creationId xmlns:a16="http://schemas.microsoft.com/office/drawing/2014/main" id="{4B5CCD19-DE21-294C-8B0B-3103725AE0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8501" y="1917388"/>
            <a:ext cx="3443499" cy="3411537"/>
          </a:xfrm>
        </p:spPr>
        <p:txBody>
          <a:bodyPr lIns="0" tIns="0" rIns="0" bIns="0">
            <a:normAutofit/>
          </a:bodyPr>
          <a:lstStyle>
            <a:lvl1pPr marL="274320" marR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en-US" dirty="0"/>
              <a:t>Bulleted copy.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Picture or Chart" descr="Picture or Chart">
            <a:extLst>
              <a:ext uri="{FF2B5EF4-FFF2-40B4-BE49-F238E27FC236}">
                <a16:creationId xmlns:a16="http://schemas.microsoft.com/office/drawing/2014/main" id="{699BD747-48B6-2547-8F7C-25A44594F61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65675" y="1920875"/>
            <a:ext cx="3965575" cy="2982913"/>
          </a:xfrm>
        </p:spPr>
        <p:txBody>
          <a:bodyPr lIns="0" tIns="0" rIns="0" bIns="0" anchor="ctr" anchorCtr="0"/>
          <a:lstStyle>
            <a:lvl1pPr algn="ctr">
              <a:defRPr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Insert picture or chart here</a:t>
            </a:r>
          </a:p>
        </p:txBody>
      </p:sp>
      <p:sp>
        <p:nvSpPr>
          <p:cNvPr id="23" name="Date">
            <a:extLst>
              <a:ext uri="{FF2B5EF4-FFF2-40B4-BE49-F238E27FC236}">
                <a16:creationId xmlns:a16="http://schemas.microsoft.com/office/drawing/2014/main" id="{CF069E70-AF49-2042-836A-1CC5C09B9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37270" y="6202177"/>
            <a:ext cx="843637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1/6/2023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BCC405A1-23C8-8E4E-940E-49CA3B709385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">
            <a:extLst>
              <a:ext uri="{FF2B5EF4-FFF2-40B4-BE49-F238E27FC236}">
                <a16:creationId xmlns:a16="http://schemas.microsoft.com/office/drawing/2014/main" id="{50D54855-2B56-7D4D-BC1F-BBB8B58B96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337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6CDF66D-338D-1041-A82A-FAECF8B38E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64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" descr="Description of Picture">
            <a:extLst>
              <a:ext uri="{FF2B5EF4-FFF2-40B4-BE49-F238E27FC236}">
                <a16:creationId xmlns:a16="http://schemas.microsoft.com/office/drawing/2014/main" id="{B6A7C9B5-3617-0144-A4ED-16186741E8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anchor="ctr" anchorCtr="1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0D6DAF39-EE35-6843-807B-FF770BE21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381000" y="304800"/>
            <a:ext cx="2879168" cy="125342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1800" b="1" i="0" cap="none" spc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r>
              <a:rPr lang="en-US" dirty="0"/>
              <a:t>Brief photo caption. Place in top left or right corner. </a:t>
            </a:r>
            <a:r>
              <a:rPr lang="en-US" dirty="0" err="1"/>
              <a:t>Acumin</a:t>
            </a:r>
            <a:r>
              <a:rPr lang="en-US" dirty="0"/>
              <a:t> Pro Bold 18 pt. Make text black or white for legibility.</a:t>
            </a:r>
          </a:p>
        </p:txBody>
      </p:sp>
      <p:pic>
        <p:nvPicPr>
          <p:cNvPr id="29" name="Gold Triangle">
            <a:extLst>
              <a:ext uri="{FF2B5EF4-FFF2-40B4-BE49-F238E27FC236}">
                <a16:creationId xmlns:a16="http://schemas.microsoft.com/office/drawing/2014/main" id="{6C3B8210-1510-C644-9CE9-0E6E1BA99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19" name="Date">
            <a:extLst>
              <a:ext uri="{FF2B5EF4-FFF2-40B4-BE49-F238E27FC236}">
                <a16:creationId xmlns:a16="http://schemas.microsoft.com/office/drawing/2014/main" id="{AAF94E19-ED71-7845-B4E1-5D3EA4F2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4207" y="6202177"/>
            <a:ext cx="856700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1/6/2023</a:t>
            </a:fld>
            <a:endParaRPr lang="en-US" dirty="0"/>
          </a:p>
        </p:txBody>
      </p:sp>
      <p:cxnSp>
        <p:nvCxnSpPr>
          <p:cNvPr id="22" name="Line">
            <a:extLst>
              <a:ext uri="{FF2B5EF4-FFF2-40B4-BE49-F238E27FC236}">
                <a16:creationId xmlns:a16="http://schemas.microsoft.com/office/drawing/2014/main" id="{6E05FCF8-5823-9D4D-B7F3-412E5BDD4E01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">
            <a:extLst>
              <a:ext uri="{FF2B5EF4-FFF2-40B4-BE49-F238E27FC236}">
                <a16:creationId xmlns:a16="http://schemas.microsoft.com/office/drawing/2014/main" id="{14A543BD-A296-7346-B649-5BA64898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D1B7735-DBE9-4B49-A2F7-5DC8ED0C8B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5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264">
          <p15:clr>
            <a:srgbClr val="FBAE40"/>
          </p15:clr>
        </p15:guide>
        <p15:guide id="8" orient="horz" pos="192">
          <p15:clr>
            <a:srgbClr val="FBAE40"/>
          </p15:clr>
        </p15:guide>
        <p15:guide id="9" pos="2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Fact/Highl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ckground">
            <a:extLst>
              <a:ext uri="{FF2B5EF4-FFF2-40B4-BE49-F238E27FC236}">
                <a16:creationId xmlns:a16="http://schemas.microsoft.com/office/drawing/2014/main" id="{5CCAEC11-865D-CB4B-88E8-5AF51FB37FBE}"/>
              </a:ext>
            </a:extLst>
          </p:cNvPr>
          <p:cNvSpPr/>
          <p:nvPr/>
        </p:nvSpPr>
        <p:spPr>
          <a:xfrm>
            <a:off x="0" y="0"/>
            <a:ext cx="9143999" cy="68522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ding">
            <a:extLst>
              <a:ext uri="{FF2B5EF4-FFF2-40B4-BE49-F238E27FC236}">
                <a16:creationId xmlns:a16="http://schemas.microsoft.com/office/drawing/2014/main" id="{4D7D7E43-151C-6148-8D70-1135C4C4B7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White">
          <a:xfrm>
            <a:off x="2170159" y="1466566"/>
            <a:ext cx="4814498" cy="1210973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ctr">
              <a:defRPr sz="8600" b="0" i="0" cap="none" spc="0">
                <a:solidFill>
                  <a:schemeClr val="accent2"/>
                </a:solidFill>
                <a:latin typeface="United Sans Reg Medium" pitchFamily="2" charset="77"/>
              </a:defRPr>
            </a:lvl1pPr>
          </a:lstStyle>
          <a:p>
            <a:r>
              <a:rPr lang="en-US" dirty="0"/>
              <a:t>123</a:t>
            </a:r>
          </a:p>
        </p:txBody>
      </p:sp>
      <p:sp>
        <p:nvSpPr>
          <p:cNvPr id="20" name="Black Bar">
            <a:extLst>
              <a:ext uri="{FF2B5EF4-FFF2-40B4-BE49-F238E27FC236}">
                <a16:creationId xmlns:a16="http://schemas.microsoft.com/office/drawing/2014/main" id="{EACB2F0C-1C3D-CD48-AD13-7B5AD683F7C7}"/>
              </a:ext>
            </a:extLst>
          </p:cNvPr>
          <p:cNvSpPr/>
          <p:nvPr/>
        </p:nvSpPr>
        <p:spPr>
          <a:xfrm>
            <a:off x="1986208" y="2744421"/>
            <a:ext cx="5179092" cy="440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B79470A-88E7-9241-9D11-9A69D7623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86207" y="2706475"/>
            <a:ext cx="5171597" cy="553998"/>
          </a:xfr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3600" b="1" i="0" spc="300">
                <a:solidFill>
                  <a:schemeClr val="accent4"/>
                </a:solidFill>
                <a:latin typeface="United Sans Cd Md" pitchFamily="50" charset="0"/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TOPIC OR TITLE</a:t>
            </a:r>
          </a:p>
        </p:txBody>
      </p:sp>
      <p:sp>
        <p:nvSpPr>
          <p:cNvPr id="23" name="Body Text">
            <a:extLst>
              <a:ext uri="{FF2B5EF4-FFF2-40B4-BE49-F238E27FC236}">
                <a16:creationId xmlns:a16="http://schemas.microsoft.com/office/drawing/2014/main" id="{BD416322-CF1A-F143-B2A9-844B608C50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6451" y="3540352"/>
            <a:ext cx="5008850" cy="1122744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normalizeH="0" baseline="0">
                <a:solidFill>
                  <a:schemeClr val="bg1"/>
                </a:solidFill>
                <a:latin typeface="Acumin Pro Medium" panose="020B0504020202020204" pitchFamily="34" charset="77"/>
              </a:defRPr>
            </a:lvl1pPr>
          </a:lstStyle>
          <a:p>
            <a:pPr lvl="0"/>
            <a:r>
              <a:rPr lang="en-US" dirty="0"/>
              <a:t>Fact or highlight. </a:t>
            </a:r>
            <a:r>
              <a:rPr lang="en-US" dirty="0" err="1"/>
              <a:t>Acumin</a:t>
            </a:r>
            <a:r>
              <a:rPr lang="en-US" dirty="0"/>
              <a:t> Pro Medium 24 pt. Keep it short with bite-size chunks of information.</a:t>
            </a:r>
          </a:p>
        </p:txBody>
      </p:sp>
      <p:pic>
        <p:nvPicPr>
          <p:cNvPr id="24" name="Gold Triangle">
            <a:extLst>
              <a:ext uri="{FF2B5EF4-FFF2-40B4-BE49-F238E27FC236}">
                <a16:creationId xmlns:a16="http://schemas.microsoft.com/office/drawing/2014/main" id="{4DC803D7-BDE8-2740-B36D-EB98236E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5" name="Date">
            <a:extLst>
              <a:ext uri="{FF2B5EF4-FFF2-40B4-BE49-F238E27FC236}">
                <a16:creationId xmlns:a16="http://schemas.microsoft.com/office/drawing/2014/main" id="{A7492D50-D618-9F40-B9F2-9B084418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5646" y="6202177"/>
            <a:ext cx="765261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1/6/2023</a:t>
            </a:fld>
            <a:endParaRPr lang="en-US" dirty="0"/>
          </a:p>
        </p:txBody>
      </p:sp>
      <p:cxnSp>
        <p:nvCxnSpPr>
          <p:cNvPr id="27" name="Line">
            <a:extLst>
              <a:ext uri="{FF2B5EF4-FFF2-40B4-BE49-F238E27FC236}">
                <a16:creationId xmlns:a16="http://schemas.microsoft.com/office/drawing/2014/main" id="{8F96F97C-D2D6-7949-BDC5-C0B91FB918BD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">
            <a:extLst>
              <a:ext uri="{FF2B5EF4-FFF2-40B4-BE49-F238E27FC236}">
                <a16:creationId xmlns:a16="http://schemas.microsoft.com/office/drawing/2014/main" id="{8E13B548-F076-CF46-A887-15D7D486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7FF972F-4130-074A-B1C3-73BFFC6CC6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87" y="6046656"/>
            <a:ext cx="3560601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93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orient="horz" pos="1008">
          <p15:clr>
            <a:srgbClr val="FBAE40"/>
          </p15:clr>
        </p15:guide>
        <p15:guide id="8" orient="horz" pos="14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ld Background">
            <a:extLst>
              <a:ext uri="{FF2B5EF4-FFF2-40B4-BE49-F238E27FC236}">
                <a16:creationId xmlns:a16="http://schemas.microsoft.com/office/drawing/2014/main" id="{F59025A6-822F-2D44-9F31-61A4A63F5CD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blackWhite">
          <a:xfrm>
            <a:off x="1089144" y="1557666"/>
            <a:ext cx="5500897" cy="8540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>
            <a:lvl1pPr algn="l">
              <a:defRPr sz="6000" b="1" i="1" spc="0">
                <a:solidFill>
                  <a:schemeClr val="bg1"/>
                </a:solidFill>
                <a:latin typeface="Acumin Pro ExtraCondensed" panose="020B0508020202020204" pitchFamily="34" charset="77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00775FC-E9E4-FF46-A522-92CC39196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311" y="2578489"/>
            <a:ext cx="5500891" cy="880790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normalizeH="0" baseline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</a:lstStyle>
          <a:p>
            <a:pPr lvl="0"/>
            <a:r>
              <a:rPr lang="en-US" dirty="0"/>
              <a:t>Conclusion, call to action or contact information. </a:t>
            </a:r>
            <a:r>
              <a:rPr lang="en-US" dirty="0" err="1"/>
              <a:t>Acumin</a:t>
            </a:r>
            <a:r>
              <a:rPr lang="en-US" dirty="0"/>
              <a:t> Pro Reg 18 pt. Keep it short with bite-size chunks of information.</a:t>
            </a:r>
          </a:p>
        </p:txBody>
      </p:sp>
      <p:pic>
        <p:nvPicPr>
          <p:cNvPr id="21" name="Black Triangle">
            <a:extLst>
              <a:ext uri="{FF2B5EF4-FFF2-40B4-BE49-F238E27FC236}">
                <a16:creationId xmlns:a16="http://schemas.microsoft.com/office/drawing/2014/main" id="{237F821D-D4B4-C442-814B-E1605BD7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0"/>
            <a:ext cx="1778000" cy="6858000"/>
          </a:xfrm>
          <a:prstGeom prst="rect">
            <a:avLst/>
          </a:prstGeom>
        </p:spPr>
      </p:pic>
      <p:sp>
        <p:nvSpPr>
          <p:cNvPr id="22" name="Date">
            <a:extLst>
              <a:ext uri="{FF2B5EF4-FFF2-40B4-BE49-F238E27FC236}">
                <a16:creationId xmlns:a16="http://schemas.microsoft.com/office/drawing/2014/main" id="{F8CD2E15-DFA2-0F4C-8839-A9AD4504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63394" y="6202177"/>
            <a:ext cx="817513" cy="323968"/>
          </a:xfrm>
        </p:spPr>
        <p:txBody>
          <a:bodyPr/>
          <a:lstStyle>
            <a:lvl1pPr>
              <a:defRPr>
                <a:solidFill>
                  <a:schemeClr val="accent4">
                    <a:alpha val="70000"/>
                  </a:schemeClr>
                </a:solidFill>
              </a:defRPr>
            </a:lvl1pPr>
          </a:lstStyle>
          <a:p>
            <a:fld id="{049DC8E1-D369-0F48-9062-BB068AFD07CE}" type="datetime1">
              <a:rPr lang="en-US" smtClean="0"/>
              <a:pPr/>
              <a:t>1/6/2023</a:t>
            </a:fld>
            <a:endParaRPr lang="en-US" dirty="0"/>
          </a:p>
        </p:txBody>
      </p:sp>
      <p:cxnSp>
        <p:nvCxnSpPr>
          <p:cNvPr id="25" name="Line">
            <a:extLst>
              <a:ext uri="{FF2B5EF4-FFF2-40B4-BE49-F238E27FC236}">
                <a16:creationId xmlns:a16="http://schemas.microsoft.com/office/drawing/2014/main" id="{A45DD0F1-B8FD-0047-817A-E2982F127A6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ACFC5D5C-1C9B-F148-A910-72ADDA93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3374" y="6181281"/>
            <a:ext cx="365760" cy="36576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A3B79D6-A9F6-0445-970F-F4D8E92445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0191" y="6046656"/>
            <a:ext cx="3560593" cy="3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3960">
          <p15:clr>
            <a:srgbClr val="FBAE40"/>
          </p15:clr>
        </p15:guide>
        <p15:guide id="4" pos="4464">
          <p15:clr>
            <a:srgbClr val="FBAE40"/>
          </p15:clr>
        </p15:guide>
        <p15:guide id="5" pos="5136">
          <p15:clr>
            <a:srgbClr val="FBAE40"/>
          </p15:clr>
        </p15:guide>
        <p15:guide id="6" orient="horz" pos="4080">
          <p15:clr>
            <a:srgbClr val="FBAE40"/>
          </p15:clr>
        </p15:guide>
        <p15:guide id="7" pos="69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5646" y="6202177"/>
            <a:ext cx="765261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>
                    <a:alpha val="70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fld id="{E0C8DACD-4E35-4E4C-AC75-C3DE50F04E7E}" type="datetime1">
              <a:rPr lang="en-US" smtClean="0"/>
              <a:pPr/>
              <a:t>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384" y="6219163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334" y="6181281"/>
            <a:ext cx="365760" cy="365760"/>
          </a:xfrm>
          <a:prstGeom prst="ellipse">
            <a:avLst/>
          </a:prstGeom>
          <a:noFill/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000" b="1" i="0" spc="0" baseline="0">
                <a:solidFill>
                  <a:schemeClr val="bg1"/>
                </a:solidFill>
                <a:latin typeface="Acumin Pro Semibold" panose="020B0504020202020204" pitchFamily="34" charset="77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F833F-712C-324A-8187-5455C581BDBA}"/>
              </a:ext>
            </a:extLst>
          </p:cNvPr>
          <p:cNvCxnSpPr>
            <a:cxnSpLocks/>
          </p:cNvCxnSpPr>
          <p:nvPr/>
        </p:nvCxnSpPr>
        <p:spPr>
          <a:xfrm>
            <a:off x="8400500" y="6270568"/>
            <a:ext cx="0" cy="16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33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0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4056">
          <p15:clr>
            <a:srgbClr val="F26B43"/>
          </p15:clr>
        </p15:guide>
        <p15:guide id="4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Engr/Academics/Graduate/ProfessionalDevelopment/conference-travel-grants" TargetMode="External"/><Relationship Id="rId7" Type="http://schemas.openxmlformats.org/officeDocument/2006/relationships/hyperlink" Target="https://purduemegrad.blog/" TargetMode="External"/><Relationship Id="rId2" Type="http://schemas.openxmlformats.org/officeDocument/2006/relationships/hyperlink" Target="https://www.purdue.edu/dfa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gradschool/fellowship/funding-resources-for-students/fellowships/" TargetMode="External"/><Relationship Id="rId5" Type="http://schemas.openxmlformats.org/officeDocument/2006/relationships/hyperlink" Target="https://engineering.purdue.edu/Engr/Academics/Graduate/fellowship-list" TargetMode="External"/><Relationship Id="rId4" Type="http://schemas.openxmlformats.org/officeDocument/2006/relationships/hyperlink" Target="https://purduegradstudent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AcademicRequirements" TargetMode="External"/><Relationship Id="rId2" Type="http://schemas.openxmlformats.org/officeDocument/2006/relationships/hyperlink" Target="https://www.purdue.edu/gradschool/research/rcr/index.php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urduemegrad.blog/" TargetMode="External"/><Relationship Id="rId5" Type="http://schemas.openxmlformats.org/officeDocument/2006/relationships/hyperlink" Target="https://engineering.purdue.edu/MECL/building/" TargetMode="External"/><Relationship Id="rId4" Type="http://schemas.openxmlformats.org/officeDocument/2006/relationships/hyperlink" Target="https://engineering.purdue.edu/ME/Graduate/OnCampus/TimeLimit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owl.purdue.edu/" TargetMode="External"/><Relationship Id="rId3" Type="http://schemas.openxmlformats.org/officeDocument/2006/relationships/hyperlink" Target="https://protect.purdue.edu/" TargetMode="External"/><Relationship Id="rId7" Type="http://schemas.openxmlformats.org/officeDocument/2006/relationships/hyperlink" Target="https://www.purdue.edu/gradschool/professional-development/" TargetMode="External"/><Relationship Id="rId2" Type="http://schemas.openxmlformats.org/officeDocument/2006/relationships/hyperlink" Target="https://engineering.purdue.edu/ME/Graduat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gradschool/fellowship/" TargetMode="External"/><Relationship Id="rId5" Type="http://schemas.openxmlformats.org/officeDocument/2006/relationships/hyperlink" Target="https://www.purdue.edu/studentemployment/site/" TargetMode="External"/><Relationship Id="rId10" Type="http://schemas.openxmlformats.org/officeDocument/2006/relationships/hyperlink" Target="https://www.cco.purdue.edu/" TargetMode="External"/><Relationship Id="rId4" Type="http://schemas.openxmlformats.org/officeDocument/2006/relationships/hyperlink" Target="https://www.purdue.edu/push/" TargetMode="External"/><Relationship Id="rId9" Type="http://schemas.openxmlformats.org/officeDocument/2006/relationships/hyperlink" Target="https://www.opp.purdue.edu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urdue.edu/caps/" TargetMode="External"/><Relationship Id="rId3" Type="http://schemas.openxmlformats.org/officeDocument/2006/relationships/hyperlink" Target="https://www.purdue.edu/mep/" TargetMode="External"/><Relationship Id="rId7" Type="http://schemas.openxmlformats.org/officeDocument/2006/relationships/hyperlink" Target="https://www.purdue.edu/vpsl/leadership/About/ACE_Campus_Pantry.html" TargetMode="External"/><Relationship Id="rId2" Type="http://schemas.openxmlformats.org/officeDocument/2006/relationships/hyperlink" Target="https://www.purdue.edu/wiep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urdue.edu/drc/" TargetMode="External"/><Relationship Id="rId5" Type="http://schemas.openxmlformats.org/officeDocument/2006/relationships/hyperlink" Target="https://www.purdue.edu/veterans/" TargetMode="External"/><Relationship Id="rId4" Type="http://schemas.openxmlformats.org/officeDocument/2006/relationships/hyperlink" Target="https://www.purdue.edu/diversity-inclusion/about-us/departments.html" TargetMode="External"/><Relationship Id="rId9" Type="http://schemas.openxmlformats.org/officeDocument/2006/relationships/hyperlink" Target="https://taskhuman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ngremployment@purdue.edu" TargetMode="External"/><Relationship Id="rId2" Type="http://schemas.openxmlformats.org/officeDocument/2006/relationships/hyperlink" Target="https://outlook.office365.com/owa/calendar/EngrEmploymentCalendar@purdue.edu/bookings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due.edu/registrar/calendars/FallDropAdd.html" TargetMode="External"/><Relationship Id="rId2" Type="http://schemas.openxmlformats.org/officeDocument/2006/relationships/hyperlink" Target="https://www.purdue.edu/push/Immunization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online/courses/advance_planning_schedule" TargetMode="External"/><Relationship Id="rId2" Type="http://schemas.openxmlformats.org/officeDocument/2006/relationships/hyperlink" Target="https://www.purdue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gineering.purdue.edu/ME/Graduate/OnCampus/Registra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ME/Graduate/OnCampus/PlanOfStudy/AdvisoryCommittee" TargetMode="External"/><Relationship Id="rId2" Type="http://schemas.openxmlformats.org/officeDocument/2006/relationships/hyperlink" Target="https://engineering.purdue.edu/ME/Graduate/OnCampus/PlanOfStudy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gineering.purdue.edu/ME/Graduate/OnCampus/Exam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C6DAED2-C73D-2443-84E6-FD89A1066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722" y="689097"/>
            <a:ext cx="6535924" cy="2968826"/>
          </a:xfrm>
        </p:spPr>
        <p:txBody>
          <a:bodyPr/>
          <a:lstStyle/>
          <a:p>
            <a:r>
              <a:rPr lang="en-US" dirty="0"/>
              <a:t>Spring 2023 Mechanical Engineering NEW Graduate STUDENT orientation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4021E30B-3F73-3D4B-B22E-DFCD13F09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116" y="5062479"/>
            <a:ext cx="5322202" cy="677108"/>
          </a:xfrm>
        </p:spPr>
        <p:txBody>
          <a:bodyPr/>
          <a:lstStyle/>
          <a:p>
            <a:r>
              <a:rPr lang="en-US" dirty="0"/>
              <a:t>ME Grad Office   MEgradoffice@purdue.edu</a:t>
            </a:r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4EEC893F-2E6E-8648-8011-345CAE34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0552" y="6202177"/>
            <a:ext cx="830355" cy="323968"/>
          </a:xfrm>
        </p:spPr>
        <p:txBody>
          <a:bodyPr/>
          <a:lstStyle/>
          <a:p>
            <a:fld id="{049DC8E1-D369-0F48-9062-BB068AFD07CE}" type="datetime1">
              <a:rPr lang="en-US" smtClean="0"/>
              <a:pPr/>
              <a:t>1/6/2023</a:t>
            </a:fld>
            <a:endParaRPr lang="en-US" dirty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C6C36F4-D49A-904E-968D-C3A9784A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4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8501" y="1115028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hlinkClick r:id="rId2"/>
              </a:rPr>
              <a:t>Division of Financial Aid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Small Grants:</a:t>
            </a:r>
          </a:p>
          <a:p>
            <a:r>
              <a:rPr lang="en-US" dirty="0" err="1">
                <a:hlinkClick r:id="rId3"/>
              </a:rPr>
              <a:t>CoE</a:t>
            </a:r>
            <a:r>
              <a:rPr lang="en-US" dirty="0">
                <a:hlinkClick r:id="rId3"/>
              </a:rPr>
              <a:t> Conference Travel Grants </a:t>
            </a:r>
            <a:r>
              <a:rPr lang="en-US" dirty="0"/>
              <a:t>for PhD who passed/scheduled preliminary exam</a:t>
            </a:r>
          </a:p>
          <a:p>
            <a:r>
              <a:rPr lang="en-US" dirty="0">
                <a:hlinkClick r:id="rId4"/>
              </a:rPr>
              <a:t>Purdue Graduate Student Government Grants </a:t>
            </a:r>
            <a:r>
              <a:rPr lang="en-US" sz="1600" i="1" dirty="0"/>
              <a:t>(travel, professional development, symposium, child care, equipment,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Fellowships:</a:t>
            </a:r>
          </a:p>
          <a:p>
            <a:r>
              <a:rPr lang="en-US" dirty="0" err="1">
                <a:hlinkClick r:id="rId5"/>
              </a:rPr>
              <a:t>CoE</a:t>
            </a:r>
            <a:r>
              <a:rPr lang="en-US" dirty="0">
                <a:hlinkClick r:id="rId5"/>
              </a:rPr>
              <a:t> list </a:t>
            </a:r>
            <a:endParaRPr lang="en-US" dirty="0"/>
          </a:p>
          <a:p>
            <a:r>
              <a:rPr lang="en-US" dirty="0">
                <a:hlinkClick r:id="rId6"/>
              </a:rPr>
              <a:t>Grad School list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1600" i="1" dirty="0"/>
              <a:t>(National Fellowships- NDSEG, NASA NSTGRO, NSF, SMART, etc. Private Foundations- Ford, Hertz, etc. Companies- Facebook, Google Fellowship,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ME Departmental Scholarships</a:t>
            </a:r>
          </a:p>
          <a:p>
            <a:r>
              <a:rPr lang="en-US" dirty="0"/>
              <a:t>Post on </a:t>
            </a:r>
            <a:r>
              <a:rPr lang="en-US" dirty="0">
                <a:hlinkClick r:id="rId7"/>
              </a:rPr>
              <a:t>ME Grad Blog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42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3917" y="1100295"/>
            <a:ext cx="7570949" cy="49728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Conditions for continued enrollment: check admission letter, you may have to submit final official transcripts showing degree was awarded.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CITI (RCR online training) is required to be completed in 60 days. Residential students MUST complete 2-hr RCR workshop, register at </a:t>
            </a:r>
            <a:r>
              <a:rPr lang="en-US" dirty="0">
                <a:hlinkClick r:id="rId2"/>
              </a:rPr>
              <a:t>Grad School </a:t>
            </a:r>
            <a:r>
              <a:rPr lang="en-US" dirty="0"/>
              <a:t>webpage.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International students can only work up to 20 hours/week in spring/fall. </a:t>
            </a:r>
          </a:p>
          <a:p>
            <a:endParaRPr lang="en-US" dirty="0"/>
          </a:p>
          <a:p>
            <a:r>
              <a:rPr lang="en-US" dirty="0"/>
              <a:t>PMP students can’t take assistantships.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3"/>
              </a:rPr>
              <a:t>Academic expectations</a:t>
            </a:r>
            <a:r>
              <a:rPr lang="en-US" dirty="0">
                <a:solidFill>
                  <a:srgbClr val="000000"/>
                </a:solidFill>
              </a:rPr>
              <a:t>: Maintain at least a 3.0 CGPA, satisfactory for research, C or better for POS courses.</a:t>
            </a: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4"/>
              </a:rPr>
              <a:t>Time to degree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Complete </a:t>
            </a:r>
            <a:r>
              <a:rPr lang="en-US" dirty="0">
                <a:solidFill>
                  <a:srgbClr val="000000"/>
                </a:solidFill>
                <a:hlinkClick r:id="rId5"/>
              </a:rPr>
              <a:t>ME building safety training &amp; quizzes </a:t>
            </a:r>
            <a:r>
              <a:rPr lang="en-US" dirty="0">
                <a:solidFill>
                  <a:srgbClr val="000000"/>
                </a:solidFill>
              </a:rPr>
              <a:t>to access after hours.</a:t>
            </a: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Check Purdue email &amp; subscribe to </a:t>
            </a:r>
            <a:r>
              <a:rPr lang="en-US" dirty="0">
                <a:solidFill>
                  <a:srgbClr val="000000"/>
                </a:solidFill>
                <a:hlinkClick r:id="rId6"/>
              </a:rPr>
              <a:t>grad blog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88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412109"/>
            <a:ext cx="8017398" cy="5134931"/>
          </a:xfrm>
        </p:spPr>
        <p:txBody>
          <a:bodyPr>
            <a:normAutofit lnSpcReduction="10000"/>
          </a:bodyPr>
          <a:lstStyle/>
          <a:p>
            <a:pPr lvl="0"/>
            <a:r>
              <a:rPr lang="nn-NO" dirty="0">
                <a:hlinkClick r:id="rId2"/>
              </a:rPr>
              <a:t>ME Grad website</a:t>
            </a:r>
            <a:endParaRPr lang="nn-NO" dirty="0"/>
          </a:p>
          <a:p>
            <a:pPr marL="0" lvl="0" indent="0">
              <a:buNone/>
            </a:pPr>
            <a:endParaRPr lang="en-US" sz="1500" dirty="0"/>
          </a:p>
          <a:p>
            <a:r>
              <a:rPr lang="en-US" dirty="0">
                <a:hlinkClick r:id="rId3"/>
              </a:rPr>
              <a:t>Protect Purdue website </a:t>
            </a:r>
            <a:r>
              <a:rPr lang="en-US" dirty="0"/>
              <a:t>for COVID-19 info</a:t>
            </a:r>
          </a:p>
          <a:p>
            <a:endParaRPr lang="en-US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4"/>
              </a:rPr>
              <a:t>Purdue University Student Health Service </a:t>
            </a:r>
            <a:r>
              <a:rPr lang="en-US" dirty="0">
                <a:solidFill>
                  <a:srgbClr val="000000"/>
                </a:solidFill>
              </a:rPr>
              <a:t>(PUSH) for health insurance info</a:t>
            </a:r>
          </a:p>
          <a:p>
            <a:pPr marL="0" lvl="0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5"/>
              </a:rPr>
              <a:t>On-campus hourly jobs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6"/>
              </a:rPr>
              <a:t>Grad School Fellowship Office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dirty="0">
                <a:hlinkClick r:id="rId7"/>
              </a:rPr>
              <a:t>Grad School Office of Professional Development</a:t>
            </a:r>
            <a:endParaRPr lang="en-US" dirty="0"/>
          </a:p>
          <a:p>
            <a:endParaRPr lang="en-US" sz="1400" dirty="0"/>
          </a:p>
          <a:p>
            <a:r>
              <a:rPr lang="en-US" dirty="0">
                <a:hlinkClick r:id="rId8"/>
              </a:rPr>
              <a:t>Purdue Writing Lab</a:t>
            </a:r>
            <a:endParaRPr lang="en-US" dirty="0"/>
          </a:p>
          <a:p>
            <a:endParaRPr lang="en-US" sz="1400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 of Professional Practice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 for Career Opportunities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49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42B53-290F-4F60-8661-D6FFF3C4F4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E5627-4B27-43F2-A350-8E1DB6E9D5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2987" y="1292506"/>
            <a:ext cx="8017398" cy="4888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2"/>
              </a:rPr>
              <a:t>Women in Engineering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3"/>
              </a:rPr>
              <a:t>Minority Engineering Office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nn-NO" sz="1400" dirty="0"/>
          </a:p>
          <a:p>
            <a:pPr lvl="0"/>
            <a:r>
              <a:rPr lang="nn-NO" dirty="0">
                <a:solidFill>
                  <a:srgbClr val="000000"/>
                </a:solidFill>
                <a:hlinkClick r:id="rId4"/>
              </a:rPr>
              <a:t>Cultural and Resource Centers </a:t>
            </a:r>
            <a:r>
              <a:rPr lang="nn-NO" sz="1400" dirty="0"/>
              <a:t>(Asian American and Asian Cultural Center, Black Cultural Center, Latino Cultural Center, Native American Educational and Cultural Center, LGBTQ Center,  etc.)</a:t>
            </a:r>
          </a:p>
          <a:p>
            <a:pPr marL="0" lvl="0" indent="0"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  <a:hlinkClick r:id="rId5"/>
              </a:rPr>
              <a:t>Veterans Success Center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500" dirty="0"/>
          </a:p>
          <a:p>
            <a:pPr lvl="0"/>
            <a:r>
              <a:rPr lang="en-US" dirty="0">
                <a:solidFill>
                  <a:srgbClr val="000000"/>
                </a:solidFill>
                <a:hlinkClick r:id="rId6"/>
              </a:rPr>
              <a:t>Disability Resource Center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7"/>
              </a:rPr>
              <a:t>ACE Campus Food Pantry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  <a:hlinkClick r:id="rId8"/>
              </a:rPr>
              <a:t>Counseling &amp; Psychological Services </a:t>
            </a:r>
            <a:r>
              <a:rPr lang="en-US" dirty="0">
                <a:solidFill>
                  <a:srgbClr val="000000"/>
                </a:solidFill>
              </a:rPr>
              <a:t>(CAPS)</a:t>
            </a:r>
          </a:p>
          <a:p>
            <a:pPr marL="0" lvl="0" indent="0">
              <a:buNone/>
            </a:pPr>
            <a:endParaRPr lang="en-US" sz="1300" dirty="0">
              <a:solidFill>
                <a:srgbClr val="000000"/>
              </a:solidFill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Wellness app </a:t>
            </a:r>
            <a:r>
              <a:rPr lang="en-US" u="sng" dirty="0" err="1">
                <a:solidFill>
                  <a:srgbClr val="1155CC"/>
                </a:solidFill>
                <a:latin typeface="Acumin Pro" panose="020B0604020202020204" charset="0"/>
                <a:ea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TaskHuman</a:t>
            </a:r>
            <a:r>
              <a:rPr lang="en-US" sz="13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0000"/>
                </a:solidFill>
              </a:rPr>
              <a:t>1-on-1 live video calls with coaches, unlimited access)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BDE713-3D9E-47FB-A69B-3ECB5510646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1860-414B-4FB2-B16B-8A52C0F41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7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caption">
            <a:extLst>
              <a:ext uri="{FF2B5EF4-FFF2-40B4-BE49-F238E27FC236}">
                <a16:creationId xmlns:a16="http://schemas.microsoft.com/office/drawing/2014/main" id="{4CB3860C-DEA2-CF4C-B2AF-2713BED0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417" y="1111622"/>
            <a:ext cx="7251861" cy="3490186"/>
          </a:xfrm>
        </p:spPr>
        <p:txBody>
          <a:bodyPr/>
          <a:lstStyle/>
          <a:p>
            <a:pPr lvl="0"/>
            <a:r>
              <a:rPr lang="en-US" dirty="0"/>
              <a:t>Agenda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Welcome by Dr. Nicole Key, Associate Head for Graduate Studies</a:t>
            </a:r>
            <a:br>
              <a:rPr lang="en-US" b="0" dirty="0"/>
            </a:br>
            <a:r>
              <a:rPr lang="en-US" b="0" dirty="0"/>
              <a:t>            </a:t>
            </a:r>
            <a:br>
              <a:rPr lang="en-US" b="0" dirty="0"/>
            </a:br>
            <a:r>
              <a:rPr lang="en-US" b="0" dirty="0"/>
              <a:t>Intro of ME Graduate Office Staff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Intro of ME Graduate Student Organization, by OMEGA President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ME Graduate Program Overview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Q&amp;A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6BC802ED-10E7-9B41-9557-720E7B79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9DC8E1-D369-0F48-9062-BB068AFD07C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019CECEF-3D58-B441-9BA4-BF0327D6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1885A1-5EF0-49DD-B1DD-963362C08E8D}"/>
              </a:ext>
            </a:extLst>
          </p:cNvPr>
          <p:cNvSpPr/>
          <p:nvPr/>
        </p:nvSpPr>
        <p:spPr>
          <a:xfrm>
            <a:off x="5984314" y="3105835"/>
            <a:ext cx="1378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482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8373F-FEA2-4C4C-8603-70FB26155D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CoE</a:t>
            </a:r>
            <a:r>
              <a:rPr lang="en-US" dirty="0"/>
              <a:t> Employment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61C6C-4DEF-4E78-A28F-892A29F793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7214" y="1194265"/>
            <a:ext cx="6680552" cy="4768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Funded Students:</a:t>
            </a:r>
          </a:p>
          <a:p>
            <a:r>
              <a:rPr lang="en-US" dirty="0"/>
              <a:t>Complete I-9 within first 3 days of your hiring start date</a:t>
            </a:r>
          </a:p>
          <a:p>
            <a:pPr marL="0" indent="0">
              <a:buNone/>
            </a:pPr>
            <a:r>
              <a:rPr lang="en-US" i="1" dirty="0"/>
              <a:t>     </a:t>
            </a:r>
            <a:r>
              <a:rPr lang="en-US" sz="1600" i="1" dirty="0"/>
              <a:t>Present required documents in person by </a:t>
            </a:r>
            <a:r>
              <a:rPr lang="en-US" sz="1600" i="1" dirty="0">
                <a:hlinkClick r:id="rId2"/>
              </a:rPr>
              <a:t>appointment</a:t>
            </a:r>
            <a:endParaRPr lang="en-US" sz="1600" i="1" dirty="0"/>
          </a:p>
          <a:p>
            <a:r>
              <a:rPr lang="en-US" dirty="0"/>
              <a:t>SSN</a:t>
            </a:r>
          </a:p>
          <a:p>
            <a:r>
              <a:rPr lang="en-US" dirty="0"/>
              <a:t>Set up direct deposit</a:t>
            </a:r>
          </a:p>
          <a:p>
            <a:r>
              <a:rPr lang="en-US"/>
              <a:t>Vacation </a:t>
            </a:r>
            <a:r>
              <a:rPr lang="en-US" dirty="0"/>
              <a:t>time requested via Success Factors</a:t>
            </a:r>
          </a:p>
          <a:p>
            <a:r>
              <a:rPr lang="en-US" dirty="0"/>
              <a:t>Internship time off requested via Success Factors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Location: </a:t>
            </a:r>
            <a:r>
              <a:rPr lang="en-US" dirty="0">
                <a:solidFill>
                  <a:srgbClr val="000000"/>
                </a:solidFill>
              </a:rPr>
              <a:t>A.A. Potter Engineering Center, Room 127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Hours: </a:t>
            </a:r>
            <a:r>
              <a:rPr lang="en-US" dirty="0">
                <a:solidFill>
                  <a:srgbClr val="000000"/>
                </a:solidFill>
              </a:rPr>
              <a:t>Mon. – Fri. 8:00 - 11:30 AM and 1:30 - 5:00 PM</a:t>
            </a:r>
          </a:p>
          <a:p>
            <a:pPr marL="0" lv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Contact: </a:t>
            </a:r>
            <a:r>
              <a:rPr lang="en-US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engremployment@purdue.edu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4A0054-9B07-4066-80F9-57FDDA1C6D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496B7-631A-400E-A0A3-CD070ABE5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44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567213" cy="4329139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/>
              <a:t>MS Thesis:</a:t>
            </a:r>
          </a:p>
          <a:p>
            <a:r>
              <a:rPr lang="en-US" dirty="0"/>
              <a:t>21 credit hours of coursework, including 6 credits of applied math, with 3 credits from the Math dept</a:t>
            </a:r>
          </a:p>
          <a:p>
            <a:pPr lvl="0"/>
            <a:r>
              <a:rPr lang="en-US" dirty="0"/>
              <a:t>Minimum 9 credits of ME 698 research</a:t>
            </a:r>
          </a:p>
          <a:p>
            <a:pPr lvl="0"/>
            <a:r>
              <a:rPr lang="en-US" dirty="0"/>
              <a:t>Thesis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Traditional MS Non-thesis (Online MSME, BS/MS):</a:t>
            </a:r>
          </a:p>
          <a:p>
            <a:pPr lvl="0"/>
            <a:r>
              <a:rPr lang="en-US" dirty="0"/>
              <a:t>30 credit hours of coursework, including 6 credits of applied math, with 3 credits from Math dept</a:t>
            </a:r>
          </a:p>
          <a:p>
            <a:pPr lvl="0"/>
            <a:r>
              <a:rPr lang="en-US" dirty="0"/>
              <a:t>15 credits of ME courses</a:t>
            </a:r>
          </a:p>
          <a:p>
            <a:pPr lvl="0"/>
            <a:r>
              <a:rPr lang="en-US" dirty="0"/>
              <a:t>9 credits of tech electives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Professional Master’s (PMP)</a:t>
            </a:r>
          </a:p>
          <a:p>
            <a:pPr lvl="0"/>
            <a:r>
              <a:rPr lang="en-US" dirty="0"/>
              <a:t>30 credit hours of coursework, including 3 credits of applied math</a:t>
            </a:r>
          </a:p>
          <a:p>
            <a:pPr lvl="0"/>
            <a:r>
              <a:rPr lang="en-US" dirty="0"/>
              <a:t>9 credits in professional development area</a:t>
            </a:r>
          </a:p>
          <a:p>
            <a:pPr lvl="0"/>
            <a:r>
              <a:rPr lang="en-US" dirty="0"/>
              <a:t>12 credits of ME courses</a:t>
            </a:r>
          </a:p>
          <a:p>
            <a:pPr lvl="0"/>
            <a:r>
              <a:rPr lang="en-US" dirty="0"/>
              <a:t>6 credits of tech electives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19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 of Degree Requirements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PhD:</a:t>
            </a:r>
          </a:p>
          <a:p>
            <a:r>
              <a:rPr lang="en-US" dirty="0"/>
              <a:t>At least a total of 90 course and research credit hours </a:t>
            </a:r>
          </a:p>
          <a:p>
            <a:pPr lvl="0"/>
            <a:r>
              <a:rPr lang="en-US" dirty="0"/>
              <a:t>21 credits of coursework, including 9 credits of applied math, with 6 credits from the Math dept. A ME 600-level lecture needed</a:t>
            </a:r>
          </a:p>
          <a:p>
            <a:r>
              <a:rPr lang="en-US" dirty="0"/>
              <a:t>ME 699 research</a:t>
            </a:r>
          </a:p>
          <a:p>
            <a:r>
              <a:rPr lang="en-US" dirty="0"/>
              <a:t>Dissertation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Direct PhD (D-PhD):</a:t>
            </a:r>
          </a:p>
          <a:p>
            <a:r>
              <a:rPr lang="en-US" dirty="0"/>
              <a:t>At least a total of 90 course and research credit hours</a:t>
            </a:r>
          </a:p>
          <a:p>
            <a:pPr lvl="0"/>
            <a:r>
              <a:rPr lang="en-US" dirty="0"/>
              <a:t>36 credits of coursework, including 9 credits of applied math, with 6 credits from the Math dept. A ME 600-level lecture needed</a:t>
            </a:r>
          </a:p>
          <a:p>
            <a:pPr lvl="0"/>
            <a:r>
              <a:rPr lang="en-US" dirty="0"/>
              <a:t>ME 699 research</a:t>
            </a:r>
          </a:p>
          <a:p>
            <a:pPr lvl="0"/>
            <a:r>
              <a:rPr lang="en-US" dirty="0"/>
              <a:t>Dissertation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Read </a:t>
            </a:r>
            <a:r>
              <a:rPr lang="en-US" dirty="0">
                <a:hlinkClick r:id="rId2"/>
              </a:rPr>
              <a:t>Degree Requirement </a:t>
            </a:r>
            <a:r>
              <a:rPr lang="en-US" dirty="0"/>
              <a:t>webpage for details!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78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649657" cy="479094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/>
              <a:t>Registration Holds</a:t>
            </a:r>
          </a:p>
          <a:p>
            <a:pPr marL="0" indent="0">
              <a:buNone/>
            </a:pPr>
            <a:r>
              <a:rPr lang="en-US" dirty="0"/>
              <a:t>Financial responsibility, emergency contact, respect boundaries, </a:t>
            </a:r>
            <a:r>
              <a:rPr lang="en-US" dirty="0">
                <a:hlinkClick r:id="rId2"/>
              </a:rPr>
              <a:t>immunization</a:t>
            </a:r>
            <a:r>
              <a:rPr lang="en-US" dirty="0"/>
              <a:t>, transcripts, etc.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Full-time Requirement:</a:t>
            </a:r>
          </a:p>
          <a:p>
            <a:pPr lvl="0"/>
            <a:r>
              <a:rPr lang="en-US" dirty="0"/>
              <a:t>NOT required for online students</a:t>
            </a:r>
          </a:p>
          <a:p>
            <a:pPr lvl="0"/>
            <a:r>
              <a:rPr lang="en-US" dirty="0"/>
              <a:t>International/funded students must register full time (minimum 8 credits for spring/fall, maximum 3 credits of online)</a:t>
            </a:r>
          </a:p>
          <a:p>
            <a:pPr lvl="0"/>
            <a:r>
              <a:rPr lang="en-US" dirty="0"/>
              <a:t>Summer registration is not required unless you are funded (minimum 6 credits for summer)</a:t>
            </a:r>
          </a:p>
          <a:p>
            <a:pPr lvl="0"/>
            <a:r>
              <a:rPr lang="en-US" dirty="0"/>
              <a:t>Exception </a:t>
            </a:r>
            <a:r>
              <a:rPr lang="en-US"/>
              <a:t>for TA/RA</a:t>
            </a: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Typical Load &amp; Course Selection:</a:t>
            </a:r>
          </a:p>
          <a:p>
            <a:pPr lvl="0"/>
            <a:r>
              <a:rPr lang="en-US" dirty="0"/>
              <a:t>1 course for online students</a:t>
            </a:r>
          </a:p>
          <a:p>
            <a:pPr lvl="0"/>
            <a:r>
              <a:rPr lang="en-US" dirty="0"/>
              <a:t>2-3 courses plus RA/TA, up to 4 courses without RA/TA</a:t>
            </a:r>
          </a:p>
          <a:p>
            <a:r>
              <a:rPr lang="en-US" dirty="0"/>
              <a:t>Research students discuss with research advisors</a:t>
            </a:r>
          </a:p>
          <a:p>
            <a:pPr lvl="0"/>
            <a:r>
              <a:rPr lang="en-US" dirty="0"/>
              <a:t>PMP: 3 courses for first semester. 1 math, 2 engineering (1 MGMT)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RA needs to register research credits every semester to reflect research work!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Watch for </a:t>
            </a:r>
            <a:r>
              <a:rPr lang="en-US" dirty="0">
                <a:hlinkClick r:id="rId3"/>
              </a:rPr>
              <a:t>Registration Deadlines</a:t>
            </a:r>
            <a:endParaRPr lang="en-US" dirty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97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Registration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5"/>
            <a:ext cx="7567213" cy="450277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2300" b="1" dirty="0"/>
              <a:t>Find course schedules:</a:t>
            </a:r>
          </a:p>
          <a:p>
            <a:pPr lvl="0"/>
            <a:r>
              <a:rPr lang="en-US" sz="2100" dirty="0">
                <a:hlinkClick r:id="rId2"/>
              </a:rPr>
              <a:t>myPurdue</a:t>
            </a:r>
            <a:r>
              <a:rPr lang="en-US" sz="2100" dirty="0"/>
              <a:t> &gt; Course Catalog Resources &gt; Schedule of Classes   ***MGMT registration survey for PMP only</a:t>
            </a:r>
          </a:p>
          <a:p>
            <a:pPr lvl="0"/>
            <a:r>
              <a:rPr lang="en-US" sz="2100" dirty="0">
                <a:hlinkClick r:id="rId3"/>
              </a:rPr>
              <a:t>Distance course list</a:t>
            </a:r>
            <a:endParaRPr lang="en-US" sz="2100" dirty="0"/>
          </a:p>
          <a:p>
            <a:pPr lvl="0"/>
            <a:endParaRPr lang="en-US" sz="2100" dirty="0"/>
          </a:p>
          <a:p>
            <a:pPr marL="0" lvl="0" indent="0">
              <a:buNone/>
            </a:pPr>
            <a:r>
              <a:rPr lang="en-US" sz="2300" b="1" dirty="0"/>
              <a:t>Which section to choose:</a:t>
            </a:r>
            <a:endParaRPr lang="en-US" sz="2300" dirty="0"/>
          </a:p>
          <a:p>
            <a:pPr marL="0" lvl="0" indent="0">
              <a:buNone/>
            </a:pPr>
            <a:r>
              <a:rPr lang="en-US" sz="2100" dirty="0"/>
              <a:t>Read descriptions!</a:t>
            </a:r>
          </a:p>
          <a:p>
            <a:pPr marL="0" lvl="0" indent="0">
              <a:buNone/>
            </a:pPr>
            <a:endParaRPr lang="en-US" sz="2100" dirty="0"/>
          </a:p>
          <a:p>
            <a:pPr>
              <a:lnSpc>
                <a:spcPct val="170000"/>
              </a:lnSpc>
            </a:pPr>
            <a:r>
              <a:rPr lang="en-US" sz="2100" dirty="0">
                <a:highlight>
                  <a:srgbClr val="FFFF00"/>
                </a:highlight>
              </a:rPr>
              <a:t>West Lafayette Continuing Ed Campus </a:t>
            </a:r>
            <a:r>
              <a:rPr lang="en-US" sz="2100" dirty="0"/>
              <a:t>VS. </a:t>
            </a:r>
            <a:r>
              <a:rPr lang="en-US" sz="2100" dirty="0">
                <a:highlight>
                  <a:srgbClr val="FFFF00"/>
                </a:highlight>
              </a:rPr>
              <a:t>West Lafayette Campus</a:t>
            </a:r>
          </a:p>
          <a:p>
            <a:pPr>
              <a:lnSpc>
                <a:spcPct val="170000"/>
              </a:lnSpc>
            </a:pPr>
            <a:r>
              <a:rPr lang="en-US" sz="2100" dirty="0">
                <a:solidFill>
                  <a:srgbClr val="FF0000"/>
                </a:solidFill>
              </a:rPr>
              <a:t>EPE</a:t>
            </a:r>
            <a:r>
              <a:rPr lang="en-US" sz="2100" dirty="0"/>
              <a:t> - This section is for online program students</a:t>
            </a:r>
          </a:p>
          <a:p>
            <a:pPr>
              <a:lnSpc>
                <a:spcPct val="170000"/>
              </a:lnSpc>
            </a:pPr>
            <a:r>
              <a:rPr lang="en-US" sz="2100" dirty="0">
                <a:solidFill>
                  <a:srgbClr val="00B050"/>
                </a:solidFill>
              </a:rPr>
              <a:t>ONC</a:t>
            </a:r>
            <a:r>
              <a:rPr lang="en-US" sz="2100" dirty="0"/>
              <a:t>/</a:t>
            </a:r>
            <a:r>
              <a:rPr lang="en-US" sz="2100" dirty="0">
                <a:solidFill>
                  <a:srgbClr val="00B050"/>
                </a:solidFill>
              </a:rPr>
              <a:t>OL</a:t>
            </a:r>
            <a:r>
              <a:rPr lang="en-US" sz="2100" dirty="0"/>
              <a:t>– This section is for on-campus students who will access the lecture online. </a:t>
            </a:r>
            <a:r>
              <a:rPr lang="en-US" sz="1700" i="1" dirty="0"/>
              <a:t>Residential students must get instructor’s approval</a:t>
            </a: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rgbClr val="00B050"/>
              </a:solidFill>
              <a:highlight>
                <a:srgbClr val="FFFF00"/>
              </a:highlight>
            </a:endParaRP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sz="2000" dirty="0"/>
              <a:t>Read ME </a:t>
            </a:r>
            <a:r>
              <a:rPr lang="en-US" sz="2000" dirty="0">
                <a:hlinkClick r:id="rId4"/>
              </a:rPr>
              <a:t>Register for Classes </a:t>
            </a:r>
            <a:r>
              <a:rPr lang="en-US" sz="2000" dirty="0"/>
              <a:t>webpage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0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 of Study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6161" y="1251046"/>
            <a:ext cx="7567213" cy="412303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Timeline:</a:t>
            </a:r>
          </a:p>
          <a:p>
            <a:r>
              <a:rPr lang="en-US" dirty="0"/>
              <a:t>Plan of Study generator can be accessed the 3</a:t>
            </a:r>
            <a:r>
              <a:rPr lang="en-US" baseline="30000" dirty="0"/>
              <a:t>rd</a:t>
            </a:r>
            <a:r>
              <a:rPr lang="en-US" dirty="0"/>
              <a:t> week of semester, must submit POS before the end of the 6</a:t>
            </a:r>
            <a:r>
              <a:rPr lang="en-US" baseline="30000" dirty="0"/>
              <a:t>th</a:t>
            </a:r>
            <a:r>
              <a:rPr lang="en-US" dirty="0"/>
              <a:t> week</a:t>
            </a:r>
          </a:p>
          <a:p>
            <a:r>
              <a:rPr lang="en-US" dirty="0"/>
              <a:t>See submission instructions at ME </a:t>
            </a:r>
            <a:r>
              <a:rPr lang="en-US" dirty="0">
                <a:hlinkClick r:id="rId2"/>
              </a:rPr>
              <a:t>Plan of Study </a:t>
            </a:r>
            <a:r>
              <a:rPr lang="en-US" dirty="0"/>
              <a:t>webpage </a:t>
            </a:r>
          </a:p>
          <a:p>
            <a:r>
              <a:rPr lang="en-US" dirty="0"/>
              <a:t>POS virtual meeting on the 2</a:t>
            </a:r>
            <a:r>
              <a:rPr lang="en-US" baseline="30000" dirty="0"/>
              <a:t>nd</a:t>
            </a:r>
            <a:r>
              <a:rPr lang="en-US" dirty="0"/>
              <a:t> week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Advisory Committee:</a:t>
            </a:r>
          </a:p>
          <a:p>
            <a:pPr lvl="0"/>
            <a:r>
              <a:rPr lang="en-US" dirty="0"/>
              <a:t>Online MSME – 1 chair</a:t>
            </a:r>
          </a:p>
          <a:p>
            <a:pPr lvl="0"/>
            <a:r>
              <a:rPr lang="en-US" dirty="0"/>
              <a:t>PMP – 1 chair</a:t>
            </a:r>
          </a:p>
          <a:p>
            <a:pPr lvl="0"/>
            <a:r>
              <a:rPr lang="en-US" dirty="0"/>
              <a:t>MS thesis – 3 total at least</a:t>
            </a:r>
          </a:p>
          <a:p>
            <a:pPr lvl="0"/>
            <a:r>
              <a:rPr lang="en-US" dirty="0"/>
              <a:t>PhD/D-PhD – 4 total at least</a:t>
            </a:r>
          </a:p>
          <a:p>
            <a:r>
              <a:rPr lang="en-US" dirty="0"/>
              <a:t>Check </a:t>
            </a:r>
            <a:r>
              <a:rPr lang="en-US" dirty="0">
                <a:hlinkClick r:id="rId3"/>
              </a:rPr>
              <a:t>Advisory</a:t>
            </a:r>
            <a:r>
              <a:rPr lang="en-US" dirty="0"/>
              <a:t> webpage</a:t>
            </a:r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19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157B785B-7419-6444-8F7C-456DADFC9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 to PhD </a:t>
            </a:r>
          </a:p>
        </p:txBody>
      </p:sp>
      <p:sp>
        <p:nvSpPr>
          <p:cNvPr id="4" name="Body Text">
            <a:extLst>
              <a:ext uri="{FF2B5EF4-FFF2-40B4-BE49-F238E27FC236}">
                <a16:creationId xmlns:a16="http://schemas.microsoft.com/office/drawing/2014/main" id="{1D37C11B-143A-F242-BB46-7995C2A2F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55259" y="1251046"/>
            <a:ext cx="7567213" cy="412303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b="1" dirty="0"/>
              <a:t>Internal PhD Application</a:t>
            </a:r>
          </a:p>
          <a:p>
            <a:r>
              <a:rPr lang="en-US" dirty="0"/>
              <a:t>Identify advisor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Submit in your last MS semester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D-PhD Application</a:t>
            </a:r>
          </a:p>
          <a:p>
            <a:r>
              <a:rPr lang="en-US" dirty="0"/>
              <a:t>Identify advisor</a:t>
            </a:r>
          </a:p>
          <a:p>
            <a:r>
              <a:rPr lang="en-US" dirty="0"/>
              <a:t>Minimum GPA 3.8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Submit at the semester when you completed 12 </a:t>
            </a:r>
            <a:r>
              <a:rPr lang="en-US" dirty="0" err="1">
                <a:solidFill>
                  <a:srgbClr val="000000"/>
                </a:solidFill>
              </a:rPr>
              <a:t>crs</a:t>
            </a:r>
            <a:r>
              <a:rPr lang="en-US" dirty="0">
                <a:solidFill>
                  <a:srgbClr val="000000"/>
                </a:solidFill>
              </a:rPr>
              <a:t>. of coursework</a:t>
            </a:r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PhD Qualifying Exams (Area Exams):</a:t>
            </a:r>
          </a:p>
          <a:p>
            <a:pPr lvl="0"/>
            <a:r>
              <a:rPr lang="en-US" dirty="0">
                <a:hlinkClick r:id="rId2"/>
              </a:rPr>
              <a:t>Area Exam webpage </a:t>
            </a:r>
            <a:r>
              <a:rPr lang="en-US" dirty="0"/>
              <a:t>to access old problems</a:t>
            </a:r>
          </a:p>
          <a:p>
            <a:pPr lvl="0"/>
            <a:r>
              <a:rPr lang="en-US" dirty="0"/>
              <a:t>No later than 3rd semester, summer excluded</a:t>
            </a:r>
          </a:p>
          <a:p>
            <a:pPr lvl="0"/>
            <a:r>
              <a:rPr lang="en-US" dirty="0"/>
              <a:t>3 subjects: Math, Major, and Minor</a:t>
            </a:r>
          </a:p>
          <a:p>
            <a:pPr lvl="0"/>
            <a:r>
              <a:rPr lang="en-US" dirty="0"/>
              <a:t>May qualify for a waiver instead of taking exam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/>
              <a:t>PhD Preliminary Exam</a:t>
            </a:r>
          </a:p>
          <a:p>
            <a:pPr lvl="0"/>
            <a:r>
              <a:rPr lang="en-US" dirty="0"/>
              <a:t>within 1 year after passing all qualifying exams</a:t>
            </a:r>
          </a:p>
          <a:p>
            <a:pPr lvl="0"/>
            <a:r>
              <a:rPr lang="en-US" dirty="0"/>
              <a:t>Defense: 2 full semesters after prelim, summer included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Date">
            <a:extLst>
              <a:ext uri="{FF2B5EF4-FFF2-40B4-BE49-F238E27FC236}">
                <a16:creationId xmlns:a16="http://schemas.microsoft.com/office/drawing/2014/main" id="{A89144A8-6334-C146-B40F-BF5885E42C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8DACD-4E35-4E4C-AC75-C3DE50F04E7E}" type="datetime1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Acumin Pro" panose="020B0504020202020204" pitchFamily="34" charset="77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1/6/2023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Acumin Pro" panose="020B0504020202020204" pitchFamily="34" charset="77"/>
              <a:ea typeface="+mn-ea"/>
              <a:cs typeface="+mn-cs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2AC305-62D1-0B42-86B3-CE1813F5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A6979-0714-4377-B894-6BE4C2D6E202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cumin Pro Semibold" panose="020B0504020202020204" pitchFamily="34" charset="77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cumin Pro Semibold" panose="020B0504020202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92897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1">
  <a:themeElements>
    <a:clrScheme name="PurdueColors">
      <a:dk1>
        <a:srgbClr val="000000"/>
      </a:dk1>
      <a:lt1>
        <a:srgbClr val="000000"/>
      </a:lt1>
      <a:dk2>
        <a:srgbClr val="C4BFC0"/>
      </a:dk2>
      <a:lt2>
        <a:srgbClr val="C9B991"/>
      </a:lt2>
      <a:accent1>
        <a:srgbClr val="8E6F3E"/>
      </a:accent1>
      <a:accent2>
        <a:srgbClr val="555960"/>
      </a:accent2>
      <a:accent3>
        <a:srgbClr val="C9B991"/>
      </a:accent3>
      <a:accent4>
        <a:srgbClr val="FFFFFF"/>
      </a:accent4>
      <a:accent5>
        <a:srgbClr val="000000"/>
      </a:accent5>
      <a:accent6>
        <a:srgbClr val="555960"/>
      </a:accent6>
      <a:hlink>
        <a:srgbClr val="000000"/>
      </a:hlink>
      <a:folHlink>
        <a:srgbClr val="555960"/>
      </a:folHlink>
    </a:clrScheme>
    <a:fontScheme name="PurdueBrand">
      <a:majorFont>
        <a:latin typeface="Acumin Pro ExtraCondensed Smbd"/>
        <a:ea typeface=""/>
        <a:cs typeface=""/>
      </a:majorFont>
      <a:minorFont>
        <a:latin typeface="Acumin Pro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1743782F-1292-AE4D-89DE-072BECAE9728}" vid="{3C27E632-FA54-A844-81CA-D72500272F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PU-ME-Template_Gold_StandardScreen</Template>
  <TotalTime>4233</TotalTime>
  <Words>1088</Words>
  <Application>Microsoft Office PowerPoint</Application>
  <PresentationFormat>On-screen Show (4:3)</PresentationFormat>
  <Paragraphs>223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Times New Roman</vt:lpstr>
      <vt:lpstr>Acumin Pro Medium</vt:lpstr>
      <vt:lpstr>Acumin Pro</vt:lpstr>
      <vt:lpstr>Arial</vt:lpstr>
      <vt:lpstr>Acumin Pro ExtraCondensed</vt:lpstr>
      <vt:lpstr>Wingdings</vt:lpstr>
      <vt:lpstr>Acumin Pro SemiCondensed</vt:lpstr>
      <vt:lpstr>Acumin Pro ExtraCondensed Smbd</vt:lpstr>
      <vt:lpstr>United Sans Cd Md</vt:lpstr>
      <vt:lpstr>Acumin Pro Semibold</vt:lpstr>
      <vt:lpstr>United Sans Reg Medium</vt:lpstr>
      <vt:lpstr>Purdue1</vt:lpstr>
      <vt:lpstr>Spring 2023 Mechanical Engineering NEW Graduate STUDENT orientation </vt:lpstr>
      <vt:lpstr>Agenda  Welcome by Dr. Nicole Key, Associate Head for Graduate Studies              Intro of ME Graduate Office Staff  Intro of ME Graduate Student Organization, by OMEGA President  ME Graduate Program Overview  Q&amp;A   </vt:lpstr>
      <vt:lpstr>CoE Employment Center</vt:lpstr>
      <vt:lpstr>Summary of Degree Requirements</vt:lpstr>
      <vt:lpstr>Summary of Degree Requirements</vt:lpstr>
      <vt:lpstr>Course Registration</vt:lpstr>
      <vt:lpstr>Course Registration</vt:lpstr>
      <vt:lpstr>Plan of Study</vt:lpstr>
      <vt:lpstr>Path to PhD </vt:lpstr>
      <vt:lpstr>Funding</vt:lpstr>
      <vt:lpstr>Reminders</vt:lpstr>
      <vt:lpstr>Resources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Xiaomin Qian</dc:creator>
  <cp:lastModifiedBy>Qian, Xiaomin</cp:lastModifiedBy>
  <cp:revision>168</cp:revision>
  <dcterms:created xsi:type="dcterms:W3CDTF">2020-06-22T02:53:13Z</dcterms:created>
  <dcterms:modified xsi:type="dcterms:W3CDTF">2023-01-06T13:30:36Z</dcterms:modified>
</cp:coreProperties>
</file>