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57" r:id="rId2"/>
    <p:sldId id="260" r:id="rId3"/>
    <p:sldId id="287" r:id="rId4"/>
    <p:sldId id="284" r:id="rId5"/>
    <p:sldId id="286" r:id="rId6"/>
    <p:sldId id="267" r:id="rId7"/>
    <p:sldId id="279" r:id="rId8"/>
    <p:sldId id="280" r:id="rId9"/>
    <p:sldId id="281" r:id="rId10"/>
    <p:sldId id="283" r:id="rId11"/>
    <p:sldId id="282" r:id="rId12"/>
    <p:sldId id="269" r:id="rId13"/>
    <p:sldId id="273" r:id="rId14"/>
    <p:sldId id="275" r:id="rId15"/>
    <p:sldId id="276" r:id="rId16"/>
  </p:sldIdLst>
  <p:sldSz cx="9144000" cy="6858000" type="screen4x3"/>
  <p:notesSz cx="6858000" cy="9144000"/>
  <p:embeddedFontLst>
    <p:embeddedFont>
      <p:font typeface="Acumin Pro" panose="020B0604020202020204" charset="0"/>
      <p:regular r:id="rId17"/>
      <p:bold r:id="rId18"/>
      <p:italic r:id="rId19"/>
      <p:boldItalic r:id="rId20"/>
    </p:embeddedFont>
    <p:embeddedFont>
      <p:font typeface="Acumin Pro ExtraCondensed" panose="020B0604020202020204" charset="0"/>
      <p:regular r:id="rId21"/>
      <p:bold r:id="rId22"/>
      <p:italic r:id="rId23"/>
      <p:boldItalic r:id="rId24"/>
    </p:embeddedFont>
    <p:embeddedFont>
      <p:font typeface="Acumin Pro ExtraCondensed Smbd" panose="020B0604020202020204" charset="0"/>
      <p:regular r:id="rId25"/>
      <p:bold r:id="rId26"/>
      <p:italic r:id="rId27"/>
      <p:boldItalic r:id="rId28"/>
    </p:embeddedFont>
    <p:embeddedFont>
      <p:font typeface="Acumin Pro Medium" panose="020B0604020202020204" charset="0"/>
      <p:regular r:id="rId29"/>
      <p:italic r:id="rId30"/>
    </p:embeddedFont>
    <p:embeddedFont>
      <p:font typeface="Acumin Pro Semibold" panose="020B0604020202020204" charset="0"/>
      <p:regular r:id="rId31"/>
      <p:bold r:id="rId32"/>
      <p:italic r:id="rId33"/>
      <p:boldItalic r:id="rId34"/>
    </p:embeddedFont>
    <p:embeddedFont>
      <p:font typeface="Acumin Pro SemiCondensed" panose="020B0604020202020204" charset="0"/>
      <p:regular r:id="rId35"/>
      <p:bold r:id="rId36"/>
      <p:italic r:id="rId37"/>
      <p:boldItalic r:id="rId38"/>
    </p:embeddedFont>
    <p:embeddedFont>
      <p:font typeface="United Sans Cd Md" charset="0"/>
      <p:regular r:id="rId39"/>
    </p:embeddedFont>
    <p:embeddedFont>
      <p:font typeface="United Sans Reg Medium" panose="020B0604020202020204" charset="0"/>
      <p:regular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5" autoAdjust="0"/>
    <p:restoredTop sz="94674"/>
  </p:normalViewPr>
  <p:slideViewPr>
    <p:cSldViewPr snapToGrid="0" snapToObjects="1">
      <p:cViewPr varScale="1">
        <p:scale>
          <a:sx n="85" d="100"/>
          <a:sy n="85" d="100"/>
        </p:scale>
        <p:origin x="8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BC758-D59E-8E44-B1BB-3467BE203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8/21/2025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8/21/2025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1A4344-9636-3240-BE56-290593144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8/21/2025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C7FD0C-6FE9-F549-9789-857EA3F31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8/21/2025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CDF66D-338D-1041-A82A-FAECF8B38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8/21/2025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1B7735-DBE9-4B49-A2F7-5DC8ED0C8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8/21/2025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FF972F-4130-074A-B1C3-73BFFC6CC6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8/21/2025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3B79D6-A9F6-0445-970F-F4D8E9244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91" y="6046656"/>
            <a:ext cx="3560593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megrad.blog/" TargetMode="External"/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gineering.purdue.edu/ME/Graduate/OnCampus/PlanOfStudy/AdvisoryCommitte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Exams" TargetMode="External"/><Relationship Id="rId2" Type="http://schemas.openxmlformats.org/officeDocument/2006/relationships/hyperlink" Target="https://engineering.purdue.edu/ME/Graduate/Prospective/DegreesOffered#DirectPhD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urduemegrad.blog/" TargetMode="External"/><Relationship Id="rId3" Type="http://schemas.openxmlformats.org/officeDocument/2006/relationships/hyperlink" Target="https://engineering.purdue.edu/Engr/Academics/Graduate/ProfessionalDevelopment/conference-travel-grants" TargetMode="External"/><Relationship Id="rId7" Type="http://schemas.openxmlformats.org/officeDocument/2006/relationships/hyperlink" Target="https://engineering.purdue.edu/ME/Graduate/OnCampus/Funding/Awards" TargetMode="External"/><Relationship Id="rId2" Type="http://schemas.openxmlformats.org/officeDocument/2006/relationships/hyperlink" Target="https://www.purdue.edu/df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academics/ogsps/fellowship/funding-resources-for-students/fellowships/" TargetMode="External"/><Relationship Id="rId5" Type="http://schemas.openxmlformats.org/officeDocument/2006/relationships/hyperlink" Target="https://engineering.purdue.edu/Engr/Academics/Graduate/fellowship-list" TargetMode="External"/><Relationship Id="rId4" Type="http://schemas.openxmlformats.org/officeDocument/2006/relationships/hyperlink" Target="https://purduegradstudent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AcademicRequirements" TargetMode="External"/><Relationship Id="rId2" Type="http://schemas.openxmlformats.org/officeDocument/2006/relationships/hyperlink" Target="https://www.purdue.edu/academics/ogsps/research/rcr/index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rduemegrad.blog/" TargetMode="External"/><Relationship Id="rId5" Type="http://schemas.openxmlformats.org/officeDocument/2006/relationships/hyperlink" Target="https://engineering.purdue.edu/ME/AboutUs/Safety" TargetMode="External"/><Relationship Id="rId4" Type="http://schemas.openxmlformats.org/officeDocument/2006/relationships/hyperlink" Target="https://engineering.purdue.edu/ME/Graduate/OnCampus/TimeLimit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academics/ogsps/professional-development/" TargetMode="External"/><Relationship Id="rId3" Type="http://schemas.openxmlformats.org/officeDocument/2006/relationships/hyperlink" Target="mailto:mebo@groups.purdue.edu" TargetMode="External"/><Relationship Id="rId7" Type="http://schemas.openxmlformats.org/officeDocument/2006/relationships/hyperlink" Target="https://www.purdue.edu/academics/ogsps/fellowship/funding-resources-for-students/fellowships/" TargetMode="External"/><Relationship Id="rId12" Type="http://schemas.openxmlformats.org/officeDocument/2006/relationships/hyperlink" Target="https://www.purdue.edu/odos/sls/index.html" TargetMode="External"/><Relationship Id="rId2" Type="http://schemas.openxmlformats.org/officeDocument/2006/relationships/hyperlink" Target="https://engineering.purdue.edu/ME/Gradua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studentemployment/site/" TargetMode="External"/><Relationship Id="rId11" Type="http://schemas.openxmlformats.org/officeDocument/2006/relationships/hyperlink" Target="https://www.cco.purdue.edu/" TargetMode="External"/><Relationship Id="rId5" Type="http://schemas.openxmlformats.org/officeDocument/2006/relationships/hyperlink" Target="https://www.purdue.edu/push/" TargetMode="External"/><Relationship Id="rId10" Type="http://schemas.openxmlformats.org/officeDocument/2006/relationships/hyperlink" Target="https://www.opp.purdue.edu/" TargetMode="External"/><Relationship Id="rId4" Type="http://schemas.openxmlformats.org/officeDocument/2006/relationships/hyperlink" Target="mailto:engremployment@purdue.edu" TargetMode="External"/><Relationship Id="rId9" Type="http://schemas.openxmlformats.org/officeDocument/2006/relationships/hyperlink" Target="https://owl.purdue.edu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caps/" TargetMode="External"/><Relationship Id="rId3" Type="http://schemas.openxmlformats.org/officeDocument/2006/relationships/hyperlink" Target="https://www.purdue.edu/mep/" TargetMode="External"/><Relationship Id="rId7" Type="http://schemas.openxmlformats.org/officeDocument/2006/relationships/hyperlink" Target="https://www.purdue.edu/vpsl/leadership/About/ACE_Campus_Pantry.html" TargetMode="External"/><Relationship Id="rId2" Type="http://schemas.openxmlformats.org/officeDocument/2006/relationships/hyperlink" Target="https://www.purdue.edu/wiep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drc/" TargetMode="External"/><Relationship Id="rId11" Type="http://schemas.openxmlformats.org/officeDocument/2006/relationships/hyperlink" Target="https://www.purdue.edu/parking/news/south-campus-parking-shuttle.html" TargetMode="External"/><Relationship Id="rId5" Type="http://schemas.openxmlformats.org/officeDocument/2006/relationships/hyperlink" Target="https://www.purdue.edu/veterans/" TargetMode="External"/><Relationship Id="rId10" Type="http://schemas.openxmlformats.org/officeDocument/2006/relationships/hyperlink" Target="https://www.purdue.edu/auxiliary-services/indianapolis/index.php" TargetMode="External"/><Relationship Id="rId4" Type="http://schemas.openxmlformats.org/officeDocument/2006/relationships/hyperlink" Target="https://www.purdue.edu/odos/resources/centers-programs.html" TargetMode="External"/><Relationship Id="rId9" Type="http://schemas.openxmlformats.org/officeDocument/2006/relationships/hyperlink" Target="https://taskhuma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sltague@purdue.edu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xiaomin@purdue.ed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nkey@purdue.ed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mailto:celwell@purdue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ngremployment@purdue.edu" TargetMode="External"/><Relationship Id="rId2" Type="http://schemas.openxmlformats.org/officeDocument/2006/relationships/hyperlink" Target="https://outlook.office365.com/owa/calendar/Bookings-I9VerificationCenter@purdue.edu/booking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gineering.purdue.edu/Engr/AboutUs/Administration/BusinessOffice/employme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ngremployment@purdue.edu" TargetMode="External"/><Relationship Id="rId7" Type="http://schemas.openxmlformats.org/officeDocument/2006/relationships/hyperlink" Target="https://engineering.purdue.edu/Engr/AboutUs/Administration/BusinessOffice" TargetMode="External"/><Relationship Id="rId2" Type="http://schemas.openxmlformats.org/officeDocument/2006/relationships/hyperlink" Target="mailto:mebo@groups.purdue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hr@purdue.edu" TargetMode="External"/><Relationship Id="rId5" Type="http://schemas.openxmlformats.org/officeDocument/2006/relationships/hyperlink" Target="mailto:purduetravel@purdue.edu" TargetMode="External"/><Relationship Id="rId4" Type="http://schemas.openxmlformats.org/officeDocument/2006/relationships/hyperlink" Target="mailto:engrprocure@purdue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registrar/calendars/" TargetMode="External"/><Relationship Id="rId2" Type="http://schemas.openxmlformats.org/officeDocument/2006/relationships/hyperlink" Target="https://www.purdue.edu/push/Immunization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online/courses/list" TargetMode="External"/><Relationship Id="rId2" Type="http://schemas.openxmlformats.org/officeDocument/2006/relationships/hyperlink" Target="https://www.purdue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gineering.purdue.edu/ME/Graduate/OnCampus/Registr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722" y="689097"/>
            <a:ext cx="6535924" cy="2968826"/>
          </a:xfrm>
        </p:spPr>
        <p:txBody>
          <a:bodyPr/>
          <a:lstStyle/>
          <a:p>
            <a:r>
              <a:rPr lang="en-US" dirty="0" err="1"/>
              <a:t>FAll</a:t>
            </a:r>
            <a:r>
              <a:rPr lang="en-US" dirty="0"/>
              <a:t> 2025 Mechanical Engineering NEW Graduate STUDENT orientation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116" y="5062479"/>
            <a:ext cx="5322202" cy="805349"/>
          </a:xfrm>
        </p:spPr>
        <p:txBody>
          <a:bodyPr/>
          <a:lstStyle/>
          <a:p>
            <a:r>
              <a:rPr lang="en-US" dirty="0"/>
              <a:t>ME Grad Office</a:t>
            </a:r>
          </a:p>
          <a:p>
            <a:r>
              <a:rPr lang="en-US" dirty="0"/>
              <a:t>MEgradoffice@purdue.edu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552" y="6202177"/>
            <a:ext cx="830355" cy="323968"/>
          </a:xfrm>
        </p:spPr>
        <p:txBody>
          <a:bodyPr/>
          <a:lstStyle/>
          <a:p>
            <a:fld id="{049DC8E1-D369-0F48-9062-BB068AFD07CE}" type="datetime1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Study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Timeline:</a:t>
            </a:r>
          </a:p>
          <a:p>
            <a:r>
              <a:rPr lang="en-US" dirty="0"/>
              <a:t>Plan of Study generator can be accessed in the 3</a:t>
            </a:r>
            <a:r>
              <a:rPr lang="en-US" baseline="30000" dirty="0"/>
              <a:t>rd</a:t>
            </a:r>
            <a:r>
              <a:rPr lang="en-US" dirty="0"/>
              <a:t> week of semester, must submit POS before the end of the 6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r>
              <a:rPr lang="en-US" dirty="0"/>
              <a:t>See submission instructions at ME </a:t>
            </a:r>
            <a:r>
              <a:rPr lang="en-US" dirty="0">
                <a:hlinkClick r:id="rId2"/>
              </a:rPr>
              <a:t>Plan of Study </a:t>
            </a:r>
            <a:r>
              <a:rPr lang="en-US" dirty="0"/>
              <a:t>webpage </a:t>
            </a:r>
          </a:p>
          <a:p>
            <a:r>
              <a:rPr lang="en-US" dirty="0"/>
              <a:t>POS </a:t>
            </a:r>
            <a:r>
              <a:rPr lang="en-US" dirty="0">
                <a:hlinkClick r:id="rId3"/>
              </a:rPr>
              <a:t>virtual meeting </a:t>
            </a:r>
            <a:r>
              <a:rPr lang="en-US" dirty="0"/>
              <a:t>on Sept. 9 and 10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Advisory Committee:</a:t>
            </a:r>
          </a:p>
          <a:p>
            <a:pPr lvl="0"/>
            <a:r>
              <a:rPr lang="en-US" dirty="0"/>
              <a:t>MS non-thesis (online/PMP) – 1 chair</a:t>
            </a:r>
          </a:p>
          <a:p>
            <a:pPr lvl="0"/>
            <a:r>
              <a:rPr lang="en-US" dirty="0"/>
              <a:t>MS thesis – 3 total, at least</a:t>
            </a:r>
          </a:p>
          <a:p>
            <a:pPr lvl="0"/>
            <a:r>
              <a:rPr lang="en-US" dirty="0"/>
              <a:t>PhD/D-PhD – 4 total, at least</a:t>
            </a:r>
          </a:p>
          <a:p>
            <a:r>
              <a:rPr lang="en-US" dirty="0"/>
              <a:t>Check </a:t>
            </a:r>
            <a:r>
              <a:rPr lang="en-US" dirty="0">
                <a:hlinkClick r:id="rId4"/>
              </a:rPr>
              <a:t>Advisory</a:t>
            </a:r>
            <a:r>
              <a:rPr lang="en-US" dirty="0"/>
              <a:t> webpage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19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 to PhD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259" y="1251046"/>
            <a:ext cx="7567213" cy="4540154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b="1" dirty="0"/>
              <a:t>Internal PhD Application</a:t>
            </a:r>
          </a:p>
          <a:p>
            <a:r>
              <a:rPr lang="en-US" dirty="0"/>
              <a:t>Identify advisor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Apply in your last MS semester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>
                <a:hlinkClick r:id="rId2"/>
              </a:rPr>
              <a:t>D-PhD Application</a:t>
            </a:r>
            <a:endParaRPr lang="en-US" b="1" dirty="0"/>
          </a:p>
          <a:p>
            <a:r>
              <a:rPr lang="en-US" dirty="0"/>
              <a:t>Identify advisor</a:t>
            </a:r>
          </a:p>
          <a:p>
            <a:r>
              <a:rPr lang="en-US" dirty="0"/>
              <a:t>Minimum GPA 3.4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Apply after completed 12 </a:t>
            </a:r>
            <a:r>
              <a:rPr lang="en-US" dirty="0" err="1">
                <a:solidFill>
                  <a:srgbClr val="000000"/>
                </a:solidFill>
              </a:rPr>
              <a:t>crs</a:t>
            </a:r>
            <a:r>
              <a:rPr lang="en-US" dirty="0">
                <a:solidFill>
                  <a:srgbClr val="000000"/>
                </a:solidFill>
              </a:rPr>
              <a:t>. of POS coursework but before 2 years from admission term</a:t>
            </a: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Milestones for PhD: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PhD Qualifying Exams (Area Exams):</a:t>
            </a:r>
          </a:p>
          <a:p>
            <a:pPr lvl="0"/>
            <a:r>
              <a:rPr lang="en-US" dirty="0">
                <a:hlinkClick r:id="rId3"/>
              </a:rPr>
              <a:t>Area Exam webpage </a:t>
            </a:r>
            <a:r>
              <a:rPr lang="en-US" dirty="0"/>
              <a:t>to access old problems</a:t>
            </a:r>
          </a:p>
          <a:p>
            <a:pPr lvl="0"/>
            <a:r>
              <a:rPr lang="en-US" dirty="0"/>
              <a:t>No later than 3rd semester, summer excluded</a:t>
            </a:r>
          </a:p>
          <a:p>
            <a:pPr lvl="0"/>
            <a:r>
              <a:rPr lang="en-US" dirty="0"/>
              <a:t>3 subjects: Math, Major, and Minor</a:t>
            </a:r>
          </a:p>
          <a:p>
            <a:pPr lvl="0"/>
            <a:r>
              <a:rPr lang="en-US" dirty="0"/>
              <a:t>May qualify for a course waiver instead of taking exam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PhD Preliminary Exam</a:t>
            </a:r>
          </a:p>
          <a:p>
            <a:pPr lvl="0"/>
            <a:r>
              <a:rPr lang="en-US" dirty="0"/>
              <a:t>Within 1 year after passing all qualifying exams</a:t>
            </a:r>
          </a:p>
          <a:p>
            <a:pPr lvl="0"/>
            <a:r>
              <a:rPr lang="en-US" dirty="0"/>
              <a:t>Final Defense: register for at least 2 full semesters after prelim, summer included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9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8501" y="1115028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Division of Financial Aid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Small Grants:</a:t>
            </a:r>
          </a:p>
          <a:p>
            <a:r>
              <a:rPr lang="en-US" dirty="0" err="1">
                <a:hlinkClick r:id="rId3"/>
              </a:rPr>
              <a:t>CoE</a:t>
            </a:r>
            <a:r>
              <a:rPr lang="en-US" dirty="0">
                <a:hlinkClick r:id="rId3"/>
              </a:rPr>
              <a:t> Conference Travel Grants </a:t>
            </a:r>
            <a:r>
              <a:rPr lang="en-US" dirty="0"/>
              <a:t>for PhD who passed/scheduled preliminary exam</a:t>
            </a:r>
          </a:p>
          <a:p>
            <a:r>
              <a:rPr lang="en-US" dirty="0">
                <a:hlinkClick r:id="rId4"/>
              </a:rPr>
              <a:t>Purdue Graduate Student Government Grants </a:t>
            </a:r>
            <a:r>
              <a:rPr lang="en-US" sz="1600" i="1" dirty="0"/>
              <a:t>(travel, professional development, symposium, childcare, equipment,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Fellowships:</a:t>
            </a:r>
          </a:p>
          <a:p>
            <a:r>
              <a:rPr lang="en-US" dirty="0" err="1">
                <a:hlinkClick r:id="rId5"/>
              </a:rPr>
              <a:t>CoE</a:t>
            </a:r>
            <a:r>
              <a:rPr lang="en-US" dirty="0">
                <a:hlinkClick r:id="rId5"/>
              </a:rPr>
              <a:t> list </a:t>
            </a:r>
            <a:endParaRPr lang="en-US" dirty="0"/>
          </a:p>
          <a:p>
            <a:r>
              <a:rPr lang="en-US" dirty="0">
                <a:hlinkClick r:id="rId6"/>
              </a:rPr>
              <a:t>Fellowship Office list </a:t>
            </a:r>
            <a:endParaRPr lang="en-US" dirty="0"/>
          </a:p>
          <a:p>
            <a:pPr marL="0" indent="0">
              <a:buNone/>
            </a:pPr>
            <a:r>
              <a:rPr lang="en-US" sz="1600" i="1" dirty="0"/>
              <a:t>(National Fellowships- NDSEG, NASA NSTGRO, NSF, SMART, etc. Private Foundations- Ford, Hertz, etc. Companies- Facebook, Google Fellowship,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 </a:t>
            </a:r>
            <a:r>
              <a:rPr lang="en-US" b="1" dirty="0">
                <a:hlinkClick r:id="rId7"/>
              </a:rPr>
              <a:t>Scholarships &amp; Awards</a:t>
            </a:r>
            <a:endParaRPr lang="en-US" b="1" dirty="0"/>
          </a:p>
          <a:p>
            <a:r>
              <a:rPr lang="en-US" dirty="0"/>
              <a:t>Post on </a:t>
            </a:r>
            <a:r>
              <a:rPr lang="en-US" dirty="0">
                <a:hlinkClick r:id="rId8"/>
              </a:rPr>
              <a:t>ME Grad Blog</a:t>
            </a:r>
            <a:r>
              <a:rPr lang="en-US" dirty="0"/>
              <a:t> in fall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2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61" y="1013460"/>
            <a:ext cx="7652406" cy="50597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Conditions for continued enrollment: check admission letter, you may have to submit final official transcripts showing degree was awarded.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CITI (RCR online training) is required to be completed in 60 days. </a:t>
            </a:r>
            <a:r>
              <a:rPr lang="en-US" dirty="0">
                <a:solidFill>
                  <a:srgbClr val="000000"/>
                </a:solidFill>
              </a:rPr>
              <a:t>Residential students MUST complete 2-hr RCR workshop, register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here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Complete Respect Boundaries training in Brightspace by Oct. 13.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International students can only work up to 20 hours/week in spring/fall. </a:t>
            </a:r>
          </a:p>
          <a:p>
            <a:endParaRPr lang="en-US" dirty="0"/>
          </a:p>
          <a:p>
            <a:r>
              <a:rPr lang="en-US" dirty="0"/>
              <a:t>PMP students can’t take assistantships.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Academic expectations</a:t>
            </a:r>
            <a:r>
              <a:rPr lang="en-US" dirty="0">
                <a:solidFill>
                  <a:srgbClr val="000000"/>
                </a:solidFill>
              </a:rPr>
              <a:t>: Maintain at least a 3.0 CGPA, satisfactory for research, C or better for POS courses.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4"/>
              </a:rPr>
              <a:t>Time to degree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Complete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safety quiz </a:t>
            </a:r>
            <a:r>
              <a:rPr lang="en-US" dirty="0">
                <a:solidFill>
                  <a:srgbClr val="000000"/>
                </a:solidFill>
              </a:rPr>
              <a:t>to access ME building after hours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Check Purdue email &amp; subscribe to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grad blog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105319"/>
            <a:ext cx="8017398" cy="48232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n-NO" dirty="0">
                <a:hlinkClick r:id="rId2"/>
              </a:rPr>
              <a:t>ME Grad website</a:t>
            </a:r>
            <a:endParaRPr lang="nn-NO" dirty="0"/>
          </a:p>
          <a:p>
            <a:pPr marL="0" lvl="0" indent="0">
              <a:buNone/>
            </a:pPr>
            <a:endParaRPr lang="nn-NO" sz="1400" dirty="0"/>
          </a:p>
          <a:p>
            <a:pPr lvl="0"/>
            <a:r>
              <a:rPr lang="nn-NO" dirty="0">
                <a:hlinkClick r:id="rId3"/>
              </a:rPr>
              <a:t>ME Business office</a:t>
            </a:r>
            <a:endParaRPr lang="nn-NO" dirty="0"/>
          </a:p>
          <a:p>
            <a:pPr marL="0" lv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r>
              <a:rPr lang="en-US" dirty="0" err="1">
                <a:hlinkClick r:id="rId4"/>
              </a:rPr>
              <a:t>CoE</a:t>
            </a:r>
            <a:r>
              <a:rPr lang="en-US" dirty="0">
                <a:hlinkClick r:id="rId4"/>
              </a:rPr>
              <a:t> Employment center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5"/>
              </a:rPr>
              <a:t>Purdue University Student Health Service (PUSH) </a:t>
            </a:r>
            <a:r>
              <a:rPr lang="en-US" dirty="0">
                <a:solidFill>
                  <a:srgbClr val="000000"/>
                </a:solidFill>
              </a:rPr>
              <a:t>for health insurance</a:t>
            </a:r>
          </a:p>
          <a:p>
            <a:pPr lvl="0"/>
            <a:endParaRPr lang="en-US" dirty="0"/>
          </a:p>
          <a:p>
            <a:r>
              <a:rPr lang="en-US" dirty="0">
                <a:hlinkClick r:id="rId6"/>
              </a:rPr>
              <a:t>On-campus hourly jobs</a:t>
            </a:r>
            <a:endParaRPr lang="en-US" sz="1500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OGSPS Fellowship Office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hlinkClick r:id="rId8"/>
              </a:rPr>
              <a:t>Office of Professional Development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hlinkClick r:id="rId9"/>
              </a:rPr>
              <a:t>Purdue Writing Lab</a:t>
            </a: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>
                <a:solidFill>
                  <a:srgbClr val="000000"/>
                </a:solidFill>
                <a:hlinkClick r:id="rId10"/>
              </a:rPr>
              <a:t>Office of Professional Practice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3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11"/>
              </a:rPr>
              <a:t>Center for Career Opportunities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12"/>
              </a:rPr>
              <a:t>Student Legal Services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9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178065"/>
            <a:ext cx="8017398" cy="5003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2"/>
              </a:rPr>
              <a:t>Women in Engineering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Minority Engineering Office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nn-NO" sz="1400" dirty="0"/>
          </a:p>
          <a:p>
            <a:pPr lvl="0"/>
            <a:r>
              <a:rPr lang="nn-NO" dirty="0">
                <a:solidFill>
                  <a:srgbClr val="000000"/>
                </a:solidFill>
                <a:hlinkClick r:id="rId4"/>
              </a:rPr>
              <a:t>Cultural and Resource Centers </a:t>
            </a:r>
            <a:r>
              <a:rPr lang="nn-NO" sz="1400" dirty="0"/>
              <a:t>(Asian American and Asian Cultural Center, Black Cultural Center, Latino Cultural Center, Native American Educational and Cultural Center, LGBTQ Center,  etc.)</a:t>
            </a:r>
          </a:p>
          <a:p>
            <a:pPr lvl="0"/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Veteran and Military Success Center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6"/>
              </a:rPr>
              <a:t>Disability Resource Center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7"/>
              </a:rPr>
              <a:t>ACE Campus Food Pantry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8"/>
              </a:rPr>
              <a:t>Counseling &amp; Psychological Services </a:t>
            </a:r>
            <a:r>
              <a:rPr lang="en-US" dirty="0">
                <a:solidFill>
                  <a:srgbClr val="000000"/>
                </a:solidFill>
              </a:rPr>
              <a:t>(CAPS)</a:t>
            </a:r>
          </a:p>
          <a:p>
            <a:pPr marL="0" lv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Wellness app </a:t>
            </a:r>
            <a:r>
              <a:rPr lang="en-US" u="sng" dirty="0" err="1">
                <a:solidFill>
                  <a:srgbClr val="1155CC"/>
                </a:solidFill>
                <a:latin typeface="Acumin Pro" panose="020B060402020202020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TaskHuman</a:t>
            </a:r>
            <a:r>
              <a:rPr lang="en-US" sz="13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</a:rPr>
              <a:t>1-on-1 live video calls with coaches, unlimited access)</a:t>
            </a:r>
          </a:p>
          <a:p>
            <a:pPr lvl="0"/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Indy and WL shuttle services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0000"/>
                </a:solidFill>
                <a:hlinkClick r:id="rId11"/>
              </a:rPr>
              <a:t>South campus parking shuttle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Zucrow</a:t>
            </a:r>
            <a:r>
              <a:rPr lang="en-US" dirty="0">
                <a:solidFill>
                  <a:srgbClr val="000000"/>
                </a:solidFill>
              </a:rPr>
              <a:t>, airport, Stewart)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7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417" y="1111622"/>
            <a:ext cx="7251861" cy="2991588"/>
          </a:xfrm>
        </p:spPr>
        <p:txBody>
          <a:bodyPr/>
          <a:lstStyle/>
          <a:p>
            <a:pPr lvl="0"/>
            <a:r>
              <a:rPr lang="en-US" dirty="0"/>
              <a:t>Agenda</a:t>
            </a:r>
            <a:br>
              <a:rPr lang="en-US" dirty="0"/>
            </a:b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Welcome by Prof. Nicole Key, Associate Head for Graduate Studies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Intro of ME Graduate Office Staff &amp; Overview of Graduate Program</a:t>
            </a:r>
            <a:br>
              <a:rPr lang="en-US" sz="1600" b="0" dirty="0"/>
            </a:br>
            <a:r>
              <a:rPr lang="en-US" sz="1600" b="0" dirty="0"/>
              <a:t>             </a:t>
            </a:r>
            <a:br>
              <a:rPr lang="en-US" sz="1600" b="0" dirty="0"/>
            </a:br>
            <a:r>
              <a:rPr lang="en-US" sz="1600" b="0" dirty="0"/>
              <a:t>Intro of ME Graduate Student Organization, by OMEGA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Q&amp;A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DC8E1-D369-0F48-9062-BB068AFD07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885A1-5EF0-49DD-B1DD-963362C08E8D}"/>
              </a:ext>
            </a:extLst>
          </p:cNvPr>
          <p:cNvSpPr/>
          <p:nvPr/>
        </p:nvSpPr>
        <p:spPr>
          <a:xfrm>
            <a:off x="5984314" y="3105835"/>
            <a:ext cx="1378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B51A-FD36-4E2E-BD7A-E14DC814D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 Grad Office Team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DB4E7F-CE0D-40EC-988F-B4B3611A5D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0635" y="1272988"/>
            <a:ext cx="1143000" cy="1524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97797A-5298-4C12-8D9A-8D784500FC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8C1BA-BB02-445E-9F78-DE69370BC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E5BC0-95E9-404E-AFB4-4729BAA57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99" y="1302314"/>
            <a:ext cx="1143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4D37BB-0AA4-438D-A97F-F14BD81F3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003" y="1272988"/>
            <a:ext cx="1143000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1115B1-52E1-4997-BD90-BA85DD596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283" y="1272988"/>
            <a:ext cx="1143000" cy="152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09DC18-21E4-4D03-AA2D-47861311F328}"/>
              </a:ext>
            </a:extLst>
          </p:cNvPr>
          <p:cNvSpPr txBox="1"/>
          <p:nvPr/>
        </p:nvSpPr>
        <p:spPr>
          <a:xfrm>
            <a:off x="242048" y="3079376"/>
            <a:ext cx="2093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Prof. Nicole Key</a:t>
            </a:r>
          </a:p>
          <a:p>
            <a:r>
              <a:rPr lang="en-US" sz="1600" dirty="0"/>
              <a:t>Associate Head for Graduate Studies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nkey@purdue.edu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DB289-0A3A-4D1D-A3BC-7DCD4459D652}"/>
              </a:ext>
            </a:extLst>
          </p:cNvPr>
          <p:cNvSpPr txBox="1"/>
          <p:nvPr/>
        </p:nvSpPr>
        <p:spPr>
          <a:xfrm>
            <a:off x="2370795" y="3079376"/>
            <a:ext cx="2328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Xiaomin Qian</a:t>
            </a:r>
          </a:p>
          <a:p>
            <a:r>
              <a:rPr lang="en-US" sz="1600" dirty="0"/>
              <a:t>Program Admin Specialist, Lead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xiaomin@purdue.edu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Recruitment/ Admissions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Recruitment Funding/ Dept. Scholarships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Professional Master's Program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435260-EB35-40D7-BDB3-2F6F71706D82}"/>
              </a:ext>
            </a:extLst>
          </p:cNvPr>
          <p:cNvSpPr txBox="1"/>
          <p:nvPr/>
        </p:nvSpPr>
        <p:spPr>
          <a:xfrm>
            <a:off x="4626501" y="3072348"/>
            <a:ext cx="22180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Sheri Tague</a:t>
            </a:r>
          </a:p>
          <a:p>
            <a:r>
              <a:rPr lang="en-US" sz="1600" dirty="0"/>
              <a:t>Senior Graduate Program Manager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sltague@purdue.edu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Awards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Registration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Online Master’s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Graduation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E45186-AE6E-4B37-94D5-2E6F2BA69377}"/>
              </a:ext>
            </a:extLst>
          </p:cNvPr>
          <p:cNvSpPr txBox="1"/>
          <p:nvPr/>
        </p:nvSpPr>
        <p:spPr>
          <a:xfrm>
            <a:off x="7059706" y="3173506"/>
            <a:ext cx="1719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Cathy Elwell</a:t>
            </a:r>
          </a:p>
          <a:p>
            <a:r>
              <a:rPr lang="en-US" sz="1600" dirty="0"/>
              <a:t>Admin Assistant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celwell@purdue.edu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Area Exams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Registration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OEPT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Graduation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CoE</a:t>
            </a:r>
            <a:r>
              <a:rPr lang="en-US" dirty="0"/>
              <a:t> Employment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Funded Students:</a:t>
            </a:r>
          </a:p>
          <a:p>
            <a:r>
              <a:rPr lang="en-US" dirty="0"/>
              <a:t>Complete I-9 within first 3 days of your hiring start date</a:t>
            </a:r>
          </a:p>
          <a:p>
            <a:pPr marL="0" indent="0">
              <a:buNone/>
            </a:pPr>
            <a:r>
              <a:rPr lang="en-US" i="1" dirty="0"/>
              <a:t>     </a:t>
            </a:r>
            <a:r>
              <a:rPr lang="en-US" sz="1600" i="1" dirty="0"/>
              <a:t>Present required documents in person by </a:t>
            </a:r>
            <a:r>
              <a:rPr lang="en-US" sz="1600" i="1" dirty="0">
                <a:hlinkClick r:id="rId2"/>
              </a:rPr>
              <a:t>appointment</a:t>
            </a:r>
            <a:endParaRPr lang="en-US" sz="1600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Temporary I-9 verification center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: Stewart Center Room 306,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      8:30 a.m. – 4:30 p.m. from August 18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th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 – 29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th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endParaRPr lang="en-US" sz="1600" i="1" dirty="0"/>
          </a:p>
          <a:p>
            <a:r>
              <a:rPr lang="en-US" dirty="0"/>
              <a:t>SSN</a:t>
            </a:r>
          </a:p>
          <a:p>
            <a:r>
              <a:rPr lang="en-US" dirty="0"/>
              <a:t>Set up direct deposit</a:t>
            </a:r>
          </a:p>
          <a:p>
            <a:r>
              <a:rPr lang="en-US" dirty="0"/>
              <a:t>Graduate staff insurance for TA/RAs, fellowships being administered as assistantships (Ross)</a:t>
            </a:r>
          </a:p>
          <a:p>
            <a:r>
              <a:rPr lang="en-US" dirty="0"/>
              <a:t>True fellowships receive insurance supplement in 2 paychecks (ME dept. fellowships like Adelberg, </a:t>
            </a:r>
            <a:r>
              <a:rPr lang="en-US" dirty="0" err="1"/>
              <a:t>Arrasmith</a:t>
            </a:r>
            <a:r>
              <a:rPr lang="en-US" dirty="0"/>
              <a:t>, Cordier, Ingersoll-Rand, Winkelman), select domestic/international student insurance</a:t>
            </a:r>
          </a:p>
          <a:p>
            <a:r>
              <a:rPr lang="en-US" dirty="0"/>
              <a:t>Vacation/internship time off requested via Success Factors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Location: </a:t>
            </a:r>
            <a:r>
              <a:rPr lang="en-US" dirty="0">
                <a:solidFill>
                  <a:srgbClr val="000000"/>
                </a:solidFill>
              </a:rPr>
              <a:t>A.A. Potter Engineering Center (POTR), Room 127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Hours: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8:30 – noon, 1 – 4:30 p.m. Monday - Friday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Contact: </a:t>
            </a:r>
            <a:r>
              <a:rPr lang="en-US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engremployment@purdue.edu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/>
              <a:t>Website:</a:t>
            </a:r>
            <a:r>
              <a:rPr lang="en-US" dirty="0"/>
              <a:t> </a:t>
            </a:r>
            <a:r>
              <a:rPr lang="en-US" sz="1050" dirty="0">
                <a:hlinkClick r:id="rId4"/>
              </a:rPr>
              <a:t>https://engineering.purdue.edu/Engr/AboutUs/Administration/BusinessOffice/employment</a:t>
            </a:r>
            <a:r>
              <a:rPr lang="en-US" sz="105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4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Office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Reach out to ME Business Office: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mebo@groups.purdue.edu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check out a dept. credit card:</a:t>
            </a:r>
          </a:p>
          <a:p>
            <a:pPr marL="0" indent="0">
              <a:buNone/>
            </a:pPr>
            <a:r>
              <a:rPr lang="en-US" dirty="0"/>
              <a:t>Go to ME Room 2172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Payroll: </a:t>
            </a:r>
            <a:r>
              <a:rPr lang="en-US" dirty="0">
                <a:hlinkClick r:id="rId3"/>
              </a:rPr>
              <a:t>engremployment@purdue.edu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Purchasing/Ordering: </a:t>
            </a:r>
            <a:r>
              <a:rPr lang="en-US" dirty="0">
                <a:hlinkClick r:id="rId4"/>
              </a:rPr>
              <a:t>engrprocure@purdue.edu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Travel: </a:t>
            </a:r>
            <a:r>
              <a:rPr lang="en-US" dirty="0">
                <a:hlinkClick r:id="rId5"/>
              </a:rPr>
              <a:t>purduetravel@purdue.edu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Benefits: </a:t>
            </a:r>
            <a:r>
              <a:rPr lang="en-US" dirty="0">
                <a:hlinkClick r:id="rId6"/>
              </a:rPr>
              <a:t>hr@purdue.edu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Website: </a:t>
            </a:r>
            <a:r>
              <a:rPr lang="en-US" sz="1050" dirty="0">
                <a:hlinkClick r:id="rId7"/>
              </a:rPr>
              <a:t>https://engineering.purdue.edu/Engr/AboutUs/Administration/BusinessOffice</a:t>
            </a:r>
            <a:r>
              <a:rPr lang="en-US" sz="105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94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32913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MS Thesis</a:t>
            </a:r>
          </a:p>
          <a:p>
            <a:r>
              <a:rPr lang="en-US" dirty="0"/>
              <a:t>21 credit hours of coursework, including 6 credits of applied math, with 3 credits from the Math dept</a:t>
            </a:r>
          </a:p>
          <a:p>
            <a:pPr lvl="0"/>
            <a:r>
              <a:rPr lang="en-US" dirty="0"/>
              <a:t>Minimum 9 credits of ME 698 research</a:t>
            </a:r>
          </a:p>
          <a:p>
            <a:pPr lvl="0"/>
            <a:r>
              <a:rPr lang="en-US" dirty="0"/>
              <a:t>Thesis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Traditional MS Non-thesis (exchange or online)</a:t>
            </a:r>
          </a:p>
          <a:p>
            <a:pPr lvl="0"/>
            <a:r>
              <a:rPr lang="en-US" dirty="0"/>
              <a:t>30 credit hours of coursework, including 6 credits of applied math, with 3 credits from Math dept</a:t>
            </a:r>
          </a:p>
          <a:p>
            <a:pPr lvl="0"/>
            <a:r>
              <a:rPr lang="en-US" dirty="0"/>
              <a:t>15 credits of ME courses</a:t>
            </a:r>
          </a:p>
          <a:p>
            <a:pPr lvl="0"/>
            <a:r>
              <a:rPr lang="en-US" dirty="0"/>
              <a:t>9 credits of tech electives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Professional Master’s (PMP)</a:t>
            </a:r>
          </a:p>
          <a:p>
            <a:pPr lvl="0"/>
            <a:r>
              <a:rPr lang="en-US" dirty="0"/>
              <a:t>30 credit hours of coursework, including 3 credits of applied math</a:t>
            </a:r>
          </a:p>
          <a:p>
            <a:pPr lvl="0"/>
            <a:r>
              <a:rPr lang="en-US" dirty="0"/>
              <a:t>9 credits in professional development area</a:t>
            </a:r>
          </a:p>
          <a:p>
            <a:pPr lvl="0"/>
            <a:r>
              <a:rPr lang="en-US" dirty="0"/>
              <a:t>12 credits of ME courses</a:t>
            </a:r>
          </a:p>
          <a:p>
            <a:pPr lvl="0"/>
            <a:r>
              <a:rPr lang="en-US" dirty="0"/>
              <a:t>6 credits of tech electives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9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PhD:</a:t>
            </a:r>
          </a:p>
          <a:p>
            <a:r>
              <a:rPr lang="en-US" dirty="0"/>
              <a:t>At least a total of 90 course and research credit hours </a:t>
            </a:r>
          </a:p>
          <a:p>
            <a:pPr lvl="0"/>
            <a:r>
              <a:rPr lang="en-US" dirty="0"/>
              <a:t>21 credits of coursework, including 9 credits of applied math, with 6 credits from the Math dept. A 600-level WL lecture needed</a:t>
            </a:r>
          </a:p>
          <a:p>
            <a:r>
              <a:rPr lang="en-US" dirty="0"/>
              <a:t>ME 699 research</a:t>
            </a:r>
          </a:p>
          <a:p>
            <a:r>
              <a:rPr lang="en-US" dirty="0"/>
              <a:t>Dissertation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Direct PhD (D-PhD):</a:t>
            </a:r>
          </a:p>
          <a:p>
            <a:r>
              <a:rPr lang="en-US" dirty="0"/>
              <a:t>At least a total of 90 course and research credit hours</a:t>
            </a:r>
          </a:p>
          <a:p>
            <a:pPr lvl="0"/>
            <a:r>
              <a:rPr lang="en-US" dirty="0"/>
              <a:t>36 credits of coursework, including 9 credits of applied math, with 6 credits from the Math dept. A 600-level WL lecture needed</a:t>
            </a:r>
          </a:p>
          <a:p>
            <a:pPr lvl="0"/>
            <a:r>
              <a:rPr lang="en-US" dirty="0"/>
              <a:t>ME 699 research</a:t>
            </a:r>
          </a:p>
          <a:p>
            <a:pPr lvl="0"/>
            <a:r>
              <a:rPr lang="en-US" dirty="0"/>
              <a:t>Dissertation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Read </a:t>
            </a:r>
            <a:r>
              <a:rPr lang="en-US" dirty="0">
                <a:hlinkClick r:id="rId2"/>
              </a:rPr>
              <a:t>Degree Requirement </a:t>
            </a:r>
            <a:r>
              <a:rPr lang="en-US" dirty="0"/>
              <a:t>webpage for details!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78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649657" cy="479094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Registration Holds</a:t>
            </a:r>
          </a:p>
          <a:p>
            <a:pPr marL="0" indent="0">
              <a:buNone/>
            </a:pPr>
            <a:r>
              <a:rPr lang="en-US" dirty="0"/>
              <a:t>Financial responsibility, emergency contact, respect boundaries, </a:t>
            </a:r>
            <a:r>
              <a:rPr lang="en-US" dirty="0">
                <a:hlinkClick r:id="rId2"/>
              </a:rPr>
              <a:t>immunization</a:t>
            </a:r>
            <a:r>
              <a:rPr lang="en-US" dirty="0"/>
              <a:t>, final transcripts, etc.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Full-time Requirement:</a:t>
            </a:r>
          </a:p>
          <a:p>
            <a:pPr lvl="0"/>
            <a:r>
              <a:rPr lang="en-US" dirty="0"/>
              <a:t>NOT required for online students</a:t>
            </a:r>
          </a:p>
          <a:p>
            <a:pPr lvl="0"/>
            <a:r>
              <a:rPr lang="en-US" dirty="0"/>
              <a:t>All residential students must register full time (minimum 8 credits for spring/fall, maximum 3 credits online)</a:t>
            </a:r>
          </a:p>
          <a:p>
            <a:pPr lvl="0"/>
            <a:r>
              <a:rPr lang="en-US" dirty="0"/>
              <a:t>Summer registration is not required unless you are funded (minimum 6 credits for summer)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Typical Load &amp; Course Selection:</a:t>
            </a:r>
          </a:p>
          <a:p>
            <a:pPr lvl="0"/>
            <a:r>
              <a:rPr lang="en-US" dirty="0"/>
              <a:t>1 course for online students</a:t>
            </a:r>
          </a:p>
          <a:p>
            <a:pPr lvl="0"/>
            <a:r>
              <a:rPr lang="en-US" dirty="0"/>
              <a:t>2-3 courses plus RA/TA, up to 4 courses without RA/TA</a:t>
            </a:r>
          </a:p>
          <a:p>
            <a:r>
              <a:rPr lang="en-US" dirty="0"/>
              <a:t>Research students discuss with research advisors</a:t>
            </a:r>
          </a:p>
          <a:p>
            <a:pPr lvl="0"/>
            <a:r>
              <a:rPr lang="en-US" dirty="0"/>
              <a:t>PMP: 3 courses for first semester. 1 math, 2 engineering (1 MGMT)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Research students should register research credits every semester to reflect research work!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Watch for </a:t>
            </a:r>
            <a:r>
              <a:rPr lang="en-US" dirty="0">
                <a:hlinkClick r:id="rId3"/>
              </a:rPr>
              <a:t>Registration Deadlines</a:t>
            </a: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7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683589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2300" b="1" dirty="0"/>
              <a:t>Find course schedules:</a:t>
            </a:r>
          </a:p>
          <a:p>
            <a:pPr lvl="0"/>
            <a:r>
              <a:rPr lang="en-US" sz="2100" dirty="0">
                <a:hlinkClick r:id="rId2"/>
              </a:rPr>
              <a:t>myPurdue</a:t>
            </a:r>
            <a:r>
              <a:rPr lang="en-US" sz="2100" dirty="0"/>
              <a:t> &gt; Course Catalog Resources &gt; Schedule of Classes   ***MGMT registration survey for PMP only</a:t>
            </a:r>
          </a:p>
          <a:p>
            <a:pPr lvl="0"/>
            <a:r>
              <a:rPr lang="en-US" sz="2100" dirty="0">
                <a:hlinkClick r:id="rId3"/>
              </a:rPr>
              <a:t>Distance course list</a:t>
            </a:r>
            <a:endParaRPr lang="en-US" sz="2100" dirty="0"/>
          </a:p>
          <a:p>
            <a:pPr marL="0" lvl="0" indent="0">
              <a:buNone/>
            </a:pPr>
            <a:endParaRPr lang="en-US" sz="2100" dirty="0"/>
          </a:p>
          <a:p>
            <a:pPr marL="0" lvl="0" indent="0">
              <a:buNone/>
            </a:pPr>
            <a:r>
              <a:rPr lang="en-US" sz="2100" dirty="0"/>
              <a:t>Select PWL for online &amp; West Lafayette location, PIN for Indy location</a:t>
            </a:r>
          </a:p>
          <a:p>
            <a:pPr marL="0" lvl="0" indent="0">
              <a:buNone/>
            </a:pPr>
            <a:endParaRPr lang="en-US" sz="2300" b="1" dirty="0"/>
          </a:p>
          <a:p>
            <a:pPr marL="0" lvl="0" indent="0">
              <a:buNone/>
            </a:pPr>
            <a:r>
              <a:rPr lang="en-US" sz="2300" b="1" dirty="0"/>
              <a:t>Which section to choose:</a:t>
            </a:r>
            <a:endParaRPr lang="en-US" sz="2300" dirty="0"/>
          </a:p>
          <a:p>
            <a:pPr marL="0" lvl="0" indent="0">
              <a:buNone/>
            </a:pPr>
            <a:r>
              <a:rPr lang="en-US" sz="2100" dirty="0">
                <a:highlight>
                  <a:srgbClr val="FFFF00"/>
                </a:highlight>
              </a:rPr>
              <a:t>See offering campus &amp; schedule type</a:t>
            </a:r>
          </a:p>
          <a:p>
            <a:pPr marL="0" lv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b="1" dirty="0"/>
              <a:t>West Lafayette or Indianapolis </a:t>
            </a:r>
            <a:r>
              <a:rPr lang="en-US" sz="2100" dirty="0"/>
              <a:t>– showing classroom, schedule type can be lecture/laboratory/individual study/research, for residential students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b="1" dirty="0">
                <a:solidFill>
                  <a:srgbClr val="000000"/>
                </a:solidFill>
              </a:rPr>
              <a:t>West Lafayette </a:t>
            </a:r>
            <a:r>
              <a:rPr lang="en-US" sz="2100" dirty="0">
                <a:solidFill>
                  <a:srgbClr val="000000"/>
                </a:solidFill>
              </a:rPr>
              <a:t>– showing distance learning as schedule type, ONC/OL as section, for residential students to access lectures online but take exams in person, instructor’s approval </a:t>
            </a:r>
            <a:r>
              <a:rPr lang="en-US" sz="2100" i="1" dirty="0">
                <a:solidFill>
                  <a:srgbClr val="000000"/>
                </a:solidFill>
              </a:rPr>
              <a:t>(internship/other needs)</a:t>
            </a:r>
            <a:endParaRPr lang="en-US" sz="2100" i="1" dirty="0"/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100" b="1" dirty="0"/>
              <a:t>West Lafayette Continuing Ed </a:t>
            </a:r>
            <a:r>
              <a:rPr lang="en-US" sz="2100" dirty="0"/>
              <a:t>– showing distance learning as schedule type, EPE/DY as section, for online program students only.</a:t>
            </a:r>
          </a:p>
          <a:p>
            <a:pPr marL="0" lvl="0" indent="0">
              <a:buNone/>
            </a:pPr>
            <a:endParaRPr lang="en-US" sz="2100" dirty="0"/>
          </a:p>
          <a:p>
            <a:pPr marL="0" lvl="0" indent="0">
              <a:buNone/>
            </a:pPr>
            <a:r>
              <a:rPr lang="en-US" sz="2100" dirty="0">
                <a:solidFill>
                  <a:srgbClr val="FF0000"/>
                </a:solidFill>
              </a:rPr>
              <a:t>PMP students can’t take online MGMT courses!</a:t>
            </a:r>
          </a:p>
          <a:p>
            <a:pPr marL="0" lvl="0" indent="0">
              <a:buNone/>
            </a:pPr>
            <a:endParaRPr lang="en-US" sz="2100" u="sng" dirty="0"/>
          </a:p>
          <a:p>
            <a:pPr marL="0" lvl="0" indent="0">
              <a:buNone/>
            </a:pPr>
            <a:r>
              <a:rPr lang="en-US" sz="2100" i="1" dirty="0">
                <a:solidFill>
                  <a:srgbClr val="000000"/>
                </a:solidFill>
              </a:rPr>
              <a:t>(</a:t>
            </a:r>
            <a:r>
              <a:rPr lang="en-US" sz="2000" i="1" dirty="0">
                <a:solidFill>
                  <a:srgbClr val="000000"/>
                </a:solidFill>
              </a:rPr>
              <a:t>Math/Engineering EPE sections have been removed from scheduling assistant for residentials, MGMT DY sections are not)</a:t>
            </a:r>
          </a:p>
          <a:p>
            <a:pPr marL="0" lvl="0" indent="0">
              <a:buNone/>
            </a:pPr>
            <a:endParaRPr lang="en-US" sz="15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2000" dirty="0"/>
              <a:t>Read ME </a:t>
            </a:r>
            <a:r>
              <a:rPr lang="en-US" sz="2000" dirty="0">
                <a:hlinkClick r:id="rId4"/>
              </a:rPr>
              <a:t>Register for Classes </a:t>
            </a:r>
            <a:r>
              <a:rPr lang="en-US" sz="2000" dirty="0"/>
              <a:t>webpage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00492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743782F-1292-AE4D-89DE-072BECAE9728}" vid="{3C27E632-FA54-A844-81CA-D72500272F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PU-ME-Template_Gold_StandardScreen</Template>
  <TotalTime>4323</TotalTime>
  <Words>1457</Words>
  <Application>Microsoft Office PowerPoint</Application>
  <PresentationFormat>On-screen Show (4:3)</PresentationFormat>
  <Paragraphs>289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Acumin Pro Medium</vt:lpstr>
      <vt:lpstr>Times New Roman</vt:lpstr>
      <vt:lpstr>United Sans Cd Md</vt:lpstr>
      <vt:lpstr>Wingdings</vt:lpstr>
      <vt:lpstr>Acumin Pro SemiCondensed</vt:lpstr>
      <vt:lpstr>Acumin Pro Semibold</vt:lpstr>
      <vt:lpstr>Acumin Pro ExtraCondensed</vt:lpstr>
      <vt:lpstr>Acumin Pro ExtraCondensed Smbd</vt:lpstr>
      <vt:lpstr>Arial</vt:lpstr>
      <vt:lpstr>Acumin Pro</vt:lpstr>
      <vt:lpstr>United Sans Reg Medium</vt:lpstr>
      <vt:lpstr>Purdue1</vt:lpstr>
      <vt:lpstr>FAll 2025 Mechanical Engineering NEW Graduate STUDENT orientation </vt:lpstr>
      <vt:lpstr>Agenda   Welcome by Prof. Nicole Key, Associate Head for Graduate Studies  Intro of ME Graduate Office Staff &amp; Overview of Graduate Program               Intro of ME Graduate Student Organization, by OMEGA  Q&amp;A   </vt:lpstr>
      <vt:lpstr>ME Grad Office Team</vt:lpstr>
      <vt:lpstr>CoE Employment Center</vt:lpstr>
      <vt:lpstr>Business Office</vt:lpstr>
      <vt:lpstr>Summary of Degree Requirements</vt:lpstr>
      <vt:lpstr>Summary of Degree Requirements</vt:lpstr>
      <vt:lpstr>Course Registration</vt:lpstr>
      <vt:lpstr>Course Registration</vt:lpstr>
      <vt:lpstr>Plan of Study</vt:lpstr>
      <vt:lpstr>Path to PhD </vt:lpstr>
      <vt:lpstr>Funding</vt:lpstr>
      <vt:lpstr>Reminders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Xiaomin Qian</dc:creator>
  <cp:lastModifiedBy>Xiaomin Qian</cp:lastModifiedBy>
  <cp:revision>227</cp:revision>
  <dcterms:created xsi:type="dcterms:W3CDTF">2020-06-22T02:53:13Z</dcterms:created>
  <dcterms:modified xsi:type="dcterms:W3CDTF">2025-08-21T21:40:12Z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2025-07-18T20:10:15Z</vt:lpwstr>
  </property>
  <property fmtid="{D5CDD505-2E9C-101B-9397-08002B2CF9AE}" pid="4" name="MSIP_Label_f7606f69-b0ae-4874-be30-7d43a3c7be10_Method">
    <vt:lpwstr>Standard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31149a76-04f2-45b3-bd0b-b513ec078eac</vt:lpwstr>
  </property>
  <property fmtid="{D5CDD505-2E9C-101B-9397-08002B2CF9AE}" pid="8" name="MSIP_Label_f7606f69-b0ae-4874-be30-7d43a3c7be10_ContentBits">
    <vt:lpwstr>0</vt:lpwstr>
  </property>
  <property fmtid="{D5CDD505-2E9C-101B-9397-08002B2CF9AE}" pid="9" name="MSIP_Label_f7606f69-b0ae-4874-be30-7d43a3c7be10_Tag">
    <vt:lpwstr>10, 3, 0, 1</vt:lpwstr>
  </property>
</Properties>
</file>