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4" r:id="rId4"/>
    <p:sldId id="267" r:id="rId5"/>
    <p:sldId id="279" r:id="rId6"/>
    <p:sldId id="280" r:id="rId7"/>
    <p:sldId id="281" r:id="rId8"/>
    <p:sldId id="283" r:id="rId9"/>
    <p:sldId id="282" r:id="rId10"/>
    <p:sldId id="269" r:id="rId11"/>
    <p:sldId id="273" r:id="rId12"/>
    <p:sldId id="275" r:id="rId13"/>
    <p:sldId id="276" r:id="rId14"/>
  </p:sldIdLst>
  <p:sldSz cx="9144000" cy="6858000" type="screen4x3"/>
  <p:notesSz cx="6858000" cy="9144000"/>
  <p:embeddedFontLst>
    <p:embeddedFont>
      <p:font typeface="Acumin Pro" panose="020B0604020202020204" charset="0"/>
      <p:regular r:id="rId15"/>
      <p:bold r:id="rId16"/>
      <p:italic r:id="rId17"/>
      <p:boldItalic r:id="rId18"/>
    </p:embeddedFont>
    <p:embeddedFont>
      <p:font typeface="Acumin Pro ExtraCondensed" panose="020B0604020202020204" charset="0"/>
      <p:regular r:id="rId19"/>
      <p:bold r:id="rId20"/>
      <p:italic r:id="rId21"/>
      <p:boldItalic r:id="rId22"/>
    </p:embeddedFont>
    <p:embeddedFont>
      <p:font typeface="Acumin Pro ExtraCondensed Smbd" panose="020B0604020202020204" charset="0"/>
      <p:regular r:id="rId23"/>
      <p:bold r:id="rId24"/>
      <p:italic r:id="rId25"/>
      <p:boldItalic r:id="rId26"/>
    </p:embeddedFont>
    <p:embeddedFont>
      <p:font typeface="Acumin Pro Medium" panose="020B0604020202020204" charset="0"/>
      <p:regular r:id="rId27"/>
      <p:italic r:id="rId28"/>
    </p:embeddedFont>
    <p:embeddedFont>
      <p:font typeface="Acumin Pro Semibold" panose="020B0604020202020204" charset="0"/>
      <p:regular r:id="rId29"/>
      <p:bold r:id="rId30"/>
      <p:italic r:id="rId31"/>
      <p:boldItalic r:id="rId32"/>
    </p:embeddedFont>
    <p:embeddedFont>
      <p:font typeface="Acumin Pro SemiCondensed" panose="020B0604020202020204" charset="0"/>
      <p:regular r:id="rId33"/>
      <p:bold r:id="rId34"/>
      <p:italic r:id="rId35"/>
      <p:boldItalic r:id="rId36"/>
    </p:embeddedFont>
    <p:embeddedFont>
      <p:font typeface="United Sans Cd Md" charset="0"/>
      <p:regular r:id="rId37"/>
    </p:embeddedFont>
    <p:embeddedFont>
      <p:font typeface="United Sans Reg Medium" panose="020B0604020202020204" charset="0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5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Engr/Academics/Graduate/ProfessionalDevelopment/conference-travel-grants" TargetMode="External"/><Relationship Id="rId7" Type="http://schemas.openxmlformats.org/officeDocument/2006/relationships/hyperlink" Target="https://purduemegrad.blog/" TargetMode="External"/><Relationship Id="rId2" Type="http://schemas.openxmlformats.org/officeDocument/2006/relationships/hyperlink" Target="https://www.purdue.edu/df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gradschool/fellowship/funding-resources-for-students/fellowships/" TargetMode="External"/><Relationship Id="rId5" Type="http://schemas.openxmlformats.org/officeDocument/2006/relationships/hyperlink" Target="https://engineering.purdue.edu/Engr/Academics/Graduate/fellowship-list" TargetMode="External"/><Relationship Id="rId4" Type="http://schemas.openxmlformats.org/officeDocument/2006/relationships/hyperlink" Target="https://purduegradstudent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gradschool/research/rcr/index.php" TargetMode="External"/><Relationship Id="rId2" Type="http://schemas.openxmlformats.org/officeDocument/2006/relationships/hyperlink" Target="https://purduemegrad.blog/2023/07/24/admission-document-collection-dat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engineering.purdue.edu/ME/Graduate/OnCampus/TimeLimits" TargetMode="External"/><Relationship Id="rId4" Type="http://schemas.openxmlformats.org/officeDocument/2006/relationships/hyperlink" Target="https://engineering.purdue.edu/ME/Graduate/OnCampus/AcademicRequirement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" TargetMode="External"/><Relationship Id="rId3" Type="http://schemas.openxmlformats.org/officeDocument/2006/relationships/hyperlink" Target="mailto:engremployment@purdue.edu" TargetMode="External"/><Relationship Id="rId7" Type="http://schemas.openxmlformats.org/officeDocument/2006/relationships/hyperlink" Target="https://www.purdue.edu/gradschool/professional-development/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gradschool/fellowship/" TargetMode="External"/><Relationship Id="rId5" Type="http://schemas.openxmlformats.org/officeDocument/2006/relationships/hyperlink" Target="https://www.purdue.edu/studentemployment/site/" TargetMode="External"/><Relationship Id="rId10" Type="http://schemas.openxmlformats.org/officeDocument/2006/relationships/hyperlink" Target="https://www.cco.purdue.edu/" TargetMode="External"/><Relationship Id="rId4" Type="http://schemas.openxmlformats.org/officeDocument/2006/relationships/hyperlink" Target="https://www.purdue.edu/push/" TargetMode="External"/><Relationship Id="rId9" Type="http://schemas.openxmlformats.org/officeDocument/2006/relationships/hyperlink" Target="https://www.opp.purdue.ed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caps/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vpsl/leadership/About/ACE_Campus_Pantry.html" TargetMode="External"/><Relationship Id="rId2" Type="http://schemas.openxmlformats.org/officeDocument/2006/relationships/hyperlink" Target="https://www.purdue.edu/wie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5" Type="http://schemas.openxmlformats.org/officeDocument/2006/relationships/hyperlink" Target="https://www.purdue.edu/veterans/" TargetMode="External"/><Relationship Id="rId4" Type="http://schemas.openxmlformats.org/officeDocument/2006/relationships/hyperlink" Target="https://www.purdue.edu/diversity-inclusion/about-us/departments.html" TargetMode="External"/><Relationship Id="rId9" Type="http://schemas.openxmlformats.org/officeDocument/2006/relationships/hyperlink" Target="https://taskhuma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outlook.office365.com/owa/calendar/EngrEmploymentCalendar@purdue.edu/booking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gineering.purdue.edu/Engr/AboutUs/Administration/BusinessOffice/employmen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FallDropAdd.html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online/courses/advance_planning_schedule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Registr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PlanOfStudy/AdvisoryCommitte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Exams" TargetMode="External"/><Relationship Id="rId2" Type="http://schemas.openxmlformats.org/officeDocument/2006/relationships/hyperlink" Target="https://engineering.purdue.edu/ME/Graduate/Prospective/DegreesOffered#DirectPhD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Fall 2023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677108"/>
          </a:xfrm>
        </p:spPr>
        <p:txBody>
          <a:bodyPr/>
          <a:lstStyle/>
          <a:p>
            <a:r>
              <a:rPr lang="en-US" dirty="0"/>
              <a:t>ME Grad Office, Wang Hall 4</a:t>
            </a:r>
            <a:r>
              <a:rPr lang="en-US" baseline="30000" dirty="0"/>
              <a:t>th</a:t>
            </a:r>
            <a:r>
              <a:rPr lang="en-US" dirty="0"/>
              <a:t> FL   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Division of Financial Aid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3"/>
              </a:rPr>
              <a:t>CoE</a:t>
            </a:r>
            <a:r>
              <a:rPr lang="en-US" dirty="0">
                <a:hlinkClick r:id="rId3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4"/>
              </a:rPr>
              <a:t>Purdue Graduate Student Government Grants </a:t>
            </a:r>
            <a:r>
              <a:rPr lang="en-US" sz="1600" i="1" dirty="0"/>
              <a:t>(travel, professional development, symposium, child care,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5"/>
              </a:rPr>
              <a:t>CoE</a:t>
            </a:r>
            <a:r>
              <a:rPr lang="en-US" dirty="0">
                <a:hlinkClick r:id="rId5"/>
              </a:rPr>
              <a:t> list </a:t>
            </a:r>
            <a:endParaRPr lang="en-US" dirty="0"/>
          </a:p>
          <a:p>
            <a:r>
              <a:rPr lang="en-US" dirty="0">
                <a:hlinkClick r:id="rId6"/>
              </a:rPr>
              <a:t>Grad School list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Departmental Scholarships</a:t>
            </a:r>
          </a:p>
          <a:p>
            <a:r>
              <a:rPr lang="en-US" dirty="0"/>
              <a:t>Post on </a:t>
            </a:r>
            <a:r>
              <a:rPr lang="en-US" dirty="0">
                <a:hlinkClick r:id="rId7"/>
              </a:rPr>
              <a:t>ME Grad Blog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917" y="1043940"/>
            <a:ext cx="7570949" cy="5029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Conditions for continued enrollment: check admission letter, you may have to </a:t>
            </a:r>
            <a:r>
              <a:rPr lang="en-US" dirty="0">
                <a:hlinkClick r:id="rId2"/>
              </a:rPr>
              <a:t>submit</a:t>
            </a:r>
            <a:r>
              <a:rPr lang="en-US" dirty="0"/>
              <a:t>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CITI (RCR online training) is required to be completed in 60 days. Residential students MUST complete 2-hr RCR workshop, register at </a:t>
            </a:r>
            <a:r>
              <a:rPr lang="en-US" dirty="0">
                <a:hlinkClick r:id="rId3"/>
              </a:rPr>
              <a:t>Grad School </a:t>
            </a:r>
            <a:r>
              <a:rPr lang="en-US" dirty="0"/>
              <a:t>webpage.</a:t>
            </a:r>
          </a:p>
          <a:p>
            <a:endParaRPr lang="en-US" dirty="0"/>
          </a:p>
          <a:p>
            <a:r>
              <a:rPr lang="en-US" dirty="0"/>
              <a:t>Complete Respect Boundaries training in Brightspace by Oct. 9th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412109"/>
            <a:ext cx="8017398" cy="5134931"/>
          </a:xfrm>
        </p:spPr>
        <p:txBody>
          <a:bodyPr>
            <a:normAutofit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lvl="0"/>
            <a:endParaRPr lang="nn-NO" dirty="0"/>
          </a:p>
          <a:p>
            <a:pPr lvl="0"/>
            <a:r>
              <a:rPr lang="nn-NO" dirty="0">
                <a:hlinkClick r:id="rId3"/>
              </a:rPr>
              <a:t>CoE Employment Center</a:t>
            </a:r>
            <a:endParaRPr lang="nn-NO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Purdue University Student Health Service </a:t>
            </a:r>
            <a:r>
              <a:rPr lang="en-US" dirty="0">
                <a:solidFill>
                  <a:srgbClr val="000000"/>
                </a:solidFill>
              </a:rPr>
              <a:t>(PUSH) for health insurance info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On-campus hourly jobs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6"/>
              </a:rPr>
              <a:t>Grad School Fellowship Office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dirty="0">
                <a:hlinkClick r:id="rId7"/>
              </a:rPr>
              <a:t>Grad School Office of Professional Development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8"/>
              </a:rPr>
              <a:t>Purdue Writing Lab</a:t>
            </a:r>
            <a:endParaRPr lang="en-US" dirty="0"/>
          </a:p>
          <a:p>
            <a:endParaRPr lang="en-US" sz="14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292506"/>
            <a:ext cx="8017398" cy="4888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Veterans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7"/>
              </a:rPr>
              <a:t>ACE Campus Food Pantry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8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Wellness app </a:t>
            </a:r>
            <a:r>
              <a:rPr lang="en-US" u="sng" dirty="0" err="1">
                <a:solidFill>
                  <a:srgbClr val="1155CC"/>
                </a:solidFill>
                <a:latin typeface="Acumin Pro" panose="020B060402020202020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TaskHuman</a:t>
            </a:r>
            <a:r>
              <a:rPr lang="en-US" sz="1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1-on-1 live video calls with coaches, unlimited access)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3739485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Welcome by Dr. Eckhard Groll, Head of ME &amp; Dr. Nicole Key, Associate Head for Graduate Studies</a:t>
            </a:r>
            <a:br>
              <a:rPr lang="en-US" b="0" dirty="0"/>
            </a:br>
            <a:r>
              <a:rPr lang="en-US" b="0" dirty="0"/>
              <a:t>            </a:t>
            </a:r>
            <a:br>
              <a:rPr lang="en-US" b="0" dirty="0"/>
            </a:br>
            <a:r>
              <a:rPr lang="en-US" b="0" dirty="0"/>
              <a:t>Intro of ME Graduate Office Staff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Intro of ME Graduate Student Organization, by OMEGA President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ME Graduate Program Overview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 within first 3 days of your hiring start date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1600" i="1" dirty="0"/>
              <a:t>Present required documents in person by </a:t>
            </a:r>
            <a:r>
              <a:rPr lang="en-US" sz="1600" i="1" dirty="0">
                <a:hlinkClick r:id="rId2"/>
              </a:rPr>
              <a:t>appointment</a:t>
            </a:r>
            <a:endParaRPr lang="en-US" sz="1600" i="1" dirty="0"/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 dirty="0"/>
              <a:t>Vacation/internship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 (POTR), Room 127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Website: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05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https://engineering.purdue.edu/Engr/AboutUs/Administration/BusinessOffice/employment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MS Thesis: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 (Online MSME):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ME courses</a:t>
            </a:r>
          </a:p>
          <a:p>
            <a:pPr lvl="0"/>
            <a:r>
              <a:rPr lang="en-US" dirty="0"/>
              <a:t>9 credits of tech electives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Professional Master’s (PMP)</a:t>
            </a:r>
          </a:p>
          <a:p>
            <a:pPr lvl="0"/>
            <a:r>
              <a:rPr lang="en-US" dirty="0"/>
              <a:t>30 credit hours of coursework, including 3 credits of applied math</a:t>
            </a:r>
          </a:p>
          <a:p>
            <a:pPr lvl="0"/>
            <a:r>
              <a:rPr lang="en-US" dirty="0"/>
              <a:t>9 credits in professional development area</a:t>
            </a:r>
          </a:p>
          <a:p>
            <a:pPr lvl="0"/>
            <a:r>
              <a:rPr lang="en-US" dirty="0"/>
              <a:t>12 credits of ME courses</a:t>
            </a:r>
          </a:p>
          <a:p>
            <a:pPr lvl="0"/>
            <a:r>
              <a:rPr lang="en-US" dirty="0"/>
              <a:t>6 credits of tech electives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ME 600-level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ME 600-level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NOT required for online students</a:t>
            </a:r>
          </a:p>
          <a:p>
            <a:pPr lvl="0"/>
            <a:r>
              <a:rPr lang="en-US" dirty="0"/>
              <a:t>International/funded students must register full time (minimum 8 credits for spring/fall, maximum 3 credits of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r>
              <a:rPr lang="en-US" dirty="0"/>
              <a:t>Exception for TA/RA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1 course for online students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Research students should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50277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Resources &gt; Schedule of Classes   ***MGMT registration survey for PMP only</a:t>
            </a:r>
          </a:p>
          <a:p>
            <a:pPr lvl="0"/>
            <a:r>
              <a:rPr lang="en-US" sz="2100" dirty="0">
                <a:hlinkClick r:id="rId3"/>
              </a:rPr>
              <a:t>Distance course list</a:t>
            </a:r>
            <a:endParaRPr lang="en-US" sz="2100" dirty="0"/>
          </a:p>
          <a:p>
            <a:pPr lvl="0"/>
            <a:endParaRPr lang="en-US" sz="2100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/>
              <a:t>Read descriptions!</a:t>
            </a:r>
          </a:p>
          <a:p>
            <a:pPr marL="0" lvl="0" indent="0">
              <a:buNone/>
            </a:pPr>
            <a:endParaRPr lang="en-US" sz="2100" dirty="0"/>
          </a:p>
          <a:p>
            <a:pPr>
              <a:lnSpc>
                <a:spcPct val="170000"/>
              </a:lnSpc>
            </a:pPr>
            <a:r>
              <a:rPr lang="en-US" sz="2100" dirty="0">
                <a:highlight>
                  <a:srgbClr val="FFFF00"/>
                </a:highlight>
              </a:rPr>
              <a:t>West Lafayette Continuing Ed Campus </a:t>
            </a:r>
            <a:r>
              <a:rPr lang="en-US" sz="2100" dirty="0"/>
              <a:t>VS. </a:t>
            </a:r>
            <a:r>
              <a:rPr lang="en-US" sz="2100" dirty="0">
                <a:highlight>
                  <a:srgbClr val="FFFF00"/>
                </a:highlight>
              </a:rPr>
              <a:t>West Lafayette Campus</a:t>
            </a:r>
          </a:p>
          <a:p>
            <a:pPr>
              <a:lnSpc>
                <a:spcPct val="170000"/>
              </a:lnSpc>
            </a:pPr>
            <a:r>
              <a:rPr lang="en-US" sz="2100" dirty="0">
                <a:solidFill>
                  <a:srgbClr val="FF0000"/>
                </a:solidFill>
              </a:rPr>
              <a:t>EPE</a:t>
            </a:r>
            <a:r>
              <a:rPr lang="en-US" sz="2100" dirty="0"/>
              <a:t> - This section is for online program students</a:t>
            </a:r>
          </a:p>
          <a:p>
            <a:pPr>
              <a:lnSpc>
                <a:spcPct val="170000"/>
              </a:lnSpc>
            </a:pPr>
            <a:r>
              <a:rPr lang="en-US" sz="2100" dirty="0">
                <a:solidFill>
                  <a:srgbClr val="00B050"/>
                </a:solidFill>
              </a:rPr>
              <a:t>ONC</a:t>
            </a:r>
            <a:r>
              <a:rPr lang="en-US" sz="2100" dirty="0"/>
              <a:t>/</a:t>
            </a:r>
            <a:r>
              <a:rPr lang="en-US" sz="2100" dirty="0">
                <a:solidFill>
                  <a:srgbClr val="00B050"/>
                </a:solidFill>
              </a:rPr>
              <a:t>OL</a:t>
            </a:r>
            <a:r>
              <a:rPr lang="en-US" sz="2100" dirty="0"/>
              <a:t>– This section is for on-campus students who will access the lecture online. </a:t>
            </a:r>
            <a:r>
              <a:rPr lang="en-US" sz="1700" i="1" dirty="0"/>
              <a:t>Residential students must get instructor’s approval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4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in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</a:t>
            </a:r>
            <a:r>
              <a:rPr lang="en-US" dirty="0">
                <a:hlinkClick r:id="rId3"/>
              </a:rPr>
              <a:t>virtual meeting </a:t>
            </a:r>
            <a:r>
              <a:rPr lang="en-US" dirty="0"/>
              <a:t>on the 2</a:t>
            </a:r>
            <a:r>
              <a:rPr lang="en-US" baseline="30000" dirty="0"/>
              <a:t>nd</a:t>
            </a:r>
            <a:r>
              <a:rPr lang="en-US" dirty="0"/>
              <a:t> week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MS non-thesis (online/residential/PMP) – 1 chair</a:t>
            </a:r>
          </a:p>
          <a:p>
            <a:pPr lvl="0"/>
            <a:r>
              <a:rPr lang="en-US" dirty="0"/>
              <a:t>MS thesis – 3 total, at least</a:t>
            </a:r>
          </a:p>
          <a:p>
            <a:pPr lvl="0"/>
            <a:r>
              <a:rPr lang="en-US" dirty="0"/>
              <a:t>PhD/D-PhD – 4 total,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4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6"/>
            <a:ext cx="7567213" cy="41230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hlinkClick r:id="rId2"/>
              </a:rPr>
              <a:t>D-PhD Application</a:t>
            </a:r>
            <a:endParaRPr lang="en-US" b="1" dirty="0"/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3.8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at the semester when you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coursework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3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Defense: register for at least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4355</TotalTime>
  <Words>1104</Words>
  <Application>Microsoft Office PowerPoint</Application>
  <PresentationFormat>On-screen Show (4:3)</PresentationFormat>
  <Paragraphs>221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United Sans Cd Md</vt:lpstr>
      <vt:lpstr>Times New Roman</vt:lpstr>
      <vt:lpstr>Acumin Pro ExtraCondensed Smbd</vt:lpstr>
      <vt:lpstr>Acumin Pro ExtraCondensed</vt:lpstr>
      <vt:lpstr>Wingdings</vt:lpstr>
      <vt:lpstr>Acumin Pro</vt:lpstr>
      <vt:lpstr>Acumin Pro Semibold</vt:lpstr>
      <vt:lpstr>Acumin Pro Medium</vt:lpstr>
      <vt:lpstr>Acumin Pro SemiCondensed</vt:lpstr>
      <vt:lpstr>Arial</vt:lpstr>
      <vt:lpstr>United Sans Reg Medium</vt:lpstr>
      <vt:lpstr>Purdue1</vt:lpstr>
      <vt:lpstr>Fall 2023 Mechanical Engineering NEW Graduate STUDENT orientation </vt:lpstr>
      <vt:lpstr>Agenda  Welcome by Dr. Eckhard Groll, Head of ME &amp; Dr. Nicole Key, Associate Head for Graduate Studies              Intro of ME Graduate Office Staff  Intro of ME Graduate Student Organization, by OMEGA President  ME Graduate Program Overview  Q&amp;A   </vt:lpstr>
      <vt:lpstr>CoE Employment Center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Qian, Xiaomin</cp:lastModifiedBy>
  <cp:revision>175</cp:revision>
  <dcterms:created xsi:type="dcterms:W3CDTF">2020-06-22T02:53:13Z</dcterms:created>
  <dcterms:modified xsi:type="dcterms:W3CDTF">2023-08-18T13:51:28Z</dcterms:modified>
</cp:coreProperties>
</file>