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sldIdLst>
    <p:sldId id="257" r:id="rId2"/>
    <p:sldId id="260" r:id="rId3"/>
    <p:sldId id="284" r:id="rId4"/>
    <p:sldId id="267" r:id="rId5"/>
    <p:sldId id="279" r:id="rId6"/>
    <p:sldId id="280" r:id="rId7"/>
    <p:sldId id="281" r:id="rId8"/>
    <p:sldId id="283" r:id="rId9"/>
    <p:sldId id="282" r:id="rId10"/>
    <p:sldId id="269" r:id="rId11"/>
    <p:sldId id="273" r:id="rId12"/>
    <p:sldId id="275" r:id="rId13"/>
    <p:sldId id="276" r:id="rId14"/>
    <p:sldId id="285" r:id="rId15"/>
  </p:sldIdLst>
  <p:sldSz cx="9144000" cy="6858000" type="screen4x3"/>
  <p:notesSz cx="6858000" cy="9144000"/>
  <p:embeddedFontLst>
    <p:embeddedFont>
      <p:font typeface="Acumin Pro" panose="020B0604020202020204" charset="0"/>
      <p:regular r:id="rId16"/>
      <p:bold r:id="rId17"/>
      <p:italic r:id="rId18"/>
      <p:boldItalic r:id="rId19"/>
    </p:embeddedFont>
    <p:embeddedFont>
      <p:font typeface="Acumin Pro ExtraCondensed" panose="020B0604020202020204" charset="0"/>
      <p:regular r:id="rId20"/>
      <p:bold r:id="rId21"/>
      <p:italic r:id="rId22"/>
      <p:boldItalic r:id="rId23"/>
    </p:embeddedFont>
    <p:embeddedFont>
      <p:font typeface="Acumin Pro ExtraCondensed Smbd" panose="020B0604020202020204" charset="0"/>
      <p:regular r:id="rId24"/>
      <p:bold r:id="rId25"/>
      <p:italic r:id="rId26"/>
      <p:boldItalic r:id="rId27"/>
    </p:embeddedFont>
    <p:embeddedFont>
      <p:font typeface="Acumin Pro Medium" panose="020B0604020202020204" charset="0"/>
      <p:regular r:id="rId28"/>
      <p:italic r:id="rId29"/>
    </p:embeddedFont>
    <p:embeddedFont>
      <p:font typeface="Acumin Pro Semibold" panose="020B0604020202020204" charset="0"/>
      <p:regular r:id="rId30"/>
      <p:bold r:id="rId31"/>
      <p:italic r:id="rId32"/>
      <p:boldItalic r:id="rId33"/>
    </p:embeddedFont>
    <p:embeddedFont>
      <p:font typeface="Acumin Pro SemiCondensed" panose="020B0604020202020204" charset="0"/>
      <p:regular r:id="rId34"/>
      <p:bold r:id="rId35"/>
      <p:italic r:id="rId36"/>
      <p:boldItalic r:id="rId37"/>
    </p:embeddedFont>
    <p:embeddedFont>
      <p:font typeface="United Sans Cd Md" charset="0"/>
      <p:regular r:id="rId38"/>
    </p:embeddedFont>
    <p:embeddedFont>
      <p:font typeface="United Sans Reg Medium" panose="020B0604020202020204" charset="0"/>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15" autoAdjust="0"/>
    <p:restoredTop sz="94674"/>
  </p:normalViewPr>
  <p:slideViewPr>
    <p:cSldViewPr snapToGrid="0" snapToObjects="1">
      <p:cViewPr varScale="1">
        <p:scale>
          <a:sx n="114" d="100"/>
          <a:sy n="114" d="100"/>
        </p:scale>
        <p:origin x="108" y="40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 name="Picture 2">
            <a:extLst>
              <a:ext uri="{FF2B5EF4-FFF2-40B4-BE49-F238E27FC236}">
                <a16:creationId xmlns:a16="http://schemas.microsoft.com/office/drawing/2014/main" id="{7C8BC758-D59E-8E44-B1BB-3467BE203B05}"/>
              </a:ext>
            </a:extLst>
          </p:cNvPr>
          <p:cNvPicPr>
            <a:picLocks noChangeAspect="1"/>
          </p:cNvPicPr>
          <p:nvPr userDrawn="1"/>
        </p:nvPicPr>
        <p:blipFill>
          <a:blip r:embed="rId2"/>
          <a:stretch>
            <a:fillRect/>
          </a:stretch>
        </p:blipFill>
        <p:spPr>
          <a:xfrm>
            <a:off x="430187" y="6046656"/>
            <a:ext cx="3560601" cy="377004"/>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1/4/2023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16116" y="1626244"/>
            <a:ext cx="5933959"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4"/>
            <a:ext cx="5322202"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1/4/2023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2" name="Picture 21">
            <a:extLst>
              <a:ext uri="{FF2B5EF4-FFF2-40B4-BE49-F238E27FC236}">
                <a16:creationId xmlns:a16="http://schemas.microsoft.com/office/drawing/2014/main" id="{841A4344-9636-3240-BE56-2905931448BB}"/>
              </a:ext>
            </a:extLst>
          </p:cNvPr>
          <p:cNvPicPr>
            <a:picLocks noChangeAspect="1"/>
          </p:cNvPicPr>
          <p:nvPr userDrawn="1"/>
        </p:nvPicPr>
        <p:blipFill>
          <a:blip r:embed="rId3"/>
          <a:stretch>
            <a:fillRect/>
          </a:stretch>
        </p:blipFill>
        <p:spPr>
          <a:xfrm>
            <a:off x="430187" y="6046656"/>
            <a:ext cx="3560601" cy="377004"/>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1/4/2023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20" name="Picture 19">
            <a:extLst>
              <a:ext uri="{FF2B5EF4-FFF2-40B4-BE49-F238E27FC236}">
                <a16:creationId xmlns:a16="http://schemas.microsoft.com/office/drawing/2014/main" id="{FEC7FD0C-6FE9-F549-9789-857EA3F3191C}"/>
              </a:ext>
            </a:extLst>
          </p:cNvPr>
          <p:cNvPicPr>
            <a:picLocks noChangeAspect="1"/>
          </p:cNvPicPr>
          <p:nvPr userDrawn="1"/>
        </p:nvPicPr>
        <p:blipFill>
          <a:blip r:embed="rId3"/>
          <a:stretch>
            <a:fillRect/>
          </a:stretch>
        </p:blipFill>
        <p:spPr>
          <a:xfrm>
            <a:off x="430187" y="6046656"/>
            <a:ext cx="3560601" cy="377004"/>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1/4/2023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28" name="Picture 27">
            <a:extLst>
              <a:ext uri="{FF2B5EF4-FFF2-40B4-BE49-F238E27FC236}">
                <a16:creationId xmlns:a16="http://schemas.microsoft.com/office/drawing/2014/main" id="{06CDF66D-338D-1041-A82A-FAECF8B38EC3}"/>
              </a:ext>
            </a:extLst>
          </p:cNvPr>
          <p:cNvPicPr>
            <a:picLocks noChangeAspect="1"/>
          </p:cNvPicPr>
          <p:nvPr userDrawn="1"/>
        </p:nvPicPr>
        <p:blipFill>
          <a:blip r:embed="rId3"/>
          <a:stretch>
            <a:fillRect/>
          </a:stretch>
        </p:blipFill>
        <p:spPr>
          <a:xfrm>
            <a:off x="430187" y="6046656"/>
            <a:ext cx="3560601" cy="377004"/>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0" y="304800"/>
            <a:ext cx="2879168" cy="1253420"/>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7" y="6202177"/>
            <a:ext cx="856700" cy="323968"/>
          </a:xfrm>
        </p:spPr>
        <p:txBody>
          <a:bodyPr/>
          <a:lstStyle>
            <a:lvl1pPr>
              <a:defRPr>
                <a:solidFill>
                  <a:schemeClr val="accent4">
                    <a:alpha val="70000"/>
                  </a:schemeClr>
                </a:solidFill>
              </a:defRPr>
            </a:lvl1pPr>
          </a:lstStyle>
          <a:p>
            <a:fld id="{049DC8E1-D369-0F48-9062-BB068AFD07CE}" type="datetime1">
              <a:rPr lang="en-US" smtClean="0"/>
              <a:pPr/>
              <a:t>1/4/2023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4" name="Picture 23">
            <a:extLst>
              <a:ext uri="{FF2B5EF4-FFF2-40B4-BE49-F238E27FC236}">
                <a16:creationId xmlns:a16="http://schemas.microsoft.com/office/drawing/2014/main" id="{AD1B7735-DBE9-4B49-A2F7-5DC8ED0C8B85}"/>
              </a:ext>
            </a:extLst>
          </p:cNvPr>
          <p:cNvPicPr>
            <a:picLocks noChangeAspect="1"/>
          </p:cNvPicPr>
          <p:nvPr userDrawn="1"/>
        </p:nvPicPr>
        <p:blipFill>
          <a:blip r:embed="rId3"/>
          <a:stretch>
            <a:fillRect/>
          </a:stretch>
        </p:blipFill>
        <p:spPr>
          <a:xfrm>
            <a:off x="430187" y="6046656"/>
            <a:ext cx="3560601" cy="377004"/>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2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1/4/2023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30" name="Picture 29">
            <a:extLst>
              <a:ext uri="{FF2B5EF4-FFF2-40B4-BE49-F238E27FC236}">
                <a16:creationId xmlns:a16="http://schemas.microsoft.com/office/drawing/2014/main" id="{07FF972F-4130-074A-B1C3-73BFFC6CC695}"/>
              </a:ext>
            </a:extLst>
          </p:cNvPr>
          <p:cNvPicPr>
            <a:picLocks noChangeAspect="1"/>
          </p:cNvPicPr>
          <p:nvPr userDrawn="1"/>
        </p:nvPicPr>
        <p:blipFill>
          <a:blip r:embed="rId3"/>
          <a:stretch>
            <a:fillRect/>
          </a:stretch>
        </p:blipFill>
        <p:spPr>
          <a:xfrm>
            <a:off x="430187" y="6046656"/>
            <a:ext cx="3560601" cy="377004"/>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089144" y="1557666"/>
            <a:ext cx="5500897"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1" y="2578489"/>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4" y="6202177"/>
            <a:ext cx="817513" cy="323968"/>
          </a:xfrm>
        </p:spPr>
        <p:txBody>
          <a:bodyPr/>
          <a:lstStyle>
            <a:lvl1pPr>
              <a:defRPr>
                <a:solidFill>
                  <a:schemeClr val="accent4">
                    <a:alpha val="70000"/>
                  </a:schemeClr>
                </a:solidFill>
              </a:defRPr>
            </a:lvl1pPr>
          </a:lstStyle>
          <a:p>
            <a:fld id="{049DC8E1-D369-0F48-9062-BB068AFD07CE}" type="datetime1">
              <a:rPr lang="en-US" smtClean="0"/>
              <a:pPr/>
              <a:t>1/4/2023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24" name="Picture 23">
            <a:extLst>
              <a:ext uri="{FF2B5EF4-FFF2-40B4-BE49-F238E27FC236}">
                <a16:creationId xmlns:a16="http://schemas.microsoft.com/office/drawing/2014/main" id="{7A3B79D6-A9F6-0445-970F-F4D8E92445C9}"/>
              </a:ext>
            </a:extLst>
          </p:cNvPr>
          <p:cNvPicPr>
            <a:picLocks noChangeAspect="1"/>
          </p:cNvPicPr>
          <p:nvPr userDrawn="1"/>
        </p:nvPicPr>
        <p:blipFill>
          <a:blip r:embed="rId3"/>
          <a:stretch>
            <a:fillRect/>
          </a:stretch>
        </p:blipFill>
        <p:spPr>
          <a:xfrm>
            <a:off x="430191" y="6046656"/>
            <a:ext cx="3560593" cy="377004"/>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1/4/2023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urduegradstudents.com/" TargetMode="External"/><Relationship Id="rId2" Type="http://schemas.openxmlformats.org/officeDocument/2006/relationships/hyperlink" Target="https://engineering.purdue.edu/Engr/Academics/Graduate/ProfessionalDevelopment/conference-travel-grants" TargetMode="External"/><Relationship Id="rId1" Type="http://schemas.openxmlformats.org/officeDocument/2006/relationships/slideLayout" Target="../slideLayouts/slideLayout4.xml"/><Relationship Id="rId6" Type="http://schemas.openxmlformats.org/officeDocument/2006/relationships/hyperlink" Target="https://purduemegrad.blog/" TargetMode="External"/><Relationship Id="rId5" Type="http://schemas.openxmlformats.org/officeDocument/2006/relationships/hyperlink" Target="https://www.purdue.edu/gradschool/fellowship/funding-resources-for-students/fellowships/" TargetMode="External"/><Relationship Id="rId4" Type="http://schemas.openxmlformats.org/officeDocument/2006/relationships/hyperlink" Target="https://engineering.purdue.edu/Engr/Academics/Graduate/fellowship-lis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gineering.purdue.edu/ME/Graduate/OnCampus/AcademicRequirements" TargetMode="External"/><Relationship Id="rId2" Type="http://schemas.openxmlformats.org/officeDocument/2006/relationships/hyperlink" Target="https://www.purdue.edu/gradschool/research/rcr/index.php" TargetMode="External"/><Relationship Id="rId1" Type="http://schemas.openxmlformats.org/officeDocument/2006/relationships/slideLayout" Target="../slideLayouts/slideLayout4.xml"/><Relationship Id="rId6" Type="http://schemas.openxmlformats.org/officeDocument/2006/relationships/hyperlink" Target="https://purduemegrad.blog/" TargetMode="External"/><Relationship Id="rId5" Type="http://schemas.openxmlformats.org/officeDocument/2006/relationships/hyperlink" Target="https://engineering.purdue.edu/MECL/building/" TargetMode="External"/><Relationship Id="rId4" Type="http://schemas.openxmlformats.org/officeDocument/2006/relationships/hyperlink" Target="https://engineering.purdue.edu/ME/Graduate/OnCampus/TimeLimit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purdue.edu/gradschool/fellowship/" TargetMode="External"/><Relationship Id="rId3" Type="http://schemas.openxmlformats.org/officeDocument/2006/relationships/hyperlink" Target="mailto:mebo@purdue.edu" TargetMode="External"/><Relationship Id="rId7" Type="http://schemas.openxmlformats.org/officeDocument/2006/relationships/hyperlink" Target="https://www.purdue.edu/studentemployment/site/" TargetMode="External"/><Relationship Id="rId2" Type="http://schemas.openxmlformats.org/officeDocument/2006/relationships/hyperlink" Target="https://engineering.purdue.edu/ME/Graduate" TargetMode="External"/><Relationship Id="rId1" Type="http://schemas.openxmlformats.org/officeDocument/2006/relationships/slideLayout" Target="../slideLayouts/slideLayout4.xml"/><Relationship Id="rId6" Type="http://schemas.openxmlformats.org/officeDocument/2006/relationships/hyperlink" Target="https://www.purdue.edu/push/" TargetMode="External"/><Relationship Id="rId5" Type="http://schemas.openxmlformats.org/officeDocument/2006/relationships/hyperlink" Target="https://protect.purdue.edu/" TargetMode="External"/><Relationship Id="rId10" Type="http://schemas.openxmlformats.org/officeDocument/2006/relationships/hyperlink" Target="https://owl.purdue.edu/" TargetMode="External"/><Relationship Id="rId4" Type="http://schemas.openxmlformats.org/officeDocument/2006/relationships/hyperlink" Target="mailto:engremployment@purdue.edu" TargetMode="External"/><Relationship Id="rId9" Type="http://schemas.openxmlformats.org/officeDocument/2006/relationships/hyperlink" Target="https://www.purdue.edu/gradschool/professional-developmen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purdue.edu/drc/" TargetMode="External"/><Relationship Id="rId3" Type="http://schemas.openxmlformats.org/officeDocument/2006/relationships/hyperlink" Target="https://www.cco.purdue.edu/" TargetMode="External"/><Relationship Id="rId7" Type="http://schemas.openxmlformats.org/officeDocument/2006/relationships/hyperlink" Target="https://www.purdue.edu/veterans/" TargetMode="External"/><Relationship Id="rId2" Type="http://schemas.openxmlformats.org/officeDocument/2006/relationships/hyperlink" Target="https://www.opp.purdue.edu/" TargetMode="External"/><Relationship Id="rId1" Type="http://schemas.openxmlformats.org/officeDocument/2006/relationships/slideLayout" Target="../slideLayouts/slideLayout4.xml"/><Relationship Id="rId6" Type="http://schemas.openxmlformats.org/officeDocument/2006/relationships/hyperlink" Target="https://www.purdue.edu/diversity-inclusion/about-us/departments.html" TargetMode="External"/><Relationship Id="rId11" Type="http://schemas.openxmlformats.org/officeDocument/2006/relationships/hyperlink" Target="https://taskhuman.com/" TargetMode="External"/><Relationship Id="rId5" Type="http://schemas.openxmlformats.org/officeDocument/2006/relationships/hyperlink" Target="https://www.purdue.edu/mep/" TargetMode="External"/><Relationship Id="rId10" Type="http://schemas.openxmlformats.org/officeDocument/2006/relationships/hyperlink" Target="https://www.purdue.edu/caps/" TargetMode="External"/><Relationship Id="rId4" Type="http://schemas.openxmlformats.org/officeDocument/2006/relationships/hyperlink" Target="https://www.purdue.edu/wiep/" TargetMode="External"/><Relationship Id="rId9" Type="http://schemas.openxmlformats.org/officeDocument/2006/relationships/hyperlink" Target="https://www.purdue.edu/vpsl/leadership/About/ACE_Campus_Pantry.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engremployment@purdue.edu" TargetMode="External"/><Relationship Id="rId2" Type="http://schemas.openxmlformats.org/officeDocument/2006/relationships/hyperlink" Target="https://outlook.office365.com/owa/calendar/EngrEmploymentCalendar@purdue.edu/booking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engineering.purdue.edu/ME/Graduate/OnCampus/PlanOfStudy"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purdue.edu/registrar/calendars/FallDropAdd.html" TargetMode="External"/><Relationship Id="rId2" Type="http://schemas.openxmlformats.org/officeDocument/2006/relationships/hyperlink" Target="https://www.purdue.edu/push/Immunizatio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ngineering.purdue.edu/ME/Graduate/OnCampus/Registration" TargetMode="External"/><Relationship Id="rId2" Type="http://schemas.openxmlformats.org/officeDocument/2006/relationships/hyperlink" Target="https://www.purdue.edu/"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ngineering.purdue.edu/ME/Graduate/OnCampus/PlanOfStudy/AdvisoryCommittee" TargetMode="External"/><Relationship Id="rId2" Type="http://schemas.openxmlformats.org/officeDocument/2006/relationships/hyperlink" Target="https://engineering.purdue.edu/ME/Graduate/OnCampus/PlanOfStudy"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engineering.purdue.edu/ME/Graduate/OnCampus/Exam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079722" y="689097"/>
            <a:ext cx="6535924" cy="2968826"/>
          </a:xfrm>
        </p:spPr>
        <p:txBody>
          <a:bodyPr/>
          <a:lstStyle/>
          <a:p>
            <a:r>
              <a:rPr lang="en-US" dirty="0"/>
              <a:t>Spring 2023 Mechanical Engineering NEW Graduate STUDENT orientation</a:t>
            </a:r>
            <a:br>
              <a:rPr lang="en-US" dirty="0"/>
            </a:br>
            <a:endParaRPr lang="en-US"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116116" y="5062479"/>
            <a:ext cx="5322202" cy="677108"/>
          </a:xfrm>
        </p:spPr>
        <p:txBody>
          <a:bodyPr/>
          <a:lstStyle/>
          <a:p>
            <a:r>
              <a:rPr lang="en-US" dirty="0"/>
              <a:t>ME Grad Office   MEgradoffice@purdue.edu</a:t>
            </a:r>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a:xfrm>
            <a:off x="7550552" y="6202177"/>
            <a:ext cx="830355" cy="323968"/>
          </a:xfrm>
        </p:spPr>
        <p:txBody>
          <a:bodyPr/>
          <a:lstStyle/>
          <a:p>
            <a:fld id="{049DC8E1-D369-0F48-9062-BB068AFD07CE}" type="datetime1">
              <a:rPr lang="en-US" smtClean="0"/>
              <a:pPr/>
              <a:t>1/4/2023</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26647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373F-FEA2-4C4C-8603-70FB26155DB0}"/>
              </a:ext>
            </a:extLst>
          </p:cNvPr>
          <p:cNvSpPr>
            <a:spLocks noGrp="1"/>
          </p:cNvSpPr>
          <p:nvPr>
            <p:ph type="ctrTitle"/>
          </p:nvPr>
        </p:nvSpPr>
        <p:spPr/>
        <p:txBody>
          <a:bodyPr/>
          <a:lstStyle/>
          <a:p>
            <a:r>
              <a:rPr lang="en-US" dirty="0"/>
              <a:t>Funding</a:t>
            </a:r>
          </a:p>
        </p:txBody>
      </p:sp>
      <p:sp>
        <p:nvSpPr>
          <p:cNvPr id="4" name="Text Placeholder 3">
            <a:extLst>
              <a:ext uri="{FF2B5EF4-FFF2-40B4-BE49-F238E27FC236}">
                <a16:creationId xmlns:a16="http://schemas.microsoft.com/office/drawing/2014/main" id="{A9D61C6C-4DEF-4E78-A28F-892A29F793D4}"/>
              </a:ext>
            </a:extLst>
          </p:cNvPr>
          <p:cNvSpPr>
            <a:spLocks noGrp="1"/>
          </p:cNvSpPr>
          <p:nvPr>
            <p:ph type="body" sz="quarter" idx="14"/>
          </p:nvPr>
        </p:nvSpPr>
        <p:spPr>
          <a:xfrm>
            <a:off x="1128501" y="1115028"/>
            <a:ext cx="6680552" cy="4768769"/>
          </a:xfrm>
        </p:spPr>
        <p:txBody>
          <a:bodyPr>
            <a:normAutofit/>
          </a:bodyPr>
          <a:lstStyle/>
          <a:p>
            <a:pPr marL="0" indent="0">
              <a:buNone/>
            </a:pPr>
            <a:r>
              <a:rPr lang="en-US" b="1" dirty="0"/>
              <a:t>Small Grants:</a:t>
            </a:r>
          </a:p>
          <a:p>
            <a:r>
              <a:rPr lang="en-US" dirty="0" err="1">
                <a:hlinkClick r:id="rId2"/>
              </a:rPr>
              <a:t>CoE</a:t>
            </a:r>
            <a:r>
              <a:rPr lang="en-US" dirty="0">
                <a:hlinkClick r:id="rId2"/>
              </a:rPr>
              <a:t> Conference Travel Grants </a:t>
            </a:r>
            <a:r>
              <a:rPr lang="en-US" dirty="0"/>
              <a:t>for PhD who passed/scheduled preliminary exam</a:t>
            </a:r>
          </a:p>
          <a:p>
            <a:r>
              <a:rPr lang="en-US" dirty="0">
                <a:hlinkClick r:id="rId3"/>
              </a:rPr>
              <a:t>Purdue Graduate Student Government Grants </a:t>
            </a:r>
            <a:r>
              <a:rPr lang="en-US" sz="1600" i="1" dirty="0"/>
              <a:t>(travel, professional development, symposium, child care, equipment, etc.)</a:t>
            </a:r>
          </a:p>
          <a:p>
            <a:pPr marL="0" indent="0">
              <a:buNone/>
            </a:pPr>
            <a:endParaRPr lang="en-US" dirty="0"/>
          </a:p>
          <a:p>
            <a:pPr marL="0" indent="0">
              <a:buNone/>
            </a:pPr>
            <a:r>
              <a:rPr lang="en-US" b="1" dirty="0"/>
              <a:t>Fellowships:</a:t>
            </a:r>
          </a:p>
          <a:p>
            <a:r>
              <a:rPr lang="en-US" dirty="0" err="1">
                <a:hlinkClick r:id="rId4"/>
              </a:rPr>
              <a:t>CoE</a:t>
            </a:r>
            <a:r>
              <a:rPr lang="en-US" dirty="0">
                <a:hlinkClick r:id="rId4"/>
              </a:rPr>
              <a:t> list </a:t>
            </a:r>
            <a:endParaRPr lang="en-US" dirty="0"/>
          </a:p>
          <a:p>
            <a:r>
              <a:rPr lang="en-US" dirty="0">
                <a:hlinkClick r:id="rId5"/>
              </a:rPr>
              <a:t>Grad School list</a:t>
            </a:r>
            <a:r>
              <a:rPr lang="en-US" dirty="0"/>
              <a:t> </a:t>
            </a:r>
          </a:p>
          <a:p>
            <a:pPr marL="0" indent="0">
              <a:buNone/>
            </a:pPr>
            <a:r>
              <a:rPr lang="en-US" sz="1600" i="1" dirty="0"/>
              <a:t>(National Fellowships- NDSEG, NASA NSTGRO, NSF, SMART, etc. Private Foundations- Ford, Hertz, etc. Companies- Facebook, Google Fellowship, etc.)</a:t>
            </a:r>
          </a:p>
          <a:p>
            <a:pPr marL="0" indent="0">
              <a:buNone/>
            </a:pPr>
            <a:endParaRPr lang="en-US" dirty="0"/>
          </a:p>
          <a:p>
            <a:pPr marL="0" indent="0">
              <a:buNone/>
            </a:pPr>
            <a:r>
              <a:rPr lang="en-US" b="1" dirty="0"/>
              <a:t>ME Departmental Scholarships</a:t>
            </a:r>
          </a:p>
          <a:p>
            <a:r>
              <a:rPr lang="en-US" dirty="0"/>
              <a:t>Post on </a:t>
            </a:r>
            <a:r>
              <a:rPr lang="en-US" dirty="0">
                <a:hlinkClick r:id="rId6"/>
              </a:rPr>
              <a:t>ME Grad Blog</a:t>
            </a:r>
            <a:endParaRPr lang="en-US" dirty="0"/>
          </a:p>
        </p:txBody>
      </p:sp>
      <p:sp>
        <p:nvSpPr>
          <p:cNvPr id="6" name="Date Placeholder 5">
            <a:extLst>
              <a:ext uri="{FF2B5EF4-FFF2-40B4-BE49-F238E27FC236}">
                <a16:creationId xmlns:a16="http://schemas.microsoft.com/office/drawing/2014/main" id="{8D4A0054-9B07-4066-80F9-57FDDA1C6D02}"/>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61C496B7-631A-400E-A0A3-CD070ABE58A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447422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2B53-290F-4F60-8661-D6FFF3C4F411}"/>
              </a:ext>
            </a:extLst>
          </p:cNvPr>
          <p:cNvSpPr>
            <a:spLocks noGrp="1"/>
          </p:cNvSpPr>
          <p:nvPr>
            <p:ph type="ctrTitle"/>
          </p:nvPr>
        </p:nvSpPr>
        <p:spPr/>
        <p:txBody>
          <a:bodyPr/>
          <a:lstStyle/>
          <a:p>
            <a:r>
              <a:rPr lang="en-US" dirty="0"/>
              <a:t>Reminders</a:t>
            </a:r>
          </a:p>
        </p:txBody>
      </p:sp>
      <p:sp>
        <p:nvSpPr>
          <p:cNvPr id="4" name="Text Placeholder 3">
            <a:extLst>
              <a:ext uri="{FF2B5EF4-FFF2-40B4-BE49-F238E27FC236}">
                <a16:creationId xmlns:a16="http://schemas.microsoft.com/office/drawing/2014/main" id="{D6DE5627-4B27-43F2-A350-8E1DB6E9D548}"/>
              </a:ext>
            </a:extLst>
          </p:cNvPr>
          <p:cNvSpPr>
            <a:spLocks noGrp="1"/>
          </p:cNvSpPr>
          <p:nvPr>
            <p:ph type="body" sz="quarter" idx="14"/>
          </p:nvPr>
        </p:nvSpPr>
        <p:spPr>
          <a:xfrm>
            <a:off x="713917" y="1100295"/>
            <a:ext cx="7570949" cy="4972886"/>
          </a:xfrm>
        </p:spPr>
        <p:txBody>
          <a:bodyPr>
            <a:normAutofit lnSpcReduction="10000"/>
          </a:bodyPr>
          <a:lstStyle/>
          <a:p>
            <a:r>
              <a:rPr lang="en-US" dirty="0"/>
              <a:t>Conditions for continued enrollment: check admission letter, you may have to submit final official transcripts showing degree was awarded.</a:t>
            </a:r>
          </a:p>
          <a:p>
            <a:pPr marL="0" indent="0">
              <a:buNone/>
            </a:pPr>
            <a:endParaRPr lang="en-US" dirty="0"/>
          </a:p>
          <a:p>
            <a:pPr lvl="0"/>
            <a:r>
              <a:rPr lang="en-US" dirty="0"/>
              <a:t>CITI (RCR online training) is required to be completed in 60 days. </a:t>
            </a:r>
            <a:r>
              <a:rPr lang="en-US" dirty="0">
                <a:solidFill>
                  <a:srgbClr val="000000"/>
                </a:solidFill>
              </a:rPr>
              <a:t>Residential students MUST complete 2-hr RCR workshop, register at </a:t>
            </a:r>
            <a:r>
              <a:rPr lang="en-US" dirty="0">
                <a:solidFill>
                  <a:srgbClr val="000000"/>
                </a:solidFill>
                <a:hlinkClick r:id="rId2">
                  <a:extLst>
                    <a:ext uri="{A12FA001-AC4F-418D-AE19-62706E023703}">
                      <ahyp:hlinkClr xmlns:ahyp="http://schemas.microsoft.com/office/drawing/2018/hyperlinkcolor" val="tx"/>
                    </a:ext>
                  </a:extLst>
                </a:hlinkClick>
              </a:rPr>
              <a:t>Grad School </a:t>
            </a:r>
            <a:r>
              <a:rPr lang="en-US" dirty="0">
                <a:solidFill>
                  <a:srgbClr val="000000"/>
                </a:solidFill>
              </a:rPr>
              <a:t>webpage.</a:t>
            </a:r>
            <a:endParaRPr lang="en-US" dirty="0"/>
          </a:p>
          <a:p>
            <a:pPr marL="0" indent="0">
              <a:buNone/>
            </a:pPr>
            <a:r>
              <a:rPr lang="en-US" dirty="0"/>
              <a:t> </a:t>
            </a:r>
          </a:p>
          <a:p>
            <a:r>
              <a:rPr lang="en-US" dirty="0"/>
              <a:t>International students can only work up to 20 hours/week in spring/fall. </a:t>
            </a:r>
          </a:p>
          <a:p>
            <a:endParaRPr lang="en-US" dirty="0"/>
          </a:p>
          <a:p>
            <a:r>
              <a:rPr lang="en-US" dirty="0"/>
              <a:t>PMP students can’t take assistantships.</a:t>
            </a:r>
          </a:p>
          <a:p>
            <a:pPr marL="0" indent="0">
              <a:buNone/>
            </a:pPr>
            <a:endParaRPr lang="en-US" dirty="0"/>
          </a:p>
          <a:p>
            <a:pPr lvl="0"/>
            <a:r>
              <a:rPr lang="en-US" dirty="0">
                <a:solidFill>
                  <a:srgbClr val="000000"/>
                </a:solidFill>
                <a:hlinkClick r:id="rId3"/>
              </a:rPr>
              <a:t>Academic expectations</a:t>
            </a:r>
            <a:r>
              <a:rPr lang="en-US" dirty="0">
                <a:solidFill>
                  <a:srgbClr val="000000"/>
                </a:solidFill>
              </a:rPr>
              <a:t>: Maintain at least a 3.0 CGPA, satisfactory for research, C or better for POS courses.</a:t>
            </a:r>
          </a:p>
          <a:p>
            <a:pPr lvl="0"/>
            <a:endParaRPr lang="en-US" dirty="0">
              <a:solidFill>
                <a:srgbClr val="000000"/>
              </a:solidFill>
            </a:endParaRPr>
          </a:p>
          <a:p>
            <a:pPr lvl="0"/>
            <a:r>
              <a:rPr lang="en-US" dirty="0">
                <a:solidFill>
                  <a:srgbClr val="000000"/>
                </a:solidFill>
                <a:hlinkClick r:id="rId4"/>
              </a:rPr>
              <a:t>Time to degree</a:t>
            </a:r>
            <a:endParaRPr lang="en-US" dirty="0">
              <a:solidFill>
                <a:srgbClr val="000000"/>
              </a:solidFill>
            </a:endParaRPr>
          </a:p>
          <a:p>
            <a:pPr marL="0" lvl="0" indent="0">
              <a:buNone/>
            </a:pPr>
            <a:endParaRPr lang="en-US" dirty="0">
              <a:solidFill>
                <a:srgbClr val="000000"/>
              </a:solidFill>
            </a:endParaRPr>
          </a:p>
          <a:p>
            <a:pPr lvl="0"/>
            <a:r>
              <a:rPr lang="en-US" dirty="0">
                <a:solidFill>
                  <a:srgbClr val="000000"/>
                </a:solidFill>
              </a:rPr>
              <a:t>Complete </a:t>
            </a:r>
            <a:r>
              <a:rPr lang="en-US" dirty="0">
                <a:solidFill>
                  <a:srgbClr val="000000"/>
                </a:solidFill>
                <a:hlinkClick r:id="rId5"/>
              </a:rPr>
              <a:t>ME building safety training &amp; quizzes </a:t>
            </a:r>
            <a:r>
              <a:rPr lang="en-US" dirty="0">
                <a:solidFill>
                  <a:srgbClr val="000000"/>
                </a:solidFill>
              </a:rPr>
              <a:t>to access after hours.</a:t>
            </a:r>
          </a:p>
          <a:p>
            <a:pPr marL="0" lvl="0" indent="0">
              <a:buNone/>
            </a:pPr>
            <a:endParaRPr lang="en-US" dirty="0">
              <a:solidFill>
                <a:srgbClr val="000000"/>
              </a:solidFill>
            </a:endParaRPr>
          </a:p>
          <a:p>
            <a:pPr lvl="0"/>
            <a:r>
              <a:rPr lang="en-US" dirty="0">
                <a:solidFill>
                  <a:srgbClr val="000000"/>
                </a:solidFill>
              </a:rPr>
              <a:t>Check Purdue email &amp; subscribe to </a:t>
            </a:r>
            <a:r>
              <a:rPr lang="en-US" dirty="0">
                <a:solidFill>
                  <a:srgbClr val="000000"/>
                </a:solidFill>
                <a:hlinkClick r:id="rId6"/>
              </a:rPr>
              <a:t>grad blog</a:t>
            </a:r>
            <a:r>
              <a:rPr lang="en-US" dirty="0">
                <a:solidFill>
                  <a:srgbClr val="000000"/>
                </a:solidFill>
              </a:rPr>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FCBDE713-3D9E-47FB-A69B-3ECB55106467}"/>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B8B51860-414B-4FB2-B16B-8A52C0F41D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26488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2B53-290F-4F60-8661-D6FFF3C4F411}"/>
              </a:ext>
            </a:extLst>
          </p:cNvPr>
          <p:cNvSpPr>
            <a:spLocks noGrp="1"/>
          </p:cNvSpPr>
          <p:nvPr>
            <p:ph type="ctrTitle"/>
          </p:nvPr>
        </p:nvSpPr>
        <p:spPr/>
        <p:txBody>
          <a:bodyPr/>
          <a:lstStyle/>
          <a:p>
            <a:r>
              <a:rPr lang="en-US" dirty="0"/>
              <a:t>Resources</a:t>
            </a:r>
          </a:p>
        </p:txBody>
      </p:sp>
      <p:sp>
        <p:nvSpPr>
          <p:cNvPr id="4" name="Text Placeholder 3">
            <a:extLst>
              <a:ext uri="{FF2B5EF4-FFF2-40B4-BE49-F238E27FC236}">
                <a16:creationId xmlns:a16="http://schemas.microsoft.com/office/drawing/2014/main" id="{D6DE5627-4B27-43F2-A350-8E1DB6E9D548}"/>
              </a:ext>
            </a:extLst>
          </p:cNvPr>
          <p:cNvSpPr>
            <a:spLocks noGrp="1"/>
          </p:cNvSpPr>
          <p:nvPr>
            <p:ph type="body" sz="quarter" idx="14"/>
          </p:nvPr>
        </p:nvSpPr>
        <p:spPr>
          <a:xfrm>
            <a:off x="462987" y="1412110"/>
            <a:ext cx="8017398" cy="4483261"/>
          </a:xfrm>
        </p:spPr>
        <p:txBody>
          <a:bodyPr>
            <a:normAutofit lnSpcReduction="10000"/>
          </a:bodyPr>
          <a:lstStyle/>
          <a:p>
            <a:pPr lvl="0"/>
            <a:r>
              <a:rPr lang="nn-NO" dirty="0">
                <a:hlinkClick r:id="rId2"/>
              </a:rPr>
              <a:t>ME Grad website</a:t>
            </a:r>
            <a:endParaRPr lang="nn-NO" dirty="0"/>
          </a:p>
          <a:p>
            <a:pPr marL="0" lvl="0" indent="0">
              <a:buNone/>
            </a:pPr>
            <a:endParaRPr lang="nn-NO" sz="1400" dirty="0"/>
          </a:p>
          <a:p>
            <a:pPr lvl="0"/>
            <a:r>
              <a:rPr lang="nn-NO" dirty="0">
                <a:hlinkClick r:id="rId3"/>
              </a:rPr>
              <a:t>ME Business office</a:t>
            </a:r>
            <a:endParaRPr lang="nn-NO" dirty="0"/>
          </a:p>
          <a:p>
            <a:pPr marL="0" lvl="0" indent="0">
              <a:buNone/>
            </a:pPr>
            <a:endParaRPr lang="en-US" sz="1700" dirty="0">
              <a:solidFill>
                <a:srgbClr val="000000"/>
              </a:solidFill>
            </a:endParaRPr>
          </a:p>
          <a:p>
            <a:r>
              <a:rPr lang="en-US" dirty="0" err="1">
                <a:hlinkClick r:id="rId4"/>
              </a:rPr>
              <a:t>CoE</a:t>
            </a:r>
            <a:r>
              <a:rPr lang="en-US" dirty="0">
                <a:hlinkClick r:id="rId4"/>
              </a:rPr>
              <a:t> Employment center</a:t>
            </a:r>
            <a:endParaRPr lang="en-US" dirty="0"/>
          </a:p>
          <a:p>
            <a:endParaRPr lang="en-US" sz="1500" dirty="0"/>
          </a:p>
          <a:p>
            <a:r>
              <a:rPr lang="en-US" dirty="0">
                <a:hlinkClick r:id="rId5"/>
              </a:rPr>
              <a:t>Protect Purdue website </a:t>
            </a:r>
            <a:r>
              <a:rPr lang="en-US" dirty="0"/>
              <a:t>for COVID-19 info</a:t>
            </a:r>
          </a:p>
          <a:p>
            <a:endParaRPr lang="en-US" dirty="0"/>
          </a:p>
          <a:p>
            <a:pPr lvl="0"/>
            <a:r>
              <a:rPr lang="en-US" dirty="0">
                <a:solidFill>
                  <a:srgbClr val="000000"/>
                </a:solidFill>
                <a:hlinkClick r:id="rId6"/>
              </a:rPr>
              <a:t>Purdue University Student Health Service (PUSH) </a:t>
            </a:r>
            <a:r>
              <a:rPr lang="en-US" dirty="0">
                <a:solidFill>
                  <a:srgbClr val="000000"/>
                </a:solidFill>
              </a:rPr>
              <a:t>for health insurance info</a:t>
            </a:r>
          </a:p>
          <a:p>
            <a:pPr lvl="0"/>
            <a:endParaRPr lang="en-US" dirty="0"/>
          </a:p>
          <a:p>
            <a:r>
              <a:rPr lang="en-US" dirty="0">
                <a:hlinkClick r:id="rId7"/>
              </a:rPr>
              <a:t>On-campus hourly jobs</a:t>
            </a:r>
            <a:endParaRPr lang="en-US" sz="1500" dirty="0"/>
          </a:p>
          <a:p>
            <a:endParaRPr lang="en-US" dirty="0"/>
          </a:p>
          <a:p>
            <a:r>
              <a:rPr lang="en-US" dirty="0">
                <a:hlinkClick r:id="rId8"/>
              </a:rPr>
              <a:t>Grad School Fellowship Office</a:t>
            </a:r>
            <a:endParaRPr lang="en-US" dirty="0"/>
          </a:p>
          <a:p>
            <a:endParaRPr lang="en-US" sz="1400" dirty="0"/>
          </a:p>
          <a:p>
            <a:r>
              <a:rPr lang="en-US" dirty="0">
                <a:hlinkClick r:id="rId9"/>
              </a:rPr>
              <a:t>Grad School Office of Professional Development</a:t>
            </a:r>
            <a:endParaRPr lang="en-US" dirty="0"/>
          </a:p>
          <a:p>
            <a:endParaRPr lang="en-US" sz="1400" dirty="0"/>
          </a:p>
          <a:p>
            <a:r>
              <a:rPr lang="en-US" dirty="0">
                <a:hlinkClick r:id="rId10"/>
              </a:rPr>
              <a:t>Purdue Writing Lab</a:t>
            </a:r>
            <a:endParaRPr lang="en-US" sz="1400"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FCBDE713-3D9E-47FB-A69B-3ECB55106467}"/>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B8B51860-414B-4FB2-B16B-8A52C0F41D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7704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2B53-290F-4F60-8661-D6FFF3C4F411}"/>
              </a:ext>
            </a:extLst>
          </p:cNvPr>
          <p:cNvSpPr>
            <a:spLocks noGrp="1"/>
          </p:cNvSpPr>
          <p:nvPr>
            <p:ph type="ctrTitle"/>
          </p:nvPr>
        </p:nvSpPr>
        <p:spPr/>
        <p:txBody>
          <a:bodyPr/>
          <a:lstStyle/>
          <a:p>
            <a:r>
              <a:rPr lang="en-US" dirty="0"/>
              <a:t>Resources</a:t>
            </a:r>
          </a:p>
        </p:txBody>
      </p:sp>
      <p:sp>
        <p:nvSpPr>
          <p:cNvPr id="4" name="Text Placeholder 3">
            <a:extLst>
              <a:ext uri="{FF2B5EF4-FFF2-40B4-BE49-F238E27FC236}">
                <a16:creationId xmlns:a16="http://schemas.microsoft.com/office/drawing/2014/main" id="{D6DE5627-4B27-43F2-A350-8E1DB6E9D548}"/>
              </a:ext>
            </a:extLst>
          </p:cNvPr>
          <p:cNvSpPr>
            <a:spLocks noGrp="1"/>
          </p:cNvSpPr>
          <p:nvPr>
            <p:ph type="body" sz="quarter" idx="14"/>
          </p:nvPr>
        </p:nvSpPr>
        <p:spPr>
          <a:xfrm>
            <a:off x="462987" y="1412110"/>
            <a:ext cx="8017398" cy="5003216"/>
          </a:xfrm>
        </p:spPr>
        <p:txBody>
          <a:bodyPr>
            <a:normAutofit fontScale="92500" lnSpcReduction="10000"/>
          </a:bodyPr>
          <a:lstStyle/>
          <a:p>
            <a:r>
              <a:rPr lang="en-US" dirty="0">
                <a:solidFill>
                  <a:srgbClr val="000000"/>
                </a:solidFill>
                <a:hlinkClick r:id="rId2"/>
              </a:rPr>
              <a:t>Office of Professional Practice</a:t>
            </a:r>
            <a:endParaRPr lang="en-US" dirty="0">
              <a:solidFill>
                <a:srgbClr val="000000"/>
              </a:solidFill>
            </a:endParaRPr>
          </a:p>
          <a:p>
            <a:endParaRPr lang="en-US" sz="1300" dirty="0">
              <a:solidFill>
                <a:srgbClr val="000000"/>
              </a:solidFill>
            </a:endParaRPr>
          </a:p>
          <a:p>
            <a:r>
              <a:rPr lang="en-US" dirty="0">
                <a:solidFill>
                  <a:srgbClr val="000000"/>
                </a:solidFill>
                <a:hlinkClick r:id="rId3"/>
              </a:rPr>
              <a:t>Center for Career Opportunities</a:t>
            </a:r>
            <a:endParaRPr lang="en-US" dirty="0">
              <a:solidFill>
                <a:srgbClr val="000000"/>
              </a:solidFill>
            </a:endParaRPr>
          </a:p>
          <a:p>
            <a:endParaRPr lang="en-US" sz="1300" dirty="0">
              <a:solidFill>
                <a:srgbClr val="000000"/>
              </a:solidFill>
            </a:endParaRPr>
          </a:p>
          <a:p>
            <a:pPr lvl="0"/>
            <a:r>
              <a:rPr lang="en-US" dirty="0">
                <a:solidFill>
                  <a:srgbClr val="000000"/>
                </a:solidFill>
                <a:hlinkClick r:id="rId4"/>
              </a:rPr>
              <a:t>Women in Engineering</a:t>
            </a:r>
            <a:endParaRPr lang="en-US" dirty="0">
              <a:solidFill>
                <a:srgbClr val="000000"/>
              </a:solidFill>
            </a:endParaRPr>
          </a:p>
          <a:p>
            <a:pPr marL="0" lvl="0" indent="0">
              <a:buNone/>
            </a:pPr>
            <a:endParaRPr lang="en-US" dirty="0">
              <a:solidFill>
                <a:srgbClr val="000000"/>
              </a:solidFill>
            </a:endParaRPr>
          </a:p>
          <a:p>
            <a:pPr lvl="0"/>
            <a:r>
              <a:rPr lang="en-US" dirty="0">
                <a:solidFill>
                  <a:srgbClr val="000000"/>
                </a:solidFill>
                <a:hlinkClick r:id="rId5"/>
              </a:rPr>
              <a:t>Minority Engineering Office</a:t>
            </a:r>
            <a:endParaRPr lang="en-US" dirty="0">
              <a:solidFill>
                <a:srgbClr val="000000"/>
              </a:solidFill>
            </a:endParaRPr>
          </a:p>
          <a:p>
            <a:pPr lvl="0"/>
            <a:endParaRPr lang="nn-NO" sz="1400" dirty="0"/>
          </a:p>
          <a:p>
            <a:pPr lvl="0"/>
            <a:r>
              <a:rPr lang="nn-NO" dirty="0">
                <a:solidFill>
                  <a:srgbClr val="000000"/>
                </a:solidFill>
                <a:hlinkClick r:id="rId6"/>
              </a:rPr>
              <a:t>Cultural and Resource Centers </a:t>
            </a:r>
            <a:r>
              <a:rPr lang="nn-NO" sz="1400" dirty="0"/>
              <a:t>(Asian American and Asian Cultural Center, Black Cultural Center, Latino Cultural Center, Native American Educational and Cultural Center, LGBTQ Center,  etc.)</a:t>
            </a:r>
          </a:p>
          <a:p>
            <a:pPr lvl="0"/>
            <a:endParaRPr lang="en-US" sz="1400" dirty="0">
              <a:solidFill>
                <a:srgbClr val="000000"/>
              </a:solidFill>
            </a:endParaRPr>
          </a:p>
          <a:p>
            <a:r>
              <a:rPr lang="en-US" dirty="0">
                <a:solidFill>
                  <a:srgbClr val="000000"/>
                </a:solidFill>
                <a:hlinkClick r:id="rId7"/>
              </a:rPr>
              <a:t>Veterans Success Center</a:t>
            </a:r>
            <a:endParaRPr lang="en-US" dirty="0">
              <a:solidFill>
                <a:srgbClr val="000000"/>
              </a:solidFill>
            </a:endParaRPr>
          </a:p>
          <a:p>
            <a:pPr marL="0" indent="0">
              <a:buNone/>
            </a:pPr>
            <a:endParaRPr lang="en-US" sz="1500" dirty="0"/>
          </a:p>
          <a:p>
            <a:pPr lvl="0"/>
            <a:r>
              <a:rPr lang="en-US" dirty="0">
                <a:solidFill>
                  <a:srgbClr val="000000"/>
                </a:solidFill>
                <a:hlinkClick r:id="rId8"/>
              </a:rPr>
              <a:t>Disability Resource Center</a:t>
            </a:r>
            <a:endParaRPr lang="en-US" dirty="0">
              <a:solidFill>
                <a:srgbClr val="000000"/>
              </a:solidFill>
            </a:endParaRPr>
          </a:p>
          <a:p>
            <a:pPr lvl="0"/>
            <a:endParaRPr lang="en-US" dirty="0">
              <a:solidFill>
                <a:srgbClr val="000000"/>
              </a:solidFill>
            </a:endParaRPr>
          </a:p>
          <a:p>
            <a:r>
              <a:rPr lang="en-US" dirty="0">
                <a:solidFill>
                  <a:srgbClr val="000000"/>
                </a:solidFill>
                <a:hlinkClick r:id="rId9"/>
              </a:rPr>
              <a:t>ACE Campus Food Pantry</a:t>
            </a:r>
            <a:endParaRPr lang="en-US" dirty="0">
              <a:solidFill>
                <a:srgbClr val="000000"/>
              </a:solidFill>
            </a:endParaRPr>
          </a:p>
          <a:p>
            <a:pPr lvl="0"/>
            <a:endParaRPr lang="en-US" sz="1300" dirty="0">
              <a:solidFill>
                <a:srgbClr val="000000"/>
              </a:solidFill>
            </a:endParaRPr>
          </a:p>
          <a:p>
            <a:pPr lvl="0"/>
            <a:r>
              <a:rPr lang="en-US" dirty="0">
                <a:solidFill>
                  <a:srgbClr val="000000"/>
                </a:solidFill>
                <a:hlinkClick r:id="rId10"/>
              </a:rPr>
              <a:t>Counseling &amp; Psychological Services </a:t>
            </a:r>
            <a:r>
              <a:rPr lang="en-US" dirty="0">
                <a:solidFill>
                  <a:srgbClr val="000000"/>
                </a:solidFill>
              </a:rPr>
              <a:t>(CAPS)</a:t>
            </a:r>
          </a:p>
          <a:p>
            <a:pPr marL="0" lvl="0" indent="0">
              <a:buNone/>
            </a:pPr>
            <a:endParaRPr lang="en-US" sz="1300" dirty="0">
              <a:solidFill>
                <a:srgbClr val="000000"/>
              </a:solidFill>
            </a:endParaRPr>
          </a:p>
          <a:p>
            <a:pPr lvl="0"/>
            <a:r>
              <a:rPr lang="en-US" dirty="0">
                <a:solidFill>
                  <a:srgbClr val="000000"/>
                </a:solidFill>
              </a:rPr>
              <a:t>Wellness app </a:t>
            </a:r>
            <a:r>
              <a:rPr lang="en-US" u="sng" dirty="0" err="1">
                <a:solidFill>
                  <a:srgbClr val="1155CC"/>
                </a:solidFill>
                <a:latin typeface="Acumin Pro" panose="020B0604020202020204" charset="0"/>
                <a:ea typeface="Times New Roman" panose="02020603050405020304" pitchFamily="18" charset="0"/>
                <a:hlinkClick r:id="rId11">
                  <a:extLst>
                    <a:ext uri="{A12FA001-AC4F-418D-AE19-62706E023703}">
                      <ahyp:hlinkClr xmlns:ahyp="http://schemas.microsoft.com/office/drawing/2018/hyperlinkcolor" val="tx"/>
                    </a:ext>
                  </a:extLst>
                </a:hlinkClick>
              </a:rPr>
              <a:t>TaskHuman</a:t>
            </a:r>
            <a:r>
              <a:rPr lang="en-US" sz="1300" u="sng" dirty="0">
                <a:solidFill>
                  <a:srgbClr val="000000"/>
                </a:solidFill>
                <a:latin typeface="Arial" panose="020B0604020202020204" pitchFamily="34" charset="0"/>
                <a:ea typeface="Times New Roman" panose="02020603050405020304" pitchFamily="18" charset="0"/>
              </a:rPr>
              <a:t> </a:t>
            </a:r>
            <a:r>
              <a:rPr lang="en-US" sz="1400" u="sng" dirty="0">
                <a:solidFill>
                  <a:srgbClr val="000000"/>
                </a:solidFill>
                <a:latin typeface="Arial" panose="020B0604020202020204" pitchFamily="34" charset="0"/>
                <a:ea typeface="Times New Roman" panose="02020603050405020304" pitchFamily="18" charset="0"/>
              </a:rPr>
              <a:t>(</a:t>
            </a:r>
            <a:r>
              <a:rPr lang="en-US" sz="1400" dirty="0">
                <a:solidFill>
                  <a:srgbClr val="000000"/>
                </a:solidFill>
              </a:rPr>
              <a:t>1-on-1 live video calls with coaches, unlimited access)</a:t>
            </a:r>
          </a:p>
          <a:p>
            <a:pPr lvl="0"/>
            <a:endParaRPr lang="en-US" sz="1400" dirty="0">
              <a:solidFill>
                <a:srgbClr val="000000"/>
              </a:solidFill>
            </a:endParaRPr>
          </a:p>
          <a:p>
            <a:pPr marL="0" indent="0">
              <a:buNone/>
            </a:pPr>
            <a:r>
              <a:rPr lang="en-US" sz="1400" dirty="0"/>
              <a:t> </a:t>
            </a:r>
            <a:endParaRPr lang="en-US" dirty="0"/>
          </a:p>
          <a:p>
            <a:pPr marL="0" indent="0">
              <a:buNone/>
            </a:pPr>
            <a:endParaRPr lang="en-US" sz="1400"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FCBDE713-3D9E-47FB-A69B-3ECB55106467}"/>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B8B51860-414B-4FB2-B16B-8A52C0F41D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18507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2B53-290F-4F60-8661-D6FFF3C4F411}"/>
              </a:ext>
            </a:extLst>
          </p:cNvPr>
          <p:cNvSpPr>
            <a:spLocks noGrp="1"/>
          </p:cNvSpPr>
          <p:nvPr>
            <p:ph type="ctrTitle"/>
          </p:nvPr>
        </p:nvSpPr>
        <p:spPr/>
        <p:txBody>
          <a:bodyPr/>
          <a:lstStyle/>
          <a:p>
            <a:r>
              <a:rPr lang="en-US" dirty="0"/>
              <a:t>OMEGA Mentoring Program</a:t>
            </a:r>
          </a:p>
        </p:txBody>
      </p:sp>
      <p:sp>
        <p:nvSpPr>
          <p:cNvPr id="4" name="Text Placeholder 3">
            <a:extLst>
              <a:ext uri="{FF2B5EF4-FFF2-40B4-BE49-F238E27FC236}">
                <a16:creationId xmlns:a16="http://schemas.microsoft.com/office/drawing/2014/main" id="{D6DE5627-4B27-43F2-A350-8E1DB6E9D548}"/>
              </a:ext>
            </a:extLst>
          </p:cNvPr>
          <p:cNvSpPr>
            <a:spLocks noGrp="1"/>
          </p:cNvSpPr>
          <p:nvPr>
            <p:ph type="body" sz="quarter" idx="14"/>
          </p:nvPr>
        </p:nvSpPr>
        <p:spPr>
          <a:xfrm>
            <a:off x="713917" y="1733909"/>
            <a:ext cx="7570949" cy="4339272"/>
          </a:xfrm>
        </p:spPr>
        <p:txBody>
          <a:bodyPr>
            <a:normAutofit/>
          </a:bodyPr>
          <a:lstStyle/>
          <a:p>
            <a:pPr marL="0" indent="0">
              <a:buNone/>
            </a:pPr>
            <a:endParaRPr lang="en-US" dirty="0"/>
          </a:p>
          <a:p>
            <a:pPr marL="0" indent="0">
              <a:buNone/>
            </a:pPr>
            <a:r>
              <a:rPr lang="en-US" dirty="0"/>
              <a:t>If you are interested in being a mentor/mentee, please fill out the form by January 13</a:t>
            </a:r>
            <a:r>
              <a:rPr lang="en-US" baseline="30000" dirty="0"/>
              <a:t>th</a:t>
            </a:r>
            <a:r>
              <a:rPr lang="en-US" dirty="0"/>
              <a:t>, 2023.</a:t>
            </a:r>
          </a:p>
          <a:p>
            <a:pPr marL="0" indent="0">
              <a:buNone/>
            </a:pPr>
            <a:r>
              <a:rPr lang="en-US" dirty="0">
                <a:solidFill>
                  <a:schemeClr val="tx2">
                    <a:lumMod val="50000"/>
                  </a:schemeClr>
                </a:solidFill>
              </a:rPr>
              <a:t>https://purdue.ca1.qualtrics.com/jfe/form/SV_7P5i2uFKSQ36vvU</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6" name="Date Placeholder 5">
            <a:extLst>
              <a:ext uri="{FF2B5EF4-FFF2-40B4-BE49-F238E27FC236}">
                <a16:creationId xmlns:a16="http://schemas.microsoft.com/office/drawing/2014/main" id="{FCBDE713-3D9E-47FB-A69B-3ECB55106467}"/>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B8B51860-414B-4FB2-B16B-8A52C0F41D1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95774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hoto caption">
            <a:extLst>
              <a:ext uri="{FF2B5EF4-FFF2-40B4-BE49-F238E27FC236}">
                <a16:creationId xmlns:a16="http://schemas.microsoft.com/office/drawing/2014/main" id="{4CB3860C-DEA2-CF4C-B2AF-2713BED0B87E}"/>
              </a:ext>
            </a:extLst>
          </p:cNvPr>
          <p:cNvSpPr>
            <a:spLocks noGrp="1"/>
          </p:cNvSpPr>
          <p:nvPr>
            <p:ph type="ctrTitle"/>
          </p:nvPr>
        </p:nvSpPr>
        <p:spPr>
          <a:xfrm>
            <a:off x="600417" y="1111622"/>
            <a:ext cx="7251861" cy="4487382"/>
          </a:xfrm>
        </p:spPr>
        <p:txBody>
          <a:bodyPr/>
          <a:lstStyle/>
          <a:p>
            <a:pPr lvl="0"/>
            <a:r>
              <a:rPr lang="en-US" dirty="0"/>
              <a:t>Agenda</a:t>
            </a:r>
            <a:br>
              <a:rPr lang="en-US" dirty="0"/>
            </a:br>
            <a:br>
              <a:rPr lang="en-US" dirty="0"/>
            </a:br>
            <a:r>
              <a:rPr lang="en-US" b="0" dirty="0"/>
              <a:t>Welcome by Dr. Nicole Key, Associate Head for Graduate Studies</a:t>
            </a:r>
            <a:br>
              <a:rPr lang="en-US" b="0" dirty="0"/>
            </a:br>
            <a:r>
              <a:rPr lang="en-US" b="0" dirty="0"/>
              <a:t> </a:t>
            </a:r>
            <a:br>
              <a:rPr lang="en-US" b="0" dirty="0"/>
            </a:br>
            <a:r>
              <a:rPr lang="en-US" b="0" dirty="0"/>
              <a:t>Meet with Grad Office Staff</a:t>
            </a:r>
            <a:br>
              <a:rPr lang="en-US" b="0" dirty="0"/>
            </a:br>
            <a:br>
              <a:rPr lang="en-US" b="0" dirty="0"/>
            </a:br>
            <a:r>
              <a:rPr lang="en-US" b="0" dirty="0"/>
              <a:t>Payroll Information, by ME Business Office Manager </a:t>
            </a:r>
            <a:br>
              <a:rPr lang="en-US" b="0" dirty="0"/>
            </a:br>
            <a:br>
              <a:rPr lang="en-US" b="0" dirty="0"/>
            </a:br>
            <a:r>
              <a:rPr lang="en-US" b="0" dirty="0"/>
              <a:t>ME Graduate Program Overview</a:t>
            </a:r>
            <a:br>
              <a:rPr lang="en-US" b="0" dirty="0"/>
            </a:br>
            <a:r>
              <a:rPr lang="en-US" b="0" dirty="0"/>
              <a:t>                 </a:t>
            </a:r>
            <a:br>
              <a:rPr lang="en-US" b="0" dirty="0"/>
            </a:br>
            <a:r>
              <a:rPr lang="en-US" b="0" dirty="0"/>
              <a:t>Important Reminders, by Dr. Nicole Key</a:t>
            </a:r>
            <a:br>
              <a:rPr lang="en-US" b="0" dirty="0"/>
            </a:br>
            <a:br>
              <a:rPr lang="en-US" b="0" dirty="0"/>
            </a:br>
            <a:r>
              <a:rPr lang="en-US" b="0" dirty="0"/>
              <a:t>Intro of ME Graduate Student Organization, by OMEGA President</a:t>
            </a:r>
            <a:br>
              <a:rPr lang="en-US" b="0" dirty="0"/>
            </a:br>
            <a:br>
              <a:rPr lang="en-US" b="0" dirty="0"/>
            </a:br>
            <a:r>
              <a:rPr lang="en-US" b="0" dirty="0"/>
              <a:t>Q&amp;A with current grad students</a:t>
            </a:r>
            <a:br>
              <a:rPr lang="en-US" dirty="0"/>
            </a:br>
            <a:br>
              <a:rPr lang="en-US" dirty="0"/>
            </a:br>
            <a:br>
              <a:rPr lang="en-US" dirty="0"/>
            </a:br>
            <a:endParaRPr lang="en-US" dirty="0"/>
          </a:p>
        </p:txBody>
      </p:sp>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9DC8E1-D369-0F48-9062-BB068AFD07CE}" type="datetime1">
              <a:rPr kumimoji="0" lang="en-US" sz="1000" b="0" i="0" u="none" strike="noStrike" kern="1200" cap="none" spc="0" normalizeH="0" baseline="0" noProof="0" smtClean="0">
                <a:ln>
                  <a:noFill/>
                </a:ln>
                <a:solidFill>
                  <a:srgbClr val="FFFFFF">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FFFFFF">
                  <a:alpha val="70000"/>
                </a:srgbClr>
              </a:solidFill>
              <a:effectLst/>
              <a:uLnTx/>
              <a:uFillTx/>
              <a:latin typeface="Acumin Pro" panose="020B0504020202020204" pitchFamily="34" charset="77"/>
              <a:ea typeface="+mn-ea"/>
              <a:cs typeface="+mn-cs"/>
            </a:endParaRPr>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FFFFFF"/>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dirty="0">
              <a:ln>
                <a:noFill/>
              </a:ln>
              <a:solidFill>
                <a:srgbClr val="FFFFFF"/>
              </a:solidFill>
              <a:effectLst/>
              <a:uLnTx/>
              <a:uFillTx/>
              <a:latin typeface="Acumin Pro Semibold" panose="020B0504020202020204" pitchFamily="34" charset="77"/>
              <a:ea typeface="+mn-ea"/>
              <a:cs typeface="+mn-cs"/>
            </a:endParaRPr>
          </a:p>
        </p:txBody>
      </p:sp>
      <p:sp>
        <p:nvSpPr>
          <p:cNvPr id="12" name="Rectangle 11">
            <a:extLst>
              <a:ext uri="{FF2B5EF4-FFF2-40B4-BE49-F238E27FC236}">
                <a16:creationId xmlns:a16="http://schemas.microsoft.com/office/drawing/2014/main" id="{7C1885A1-5EF0-49DD-B1DD-963362C08E8D}"/>
              </a:ext>
            </a:extLst>
          </p:cNvPr>
          <p:cNvSpPr/>
          <p:nvPr/>
        </p:nvSpPr>
        <p:spPr>
          <a:xfrm>
            <a:off x="5984314" y="3105835"/>
            <a:ext cx="1378588" cy="461665"/>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Acumin Pro"/>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cumin Pro"/>
              <a:ea typeface="+mn-ea"/>
              <a:cs typeface="+mn-cs"/>
            </a:endParaRPr>
          </a:p>
        </p:txBody>
      </p:sp>
    </p:spTree>
    <p:extLst>
      <p:ext uri="{BB962C8B-B14F-4D97-AF65-F5344CB8AC3E}">
        <p14:creationId xmlns:p14="http://schemas.microsoft.com/office/powerpoint/2010/main" val="60448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373F-FEA2-4C4C-8603-70FB26155DB0}"/>
              </a:ext>
            </a:extLst>
          </p:cNvPr>
          <p:cNvSpPr>
            <a:spLocks noGrp="1"/>
          </p:cNvSpPr>
          <p:nvPr>
            <p:ph type="ctrTitle"/>
          </p:nvPr>
        </p:nvSpPr>
        <p:spPr/>
        <p:txBody>
          <a:bodyPr/>
          <a:lstStyle/>
          <a:p>
            <a:r>
              <a:rPr lang="en-US" dirty="0" err="1"/>
              <a:t>CoE</a:t>
            </a:r>
            <a:r>
              <a:rPr lang="en-US" dirty="0"/>
              <a:t> Employment Center</a:t>
            </a:r>
          </a:p>
        </p:txBody>
      </p:sp>
      <p:sp>
        <p:nvSpPr>
          <p:cNvPr id="4" name="Text Placeholder 3">
            <a:extLst>
              <a:ext uri="{FF2B5EF4-FFF2-40B4-BE49-F238E27FC236}">
                <a16:creationId xmlns:a16="http://schemas.microsoft.com/office/drawing/2014/main" id="{A9D61C6C-4DEF-4E78-A28F-892A29F793D4}"/>
              </a:ext>
            </a:extLst>
          </p:cNvPr>
          <p:cNvSpPr>
            <a:spLocks noGrp="1"/>
          </p:cNvSpPr>
          <p:nvPr>
            <p:ph type="body" sz="quarter" idx="14"/>
          </p:nvPr>
        </p:nvSpPr>
        <p:spPr>
          <a:xfrm>
            <a:off x="1117214" y="1194265"/>
            <a:ext cx="6680552" cy="4768769"/>
          </a:xfrm>
        </p:spPr>
        <p:txBody>
          <a:bodyPr>
            <a:normAutofit lnSpcReduction="10000"/>
          </a:bodyPr>
          <a:lstStyle/>
          <a:p>
            <a:pPr marL="0" indent="0">
              <a:buNone/>
            </a:pPr>
            <a:r>
              <a:rPr lang="en-US" b="1" dirty="0"/>
              <a:t>Funded Students:</a:t>
            </a:r>
          </a:p>
          <a:p>
            <a:r>
              <a:rPr lang="en-US" dirty="0"/>
              <a:t>Complete I-9 within first 3 days of your hiring start date</a:t>
            </a:r>
          </a:p>
          <a:p>
            <a:pPr marL="0" indent="0">
              <a:buNone/>
            </a:pPr>
            <a:r>
              <a:rPr lang="en-US" i="1" dirty="0"/>
              <a:t>     </a:t>
            </a:r>
            <a:r>
              <a:rPr lang="en-US" sz="1600" i="1" dirty="0"/>
              <a:t>Present required documents in person by </a:t>
            </a:r>
            <a:r>
              <a:rPr lang="en-US" sz="1600" i="1" dirty="0">
                <a:hlinkClick r:id="rId2"/>
              </a:rPr>
              <a:t>appointment</a:t>
            </a:r>
            <a:endParaRPr lang="en-US" sz="1600" i="1" dirty="0"/>
          </a:p>
          <a:p>
            <a:r>
              <a:rPr lang="en-US" dirty="0"/>
              <a:t>SSN</a:t>
            </a:r>
          </a:p>
          <a:p>
            <a:r>
              <a:rPr lang="en-US" dirty="0"/>
              <a:t>Set up direct deposit</a:t>
            </a:r>
          </a:p>
          <a:p>
            <a:r>
              <a:rPr lang="en-US" dirty="0"/>
              <a:t>Graduate staff insurance for TA/RAs, fellowships being administered as assistantships (Andrews, Ross, Doctoral)</a:t>
            </a:r>
          </a:p>
          <a:p>
            <a:r>
              <a:rPr lang="en-US" dirty="0"/>
              <a:t>True fellowships receive insurance supplement in 2 paychecks (ME departmental fellowships)</a:t>
            </a:r>
          </a:p>
          <a:p>
            <a:r>
              <a:rPr lang="en-US" dirty="0"/>
              <a:t>Vacation time requested via Success Factors</a:t>
            </a:r>
          </a:p>
          <a:p>
            <a:r>
              <a:rPr lang="en-US" dirty="0"/>
              <a:t>Internship time off requested via Success Factors</a:t>
            </a:r>
          </a:p>
          <a:p>
            <a:pPr marL="0" indent="0">
              <a:buNone/>
            </a:pPr>
            <a:endParaRPr lang="en-US" dirty="0"/>
          </a:p>
          <a:p>
            <a:pPr marL="0" lvl="0" indent="0">
              <a:buNone/>
            </a:pPr>
            <a:r>
              <a:rPr lang="en-US" b="1" dirty="0">
                <a:solidFill>
                  <a:srgbClr val="000000"/>
                </a:solidFill>
              </a:rPr>
              <a:t>Location: </a:t>
            </a:r>
            <a:r>
              <a:rPr lang="en-US" dirty="0">
                <a:solidFill>
                  <a:srgbClr val="000000"/>
                </a:solidFill>
              </a:rPr>
              <a:t>A.A. Potter Engineering Center, Room 127</a:t>
            </a:r>
          </a:p>
          <a:p>
            <a:pPr marL="0" lvl="0" indent="0">
              <a:buNone/>
            </a:pPr>
            <a:r>
              <a:rPr lang="en-US" b="1" dirty="0">
                <a:solidFill>
                  <a:srgbClr val="000000"/>
                </a:solidFill>
              </a:rPr>
              <a:t>Hours: </a:t>
            </a:r>
            <a:r>
              <a:rPr lang="en-US" dirty="0">
                <a:solidFill>
                  <a:srgbClr val="000000"/>
                </a:solidFill>
              </a:rPr>
              <a:t>Mon. – Fri. 8:00 - 11:30 AM and 1:30 - 5:00 PM</a:t>
            </a:r>
          </a:p>
          <a:p>
            <a:pPr marL="0" lvl="0" indent="0">
              <a:buNone/>
            </a:pPr>
            <a:r>
              <a:rPr lang="en-US" b="1" dirty="0">
                <a:solidFill>
                  <a:srgbClr val="000000"/>
                </a:solidFill>
              </a:rPr>
              <a:t>Contact: </a:t>
            </a:r>
            <a:r>
              <a:rPr lang="en-US" dirty="0">
                <a:solidFill>
                  <a:srgbClr val="000000"/>
                </a:solidFill>
                <a:hlinkClick r:id="rId3">
                  <a:extLst>
                    <a:ext uri="{A12FA001-AC4F-418D-AE19-62706E023703}">
                      <ahyp:hlinkClr xmlns:ahyp="http://schemas.microsoft.com/office/drawing/2018/hyperlinkcolor" val="tx"/>
                    </a:ext>
                  </a:extLst>
                </a:hlinkClick>
              </a:rPr>
              <a:t>engremployment@purdue.edu</a:t>
            </a:r>
            <a:r>
              <a:rPr lang="en-US" dirty="0">
                <a:solidFill>
                  <a:srgbClr val="000000"/>
                </a:solidFill>
              </a:rPr>
              <a:t> </a:t>
            </a:r>
          </a:p>
          <a:p>
            <a:pPr marL="0" indent="0">
              <a:buNone/>
            </a:pPr>
            <a:endParaRPr lang="en-US" dirty="0"/>
          </a:p>
          <a:p>
            <a:endParaRPr lang="en-US" dirty="0"/>
          </a:p>
          <a:p>
            <a:pPr marL="0" indent="0">
              <a:buNone/>
            </a:pPr>
            <a:r>
              <a:rPr lang="en-US" dirty="0"/>
              <a:t>  </a:t>
            </a:r>
          </a:p>
          <a:p>
            <a:pPr marL="0" indent="0">
              <a:buNone/>
            </a:pPr>
            <a:endParaRPr lang="en-US" dirty="0"/>
          </a:p>
        </p:txBody>
      </p:sp>
      <p:sp>
        <p:nvSpPr>
          <p:cNvPr id="6" name="Date Placeholder 5">
            <a:extLst>
              <a:ext uri="{FF2B5EF4-FFF2-40B4-BE49-F238E27FC236}">
                <a16:creationId xmlns:a16="http://schemas.microsoft.com/office/drawing/2014/main" id="{8D4A0054-9B07-4066-80F9-57FDDA1C6D02}"/>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7" name="Slide Number Placeholder 6">
            <a:extLst>
              <a:ext uri="{FF2B5EF4-FFF2-40B4-BE49-F238E27FC236}">
                <a16:creationId xmlns:a16="http://schemas.microsoft.com/office/drawing/2014/main" id="{61C496B7-631A-400E-A0A3-CD070ABE58A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236344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Summary of Degree Requirements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6161" y="1251045"/>
            <a:ext cx="7567213" cy="4329139"/>
          </a:xfrm>
        </p:spPr>
        <p:txBody>
          <a:bodyPr>
            <a:normAutofit lnSpcReduction="10000"/>
          </a:bodyPr>
          <a:lstStyle/>
          <a:p>
            <a:pPr marL="0" lvl="0" indent="0">
              <a:buNone/>
            </a:pPr>
            <a:r>
              <a:rPr lang="en-US" b="1" dirty="0"/>
              <a:t>MS Thesis:</a:t>
            </a:r>
          </a:p>
          <a:p>
            <a:r>
              <a:rPr lang="en-US" dirty="0"/>
              <a:t>21 credit hours of coursework, including 6 credits of applied math, with 3 credits from the Math dept</a:t>
            </a:r>
          </a:p>
          <a:p>
            <a:pPr lvl="0"/>
            <a:r>
              <a:rPr lang="en-US" dirty="0"/>
              <a:t>Minimum 9 credits of ME 698 research</a:t>
            </a:r>
          </a:p>
          <a:p>
            <a:pPr lvl="0"/>
            <a:r>
              <a:rPr lang="en-US" dirty="0"/>
              <a:t>Thesis</a:t>
            </a:r>
          </a:p>
          <a:p>
            <a:pPr marL="0" lvl="0" indent="0">
              <a:buNone/>
            </a:pPr>
            <a:endParaRPr lang="en-US" dirty="0"/>
          </a:p>
          <a:p>
            <a:pPr marL="0" lvl="0" indent="0">
              <a:buNone/>
            </a:pPr>
            <a:r>
              <a:rPr lang="en-US" b="1" dirty="0"/>
              <a:t>Traditional MS Non-thesis (BS/MS):</a:t>
            </a:r>
          </a:p>
          <a:p>
            <a:pPr lvl="0"/>
            <a:r>
              <a:rPr lang="en-US" dirty="0"/>
              <a:t>30 credit hours of coursework, including 6 credits of applied math, with 3 credits from Math dept</a:t>
            </a:r>
          </a:p>
          <a:p>
            <a:pPr lvl="0"/>
            <a:r>
              <a:rPr lang="en-US" dirty="0"/>
              <a:t>15 credits of ME courses</a:t>
            </a:r>
          </a:p>
          <a:p>
            <a:pPr lvl="0"/>
            <a:r>
              <a:rPr lang="en-US" dirty="0"/>
              <a:t>9 credits of tech electives</a:t>
            </a:r>
          </a:p>
          <a:p>
            <a:pPr lvl="0"/>
            <a:endParaRPr lang="en-US" dirty="0"/>
          </a:p>
          <a:p>
            <a:pPr marL="0" lvl="0" indent="0">
              <a:buNone/>
            </a:pPr>
            <a:r>
              <a:rPr lang="en-US" b="1" dirty="0"/>
              <a:t>Professional Master’s (PMP)</a:t>
            </a:r>
          </a:p>
          <a:p>
            <a:pPr lvl="0"/>
            <a:r>
              <a:rPr lang="en-US" dirty="0"/>
              <a:t>30 credit hours of coursework, including 3 credits of applied math</a:t>
            </a:r>
          </a:p>
          <a:p>
            <a:pPr lvl="0"/>
            <a:r>
              <a:rPr lang="en-US" dirty="0"/>
              <a:t>9 credits in professional development area</a:t>
            </a:r>
          </a:p>
          <a:p>
            <a:pPr lvl="0"/>
            <a:r>
              <a:rPr lang="en-US" dirty="0"/>
              <a:t>12 credits of ME courses</a:t>
            </a:r>
          </a:p>
          <a:p>
            <a:pPr lvl="0"/>
            <a:r>
              <a:rPr lang="en-US" dirty="0"/>
              <a:t>6 credits of tech electives</a:t>
            </a:r>
          </a:p>
          <a:p>
            <a:pPr marL="0" lvl="0" indent="0">
              <a:buNone/>
            </a:pPr>
            <a:endParaRPr lang="en-US" dirty="0"/>
          </a:p>
          <a:p>
            <a:pPr marL="0" lvl="0" indent="0">
              <a:buNone/>
            </a:pPr>
            <a:endParaRPr lang="en-US"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14019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Summary of Degree Requirements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6161" y="1251046"/>
            <a:ext cx="7567213" cy="4123032"/>
          </a:xfrm>
        </p:spPr>
        <p:txBody>
          <a:bodyPr>
            <a:normAutofit/>
          </a:bodyPr>
          <a:lstStyle/>
          <a:p>
            <a:pPr marL="0" lvl="0" indent="0">
              <a:buNone/>
            </a:pPr>
            <a:r>
              <a:rPr lang="en-US" b="1" dirty="0"/>
              <a:t>PhD:</a:t>
            </a:r>
          </a:p>
          <a:p>
            <a:r>
              <a:rPr lang="en-US" dirty="0"/>
              <a:t>At least a total of 90 course and research credit hours </a:t>
            </a:r>
          </a:p>
          <a:p>
            <a:pPr lvl="0"/>
            <a:r>
              <a:rPr lang="en-US" dirty="0"/>
              <a:t>21 credits of coursework, including 9 credits of applied math, with 6 credits from the Math dept. A ME 600-level lecture needed</a:t>
            </a:r>
          </a:p>
          <a:p>
            <a:r>
              <a:rPr lang="en-US" dirty="0"/>
              <a:t>ME 699 research</a:t>
            </a:r>
          </a:p>
          <a:p>
            <a:r>
              <a:rPr lang="en-US" dirty="0"/>
              <a:t>Dissertation </a:t>
            </a:r>
          </a:p>
          <a:p>
            <a:pPr marL="0" lvl="0" indent="0">
              <a:buNone/>
            </a:pPr>
            <a:endParaRPr lang="en-US" dirty="0"/>
          </a:p>
          <a:p>
            <a:pPr marL="0" lvl="0" indent="0">
              <a:buNone/>
            </a:pPr>
            <a:r>
              <a:rPr lang="en-US" b="1" dirty="0"/>
              <a:t>Direct PhD (D-PhD):</a:t>
            </a:r>
          </a:p>
          <a:p>
            <a:r>
              <a:rPr lang="en-US" dirty="0"/>
              <a:t>At least a total of 90 course and research credit hours</a:t>
            </a:r>
          </a:p>
          <a:p>
            <a:pPr lvl="0"/>
            <a:r>
              <a:rPr lang="en-US" dirty="0"/>
              <a:t>36 credits of coursework, including 9 credits of applied math, with 6 credits from the Math dept. A ME 600-level lecture needed</a:t>
            </a:r>
          </a:p>
          <a:p>
            <a:pPr lvl="0"/>
            <a:r>
              <a:rPr lang="en-US" dirty="0"/>
              <a:t>ME 699 research</a:t>
            </a:r>
          </a:p>
          <a:p>
            <a:pPr lvl="0"/>
            <a:r>
              <a:rPr lang="en-US" dirty="0"/>
              <a:t>Dissertation</a:t>
            </a:r>
          </a:p>
          <a:p>
            <a:pPr marL="0" lvl="0" indent="0">
              <a:buNone/>
            </a:pPr>
            <a:endParaRPr lang="en-US" dirty="0"/>
          </a:p>
          <a:p>
            <a:pPr marL="0" lvl="0" indent="0">
              <a:buNone/>
            </a:pPr>
            <a:r>
              <a:rPr lang="en-US" dirty="0"/>
              <a:t>Read </a:t>
            </a:r>
            <a:r>
              <a:rPr lang="en-US" dirty="0">
                <a:hlinkClick r:id="rId2"/>
              </a:rPr>
              <a:t>Degree Requirement </a:t>
            </a:r>
            <a:r>
              <a:rPr lang="en-US" dirty="0"/>
              <a:t>webpage for details!</a:t>
            </a:r>
          </a:p>
          <a:p>
            <a:pPr marL="0" lvl="0" indent="0">
              <a:buNone/>
            </a:pPr>
            <a:endParaRPr lang="en-US" dirty="0"/>
          </a:p>
          <a:p>
            <a:pPr marL="0" lvl="0" indent="0">
              <a:buNone/>
            </a:pPr>
            <a:endParaRPr lang="en-US"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27378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Course Registration</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6161" y="1251045"/>
            <a:ext cx="7649657" cy="4790940"/>
          </a:xfrm>
        </p:spPr>
        <p:txBody>
          <a:bodyPr>
            <a:normAutofit fontScale="92500" lnSpcReduction="10000"/>
          </a:bodyPr>
          <a:lstStyle/>
          <a:p>
            <a:pPr marL="0" lvl="0" indent="0">
              <a:buNone/>
            </a:pPr>
            <a:r>
              <a:rPr lang="en-US" b="1" dirty="0"/>
              <a:t>Registration Holds</a:t>
            </a:r>
          </a:p>
          <a:p>
            <a:pPr marL="0" indent="0">
              <a:buNone/>
            </a:pPr>
            <a:r>
              <a:rPr lang="en-US" dirty="0"/>
              <a:t>Financial responsibility, emergency contact, respect boundaries, </a:t>
            </a:r>
            <a:r>
              <a:rPr lang="en-US" dirty="0">
                <a:hlinkClick r:id="rId2"/>
              </a:rPr>
              <a:t>immunization</a:t>
            </a:r>
            <a:r>
              <a:rPr lang="en-US" dirty="0"/>
              <a:t>, transcripts, etc.</a:t>
            </a:r>
          </a:p>
          <a:p>
            <a:pPr marL="0" lvl="0" indent="0">
              <a:buNone/>
            </a:pPr>
            <a:endParaRPr lang="en-US" b="1" dirty="0"/>
          </a:p>
          <a:p>
            <a:pPr marL="0" lvl="0" indent="0">
              <a:buNone/>
            </a:pPr>
            <a:r>
              <a:rPr lang="en-US" b="1" dirty="0"/>
              <a:t>Full-time Requirement:</a:t>
            </a:r>
          </a:p>
          <a:p>
            <a:pPr lvl="0"/>
            <a:r>
              <a:rPr lang="en-US" dirty="0"/>
              <a:t>International/funded students must register full time (minimum 8 credits for spring/fall, maximum 3 credits of online)</a:t>
            </a:r>
          </a:p>
          <a:p>
            <a:pPr lvl="0"/>
            <a:r>
              <a:rPr lang="en-US" dirty="0"/>
              <a:t>Summer registration is not required unless you are funded (minimum 6 credits for summer)</a:t>
            </a:r>
          </a:p>
          <a:p>
            <a:pPr lvl="0"/>
            <a:r>
              <a:rPr lang="en-US" dirty="0"/>
              <a:t>Exception for TA/RA</a:t>
            </a:r>
          </a:p>
          <a:p>
            <a:pPr lvl="0"/>
            <a:endParaRPr lang="en-US" dirty="0"/>
          </a:p>
          <a:p>
            <a:pPr marL="0" lvl="0" indent="0">
              <a:buNone/>
            </a:pPr>
            <a:r>
              <a:rPr lang="en-US" b="1" dirty="0"/>
              <a:t>Typical Load &amp; Course Selection:</a:t>
            </a:r>
          </a:p>
          <a:p>
            <a:pPr lvl="0"/>
            <a:r>
              <a:rPr lang="en-US" dirty="0"/>
              <a:t>2-3 courses plus RA/TA, up to 4 courses without RA/TA</a:t>
            </a:r>
          </a:p>
          <a:p>
            <a:r>
              <a:rPr lang="en-US" dirty="0"/>
              <a:t>Research students discuss with research advisors</a:t>
            </a:r>
          </a:p>
          <a:p>
            <a:pPr lvl="0"/>
            <a:r>
              <a:rPr lang="en-US" dirty="0"/>
              <a:t>PMP: 3 courses for first semester. 1 math, 2 engineering (1 MGMT)</a:t>
            </a:r>
          </a:p>
          <a:p>
            <a:pPr marL="0" lvl="0" indent="0">
              <a:buNone/>
            </a:pPr>
            <a:endParaRPr lang="en-US" dirty="0"/>
          </a:p>
          <a:p>
            <a:pPr marL="0" lvl="0" indent="0">
              <a:buNone/>
            </a:pPr>
            <a:r>
              <a:rPr lang="en-US" dirty="0"/>
              <a:t>RA needs to register research credits every semester to reflect research work!</a:t>
            </a:r>
          </a:p>
          <a:p>
            <a:pPr marL="0" lvl="0" indent="0">
              <a:buNone/>
            </a:pPr>
            <a:endParaRPr lang="en-US" dirty="0"/>
          </a:p>
          <a:p>
            <a:pPr marL="0" lvl="0" indent="0">
              <a:buNone/>
            </a:pPr>
            <a:r>
              <a:rPr lang="en-US" dirty="0"/>
              <a:t>Watch for </a:t>
            </a:r>
            <a:r>
              <a:rPr lang="en-US" dirty="0">
                <a:hlinkClick r:id="rId3"/>
              </a:rPr>
              <a:t>Registration Deadlines</a:t>
            </a:r>
            <a:endParaRPr lang="en-US" dirty="0"/>
          </a:p>
          <a:p>
            <a:pPr lvl="0"/>
            <a:endParaRPr lang="en-US" dirty="0"/>
          </a:p>
          <a:p>
            <a:pPr marL="0" lvl="0" indent="0">
              <a:buNone/>
            </a:pPr>
            <a:endParaRPr lang="en-US"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66297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Course Registration</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6161" y="1251046"/>
            <a:ext cx="7567213" cy="4123032"/>
          </a:xfrm>
        </p:spPr>
        <p:txBody>
          <a:bodyPr>
            <a:normAutofit fontScale="92500" lnSpcReduction="20000"/>
          </a:bodyPr>
          <a:lstStyle/>
          <a:p>
            <a:pPr marL="0" lvl="0" indent="0">
              <a:buNone/>
            </a:pPr>
            <a:r>
              <a:rPr lang="en-US" sz="2300" b="1" dirty="0"/>
              <a:t>Find course schedules:</a:t>
            </a:r>
          </a:p>
          <a:p>
            <a:pPr lvl="0"/>
            <a:r>
              <a:rPr lang="en-US" sz="2100" dirty="0">
                <a:hlinkClick r:id="rId2"/>
              </a:rPr>
              <a:t>myPurdue</a:t>
            </a:r>
            <a:r>
              <a:rPr lang="en-US" sz="2100" dirty="0"/>
              <a:t> &gt; Course Catalog Resources &gt; Schedule of Classes   ***MGMT registration survey for PMP only</a:t>
            </a:r>
          </a:p>
          <a:p>
            <a:pPr marL="0" lvl="0" indent="0">
              <a:buNone/>
            </a:pPr>
            <a:endParaRPr lang="en-US" sz="2300" b="1" dirty="0"/>
          </a:p>
          <a:p>
            <a:pPr marL="0" lvl="0" indent="0">
              <a:buNone/>
            </a:pPr>
            <a:r>
              <a:rPr lang="en-US" sz="2300" b="1" dirty="0"/>
              <a:t>Which section to choose:</a:t>
            </a:r>
            <a:endParaRPr lang="en-US" sz="2300" dirty="0"/>
          </a:p>
          <a:p>
            <a:pPr marL="0" lvl="0" indent="0">
              <a:buNone/>
            </a:pPr>
            <a:r>
              <a:rPr lang="en-US" sz="2100" dirty="0"/>
              <a:t>Read descriptions!</a:t>
            </a:r>
          </a:p>
          <a:p>
            <a:pPr marL="0" lvl="0" indent="0">
              <a:buNone/>
            </a:pPr>
            <a:endParaRPr lang="en-US" sz="2000" dirty="0">
              <a:solidFill>
                <a:srgbClr val="000000"/>
              </a:solidFill>
            </a:endParaRPr>
          </a:p>
          <a:p>
            <a:pPr marL="0" lvl="0" indent="0">
              <a:buNone/>
            </a:pPr>
            <a:r>
              <a:rPr lang="en-US" sz="2000" dirty="0">
                <a:solidFill>
                  <a:srgbClr val="FF0000"/>
                </a:solidFill>
              </a:rPr>
              <a:t>EPE</a:t>
            </a:r>
            <a:r>
              <a:rPr lang="en-US" sz="2000" dirty="0">
                <a:solidFill>
                  <a:srgbClr val="000000"/>
                </a:solidFill>
              </a:rPr>
              <a:t> - This section is for students enrolled in a fully online program. </a:t>
            </a:r>
          </a:p>
          <a:p>
            <a:pPr marL="0" lvl="0" indent="0">
              <a:buNone/>
            </a:pPr>
            <a:r>
              <a:rPr lang="en-US" sz="2000" dirty="0">
                <a:solidFill>
                  <a:srgbClr val="000000"/>
                </a:solidFill>
              </a:rPr>
              <a:t>“</a:t>
            </a:r>
            <a:r>
              <a:rPr lang="en-US" sz="2000" dirty="0">
                <a:solidFill>
                  <a:srgbClr val="000000"/>
                </a:solidFill>
                <a:highlight>
                  <a:srgbClr val="FFFF00"/>
                </a:highlight>
              </a:rPr>
              <a:t>West Lafayette Continuing Ed Campus</a:t>
            </a:r>
            <a:r>
              <a:rPr lang="en-US" sz="2000" dirty="0">
                <a:solidFill>
                  <a:srgbClr val="000000"/>
                </a:solidFill>
              </a:rPr>
              <a:t>” – NOT for residential students</a:t>
            </a:r>
          </a:p>
          <a:p>
            <a:pPr marL="0" lvl="0" indent="0">
              <a:buNone/>
            </a:pPr>
            <a:endParaRPr lang="en-US" dirty="0">
              <a:solidFill>
                <a:srgbClr val="00B050"/>
              </a:solidFill>
            </a:endParaRPr>
          </a:p>
          <a:p>
            <a:pPr marL="0" lvl="0" indent="0">
              <a:buNone/>
            </a:pPr>
            <a:r>
              <a:rPr lang="en-US" sz="2000" dirty="0">
                <a:solidFill>
                  <a:srgbClr val="00B050"/>
                </a:solidFill>
              </a:rPr>
              <a:t>ONC / OL</a:t>
            </a:r>
            <a:r>
              <a:rPr lang="en-US" sz="2000" i="1" dirty="0">
                <a:solidFill>
                  <a:srgbClr val="000000"/>
                </a:solidFill>
              </a:rPr>
              <a:t> – </a:t>
            </a:r>
            <a:r>
              <a:rPr lang="en-US" sz="2000" dirty="0">
                <a:solidFill>
                  <a:srgbClr val="000000"/>
                </a:solidFill>
              </a:rPr>
              <a:t>This section is for on-campus students who will access lecture online. </a:t>
            </a:r>
          </a:p>
          <a:p>
            <a:pPr marL="0" lvl="0" indent="0">
              <a:buNone/>
            </a:pPr>
            <a:r>
              <a:rPr lang="en-US" sz="2000" dirty="0">
                <a:solidFill>
                  <a:srgbClr val="000000"/>
                </a:solidFill>
              </a:rPr>
              <a:t>“</a:t>
            </a:r>
            <a:r>
              <a:rPr lang="en-US" sz="2000" dirty="0">
                <a:solidFill>
                  <a:srgbClr val="000000"/>
                </a:solidFill>
                <a:highlight>
                  <a:srgbClr val="FFFF00"/>
                </a:highlight>
              </a:rPr>
              <a:t>West Lafayette Campus</a:t>
            </a:r>
            <a:r>
              <a:rPr lang="en-US" sz="2000" dirty="0">
                <a:solidFill>
                  <a:srgbClr val="000000"/>
                </a:solidFill>
              </a:rPr>
              <a:t>” – for residential students with instructor’s approval </a:t>
            </a:r>
            <a:r>
              <a:rPr lang="en-US" sz="1900" i="1" dirty="0">
                <a:solidFill>
                  <a:srgbClr val="000000"/>
                </a:solidFill>
              </a:rPr>
              <a:t>(internship/other needs)</a:t>
            </a:r>
            <a:endParaRPr lang="en-US" sz="1900" i="1" dirty="0"/>
          </a:p>
          <a:p>
            <a:pPr marL="0" indent="0">
              <a:buNone/>
            </a:pPr>
            <a:endParaRPr lang="en-US" sz="1500" dirty="0">
              <a:solidFill>
                <a:srgbClr val="00B050"/>
              </a:solidFill>
              <a:highlight>
                <a:srgbClr val="FFFF00"/>
              </a:highlight>
            </a:endParaRPr>
          </a:p>
          <a:p>
            <a:pPr marL="0" lvl="0" indent="0">
              <a:buNone/>
            </a:pPr>
            <a:endParaRPr lang="en-US" dirty="0"/>
          </a:p>
          <a:p>
            <a:pPr marL="0" lvl="0" indent="0">
              <a:buNone/>
            </a:pPr>
            <a:r>
              <a:rPr lang="en-US" sz="2000" dirty="0"/>
              <a:t>Read ME </a:t>
            </a:r>
            <a:r>
              <a:rPr lang="en-US" sz="2000" dirty="0">
                <a:hlinkClick r:id="rId3"/>
              </a:rPr>
              <a:t>Register for Classes </a:t>
            </a:r>
            <a:r>
              <a:rPr lang="en-US" sz="2000" dirty="0"/>
              <a:t>webpage</a:t>
            </a:r>
          </a:p>
          <a:p>
            <a:pPr marL="0" lvl="0" indent="0">
              <a:buNone/>
            </a:pPr>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132770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Plan of Study</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6161" y="1251046"/>
            <a:ext cx="7567213" cy="4123032"/>
          </a:xfrm>
        </p:spPr>
        <p:txBody>
          <a:bodyPr>
            <a:normAutofit/>
          </a:bodyPr>
          <a:lstStyle/>
          <a:p>
            <a:pPr marL="0" lvl="0" indent="0">
              <a:buNone/>
            </a:pPr>
            <a:r>
              <a:rPr lang="en-US" b="1" dirty="0"/>
              <a:t>Timeline:</a:t>
            </a:r>
          </a:p>
          <a:p>
            <a:r>
              <a:rPr lang="en-US" dirty="0"/>
              <a:t>Plan of Study generator can be accessed the 3</a:t>
            </a:r>
            <a:r>
              <a:rPr lang="en-US" baseline="30000" dirty="0"/>
              <a:t>rd</a:t>
            </a:r>
            <a:r>
              <a:rPr lang="en-US" dirty="0"/>
              <a:t> week of semester, must submit POS before the end of the 6</a:t>
            </a:r>
            <a:r>
              <a:rPr lang="en-US" baseline="30000" dirty="0"/>
              <a:t>th</a:t>
            </a:r>
            <a:r>
              <a:rPr lang="en-US" dirty="0"/>
              <a:t> week</a:t>
            </a:r>
          </a:p>
          <a:p>
            <a:r>
              <a:rPr lang="en-US" dirty="0"/>
              <a:t>See submission instructions at ME </a:t>
            </a:r>
            <a:r>
              <a:rPr lang="en-US" dirty="0">
                <a:hlinkClick r:id="rId2"/>
              </a:rPr>
              <a:t>Plan of Study </a:t>
            </a:r>
            <a:r>
              <a:rPr lang="en-US" dirty="0"/>
              <a:t>webpage </a:t>
            </a:r>
          </a:p>
          <a:p>
            <a:r>
              <a:rPr lang="en-US" dirty="0"/>
              <a:t>POS virtual meeting on the 2</a:t>
            </a:r>
            <a:r>
              <a:rPr lang="en-US" baseline="30000" dirty="0"/>
              <a:t>nd</a:t>
            </a:r>
            <a:r>
              <a:rPr lang="en-US" dirty="0"/>
              <a:t> week</a:t>
            </a:r>
          </a:p>
          <a:p>
            <a:pPr marL="0" indent="0">
              <a:buNone/>
            </a:pPr>
            <a:endParaRPr lang="en-US" dirty="0"/>
          </a:p>
          <a:p>
            <a:pPr marL="0" lvl="0" indent="0">
              <a:buNone/>
            </a:pPr>
            <a:r>
              <a:rPr lang="en-US" b="1" dirty="0"/>
              <a:t>Advisory Committee:</a:t>
            </a:r>
          </a:p>
          <a:p>
            <a:pPr lvl="0"/>
            <a:r>
              <a:rPr lang="en-US" dirty="0"/>
              <a:t>PMP – 1 chair</a:t>
            </a:r>
          </a:p>
          <a:p>
            <a:pPr lvl="0"/>
            <a:r>
              <a:rPr lang="en-US" dirty="0"/>
              <a:t>MS thesis – 3 total at least</a:t>
            </a:r>
          </a:p>
          <a:p>
            <a:pPr lvl="0"/>
            <a:r>
              <a:rPr lang="en-US" dirty="0"/>
              <a:t>PhD/D-PhD – 4 total at least</a:t>
            </a:r>
          </a:p>
          <a:p>
            <a:r>
              <a:rPr lang="en-US" dirty="0"/>
              <a:t>Check </a:t>
            </a:r>
            <a:r>
              <a:rPr lang="en-US" dirty="0">
                <a:hlinkClick r:id="rId3"/>
              </a:rPr>
              <a:t>Advisory</a:t>
            </a:r>
            <a:r>
              <a:rPr lang="en-US" dirty="0"/>
              <a:t> webpage</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84419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Path to PhD </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55259" y="1251046"/>
            <a:ext cx="7567213" cy="4123032"/>
          </a:xfrm>
        </p:spPr>
        <p:txBody>
          <a:bodyPr>
            <a:normAutofit fontScale="92500" lnSpcReduction="20000"/>
          </a:bodyPr>
          <a:lstStyle/>
          <a:p>
            <a:pPr marL="0" lvl="0" indent="0">
              <a:buNone/>
            </a:pPr>
            <a:r>
              <a:rPr lang="en-US" b="1" dirty="0"/>
              <a:t>Internal PhD Application</a:t>
            </a:r>
          </a:p>
          <a:p>
            <a:r>
              <a:rPr lang="en-US" dirty="0"/>
              <a:t>Identify advisor</a:t>
            </a:r>
          </a:p>
          <a:p>
            <a:pPr lvl="0"/>
            <a:r>
              <a:rPr lang="en-US" dirty="0">
                <a:solidFill>
                  <a:srgbClr val="000000"/>
                </a:solidFill>
              </a:rPr>
              <a:t>Submit in your last MS semester</a:t>
            </a:r>
          </a:p>
          <a:p>
            <a:pPr marL="0" lvl="0" indent="0">
              <a:buNone/>
            </a:pPr>
            <a:endParaRPr lang="en-US" b="1" dirty="0"/>
          </a:p>
          <a:p>
            <a:pPr marL="0" lvl="0" indent="0">
              <a:buNone/>
            </a:pPr>
            <a:r>
              <a:rPr lang="en-US" b="1" dirty="0"/>
              <a:t>D-PhD Application</a:t>
            </a:r>
          </a:p>
          <a:p>
            <a:r>
              <a:rPr lang="en-US" dirty="0"/>
              <a:t>Identify advisor</a:t>
            </a:r>
          </a:p>
          <a:p>
            <a:r>
              <a:rPr lang="en-US" dirty="0"/>
              <a:t>Minimum GPA 3.8</a:t>
            </a:r>
          </a:p>
          <a:p>
            <a:pPr lvl="0"/>
            <a:r>
              <a:rPr lang="en-US" dirty="0">
                <a:solidFill>
                  <a:srgbClr val="000000"/>
                </a:solidFill>
              </a:rPr>
              <a:t>Submit at the semester when you completed 12 </a:t>
            </a:r>
            <a:r>
              <a:rPr lang="en-US" dirty="0" err="1">
                <a:solidFill>
                  <a:srgbClr val="000000"/>
                </a:solidFill>
              </a:rPr>
              <a:t>crs</a:t>
            </a:r>
            <a:r>
              <a:rPr lang="en-US" dirty="0">
                <a:solidFill>
                  <a:srgbClr val="000000"/>
                </a:solidFill>
              </a:rPr>
              <a:t>. of coursework</a:t>
            </a:r>
            <a:endParaRPr lang="en-US" b="1" dirty="0"/>
          </a:p>
          <a:p>
            <a:pPr marL="0" lvl="0" indent="0">
              <a:buNone/>
            </a:pPr>
            <a:endParaRPr lang="en-US" b="1" dirty="0"/>
          </a:p>
          <a:p>
            <a:pPr marL="0" lvl="0" indent="0">
              <a:buNone/>
            </a:pPr>
            <a:r>
              <a:rPr lang="en-US" b="1" dirty="0"/>
              <a:t>PhD Qualifying Exams (Area Exams):</a:t>
            </a:r>
          </a:p>
          <a:p>
            <a:pPr lvl="0"/>
            <a:r>
              <a:rPr lang="en-US" dirty="0">
                <a:hlinkClick r:id="rId2"/>
              </a:rPr>
              <a:t>Area Exam webpage </a:t>
            </a:r>
            <a:r>
              <a:rPr lang="en-US" dirty="0"/>
              <a:t>to access old problems</a:t>
            </a:r>
          </a:p>
          <a:p>
            <a:pPr lvl="0"/>
            <a:r>
              <a:rPr lang="en-US" dirty="0"/>
              <a:t>No later than 3rd semester, summer excluded</a:t>
            </a:r>
          </a:p>
          <a:p>
            <a:pPr lvl="0"/>
            <a:r>
              <a:rPr lang="en-US" dirty="0"/>
              <a:t>3 subjects: Math, Major, and Minor</a:t>
            </a:r>
          </a:p>
          <a:p>
            <a:pPr lvl="0"/>
            <a:r>
              <a:rPr lang="en-US" dirty="0"/>
              <a:t>May qualify for a waiver instead of taking exam</a:t>
            </a:r>
          </a:p>
          <a:p>
            <a:pPr lvl="0"/>
            <a:endParaRPr lang="en-US" dirty="0"/>
          </a:p>
          <a:p>
            <a:pPr marL="0" lvl="0" indent="0">
              <a:buNone/>
            </a:pPr>
            <a:r>
              <a:rPr lang="en-US" b="1" dirty="0"/>
              <a:t>PhD Preliminary Exam</a:t>
            </a:r>
          </a:p>
          <a:p>
            <a:pPr lvl="0"/>
            <a:r>
              <a:rPr lang="en-US" dirty="0"/>
              <a:t>within 1 year after passing all qualifying exams</a:t>
            </a:r>
          </a:p>
          <a:p>
            <a:pPr lvl="0"/>
            <a:r>
              <a:rPr lang="en-US" dirty="0"/>
              <a:t>Defense: 2 full semesters after prelim, summer included</a:t>
            </a:r>
          </a:p>
          <a:p>
            <a:pPr marL="0" lvl="0" indent="0">
              <a:buNone/>
            </a:pPr>
            <a:endParaRPr lang="en-US" dirty="0"/>
          </a:p>
          <a:p>
            <a:pPr marL="0" lvl="0" indent="0">
              <a:buNone/>
            </a:pPr>
            <a:endParaRPr lang="en-US"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C8DACD-4E35-4E4C-AC75-C3DE50F04E7E}" type="datetime1">
              <a:rPr kumimoji="0" lang="en-US" sz="1000" b="0" i="0" u="none" strike="noStrike" kern="1200" cap="none" spc="0" normalizeH="0" baseline="0" noProof="0" smtClean="0">
                <a:ln>
                  <a:noFill/>
                </a:ln>
                <a:solidFill>
                  <a:srgbClr val="000000">
                    <a:alpha val="70000"/>
                  </a:srgbClr>
                </a:solidFill>
                <a:effectLst/>
                <a:uLnTx/>
                <a:uFillTx/>
                <a:latin typeface="Acumin Pro" panose="020B0504020202020204" pitchFamily="34"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1/4/2023</a:t>
            </a:fld>
            <a:endParaRPr kumimoji="0" lang="en-US" sz="1000" b="0" i="0" u="none" strike="noStrike" kern="1200" cap="none" spc="0" normalizeH="0" baseline="0" noProof="0" dirty="0">
              <a:ln>
                <a:noFill/>
              </a:ln>
              <a:solidFill>
                <a:srgbClr val="000000">
                  <a:alpha val="70000"/>
                </a:srgbClr>
              </a:solidFill>
              <a:effectLst/>
              <a:uLnTx/>
              <a:uFillTx/>
              <a:latin typeface="Acumin Pro" panose="020B0504020202020204" pitchFamily="34" charset="77"/>
              <a:ea typeface="+mn-ea"/>
              <a:cs typeface="+mn-cs"/>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000" b="1" i="0" u="none" strike="noStrike" kern="1200" cap="none" spc="0" normalizeH="0" baseline="0" noProof="0" smtClean="0">
                <a:ln>
                  <a:noFill/>
                </a:ln>
                <a:solidFill>
                  <a:srgbClr val="000000"/>
                </a:solidFill>
                <a:effectLst/>
                <a:uLnTx/>
                <a:uFillTx/>
                <a:latin typeface="Acumin Pro Semibold" panose="020B0504020202020204" pitchFamily="34" charset="77"/>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srgbClr val="000000"/>
              </a:solidFill>
              <a:effectLst/>
              <a:uLnTx/>
              <a:uFillTx/>
              <a:latin typeface="Acumin Pro Semibold" panose="020B0504020202020204" pitchFamily="34" charset="77"/>
              <a:ea typeface="+mn-ea"/>
              <a:cs typeface="+mn-cs"/>
            </a:endParaRPr>
          </a:p>
        </p:txBody>
      </p:sp>
    </p:spTree>
    <p:extLst>
      <p:ext uri="{BB962C8B-B14F-4D97-AF65-F5344CB8AC3E}">
        <p14:creationId xmlns:p14="http://schemas.microsoft.com/office/powerpoint/2010/main" val="3526392897"/>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6" id="{1743782F-1292-AE4D-89DE-072BECAE9728}" vid="{3C27E632-FA54-A844-81CA-D72500272F75}"/>
    </a:ext>
  </a:extLst>
</a:theme>
</file>

<file path=docProps/app.xml><?xml version="1.0" encoding="utf-8"?>
<Properties xmlns="http://schemas.openxmlformats.org/officeDocument/2006/extended-properties" xmlns:vt="http://schemas.openxmlformats.org/officeDocument/2006/docPropsVTypes">
  <Template>PU-ME-Template_Gold_StandardScreen</Template>
  <TotalTime>3361</TotalTime>
  <Words>1188</Words>
  <Application>Microsoft Office PowerPoint</Application>
  <PresentationFormat>On-screen Show (4:3)</PresentationFormat>
  <Paragraphs>232</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Acumin Pro SemiCondensed</vt:lpstr>
      <vt:lpstr>United Sans Cd Md</vt:lpstr>
      <vt:lpstr>Acumin Pro Medium</vt:lpstr>
      <vt:lpstr>Acumin Pro Semibold</vt:lpstr>
      <vt:lpstr>Times New Roman</vt:lpstr>
      <vt:lpstr>Wingdings</vt:lpstr>
      <vt:lpstr>United Sans Reg Medium</vt:lpstr>
      <vt:lpstr>Acumin Pro</vt:lpstr>
      <vt:lpstr>Acumin Pro ExtraCondensed</vt:lpstr>
      <vt:lpstr>Acumin Pro ExtraCondensed Smbd</vt:lpstr>
      <vt:lpstr>Arial</vt:lpstr>
      <vt:lpstr>Purdue1</vt:lpstr>
      <vt:lpstr>Spring 2023 Mechanical Engineering NEW Graduate STUDENT orientation </vt:lpstr>
      <vt:lpstr>Agenda  Welcome by Dr. Nicole Key, Associate Head for Graduate Studies   Meet with Grad Office Staff  Payroll Information, by ME Business Office Manager   ME Graduate Program Overview                   Important Reminders, by Dr. Nicole Key  Intro of ME Graduate Student Organization, by OMEGA President  Q&amp;A with current grad students   </vt:lpstr>
      <vt:lpstr>CoE Employment Center</vt:lpstr>
      <vt:lpstr>Summary of Degree Requirements</vt:lpstr>
      <vt:lpstr>Summary of Degree Requirements</vt:lpstr>
      <vt:lpstr>Course Registration</vt:lpstr>
      <vt:lpstr>Course Registration</vt:lpstr>
      <vt:lpstr>Plan of Study</vt:lpstr>
      <vt:lpstr>Path to PhD </vt:lpstr>
      <vt:lpstr>Funding</vt:lpstr>
      <vt:lpstr>Reminders</vt:lpstr>
      <vt:lpstr>Resources</vt:lpstr>
      <vt:lpstr>Resources</vt:lpstr>
      <vt:lpstr>OMEGA Mentoring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Xiaomin Qian</dc:creator>
  <cp:lastModifiedBy>Qian, Xiaomin</cp:lastModifiedBy>
  <cp:revision>166</cp:revision>
  <dcterms:created xsi:type="dcterms:W3CDTF">2020-06-22T02:53:13Z</dcterms:created>
  <dcterms:modified xsi:type="dcterms:W3CDTF">2023-01-04T15:21:03Z</dcterms:modified>
</cp:coreProperties>
</file>