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</p:sldMasterIdLst>
  <p:sldIdLst>
    <p:sldId id="257" r:id="rId2"/>
    <p:sldId id="260" r:id="rId3"/>
    <p:sldId id="284" r:id="rId4"/>
    <p:sldId id="267" r:id="rId5"/>
    <p:sldId id="279" r:id="rId6"/>
    <p:sldId id="280" r:id="rId7"/>
    <p:sldId id="281" r:id="rId8"/>
    <p:sldId id="283" r:id="rId9"/>
    <p:sldId id="282" r:id="rId10"/>
    <p:sldId id="269" r:id="rId11"/>
    <p:sldId id="273" r:id="rId12"/>
    <p:sldId id="275" r:id="rId13"/>
    <p:sldId id="276" r:id="rId14"/>
    <p:sldId id="264" r:id="rId15"/>
  </p:sldIdLst>
  <p:sldSz cx="9144000" cy="6858000" type="screen4x3"/>
  <p:notesSz cx="6858000" cy="9144000"/>
  <p:embeddedFontLst>
    <p:embeddedFont>
      <p:font typeface="Acumin Pro" panose="020B0604020202020204" charset="0"/>
      <p:regular r:id="rId16"/>
      <p:bold r:id="rId17"/>
      <p:italic r:id="rId18"/>
      <p:boldItalic r:id="rId19"/>
    </p:embeddedFont>
    <p:embeddedFont>
      <p:font typeface="Acumin Pro ExtraCondensed" panose="020B0604020202020204" charset="0"/>
      <p:regular r:id="rId20"/>
      <p:bold r:id="rId21"/>
      <p:italic r:id="rId22"/>
      <p:boldItalic r:id="rId23"/>
    </p:embeddedFont>
    <p:embeddedFont>
      <p:font typeface="Acumin Pro ExtraCondensed Smbd" panose="020B0604020202020204" charset="0"/>
      <p:regular r:id="rId24"/>
      <p:bold r:id="rId25"/>
      <p:italic r:id="rId26"/>
      <p:boldItalic r:id="rId27"/>
    </p:embeddedFont>
    <p:embeddedFont>
      <p:font typeface="Acumin Pro Medium" panose="020B0604020202020204" charset="0"/>
      <p:regular r:id="rId28"/>
      <p:italic r:id="rId29"/>
    </p:embeddedFont>
    <p:embeddedFont>
      <p:font typeface="Acumin Pro Semibold" panose="020B0604020202020204" charset="0"/>
      <p:regular r:id="rId30"/>
      <p:bold r:id="rId31"/>
      <p:italic r:id="rId32"/>
      <p:boldItalic r:id="rId33"/>
    </p:embeddedFont>
    <p:embeddedFont>
      <p:font typeface="Acumin Pro SemiCondensed" panose="020B0604020202020204" charset="0"/>
      <p:regular r:id="rId34"/>
      <p:bold r:id="rId35"/>
      <p:italic r:id="rId36"/>
      <p:boldItalic r:id="rId37"/>
    </p:embeddedFont>
    <p:embeddedFont>
      <p:font typeface="United Sans Cd Md" charset="0"/>
      <p:regular r:id="rId38"/>
    </p:embeddedFont>
    <p:embeddedFont>
      <p:font typeface="United Sans Reg Medium" panose="020B0604020202020204" charset="0"/>
      <p:regular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65"/>
    <p:restoredTop sz="94674"/>
  </p:normalViewPr>
  <p:slideViewPr>
    <p:cSldViewPr snapToGrid="0" snapToObjects="1">
      <p:cViewPr varScale="1">
        <p:scale>
          <a:sx n="65" d="100"/>
          <a:sy n="65" d="100"/>
        </p:scale>
        <p:origin x="46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PT Accessibility">
            <a:extLst>
              <a:ext uri="{FF2B5EF4-FFF2-40B4-BE49-F238E27FC236}">
                <a16:creationId xmlns:a16="http://schemas.microsoft.com/office/drawing/2014/main" id="{7218C6A0-FE47-3C49-9974-F3CABE12FB6E}"/>
              </a:ext>
            </a:extLst>
          </p:cNvPr>
          <p:cNvSpPr txBox="1"/>
          <p:nvPr userDrawn="1"/>
        </p:nvSpPr>
        <p:spPr>
          <a:xfrm>
            <a:off x="1110838" y="1877220"/>
            <a:ext cx="612875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Support the Purdue University brand in your presentations by using a brand-friendly template. This template uses an accessible master layout. Please note that some changes </a:t>
            </a:r>
            <a:b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</a:br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to the PowerPoint template could impact accessibility by those with disabilities. Follow the instructions provided by Microsoft Office to ensure that your PowerPoint presentations are accessible to all users: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PT Accessibility URL" descr="PPT Accessibility URL">
            <a:extLst>
              <a:ext uri="{FF2B5EF4-FFF2-40B4-BE49-F238E27FC236}">
                <a16:creationId xmlns:a16="http://schemas.microsoft.com/office/drawing/2014/main" id="{BA1A708E-CC6F-5046-B62E-67EF72C83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0837" y="4133385"/>
            <a:ext cx="5765747" cy="75482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BC758-D59E-8E44-B1BB-3467BE203B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6" y="6202177"/>
            <a:ext cx="85670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1/5/2022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8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6116" y="1626244"/>
            <a:ext cx="5933959" cy="152349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21760" y="3990084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1/5/2022</a:t>
            </a:fld>
            <a:endParaRPr lang="en-US" dirty="0"/>
          </a:p>
        </p:txBody>
      </p:sp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410660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1A4344-9636-3240-BE56-2905931448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213" y="1345166"/>
            <a:ext cx="5491495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465" y="1962540"/>
            <a:ext cx="55245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2587" y="6202177"/>
            <a:ext cx="77832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1/5/2022</a:t>
            </a:fld>
            <a:endParaRPr lang="en-US" dirty="0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C7FD0C-6FE9-F549-9789-857EA3F31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679" y="1345166"/>
            <a:ext cx="5466371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501" y="1917388"/>
            <a:ext cx="3443499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5675" y="1920875"/>
            <a:ext cx="3965575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sp>
        <p:nvSpPr>
          <p:cNvPr id="23" name="Date">
            <a:extLst>
              <a:ext uri="{FF2B5EF4-FFF2-40B4-BE49-F238E27FC236}">
                <a16:creationId xmlns:a16="http://schemas.microsoft.com/office/drawing/2014/main" id="{CF069E70-AF49-2042-836A-1CC5C09B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7270" y="6202177"/>
            <a:ext cx="84363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1/5/2022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6CDF66D-338D-1041-A82A-FAECF8B38E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6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381000" y="304800"/>
            <a:ext cx="2879168" cy="125342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7" y="6202177"/>
            <a:ext cx="856700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1/5/2022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D1B7735-DBE9-4B49-A2F7-5DC8ED0C8B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0" y="0"/>
            <a:ext cx="9143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170159" y="1466566"/>
            <a:ext cx="4814498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United Sans Reg Medium" pitchFamily="2" charset="77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986208" y="2744421"/>
            <a:ext cx="5179092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207" y="2706475"/>
            <a:ext cx="5171597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6451" y="3540352"/>
            <a:ext cx="5008850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A7492D50-D618-9F40-B9F2-9B08441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5646" y="6202177"/>
            <a:ext cx="76526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1/5/2022</a:t>
            </a:fld>
            <a:endParaRPr lang="en-US" dirty="0"/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7FF972F-4130-074A-B1C3-73BFFC6CC6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9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089144" y="1557666"/>
            <a:ext cx="5500897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311" y="2578489"/>
            <a:ext cx="5500891" cy="880790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pic>
        <p:nvPicPr>
          <p:cNvPr id="21" name="Black Triangle">
            <a:extLst>
              <a:ext uri="{FF2B5EF4-FFF2-40B4-BE49-F238E27FC236}">
                <a16:creationId xmlns:a16="http://schemas.microsoft.com/office/drawing/2014/main" id="{237F821D-D4B4-C442-814B-E1605BD7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2" name="Date">
            <a:extLst>
              <a:ext uri="{FF2B5EF4-FFF2-40B4-BE49-F238E27FC236}">
                <a16:creationId xmlns:a16="http://schemas.microsoft.com/office/drawing/2014/main" id="{F8CD2E15-DFA2-0F4C-8839-A9AD450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3394" y="6202177"/>
            <a:ext cx="817513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1/5/2022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A45DD0F1-B8FD-0047-817A-E2982F127A6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ACFC5D5C-1C9B-F148-A910-72ADDA93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A3B79D6-A9F6-0445-970F-F4D8E92445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91" y="6046656"/>
            <a:ext cx="3560593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5646" y="6202177"/>
            <a:ext cx="76526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384" y="6219163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433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F833F-712C-324A-8187-5455C581BDB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duegradstudents.com/grants" TargetMode="External"/><Relationship Id="rId2" Type="http://schemas.openxmlformats.org/officeDocument/2006/relationships/hyperlink" Target="https://engineering.purdue.edu/Engr/Academics/Graduate/ProfessionalDevelopment/conference-travel-grant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urduemegrad.blog/" TargetMode="External"/><Relationship Id="rId5" Type="http://schemas.openxmlformats.org/officeDocument/2006/relationships/hyperlink" Target="https://www.purdue.edu/gradschool/fellowship/funding-resources-for-students/fellowships/" TargetMode="External"/><Relationship Id="rId4" Type="http://schemas.openxmlformats.org/officeDocument/2006/relationships/hyperlink" Target="https://engineering.purdue.edu/Engr/Academics/Graduate/fellowship-lis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urduemegrad.blog/" TargetMode="External"/><Relationship Id="rId2" Type="http://schemas.openxmlformats.org/officeDocument/2006/relationships/hyperlink" Target="https://engineering.purdue.edu/MECL/building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rdue.edu/gradschool/professional-development/" TargetMode="External"/><Relationship Id="rId3" Type="http://schemas.openxmlformats.org/officeDocument/2006/relationships/hyperlink" Target="mailto:mebo@groups.purdue.edu" TargetMode="External"/><Relationship Id="rId7" Type="http://schemas.openxmlformats.org/officeDocument/2006/relationships/hyperlink" Target="https://www.purdue.edu/gradschool/fellowship/" TargetMode="External"/><Relationship Id="rId2" Type="http://schemas.openxmlformats.org/officeDocument/2006/relationships/hyperlink" Target="https://engineering.purdue.edu/ME/Graduat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urdue.edu/push/" TargetMode="External"/><Relationship Id="rId5" Type="http://schemas.openxmlformats.org/officeDocument/2006/relationships/hyperlink" Target="https://protect.purdue.edu/" TargetMode="External"/><Relationship Id="rId4" Type="http://schemas.openxmlformats.org/officeDocument/2006/relationships/hyperlink" Target="mailto:engremployment@purdue.edu" TargetMode="External"/><Relationship Id="rId9" Type="http://schemas.openxmlformats.org/officeDocument/2006/relationships/hyperlink" Target="https://owl.purdue.edu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rdue.edu/caps/" TargetMode="External"/><Relationship Id="rId3" Type="http://schemas.openxmlformats.org/officeDocument/2006/relationships/hyperlink" Target="https://www.cco.purdue.edu/" TargetMode="External"/><Relationship Id="rId7" Type="http://schemas.openxmlformats.org/officeDocument/2006/relationships/hyperlink" Target="https://www.purdue.edu/drc/" TargetMode="External"/><Relationship Id="rId2" Type="http://schemas.openxmlformats.org/officeDocument/2006/relationships/hyperlink" Target="https://www.opp.purdue.ed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urdue.edu/veterans/" TargetMode="External"/><Relationship Id="rId5" Type="http://schemas.openxmlformats.org/officeDocument/2006/relationships/hyperlink" Target="https://www.purdue.edu/diversity-inclusion/about-us/departments.html" TargetMode="External"/><Relationship Id="rId4" Type="http://schemas.openxmlformats.org/officeDocument/2006/relationships/hyperlink" Target="https://www.purdue.edu/wiep/" TargetMode="External"/><Relationship Id="rId9" Type="http://schemas.openxmlformats.org/officeDocument/2006/relationships/hyperlink" Target="https://taskhuman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megradoffice@purdue.ed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engremployment@purdue.edu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ngineering.purdue.edu/ME/Graduate/OnCampus/PlanOfStudy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urdue.edu/registrar/calendars/FallDropAdd.html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ME/Graduate/OnCampus/Register" TargetMode="External"/><Relationship Id="rId2" Type="http://schemas.openxmlformats.org/officeDocument/2006/relationships/hyperlink" Target="https://www.purdue.edu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ME/Graduate/OnCampus/AdvisoryCommittee" TargetMode="External"/><Relationship Id="rId2" Type="http://schemas.openxmlformats.org/officeDocument/2006/relationships/hyperlink" Target="https://engineering.purdue.edu/ME/Graduate/OnCampus/PlanOfStudy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ngineering.purdue.edu/ME/Graduate/OnCampus/AreaExams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C6DAED2-C73D-2443-84E6-FD89A1066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722" y="689097"/>
            <a:ext cx="6535924" cy="2968826"/>
          </a:xfrm>
        </p:spPr>
        <p:txBody>
          <a:bodyPr/>
          <a:lstStyle/>
          <a:p>
            <a:r>
              <a:rPr lang="en-US" dirty="0"/>
              <a:t>Spring 2022 Mechanical Engineering NEW Graduate STUDENT orientation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021E30B-3F73-3D4B-B22E-DFCD13F09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116" y="5062479"/>
            <a:ext cx="5322202" cy="677108"/>
          </a:xfrm>
        </p:spPr>
        <p:txBody>
          <a:bodyPr/>
          <a:lstStyle/>
          <a:p>
            <a:r>
              <a:rPr lang="en-US" dirty="0"/>
              <a:t>ME Grad Office   MEgradoffice@purdue.edu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4EEC893F-2E6E-8648-8011-345CAE34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1/5/2022</a:t>
            </a:fld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C6C36F4-D49A-904E-968D-C3A9784A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983E6F-EBBB-4A5F-9F66-3797FBED0D57}"/>
              </a:ext>
            </a:extLst>
          </p:cNvPr>
          <p:cNvSpPr/>
          <p:nvPr/>
        </p:nvSpPr>
        <p:spPr>
          <a:xfrm>
            <a:off x="1079722" y="3581047"/>
            <a:ext cx="5322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Please get an index card, write down your name and PUID, drop to the box after orientation before leaving so we know your attendance to the RCR workshop. </a:t>
            </a:r>
          </a:p>
        </p:txBody>
      </p:sp>
    </p:spTree>
    <p:extLst>
      <p:ext uri="{BB962C8B-B14F-4D97-AF65-F5344CB8AC3E}">
        <p14:creationId xmlns:p14="http://schemas.microsoft.com/office/powerpoint/2010/main" val="266474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373F-FEA2-4C4C-8603-70FB26155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61C6C-4DEF-4E78-A28F-892A29F79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8501" y="1115028"/>
            <a:ext cx="6680552" cy="4768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Small Grants:</a:t>
            </a:r>
          </a:p>
          <a:p>
            <a:r>
              <a:rPr lang="en-US" dirty="0" err="1">
                <a:hlinkClick r:id="rId2"/>
              </a:rPr>
              <a:t>CoE</a:t>
            </a:r>
            <a:r>
              <a:rPr lang="en-US" dirty="0">
                <a:hlinkClick r:id="rId2"/>
              </a:rPr>
              <a:t> Conference Travel Grants </a:t>
            </a:r>
            <a:r>
              <a:rPr lang="en-US" dirty="0"/>
              <a:t>for PhD who passed/scheduled preliminary exam</a:t>
            </a:r>
          </a:p>
          <a:p>
            <a:r>
              <a:rPr lang="en-US" dirty="0">
                <a:hlinkClick r:id="rId3"/>
              </a:rPr>
              <a:t>Purdue Graduate Student Government Grants </a:t>
            </a:r>
            <a:r>
              <a:rPr lang="en-US" dirty="0"/>
              <a:t>(travel, professional development, symposium, child care, grad student equipment,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Fellowships:</a:t>
            </a:r>
          </a:p>
          <a:p>
            <a:r>
              <a:rPr lang="en-US" dirty="0" err="1">
                <a:hlinkClick r:id="rId4"/>
              </a:rPr>
              <a:t>CoE</a:t>
            </a:r>
            <a:r>
              <a:rPr lang="en-US" dirty="0">
                <a:hlinkClick r:id="rId4"/>
              </a:rPr>
              <a:t> list </a:t>
            </a:r>
            <a:endParaRPr lang="en-US" dirty="0"/>
          </a:p>
          <a:p>
            <a:r>
              <a:rPr lang="en-US" dirty="0">
                <a:hlinkClick r:id="rId5"/>
              </a:rPr>
              <a:t>Grad School list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(National Fellowships- NDSEG, NASA NSTGRO, NSF, SMART, etc. Private Foundations- Ford, Hertz, etc. Companies- Facebook, Google Fellowship,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ME Departmental Scholarships</a:t>
            </a:r>
          </a:p>
          <a:p>
            <a:r>
              <a:rPr lang="en-US" dirty="0"/>
              <a:t>Post on </a:t>
            </a:r>
            <a:r>
              <a:rPr lang="en-US" dirty="0">
                <a:hlinkClick r:id="rId6"/>
              </a:rPr>
              <a:t>ME Grad Blog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4A0054-9B07-4066-80F9-57FDDA1C6D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96B7-631A-400E-A0A3-CD070ABE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422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Important Reminders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3917" y="1100295"/>
            <a:ext cx="7570949" cy="4972886"/>
          </a:xfrm>
        </p:spPr>
        <p:txBody>
          <a:bodyPr>
            <a:normAutofit/>
          </a:bodyPr>
          <a:lstStyle/>
          <a:p>
            <a:r>
              <a:rPr lang="en-US" dirty="0"/>
              <a:t>Conditions for continued enrollment: check admission letter, you may have to submit final official transcripts showing degree was awarded.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CITI (RCR online training) is required to be completed in 60 days.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International students can only work up to 20 hours/week in spring/fall. </a:t>
            </a:r>
          </a:p>
          <a:p>
            <a:endParaRPr lang="en-US" dirty="0"/>
          </a:p>
          <a:p>
            <a:r>
              <a:rPr lang="en-US" dirty="0"/>
              <a:t>PMP students can’t take assistantships.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srgbClr val="000000"/>
                </a:solidFill>
              </a:rPr>
              <a:t>Maintain at least a 2.85 cumulative GPA. GPA below 2.75 after completing twelve or more credit hours of coursework will be dismissed from the program.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Complete 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ME building safety training &amp; quizzes </a:t>
            </a:r>
            <a:r>
              <a:rPr lang="en-US" dirty="0">
                <a:solidFill>
                  <a:srgbClr val="000000"/>
                </a:solidFill>
              </a:rPr>
              <a:t>to access after hours.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Check Purdue email &amp; </a:t>
            </a:r>
            <a:r>
              <a:rPr lang="en-US" dirty="0">
                <a:solidFill>
                  <a:srgbClr val="000000"/>
                </a:solidFill>
                <a:hlinkClick r:id="rId3"/>
              </a:rPr>
              <a:t>grad blog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887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987" y="1412110"/>
            <a:ext cx="8017398" cy="4483261"/>
          </a:xfrm>
        </p:spPr>
        <p:txBody>
          <a:bodyPr>
            <a:normAutofit lnSpcReduction="10000"/>
          </a:bodyPr>
          <a:lstStyle/>
          <a:p>
            <a:pPr lvl="0"/>
            <a:r>
              <a:rPr lang="nn-NO" dirty="0"/>
              <a:t>ME Grad website  </a:t>
            </a:r>
            <a:r>
              <a:rPr lang="nn-NO" sz="1400" dirty="0">
                <a:hlinkClick r:id="rId2"/>
              </a:rPr>
              <a:t>https://engineering.purdue.edu/ME/Graduate</a:t>
            </a:r>
            <a:endParaRPr lang="nn-NO" sz="1400" dirty="0"/>
          </a:p>
          <a:p>
            <a:pPr marL="0" lvl="0" indent="0">
              <a:buNone/>
            </a:pPr>
            <a:endParaRPr lang="nn-NO" sz="1400" dirty="0"/>
          </a:p>
          <a:p>
            <a:pPr lvl="0"/>
            <a:r>
              <a:rPr lang="nn-NO" dirty="0"/>
              <a:t>ME Business office </a:t>
            </a:r>
            <a:r>
              <a:rPr lang="nn-NO" sz="1400" dirty="0">
                <a:hlinkClick r:id="rId3"/>
              </a:rPr>
              <a:t>mebo@purdue.edu</a:t>
            </a:r>
            <a:r>
              <a:rPr lang="nn-NO" sz="1400" dirty="0"/>
              <a:t> </a:t>
            </a:r>
          </a:p>
          <a:p>
            <a:pPr marL="0" lvl="0" indent="0">
              <a:buNone/>
            </a:pPr>
            <a:r>
              <a:rPr lang="nn-NO" sz="1400" dirty="0"/>
              <a:t> </a:t>
            </a:r>
            <a:endParaRPr lang="en-US" sz="1700" dirty="0">
              <a:solidFill>
                <a:srgbClr val="000000"/>
              </a:solidFill>
            </a:endParaRPr>
          </a:p>
          <a:p>
            <a:r>
              <a:rPr lang="en-US" dirty="0" err="1"/>
              <a:t>CoE</a:t>
            </a:r>
            <a:r>
              <a:rPr lang="en-US" dirty="0"/>
              <a:t> Employment center </a:t>
            </a:r>
            <a:r>
              <a:rPr lang="en-US" sz="1500" dirty="0">
                <a:hlinkClick r:id="rId4"/>
              </a:rPr>
              <a:t>engremployment@purdue.edu</a:t>
            </a:r>
            <a:endParaRPr lang="en-US" sz="1500" dirty="0"/>
          </a:p>
          <a:p>
            <a:pPr marL="0" indent="0">
              <a:buNone/>
            </a:pPr>
            <a:r>
              <a:rPr lang="en-US" sz="1500" dirty="0"/>
              <a:t> </a:t>
            </a:r>
          </a:p>
          <a:p>
            <a:r>
              <a:rPr lang="en-US" dirty="0"/>
              <a:t>Protect Purdue website for COVID-19 info </a:t>
            </a:r>
            <a:r>
              <a:rPr lang="en-US" sz="1400" dirty="0">
                <a:hlinkClick r:id="rId5"/>
              </a:rPr>
              <a:t>https://protect.purdue.edu/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</a:t>
            </a:r>
            <a:endParaRPr lang="en-US" dirty="0"/>
          </a:p>
          <a:p>
            <a:pPr lvl="0"/>
            <a:r>
              <a:rPr lang="en-US" dirty="0">
                <a:solidFill>
                  <a:srgbClr val="000000"/>
                </a:solidFill>
              </a:rPr>
              <a:t>Purdue University Student Health Service (PUSH) for health insurance info </a:t>
            </a:r>
            <a:r>
              <a:rPr lang="en-US" sz="1400" dirty="0">
                <a:solidFill>
                  <a:srgbClr val="000000"/>
                </a:solidFill>
                <a:hlinkClick r:id="rId6"/>
              </a:rPr>
              <a:t>https://www.purdue.edu/push/</a:t>
            </a:r>
            <a:endParaRPr lang="en-US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Grad School Fellowship Office </a:t>
            </a:r>
            <a:r>
              <a:rPr lang="en-US" sz="1400" dirty="0">
                <a:hlinkClick r:id="rId7"/>
              </a:rPr>
              <a:t>https://www.purdue.edu/gradschool/fellowship/</a:t>
            </a:r>
            <a:r>
              <a:rPr lang="en-US" sz="1400" dirty="0"/>
              <a:t> 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Grad School Office of Professional Development </a:t>
            </a:r>
            <a:r>
              <a:rPr lang="en-US" sz="1400" dirty="0">
                <a:hlinkClick r:id="rId8"/>
              </a:rPr>
              <a:t>https://www.purdue.edu/gradschool/professional-development/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 </a:t>
            </a:r>
          </a:p>
          <a:p>
            <a:r>
              <a:rPr lang="en-US" dirty="0"/>
              <a:t>Purdue Writing Lab </a:t>
            </a:r>
            <a:r>
              <a:rPr lang="en-US" sz="1400" dirty="0">
                <a:hlinkClick r:id="rId9"/>
              </a:rPr>
              <a:t>https://owl.purdue.edu/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4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987" y="1412110"/>
            <a:ext cx="8017398" cy="448326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Office of Professional Practice </a:t>
            </a:r>
            <a:r>
              <a:rPr lang="en-US" sz="1300" dirty="0">
                <a:solidFill>
                  <a:srgbClr val="000000"/>
                </a:solidFill>
                <a:hlinkClick r:id="rId2"/>
              </a:rPr>
              <a:t>https://www.opp.purdue.edu/</a:t>
            </a:r>
            <a:r>
              <a:rPr lang="en-US" sz="13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Center for Career Opportunities  </a:t>
            </a:r>
            <a:r>
              <a:rPr lang="en-US" sz="1300" dirty="0">
                <a:solidFill>
                  <a:srgbClr val="000000"/>
                </a:solidFill>
                <a:hlinkClick r:id="rId3"/>
              </a:rPr>
              <a:t>https://www.cco.purdue.edu/</a:t>
            </a:r>
            <a:r>
              <a:rPr lang="en-US" sz="13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Women in Engineering </a:t>
            </a:r>
            <a:r>
              <a:rPr lang="en-US" sz="1300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https://www.purdue.edu/wiep/</a:t>
            </a:r>
            <a:r>
              <a:rPr lang="en-US" sz="1300" dirty="0">
                <a:solidFill>
                  <a:srgbClr val="000000"/>
                </a:solidFill>
              </a:rPr>
              <a:t> </a:t>
            </a:r>
          </a:p>
          <a:p>
            <a:pPr marL="0" lvl="0" indent="0">
              <a:buNone/>
            </a:pPr>
            <a:endParaRPr lang="nn-NO" sz="1400" dirty="0"/>
          </a:p>
          <a:p>
            <a:pPr lvl="0"/>
            <a:r>
              <a:rPr lang="nn-NO" dirty="0">
                <a:solidFill>
                  <a:srgbClr val="000000"/>
                </a:solidFill>
              </a:rPr>
              <a:t>Cultural and Resource Centers </a:t>
            </a:r>
            <a:r>
              <a:rPr lang="nn-NO" sz="1400" dirty="0"/>
              <a:t>(Asian American and Asian Cultural Center, Black Cultural Center, Latino Cultural Center, Native American Educational and Cultural Center, LGBTQ Center,  etc.) </a:t>
            </a:r>
            <a:r>
              <a:rPr lang="nn-NO" sz="1400" dirty="0">
                <a:hlinkClick r:id="rId5"/>
              </a:rPr>
              <a:t>https://www.purdue.edu/diversity-inclusion/about-us/departments.html</a:t>
            </a:r>
            <a:endParaRPr lang="nn-NO" sz="1400" dirty="0"/>
          </a:p>
          <a:p>
            <a:pPr lvl="0"/>
            <a:endParaRPr lang="en-US" sz="14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Veterans Success Center </a:t>
            </a:r>
            <a:r>
              <a:rPr lang="en-US" sz="1400" dirty="0">
                <a:hlinkClick r:id="rId6"/>
              </a:rPr>
              <a:t>https://www.purdue.edu/veterans/</a:t>
            </a:r>
            <a:endParaRPr lang="en-US" sz="1400" dirty="0"/>
          </a:p>
          <a:p>
            <a:pPr marL="0" indent="0">
              <a:buNone/>
            </a:pPr>
            <a:endParaRPr lang="en-US" sz="1500" dirty="0"/>
          </a:p>
          <a:p>
            <a:pPr lvl="0"/>
            <a:r>
              <a:rPr lang="en-US" dirty="0">
                <a:solidFill>
                  <a:srgbClr val="000000"/>
                </a:solidFill>
              </a:rPr>
              <a:t>Disability Resource Center </a:t>
            </a:r>
            <a:r>
              <a:rPr lang="en-US" sz="1300" dirty="0">
                <a:solidFill>
                  <a:srgbClr val="0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https://www.purdue.edu/drc/</a:t>
            </a:r>
            <a:endParaRPr lang="en-US" sz="1300" dirty="0">
              <a:solidFill>
                <a:srgbClr val="000000"/>
              </a:solidFill>
            </a:endParaRPr>
          </a:p>
          <a:p>
            <a:pPr lvl="0"/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Counseling &amp; Psychological Services (CAPS) </a:t>
            </a:r>
            <a:r>
              <a:rPr lang="en-US" sz="1300" dirty="0">
                <a:solidFill>
                  <a:srgbClr val="000000"/>
                </a:solidFill>
                <a:hlinkClick r:id="rId8"/>
              </a:rPr>
              <a:t>https://www.purdue.edu/caps/</a:t>
            </a:r>
            <a:r>
              <a:rPr lang="en-US" sz="1300" dirty="0">
                <a:solidFill>
                  <a:srgbClr val="000000"/>
                </a:solidFill>
              </a:rPr>
              <a:t> </a:t>
            </a:r>
          </a:p>
          <a:p>
            <a:pPr marL="0" lv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Wellness app </a:t>
            </a:r>
            <a:r>
              <a:rPr lang="en-US" sz="1400" u="sng" dirty="0" err="1">
                <a:solidFill>
                  <a:srgbClr val="1155CC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TaskHuman</a:t>
            </a:r>
            <a:r>
              <a:rPr lang="en-US" sz="13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rgbClr val="000000"/>
                </a:solidFill>
              </a:rPr>
              <a:t>1-on-1 live video calls with coaches, unlimited access)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074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DD42-46CE-4134-9468-2879E26DD7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4F7E7-676D-4283-A8D7-B2C7AD2097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8501" y="1917388"/>
            <a:ext cx="6914445" cy="1828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Email us via </a:t>
            </a:r>
            <a:r>
              <a:rPr lang="en-US" dirty="0">
                <a:hlinkClick r:id="rId2"/>
              </a:rPr>
              <a:t>megradoffice@purdue.edu</a:t>
            </a:r>
            <a:r>
              <a:rPr lang="en-US" dirty="0"/>
              <a:t>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1A9D6A-4138-48F7-B375-02C7CFD5578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1/5/2022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EF8CB-6946-4906-A546-EB3C22AED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70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oto caption">
            <a:extLst>
              <a:ext uri="{FF2B5EF4-FFF2-40B4-BE49-F238E27FC236}">
                <a16:creationId xmlns:a16="http://schemas.microsoft.com/office/drawing/2014/main" id="{4CB3860C-DEA2-CF4C-B2AF-2713BED0B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417" y="1111622"/>
            <a:ext cx="7251861" cy="4238083"/>
          </a:xfrm>
        </p:spPr>
        <p:txBody>
          <a:bodyPr/>
          <a:lstStyle/>
          <a:p>
            <a:pPr lvl="0"/>
            <a:r>
              <a:rPr lang="en-US" dirty="0"/>
              <a:t>Agenda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Welcome by Dr. Nicole Key, ME Associate Head for Graduate Studies</a:t>
            </a:r>
            <a:br>
              <a:rPr lang="en-US" b="0" dirty="0"/>
            </a:br>
            <a:r>
              <a:rPr lang="en-US" b="0" dirty="0"/>
              <a:t> </a:t>
            </a:r>
            <a:br>
              <a:rPr lang="en-US" b="0" dirty="0"/>
            </a:br>
            <a:r>
              <a:rPr lang="en-US" b="0" dirty="0"/>
              <a:t>Introduce ME Graduate Office Staff</a:t>
            </a:r>
            <a:br>
              <a:rPr lang="en-US" b="0" dirty="0"/>
            </a:br>
            <a:r>
              <a:rPr lang="en-US" b="0" dirty="0"/>
              <a:t>                 </a:t>
            </a:r>
            <a:br>
              <a:rPr lang="en-US" b="0" dirty="0"/>
            </a:br>
            <a:r>
              <a:rPr lang="en-US" b="0" dirty="0"/>
              <a:t>ME Graduate Program Introduction, Important Reminders &amp; Resources</a:t>
            </a:r>
            <a:br>
              <a:rPr lang="en-US" b="0" dirty="0"/>
            </a:br>
            <a:br>
              <a:rPr lang="en-US" b="0" dirty="0"/>
            </a:br>
            <a:r>
              <a:rPr lang="en-US" b="0" dirty="0"/>
              <a:t>ME Graduate Student Organization Introduction by OMEGA Representative</a:t>
            </a:r>
            <a:br>
              <a:rPr lang="en-US" b="0" dirty="0"/>
            </a:br>
            <a:r>
              <a:rPr lang="en-US" b="0" dirty="0"/>
              <a:t> </a:t>
            </a:r>
            <a:br>
              <a:rPr lang="en-US" b="0" dirty="0"/>
            </a:br>
            <a:r>
              <a:rPr lang="en-US" b="0" dirty="0"/>
              <a:t>RCR Workshop Presented by Dr. Nicole Key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Q&amp;A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BC802ED-10E7-9B41-9557-720E7B79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DC8E1-D369-0F48-9062-BB068AFD07C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019CECEF-3D58-B441-9BA4-BF0327D6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885A1-5EF0-49DD-B1DD-963362C08E8D}"/>
              </a:ext>
            </a:extLst>
          </p:cNvPr>
          <p:cNvSpPr/>
          <p:nvPr/>
        </p:nvSpPr>
        <p:spPr>
          <a:xfrm>
            <a:off x="5984314" y="3105835"/>
            <a:ext cx="1378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48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373F-FEA2-4C4C-8603-70FB26155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CoE</a:t>
            </a:r>
            <a:r>
              <a:rPr lang="en-US" dirty="0"/>
              <a:t> Employment Center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61C6C-4DEF-4E78-A28F-892A29F79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7214" y="1194265"/>
            <a:ext cx="6680552" cy="47687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Funded Students:</a:t>
            </a:r>
          </a:p>
          <a:p>
            <a:r>
              <a:rPr lang="en-US" dirty="0"/>
              <a:t>Complete I-9</a:t>
            </a:r>
          </a:p>
          <a:p>
            <a:r>
              <a:rPr lang="en-US" dirty="0"/>
              <a:t>Present required documents in person by appointment</a:t>
            </a:r>
          </a:p>
          <a:p>
            <a:r>
              <a:rPr lang="en-US" dirty="0"/>
              <a:t>SSN</a:t>
            </a:r>
          </a:p>
          <a:p>
            <a:r>
              <a:rPr lang="en-US" dirty="0"/>
              <a:t>Set up direct deposit</a:t>
            </a:r>
          </a:p>
          <a:p>
            <a:r>
              <a:rPr lang="en-US" dirty="0"/>
              <a:t>Graduate staff insurance for TA/RAs, fellowships being administered as assistantships (Andrews, Ross, Purdue Doctoral)</a:t>
            </a:r>
          </a:p>
          <a:p>
            <a:r>
              <a:rPr lang="en-US" dirty="0"/>
              <a:t>Ture fellowships receive insurance supplement in 2 paychecks, August &amp; December (ME departmental fellowships)</a:t>
            </a:r>
          </a:p>
          <a:p>
            <a:r>
              <a:rPr lang="en-US" dirty="0"/>
              <a:t>Vacation time requested via Success Factors</a:t>
            </a:r>
          </a:p>
          <a:p>
            <a:r>
              <a:rPr lang="en-US" dirty="0"/>
              <a:t>Internship time off requested via Success Factors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Location: </a:t>
            </a:r>
            <a:r>
              <a:rPr lang="en-US" dirty="0">
                <a:solidFill>
                  <a:srgbClr val="000000"/>
                </a:solidFill>
              </a:rPr>
              <a:t>A.A. Potter Engineering Center, Room 127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Hours: </a:t>
            </a:r>
            <a:r>
              <a:rPr lang="en-US" dirty="0">
                <a:solidFill>
                  <a:srgbClr val="000000"/>
                </a:solidFill>
              </a:rPr>
              <a:t>Mon. – Fri. 8:30 - 11:30 AM and 1:30 - 4:30 PM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Contact: </a:t>
            </a:r>
            <a:r>
              <a:rPr lang="en-US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engremployment@purdue.edu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4A0054-9B07-4066-80F9-57FDDA1C6D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96B7-631A-400E-A0A3-CD070ABE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44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Degree Requirements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5"/>
            <a:ext cx="7567213" cy="4329139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/>
              <a:t>MS Thesis:</a:t>
            </a:r>
          </a:p>
          <a:p>
            <a:r>
              <a:rPr lang="en-US" dirty="0"/>
              <a:t>21 credit hours of coursework, including 6 credit hours of applied math, with 3 credits from the Math dept</a:t>
            </a:r>
          </a:p>
          <a:p>
            <a:pPr lvl="0"/>
            <a:r>
              <a:rPr lang="en-US" dirty="0"/>
              <a:t>Minimum 9 credit hours of ME 698 research</a:t>
            </a:r>
          </a:p>
          <a:p>
            <a:pPr lvl="0"/>
            <a:r>
              <a:rPr lang="en-US" dirty="0"/>
              <a:t>Thesis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Traditional MS Non-thesis (BS/MS):</a:t>
            </a:r>
          </a:p>
          <a:p>
            <a:pPr lvl="0"/>
            <a:r>
              <a:rPr lang="en-US" dirty="0"/>
              <a:t>30 credit hours of coursework, including 6 credit hours of applied math, with 3 credits from Math dept</a:t>
            </a:r>
          </a:p>
          <a:p>
            <a:pPr lvl="0"/>
            <a:r>
              <a:rPr lang="en-US" dirty="0"/>
              <a:t>Majority coursework is from ME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Professional Master’s (PMP)</a:t>
            </a:r>
          </a:p>
          <a:p>
            <a:pPr lvl="0"/>
            <a:r>
              <a:rPr lang="en-US" dirty="0"/>
              <a:t>30 credit hours of coursework, including 3 credit hours of applied math</a:t>
            </a:r>
          </a:p>
          <a:p>
            <a:pPr lvl="0"/>
            <a:r>
              <a:rPr lang="en-US" dirty="0"/>
              <a:t>9 credit hours in professional development area</a:t>
            </a:r>
          </a:p>
          <a:p>
            <a:pPr lvl="0"/>
            <a:r>
              <a:rPr lang="en-US" dirty="0"/>
              <a:t>12 credit hours in specialization area</a:t>
            </a:r>
          </a:p>
          <a:p>
            <a:pPr lvl="0"/>
            <a:r>
              <a:rPr lang="en-US" dirty="0"/>
              <a:t>6 credit hours of tech electives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19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Degree Requirements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6"/>
            <a:ext cx="7567213" cy="41230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PhD:</a:t>
            </a:r>
          </a:p>
          <a:p>
            <a:r>
              <a:rPr lang="en-US" dirty="0"/>
              <a:t>At least a total of 90 course and research credit hours </a:t>
            </a:r>
          </a:p>
          <a:p>
            <a:pPr lvl="0"/>
            <a:r>
              <a:rPr lang="en-US" dirty="0"/>
              <a:t>21 credit hours of coursework, including 9 credit hours of applied math, with 6 credits from the Math dept</a:t>
            </a:r>
          </a:p>
          <a:p>
            <a:r>
              <a:rPr lang="en-US" dirty="0"/>
              <a:t>ME 699 research</a:t>
            </a:r>
          </a:p>
          <a:p>
            <a:r>
              <a:rPr lang="en-US" dirty="0"/>
              <a:t>Dissertation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Direct PhD (D-PhD):</a:t>
            </a:r>
          </a:p>
          <a:p>
            <a:r>
              <a:rPr lang="en-US" dirty="0"/>
              <a:t>At least a total of 90 course and research credit hours</a:t>
            </a:r>
          </a:p>
          <a:p>
            <a:pPr lvl="0"/>
            <a:r>
              <a:rPr lang="en-US" dirty="0"/>
              <a:t>36 credit hours of coursework, including 9 credit hours of applied math, with 6 credits from the Math dept</a:t>
            </a:r>
          </a:p>
          <a:p>
            <a:pPr lvl="0"/>
            <a:r>
              <a:rPr lang="en-US" dirty="0"/>
              <a:t>ME 699 research</a:t>
            </a:r>
          </a:p>
          <a:p>
            <a:pPr lvl="0"/>
            <a:r>
              <a:rPr lang="en-US" dirty="0"/>
              <a:t>Dissertation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Read </a:t>
            </a:r>
            <a:r>
              <a:rPr lang="en-US" dirty="0">
                <a:hlinkClick r:id="rId2"/>
              </a:rPr>
              <a:t>Degree Requirement </a:t>
            </a:r>
            <a:r>
              <a:rPr lang="en-US" dirty="0"/>
              <a:t>webpage for details!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78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Registration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5"/>
            <a:ext cx="7649657" cy="479094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/>
              <a:t>Registration Holds</a:t>
            </a:r>
          </a:p>
          <a:p>
            <a:pPr marL="0" indent="0">
              <a:buNone/>
            </a:pPr>
            <a:r>
              <a:rPr lang="en-US" dirty="0"/>
              <a:t>Financial responsibility, emergency contact, respect boundaries, immunization, transcripts, etc.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Full-time Requirement:</a:t>
            </a:r>
          </a:p>
          <a:p>
            <a:pPr lvl="0"/>
            <a:r>
              <a:rPr lang="en-US" dirty="0"/>
              <a:t>International/funded students must register full time (minimum 8 credits for spring/fall, maximum 3 credits of online)</a:t>
            </a:r>
          </a:p>
          <a:p>
            <a:pPr lvl="0"/>
            <a:r>
              <a:rPr lang="en-US" dirty="0"/>
              <a:t>Summer registration is not required unless you are funded (minimum 6 credits for summer)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Typical Load &amp; Course Selection:</a:t>
            </a:r>
          </a:p>
          <a:p>
            <a:pPr lvl="0"/>
            <a:r>
              <a:rPr lang="en-US" dirty="0"/>
              <a:t>2-3 courses plus RA/TA, up to 4 courses without RA/TA</a:t>
            </a:r>
          </a:p>
          <a:p>
            <a:r>
              <a:rPr lang="en-US" dirty="0"/>
              <a:t>Research students discuss with research advisors</a:t>
            </a:r>
          </a:p>
          <a:p>
            <a:pPr lvl="0"/>
            <a:r>
              <a:rPr lang="en-US" dirty="0"/>
              <a:t>PMP: 3 courses for first semester. 1 math, 2 engineering (1 MGMT)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RA needs to register research credits every semester to reflect research work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Watch for </a:t>
            </a:r>
            <a:r>
              <a:rPr lang="en-US" dirty="0">
                <a:hlinkClick r:id="rId2"/>
              </a:rPr>
              <a:t>Registration Deadlines</a:t>
            </a:r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971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Registration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6"/>
            <a:ext cx="7567213" cy="412303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300" b="1" dirty="0"/>
              <a:t>Find course schedules:</a:t>
            </a:r>
          </a:p>
          <a:p>
            <a:pPr lvl="0"/>
            <a:r>
              <a:rPr lang="en-US" sz="2100" dirty="0">
                <a:hlinkClick r:id="rId2"/>
              </a:rPr>
              <a:t>myPurdue</a:t>
            </a:r>
            <a:r>
              <a:rPr lang="en-US" sz="2100" dirty="0"/>
              <a:t> &gt; Course Catalog Resource &gt; Schedule of Classes   ***MGMT registration survey for PMP only, </a:t>
            </a:r>
            <a:r>
              <a:rPr lang="en-US" sz="2100" dirty="0">
                <a:solidFill>
                  <a:srgbClr val="FF0000"/>
                </a:solidFill>
              </a:rPr>
              <a:t>clear holds &amp; time conflicts</a:t>
            </a:r>
          </a:p>
          <a:p>
            <a:pPr lvl="0"/>
            <a:endParaRPr lang="en-US" sz="2100" dirty="0"/>
          </a:p>
          <a:p>
            <a:pPr marL="0" lvl="0" indent="0">
              <a:buNone/>
            </a:pPr>
            <a:r>
              <a:rPr lang="en-US" sz="2300" b="1" dirty="0"/>
              <a:t>Which section to choose:</a:t>
            </a:r>
            <a:endParaRPr lang="en-US" sz="2300" dirty="0"/>
          </a:p>
          <a:p>
            <a:pPr marL="0" lvl="0" indent="0">
              <a:buNone/>
            </a:pPr>
            <a:r>
              <a:rPr lang="en-US" sz="2100" dirty="0"/>
              <a:t>Read descriptions!</a:t>
            </a: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EPE</a:t>
            </a:r>
            <a:r>
              <a:rPr lang="en-US" sz="2000" dirty="0">
                <a:solidFill>
                  <a:srgbClr val="000000"/>
                </a:solidFill>
              </a:rPr>
              <a:t> - This section is for online program students 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“</a:t>
            </a: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</a:rPr>
              <a:t>West Lafayette Continuing Ed Campus</a:t>
            </a:r>
            <a:r>
              <a:rPr lang="en-US" sz="2000" dirty="0">
                <a:solidFill>
                  <a:srgbClr val="000000"/>
                </a:solidFill>
              </a:rPr>
              <a:t>” – NOT for residential students</a:t>
            </a:r>
          </a:p>
          <a:p>
            <a:pPr marL="0" lv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lv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ONC</a:t>
            </a:r>
            <a:r>
              <a:rPr lang="en-US" sz="2000" i="1" dirty="0">
                <a:solidFill>
                  <a:srgbClr val="000000"/>
                </a:solidFill>
              </a:rPr>
              <a:t> – </a:t>
            </a:r>
            <a:r>
              <a:rPr lang="en-US" sz="2000" dirty="0">
                <a:solidFill>
                  <a:srgbClr val="000000"/>
                </a:solidFill>
              </a:rPr>
              <a:t>This section is for on-campus students who will access the lecture online. All exams must be taken on-campus. (hybrid class)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“</a:t>
            </a:r>
            <a:r>
              <a:rPr lang="en-US" sz="2000" dirty="0">
                <a:solidFill>
                  <a:srgbClr val="000000"/>
                </a:solidFill>
                <a:highlight>
                  <a:srgbClr val="FFFF00"/>
                </a:highlight>
              </a:rPr>
              <a:t>West Lafayette Campus</a:t>
            </a:r>
            <a:r>
              <a:rPr lang="en-US" sz="2000" dirty="0">
                <a:solidFill>
                  <a:srgbClr val="000000"/>
                </a:solidFill>
              </a:rPr>
              <a:t>” – for residential students</a:t>
            </a:r>
            <a:endParaRPr lang="en-US" sz="2000" dirty="0"/>
          </a:p>
          <a:p>
            <a:pPr marL="0" indent="0">
              <a:buNone/>
            </a:pPr>
            <a:endParaRPr lang="en-US" sz="1500" dirty="0">
              <a:solidFill>
                <a:srgbClr val="00B050"/>
              </a:solidFill>
              <a:highlight>
                <a:srgbClr val="FFFF00"/>
              </a:highlight>
            </a:endParaRP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sz="2000" dirty="0"/>
              <a:t>Read ME </a:t>
            </a:r>
            <a:r>
              <a:rPr lang="en-US" sz="2000" dirty="0">
                <a:hlinkClick r:id="rId3"/>
              </a:rPr>
              <a:t>Register for Classes </a:t>
            </a:r>
            <a:r>
              <a:rPr lang="en-US" sz="2000" dirty="0"/>
              <a:t>webpage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70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 of Study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6"/>
            <a:ext cx="7567213" cy="41230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Timeline:</a:t>
            </a:r>
          </a:p>
          <a:p>
            <a:r>
              <a:rPr lang="en-US" dirty="0"/>
              <a:t>Plan of Study generator can be accessed the 3</a:t>
            </a:r>
            <a:r>
              <a:rPr lang="en-US" baseline="30000" dirty="0"/>
              <a:t>rd</a:t>
            </a:r>
            <a:r>
              <a:rPr lang="en-US" dirty="0"/>
              <a:t> week of semester and must submit POS before the end of the 6</a:t>
            </a:r>
            <a:r>
              <a:rPr lang="en-US" baseline="30000" dirty="0"/>
              <a:t>th</a:t>
            </a:r>
            <a:r>
              <a:rPr lang="en-US" dirty="0"/>
              <a:t> week</a:t>
            </a:r>
          </a:p>
          <a:p>
            <a:r>
              <a:rPr lang="en-US" dirty="0"/>
              <a:t>See submission instructions at ME </a:t>
            </a:r>
            <a:r>
              <a:rPr lang="en-US" dirty="0">
                <a:hlinkClick r:id="rId2"/>
              </a:rPr>
              <a:t>Plan of Study </a:t>
            </a:r>
            <a:r>
              <a:rPr lang="en-US" dirty="0"/>
              <a:t>webpage 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Advisory Committee:</a:t>
            </a:r>
          </a:p>
          <a:p>
            <a:pPr lvl="0"/>
            <a:r>
              <a:rPr lang="en-US" dirty="0"/>
              <a:t>PMP – 1 chair</a:t>
            </a:r>
          </a:p>
          <a:p>
            <a:pPr lvl="0"/>
            <a:r>
              <a:rPr lang="en-US" dirty="0"/>
              <a:t>MS thesis – 3 total at least</a:t>
            </a:r>
          </a:p>
          <a:p>
            <a:pPr lvl="0"/>
            <a:r>
              <a:rPr lang="en-US" dirty="0"/>
              <a:t>PhD/D-PhD – 4 total at least</a:t>
            </a:r>
          </a:p>
          <a:p>
            <a:r>
              <a:rPr lang="en-US" dirty="0"/>
              <a:t>Check </a:t>
            </a:r>
            <a:r>
              <a:rPr lang="en-US" dirty="0">
                <a:hlinkClick r:id="rId3"/>
              </a:rPr>
              <a:t>Advisory</a:t>
            </a:r>
            <a:r>
              <a:rPr lang="en-US" dirty="0"/>
              <a:t> webpage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19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Path to PhD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259" y="1251046"/>
            <a:ext cx="7567213" cy="41230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Internal PhD Application</a:t>
            </a:r>
          </a:p>
          <a:p>
            <a:r>
              <a:rPr lang="en-US" dirty="0"/>
              <a:t>Identify advisor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Submit in your last MS semester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D-PhD Application</a:t>
            </a:r>
          </a:p>
          <a:p>
            <a:r>
              <a:rPr lang="en-US" dirty="0"/>
              <a:t>Identify advisor</a:t>
            </a:r>
            <a:endParaRPr lang="en-US" b="1" dirty="0"/>
          </a:p>
          <a:p>
            <a:pPr lvl="0"/>
            <a:r>
              <a:rPr lang="en-US" dirty="0">
                <a:solidFill>
                  <a:srgbClr val="000000"/>
                </a:solidFill>
              </a:rPr>
              <a:t>Submit immediately after you completed 12 </a:t>
            </a:r>
            <a:r>
              <a:rPr lang="en-US" dirty="0" err="1">
                <a:solidFill>
                  <a:srgbClr val="000000"/>
                </a:solidFill>
              </a:rPr>
              <a:t>crs</a:t>
            </a:r>
            <a:r>
              <a:rPr lang="en-US" dirty="0">
                <a:solidFill>
                  <a:srgbClr val="000000"/>
                </a:solidFill>
              </a:rPr>
              <a:t>. of coursework</a:t>
            </a: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PhD Qualifying Exams (Area Exams):</a:t>
            </a:r>
          </a:p>
          <a:p>
            <a:pPr lvl="0"/>
            <a:r>
              <a:rPr lang="en-US" dirty="0"/>
              <a:t>Login </a:t>
            </a:r>
            <a:r>
              <a:rPr lang="en-US" dirty="0">
                <a:hlinkClick r:id="rId2"/>
              </a:rPr>
              <a:t>Area Exam webpage </a:t>
            </a:r>
            <a:r>
              <a:rPr lang="en-US" dirty="0"/>
              <a:t>to access old problems</a:t>
            </a:r>
          </a:p>
          <a:p>
            <a:pPr lvl="0"/>
            <a:r>
              <a:rPr lang="en-US" dirty="0"/>
              <a:t>No later than 3rd semester, summer is excluded</a:t>
            </a:r>
          </a:p>
          <a:p>
            <a:pPr lvl="0"/>
            <a:r>
              <a:rPr lang="en-US" dirty="0"/>
              <a:t>Three subjects: Math, Major, and Minor</a:t>
            </a:r>
          </a:p>
          <a:p>
            <a:pPr lvl="0"/>
            <a:r>
              <a:rPr lang="en-US" dirty="0"/>
              <a:t>May qualify for a waiver instead of taking exam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392897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1743782F-1292-AE4D-89DE-072BECAE9728}" vid="{3C27E632-FA54-A844-81CA-D72500272F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PU-ME-Template_Gold_StandardScreen</Template>
  <TotalTime>2658</TotalTime>
  <Words>1264</Words>
  <Application>Microsoft Office PowerPoint</Application>
  <PresentationFormat>On-screen Show (4:3)</PresentationFormat>
  <Paragraphs>209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Acumin Pro SemiCondensed</vt:lpstr>
      <vt:lpstr>Acumin Pro</vt:lpstr>
      <vt:lpstr>Acumin Pro ExtraCondensed</vt:lpstr>
      <vt:lpstr>United Sans Reg Medium</vt:lpstr>
      <vt:lpstr>Arial</vt:lpstr>
      <vt:lpstr>Acumin Pro ExtraCondensed Smbd</vt:lpstr>
      <vt:lpstr>Times New Roman</vt:lpstr>
      <vt:lpstr>Acumin Pro Semibold</vt:lpstr>
      <vt:lpstr>Wingdings</vt:lpstr>
      <vt:lpstr>United Sans Cd Md</vt:lpstr>
      <vt:lpstr>Acumin Pro Medium</vt:lpstr>
      <vt:lpstr>Purdue1</vt:lpstr>
      <vt:lpstr>Spring 2022 Mechanical Engineering NEW Graduate STUDENT orientation </vt:lpstr>
      <vt:lpstr>Agenda  Welcome by Dr. Nicole Key, ME Associate Head for Graduate Studies   Introduce ME Graduate Office Staff                   ME Graduate Program Introduction, Important Reminders &amp; Resources  ME Graduate Student Organization Introduction by OMEGA Representative   RCR Workshop Presented by Dr. Nicole Key  Q&amp;A   </vt:lpstr>
      <vt:lpstr>CoE Employment Center</vt:lpstr>
      <vt:lpstr>Summary of Degree Requirements</vt:lpstr>
      <vt:lpstr>Summary of Degree Requirements</vt:lpstr>
      <vt:lpstr>Course Registration</vt:lpstr>
      <vt:lpstr>Course Registration</vt:lpstr>
      <vt:lpstr>Plan of Study</vt:lpstr>
      <vt:lpstr>Path to PhD </vt:lpstr>
      <vt:lpstr>Funding</vt:lpstr>
      <vt:lpstr>Important Reminders</vt:lpstr>
      <vt:lpstr>Resources</vt:lpstr>
      <vt:lpstr>Resources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Xiaomin Qian</dc:creator>
  <cp:lastModifiedBy>Xiaomin Qian</cp:lastModifiedBy>
  <cp:revision>120</cp:revision>
  <dcterms:created xsi:type="dcterms:W3CDTF">2020-06-22T02:53:13Z</dcterms:created>
  <dcterms:modified xsi:type="dcterms:W3CDTF">2022-01-06T01:48:41Z</dcterms:modified>
</cp:coreProperties>
</file>