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4"/>
  </p:sldMasterIdLst>
  <p:notesMasterIdLst>
    <p:notesMasterId r:id="rId15"/>
  </p:notesMasterIdLst>
  <p:sldIdLst>
    <p:sldId id="267" r:id="rId5"/>
    <p:sldId id="1080" r:id="rId6"/>
    <p:sldId id="1094" r:id="rId7"/>
    <p:sldId id="1100" r:id="rId8"/>
    <p:sldId id="1093" r:id="rId9"/>
    <p:sldId id="1098" r:id="rId10"/>
    <p:sldId id="1097" r:id="rId11"/>
    <p:sldId id="1095" r:id="rId12"/>
    <p:sldId id="1079" r:id="rId13"/>
    <p:sldId id="1099" r:id="rId14"/>
  </p:sldIdLst>
  <p:sldSz cx="12192000" cy="6858000"/>
  <p:notesSz cx="6858000" cy="9144000"/>
  <p:embeddedFontLst>
    <p:embeddedFont>
      <p:font typeface="Bahnschrift" panose="020B0502040204020203" pitchFamily="34" charset="0"/>
      <p:regular r:id="rId16"/>
      <p:bold r:id="rId17"/>
    </p:embeddedFont>
    <p:embeddedFont>
      <p:font typeface="Bahnschrift SemiBold Condensed" panose="020B0502040204020203" pitchFamily="34" charset="0"/>
      <p:bold r:id="rId18"/>
    </p:embeddedFont>
    <p:embeddedFont>
      <p:font typeface="Franklin Gothic Book" panose="020B0503020102020204" pitchFamily="34" charset="0"/>
      <p:regular r:id="rId19"/>
      <p:italic r:id="rId20"/>
    </p:embeddedFont>
    <p:embeddedFont>
      <p:font typeface="Franklin Gothic Medium" panose="020B0603020102020204" pitchFamily="34" charset="0"/>
      <p:regular r:id="rId21"/>
      <p:italic r:id="rId22"/>
    </p:embeddedFont>
    <p:embeddedFont>
      <p:font typeface="Franklin Gothic Medium Cond" panose="020B0606030402020204" pitchFamily="34" charset="0"/>
      <p:regular r:id="rId23"/>
    </p:embeddedFont>
    <p:embeddedFont>
      <p:font typeface="Garamond" panose="02020404030301010803" pitchFamily="18" charset="0"/>
      <p:regular r:id="rId24"/>
      <p:bold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pos="31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6CE219-6CB4-4D82-2315-C217F06FFCCD}" name="Hiller, Kelly R" initials="HKR" userId="S::khiller@purdue.edu::b25b1487-7f5e-4b7f-a0b2-f8bcb0b1ea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8D89"/>
    <a:srgbClr val="440254"/>
    <a:srgbClr val="828282"/>
    <a:srgbClr val="0072BD"/>
    <a:srgbClr val="0977BF"/>
    <a:srgbClr val="349E37"/>
    <a:srgbClr val="00B800"/>
    <a:srgbClr val="FF3B3B"/>
    <a:srgbClr val="FF7575"/>
    <a:srgbClr val="FFE5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8D21D7-22B5-40C3-AB3A-270BF3B07C73}" v="44" dt="2026-01-08T13:19:52.253"/>
    <p1510:client id="{FB3EB8F9-0572-0B40-2B74-FB72EB6F36EE}" v="5" dt="2026-01-09T18:14:40.6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2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6" y="96"/>
      </p:cViewPr>
      <p:guideLst>
        <p:guide orient="horz" pos="1080"/>
        <p:guide pos="3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26CF7-48D8-2F46-AFC8-8A5D2298DFDD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BF745-0557-B241-863F-056113C70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74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BF745-0557-B241-863F-056113C703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33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urdue Logo" descr="Purdue Logo">
            <a:extLst>
              <a:ext uri="{FF2B5EF4-FFF2-40B4-BE49-F238E27FC236}">
                <a16:creationId xmlns:a16="http://schemas.microsoft.com/office/drawing/2014/main" id="{121060AA-930A-4F8F-D7F6-9CFE824946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077" y="5756157"/>
            <a:ext cx="2709200" cy="484939"/>
          </a:xfrm>
          <a:prstGeom prst="rect">
            <a:avLst/>
          </a:prstGeom>
        </p:spPr>
      </p:pic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2005070"/>
            <a:ext cx="7763458" cy="592834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29338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bg2"/>
                </a:solidFill>
                <a:latin typeface="Bahnschrift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6FFA1BC-72F9-9048-3E39-D300A3A6A5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07129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fld id="{C7124C19-F609-8C4C-8116-78E353E3E672}" type="datetime1">
              <a:rPr lang="en-US" smtClean="0"/>
              <a:t>3/29/23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C3163-7E89-C90A-4497-846BA4987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2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aseline="0">
                <a:solidFill>
                  <a:schemeClr val="accent4">
                    <a:lumMod val="6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4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2" y="1543323"/>
            <a:ext cx="3534479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336974" y="1543324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5959" y="3652272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8205605" y="1532307"/>
            <a:ext cx="3527360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47E27B2-1DE2-3469-81EF-9EBD7DC7AFB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94590" y="3641255"/>
            <a:ext cx="3534479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7B2B3-AD22-934B-7901-EF00010BA35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FF061CF-2A48-AFB9-8384-714D42749B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76168D1-6275-40A4-BCBB-FFBF5FBB4B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50" y="6233138"/>
            <a:ext cx="4622800" cy="34290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latin typeface="Garamond" panose="02020404030301010803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67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27402-16CB-60F1-259A-4E1A1619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2" y="457200"/>
            <a:ext cx="4314823" cy="96409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89552-EB9F-6D72-9130-E107C02C2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2" y="1570383"/>
            <a:ext cx="4314823" cy="429860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5F6EAB8-D2BB-0BDE-C7AC-895B69CA5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871" y="457200"/>
            <a:ext cx="6662927" cy="54117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821C840C-3AA9-6493-3A9D-CE82D8D492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6DC60-EE89-734D-242E-5043417AC8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7375CA3-B9D4-8B53-688B-EA75E755E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C0AD685-FECD-49F9-89C5-4FDCE23744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50" y="6233138"/>
            <a:ext cx="4622800" cy="34290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latin typeface="Garamond" panose="02020404030301010803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0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9A83-2C12-9A72-A547-B9374C10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470037"/>
            <a:ext cx="4325711" cy="1034775"/>
          </a:xfrm>
        </p:spPr>
        <p:txBody>
          <a:bodyPr anchor="b"/>
          <a:lstStyle>
            <a:lvl1pPr fontAlgn="t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70037"/>
            <a:ext cx="6562498" cy="53910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6314" y="1759226"/>
            <a:ext cx="4325711" cy="4086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DC806-6E08-B58A-6B09-ECD209B759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91FC6A5-2C16-8C1E-5684-86C5B8FE2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3F2A25D-2D7A-4807-8C91-740CB0B7E6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50" y="6233138"/>
            <a:ext cx="4622800" cy="34290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latin typeface="Garamond" panose="02020404030301010803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543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3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7832766-AA56-63AE-E2AA-9A2947343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F92D672-5C11-B647-ADA7-722837BA86C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86962" y="1543323"/>
            <a:ext cx="5458727" cy="431772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AFB8997-E903-BD34-CBB7-A70F3BD090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80C45-204B-0517-4FC2-236945E741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D953058-DEC5-0D24-896C-A259A565F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</p:spTree>
    <p:extLst>
      <p:ext uri="{BB962C8B-B14F-4D97-AF65-F5344CB8AC3E}">
        <p14:creationId xmlns:p14="http://schemas.microsoft.com/office/powerpoint/2010/main" val="15941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with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8086" y="1543323"/>
            <a:ext cx="5862679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15759" y="1543322"/>
            <a:ext cx="5129927" cy="43075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486577" y="3795304"/>
            <a:ext cx="2844188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68086" y="3795304"/>
            <a:ext cx="2844188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3C43D-3312-15BB-B055-F99C088EB6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B324315A-DEBA-4418-CAB5-0C865D197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</p:spTree>
    <p:extLst>
      <p:ext uri="{BB962C8B-B14F-4D97-AF65-F5344CB8AC3E}">
        <p14:creationId xmlns:p14="http://schemas.microsoft.com/office/powerpoint/2010/main" val="1588244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A59AA2-58AF-A659-F919-8BDA04ADA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428" y="325312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7200" y="136731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0A3B0E8-AC0D-A169-37E3-2D123D6EBF24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325104" y="136731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640970D8-E511-89A8-FC5C-6DB37485ADE3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181729" y="1367317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B04B79A-B4BD-0306-3D46-D570E1F51CA6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4303332" y="325312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50B4796-C4B7-C272-5ADD-7D6C896B703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181729" y="3253121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633AE4D-056F-FC97-1F10-877F247AB319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413656" y="5656648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19716662-3C77-F831-E45C-F9EA49810F58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435428" y="3770844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1ED1A14F-5E0D-476E-9C60-BD987EFC4940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4303332" y="3770844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0003A4C-26CB-DD7F-0B22-024AFB58DC67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8193008" y="3770844"/>
            <a:ext cx="3520020" cy="175045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8CE8D58-56A2-6AE5-AB18-C53F4134DD88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4281560" y="5656648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A4C2D1F-1A58-AC60-F606-B816E5F23FFF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193008" y="5656648"/>
            <a:ext cx="3541792" cy="36576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924D92CB-DB6C-EEE8-BDA7-E3D7B06436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A2560-8530-94AA-9E7F-F5A56AB4E3D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FE688CD-D869-417B-A33A-02D4A5AF8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</p:spTree>
    <p:extLst>
      <p:ext uri="{BB962C8B-B14F-4D97-AF65-F5344CB8AC3E}">
        <p14:creationId xmlns:p14="http://schemas.microsoft.com/office/powerpoint/2010/main" val="2750330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4" y="1542762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334406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D5694FC-6767-0363-8F8C-4C8AEA0C5DC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3655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223A017-A902-92C1-8A99-7D45B08D860D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9129043" y="1542762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E352EAA-3DC6-450E-518D-B55638975EC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1843620" y="3651150"/>
            <a:ext cx="261101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E5E3807-051E-4D4B-1143-A6B4BDDBB5D8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474136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659EF4B-6B57-DE2A-B33A-D60A659CFE6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7633859" y="3651150"/>
            <a:ext cx="2605756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B72767-6954-6B12-1677-BE947CE88EB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9FE68CE-5536-0C34-7251-80E85E76B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</p:spTree>
    <p:extLst>
      <p:ext uri="{BB962C8B-B14F-4D97-AF65-F5344CB8AC3E}">
        <p14:creationId xmlns:p14="http://schemas.microsoft.com/office/powerpoint/2010/main" val="16893131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521986" y="3884037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7A134D-7A3A-AD4B-91DF-57347E308706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581B053-21C8-C0AD-58C7-637A6315D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1726" y="3395949"/>
            <a:ext cx="521294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8B2033E-9DB9-9A2B-D4C5-6D8960838D22}"/>
              </a:ext>
            </a:extLst>
          </p:cNvPr>
          <p:cNvSpPr/>
          <p:nvPr userDrawn="1"/>
        </p:nvSpPr>
        <p:spPr>
          <a:xfrm>
            <a:off x="6521856" y="5636913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02FFCFA-A84F-7535-4A5F-29A5FC64606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21726" y="5636913"/>
            <a:ext cx="5212813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C45827-5CB3-E873-7680-6D8C2AAB95D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29A1A32-9C30-FBA5-1C4A-759E4C01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</p:spTree>
    <p:extLst>
      <p:ext uri="{BB962C8B-B14F-4D97-AF65-F5344CB8AC3E}">
        <p14:creationId xmlns:p14="http://schemas.microsoft.com/office/powerpoint/2010/main" val="885527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2E1BF6-9F66-A119-6E10-5D16400A75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21986" y="1643073"/>
            <a:ext cx="5212813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urdue Logo" descr="Purdue Logo">
            <a:extLst>
              <a:ext uri="{FF2B5EF4-FFF2-40B4-BE49-F238E27FC236}">
                <a16:creationId xmlns:a16="http://schemas.microsoft.com/office/drawing/2014/main" id="{0369561B-6E0A-309C-13AF-C89F6E6E23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D45392-3CD8-B80C-F2B3-4B45BA45F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492B2E6-F25A-DAD4-50C4-028EE4F9F201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87219" y="3884037"/>
            <a:ext cx="2447580" cy="205559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F1D849-D57F-29CA-A61A-41080772610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21986" y="3879120"/>
            <a:ext cx="2528916" cy="205559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AB35901-94D3-C7C4-1CE7-B31E29C657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C2C5294-0EFC-A3EC-D994-11DDCFE70D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446315" y="1643073"/>
            <a:ext cx="5745165" cy="43075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C4E08-5A51-BF4F-655E-4E54DD771548}"/>
              </a:ext>
            </a:extLst>
          </p:cNvPr>
          <p:cNvSpPr/>
          <p:nvPr userDrawn="1"/>
        </p:nvSpPr>
        <p:spPr>
          <a:xfrm>
            <a:off x="6521986" y="3395949"/>
            <a:ext cx="5212813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7D80C23-74F3-F853-02BF-83C743039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1823" y="3395949"/>
            <a:ext cx="5162846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22EB8-4EFD-86A4-8EB8-8A4F1A1AA2DF}"/>
              </a:ext>
            </a:extLst>
          </p:cNvPr>
          <p:cNvSpPr/>
          <p:nvPr userDrawn="1"/>
        </p:nvSpPr>
        <p:spPr>
          <a:xfrm>
            <a:off x="6512818" y="5631997"/>
            <a:ext cx="2512330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6A4B2AA-E0AE-18DD-BAA3-AF2A9CA6987A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562654" y="5631997"/>
            <a:ext cx="2488248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B5CD1-FF93-2C9C-1BFF-73A3CE39E65D}"/>
              </a:ext>
            </a:extLst>
          </p:cNvPr>
          <p:cNvSpPr/>
          <p:nvPr userDrawn="1"/>
        </p:nvSpPr>
        <p:spPr>
          <a:xfrm>
            <a:off x="9287218" y="5641703"/>
            <a:ext cx="2431941" cy="3027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C52272AC-9734-6D60-9441-B5E7B9E4E372}"/>
              </a:ext>
            </a:extLst>
          </p:cNvPr>
          <p:cNvSpPr>
            <a:spLocks noGrp="1"/>
          </p:cNvSpPr>
          <p:nvPr>
            <p:ph type="body" sz="half" idx="20"/>
          </p:nvPr>
        </p:nvSpPr>
        <p:spPr>
          <a:xfrm>
            <a:off x="9337055" y="5641703"/>
            <a:ext cx="2408630" cy="3027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1CBD603-B977-E0E5-7C2E-C0061CD0B72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7EA8DAB6-F8A7-2360-E55B-4BFC2AC2F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</p:spTree>
    <p:extLst>
      <p:ext uri="{BB962C8B-B14F-4D97-AF65-F5344CB8AC3E}">
        <p14:creationId xmlns:p14="http://schemas.microsoft.com/office/powerpoint/2010/main" val="1703441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4CFF414-FA47-F7EC-7EFB-7073E26BB831}"/>
              </a:ext>
            </a:extLst>
          </p:cNvPr>
          <p:cNvSpPr/>
          <p:nvPr userDrawn="1"/>
        </p:nvSpPr>
        <p:spPr>
          <a:xfrm>
            <a:off x="7938475" y="1315894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3C0F4F-1E76-E3A4-E5AA-8FA79C7C69FB}"/>
              </a:ext>
            </a:extLst>
          </p:cNvPr>
          <p:cNvSpPr/>
          <p:nvPr userDrawn="1"/>
        </p:nvSpPr>
        <p:spPr>
          <a:xfrm>
            <a:off x="4420956" y="1315895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7105CB-DECE-0616-2A57-776784CFC1CB}"/>
              </a:ext>
            </a:extLst>
          </p:cNvPr>
          <p:cNvSpPr/>
          <p:nvPr userDrawn="1"/>
        </p:nvSpPr>
        <p:spPr>
          <a:xfrm>
            <a:off x="903437" y="1315896"/>
            <a:ext cx="3319531" cy="45132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813FE17-B697-FB87-4ED6-D832D798E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506" y="1436468"/>
            <a:ext cx="3319462" cy="339561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0" i="0" baseline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B65CB9D-AA49-05C2-2100-C63D32C82B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943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43204028-135E-83A2-B94A-693154F531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284" y="1436468"/>
            <a:ext cx="3319462" cy="339561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0" i="0" baseline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4E810FD-2D00-764A-B144-B235C21E32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721" y="4045824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A71EF50-386A-A3B9-93FB-6EF179A4EE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803" y="1433918"/>
            <a:ext cx="3319462" cy="339561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800" b="0" i="0" baseline="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6AE17ED9-FDD9-34C3-1F7D-9A8EA4C4B4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7240" y="4043274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5" name="Purdue Logo" descr="Purdue Logo">
            <a:extLst>
              <a:ext uri="{FF2B5EF4-FFF2-40B4-BE49-F238E27FC236}">
                <a16:creationId xmlns:a16="http://schemas.microsoft.com/office/drawing/2014/main" id="{F444D1CF-9A99-D079-5D89-6DE824A89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77D3ED32-45F9-B948-371F-67E8465B2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40B5B1B-89D1-9945-6AB1-0D9B2E27009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87907" y="2065260"/>
            <a:ext cx="2950589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CAB75A6-8C36-AD93-09A1-D377BF55C686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4605427" y="2065259"/>
            <a:ext cx="2950589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BFCE088-E342-EDAD-213D-39C8B8D85057}"/>
              </a:ext>
            </a:extLst>
          </p:cNvPr>
          <p:cNvSpPr>
            <a:spLocks noGrp="1"/>
          </p:cNvSpPr>
          <p:nvPr>
            <p:ph type="body" sz="half" idx="21" hasCustomPrompt="1"/>
          </p:nvPr>
        </p:nvSpPr>
        <p:spPr>
          <a:xfrm>
            <a:off x="8122945" y="2065259"/>
            <a:ext cx="2950589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52A11A-CEFD-01B7-2324-466BE85E97B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FCEDDC0-BFD1-136E-AC72-4429DF740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203C1E5E-C1B0-47AC-997B-F1F2F8037E9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45250" y="6233138"/>
            <a:ext cx="4622800" cy="34290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latin typeface="Garamond" panose="02020404030301010803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712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BA4B2908-555F-78CD-D5EA-D087520FF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143" y="5756156"/>
            <a:ext cx="2709200" cy="484940"/>
          </a:xfrm>
          <a:prstGeom prst="rect">
            <a:avLst/>
          </a:prstGeom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B1EEEEC0-D7E4-4DE5-4E3D-FAAD9ABA8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3257" y="1812045"/>
            <a:ext cx="7763458" cy="719757"/>
          </a:xfrm>
        </p:spPr>
        <p:txBody>
          <a:bodyPr>
            <a:noAutofit/>
          </a:bodyPr>
          <a:lstStyle>
            <a:lvl1pPr>
              <a:defRPr sz="54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8EDB9B8-C811-84E9-5F58-0130F3A805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3257" y="2617146"/>
            <a:ext cx="7763458" cy="44926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tx1"/>
                </a:solidFill>
                <a:latin typeface="Bahnschrift" panose="020B050204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4BF34A7-30DF-7BD2-A5A2-434BBF6672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23257" y="3148847"/>
            <a:ext cx="7763458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3/31/23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8F108-1702-5F20-3D95-B2102374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25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3 Blocks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98D576-4759-5408-883D-2E56D9D0F603}"/>
              </a:ext>
            </a:extLst>
          </p:cNvPr>
          <p:cNvSpPr/>
          <p:nvPr userDrawn="1"/>
        </p:nvSpPr>
        <p:spPr>
          <a:xfrm>
            <a:off x="7938216" y="1315892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C44A1A-1D1D-F2D9-8EC1-EFF25EBA1FB0}"/>
              </a:ext>
            </a:extLst>
          </p:cNvPr>
          <p:cNvSpPr/>
          <p:nvPr userDrawn="1"/>
        </p:nvSpPr>
        <p:spPr>
          <a:xfrm>
            <a:off x="4420697" y="1315893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38D75A-DD50-6C6E-0A9D-7F77E72C780A}"/>
              </a:ext>
            </a:extLst>
          </p:cNvPr>
          <p:cNvSpPr/>
          <p:nvPr userDrawn="1"/>
        </p:nvSpPr>
        <p:spPr>
          <a:xfrm>
            <a:off x="903178" y="1315894"/>
            <a:ext cx="3319531" cy="4513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76A1563-09E6-06B6-EC4A-8E309CC57B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3247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AF401EC8-7352-A985-133C-726A718A9E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1025" y="143646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71A04C69-EC92-81B2-FCD5-39464C669B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38544" y="1433916"/>
            <a:ext cx="3319462" cy="339561"/>
          </a:xfrm>
        </p:spPr>
        <p:txBody>
          <a:bodyPr>
            <a:noAutofit/>
          </a:bodyPr>
          <a:lstStyle>
            <a:lvl1pPr marL="0" indent="0" algn="ctr" fontAlgn="t">
              <a:spcBef>
                <a:spcPts val="0"/>
              </a:spcBef>
              <a:buFontTx/>
              <a:buNone/>
              <a:defRPr sz="1800" b="1" i="0" baseline="0">
                <a:solidFill>
                  <a:schemeClr val="tx1"/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AE5BF8CB-9477-F598-75C4-6F35D608B35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01684" y="2040670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AE6CE746-1703-63A8-BBD4-546AD104E27E}"/>
              </a:ext>
            </a:extLst>
          </p:cNvPr>
          <p:cNvSpPr>
            <a:spLocks noGrp="1"/>
          </p:cNvSpPr>
          <p:nvPr>
            <p:ph type="body" sz="half" idx="24" hasCustomPrompt="1"/>
          </p:nvPr>
        </p:nvSpPr>
        <p:spPr>
          <a:xfrm>
            <a:off x="4604880" y="2065258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53952BA5-2190-5106-0EBD-DA1D15EFBB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01684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4" name="Picture Placeholder 10">
            <a:extLst>
              <a:ext uri="{FF2B5EF4-FFF2-40B4-BE49-F238E27FC236}">
                <a16:creationId xmlns:a16="http://schemas.microsoft.com/office/drawing/2014/main" id="{835FE666-CADC-4DB4-80A4-BFD9823DE05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9462" y="4045822"/>
            <a:ext cx="2951163" cy="155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AECA5017-0E7C-4957-02B2-65FA6C1F6E5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6981" y="4043272"/>
            <a:ext cx="2951163" cy="1555750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9F4CE92C-83FA-CA44-69CB-E6229E144199}"/>
              </a:ext>
            </a:extLst>
          </p:cNvPr>
          <p:cNvSpPr>
            <a:spLocks noGrp="1"/>
          </p:cNvSpPr>
          <p:nvPr>
            <p:ph type="body" sz="half" idx="25" hasCustomPrompt="1"/>
          </p:nvPr>
        </p:nvSpPr>
        <p:spPr>
          <a:xfrm>
            <a:off x="8129414" y="2071424"/>
            <a:ext cx="2951163" cy="169133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body copy.</a:t>
            </a:r>
          </a:p>
        </p:txBody>
      </p:sp>
      <p:pic>
        <p:nvPicPr>
          <p:cNvPr id="39" name="Purdue Logo" descr="Purdue Logo">
            <a:extLst>
              <a:ext uri="{FF2B5EF4-FFF2-40B4-BE49-F238E27FC236}">
                <a16:creationId xmlns:a16="http://schemas.microsoft.com/office/drawing/2014/main" id="{28B0C093-6F71-44D4-5731-9A086B781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556C0F-0FF4-1816-A9DC-60D03FBFCE5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E991AB-4B20-3978-C6BD-FBD92A821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</p:spTree>
    <p:extLst>
      <p:ext uri="{BB962C8B-B14F-4D97-AF65-F5344CB8AC3E}">
        <p14:creationId xmlns:p14="http://schemas.microsoft.com/office/powerpoint/2010/main" val="1838946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5 Colo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urdue Logo" descr="Purdue Logo">
            <a:extLst>
              <a:ext uri="{FF2B5EF4-FFF2-40B4-BE49-F238E27FC236}">
                <a16:creationId xmlns:a16="http://schemas.microsoft.com/office/drawing/2014/main" id="{28B0C093-6F71-44D4-5731-9A086B781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0" name="Title 39">
            <a:extLst>
              <a:ext uri="{FF2B5EF4-FFF2-40B4-BE49-F238E27FC236}">
                <a16:creationId xmlns:a16="http://schemas.microsoft.com/office/drawing/2014/main" id="{2CAB310C-9DF2-C217-7A37-81705800E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79A34A-6A6B-FC98-1EC8-8347FAB1A48F}"/>
              </a:ext>
            </a:extLst>
          </p:cNvPr>
          <p:cNvSpPr/>
          <p:nvPr userDrawn="1"/>
        </p:nvSpPr>
        <p:spPr>
          <a:xfrm>
            <a:off x="1008584" y="1660596"/>
            <a:ext cx="1918020" cy="43641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3F2A76-73C1-7478-1C52-F70D9B50BC0A}"/>
              </a:ext>
            </a:extLst>
          </p:cNvPr>
          <p:cNvSpPr/>
          <p:nvPr userDrawn="1"/>
        </p:nvSpPr>
        <p:spPr>
          <a:xfrm>
            <a:off x="1011339" y="2160555"/>
            <a:ext cx="1915265" cy="32335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6525D0-8078-E003-46A7-FFCB83C221E0}"/>
              </a:ext>
            </a:extLst>
          </p:cNvPr>
          <p:cNvSpPr/>
          <p:nvPr userDrawn="1"/>
        </p:nvSpPr>
        <p:spPr>
          <a:xfrm>
            <a:off x="3045437" y="1660596"/>
            <a:ext cx="1918020" cy="4364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6AD059-9160-4AE4-0F86-92FB0AAD082C}"/>
              </a:ext>
            </a:extLst>
          </p:cNvPr>
          <p:cNvSpPr/>
          <p:nvPr userDrawn="1"/>
        </p:nvSpPr>
        <p:spPr>
          <a:xfrm>
            <a:off x="3048192" y="2160555"/>
            <a:ext cx="1915265" cy="32335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F701C0-7A2F-0B95-E95C-07302A14CA56}"/>
              </a:ext>
            </a:extLst>
          </p:cNvPr>
          <p:cNvSpPr/>
          <p:nvPr userDrawn="1"/>
        </p:nvSpPr>
        <p:spPr>
          <a:xfrm>
            <a:off x="5082290" y="1660596"/>
            <a:ext cx="1918020" cy="4364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786ED8-9187-C7FB-F774-CE52A2971FFD}"/>
              </a:ext>
            </a:extLst>
          </p:cNvPr>
          <p:cNvSpPr/>
          <p:nvPr userDrawn="1"/>
        </p:nvSpPr>
        <p:spPr>
          <a:xfrm>
            <a:off x="5085045" y="2160555"/>
            <a:ext cx="1915265" cy="32335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6F5635-02F3-829F-B778-4A766D8D4A2D}"/>
              </a:ext>
            </a:extLst>
          </p:cNvPr>
          <p:cNvSpPr/>
          <p:nvPr userDrawn="1"/>
        </p:nvSpPr>
        <p:spPr>
          <a:xfrm>
            <a:off x="7119143" y="1660596"/>
            <a:ext cx="1918020" cy="43641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CBD6A50-2E1C-FDDB-2F9B-D9101B8535C5}"/>
              </a:ext>
            </a:extLst>
          </p:cNvPr>
          <p:cNvSpPr/>
          <p:nvPr userDrawn="1"/>
        </p:nvSpPr>
        <p:spPr>
          <a:xfrm>
            <a:off x="7121898" y="2160555"/>
            <a:ext cx="1915265" cy="323350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239B4FF-413F-3DBC-C6E4-087C951C5464}"/>
              </a:ext>
            </a:extLst>
          </p:cNvPr>
          <p:cNvSpPr/>
          <p:nvPr userDrawn="1"/>
        </p:nvSpPr>
        <p:spPr>
          <a:xfrm>
            <a:off x="9155998" y="1660596"/>
            <a:ext cx="1918020" cy="4364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10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B8434E-9F38-4592-327E-51A570C73E09}"/>
              </a:ext>
            </a:extLst>
          </p:cNvPr>
          <p:cNvSpPr/>
          <p:nvPr userDrawn="1"/>
        </p:nvSpPr>
        <p:spPr>
          <a:xfrm>
            <a:off x="9158753" y="2160555"/>
            <a:ext cx="1915265" cy="32335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50000"/>
                  <a:lumOff val="50000"/>
                </a:schemeClr>
              </a:buClr>
              <a:buSzTx/>
              <a:buFontTx/>
              <a:buNone/>
              <a:tabLst/>
              <a:defRPr/>
            </a:pPr>
            <a:endParaRPr lang="en-GB" sz="1200" kern="0">
              <a:solidFill>
                <a:sysClr val="windowText" lastClr="000000"/>
              </a:solidFill>
              <a:latin typeface="Franklin Gothic Book" panose="020B05030201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BA8130D-B7F2-9815-5056-6F334D4BBA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08584" y="1783909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400" b="1" i="0" baseline="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A41A66E4-0B84-E1FB-88CD-3E0E6E80C49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45438" y="1768552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400" b="1" i="0" baseline="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35E5CE7-3D80-1BB5-DACD-8A63CA927E9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2291" y="1768552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400" b="1" i="0" baseline="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685C02D4-EA4F-4962-D397-F6439EC5C6E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19145" y="1768552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400" b="1" i="0" baseline="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F46F0A7-55C4-6BAE-BCB0-157A86C9199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6000" y="1770870"/>
            <a:ext cx="1918018" cy="220506"/>
          </a:xfrm>
        </p:spPr>
        <p:txBody>
          <a:bodyPr>
            <a:noAutofit/>
          </a:bodyPr>
          <a:lstStyle>
            <a:lvl1pPr marL="0" indent="0" algn="ctr" fontAlgn="ctr">
              <a:spcBef>
                <a:spcPts val="0"/>
              </a:spcBef>
              <a:buFontTx/>
              <a:buNone/>
              <a:defRPr sz="1400" b="1" i="0" baseline="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69C3F7-0A3A-FAC2-6540-8BB750E9AA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7982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040CB427-2320-1A81-037C-6D83BCA5B36F}"/>
              </a:ext>
            </a:extLst>
          </p:cNvPr>
          <p:cNvSpPr>
            <a:spLocks noGrp="1"/>
          </p:cNvSpPr>
          <p:nvPr>
            <p:ph type="body" sz="half" idx="32"/>
          </p:nvPr>
        </p:nvSpPr>
        <p:spPr>
          <a:xfrm>
            <a:off x="3175312" y="2299864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3144BCA8-7BD5-8323-CDAB-E5362D78AA68}"/>
              </a:ext>
            </a:extLst>
          </p:cNvPr>
          <p:cNvSpPr>
            <a:spLocks noGrp="1"/>
          </p:cNvSpPr>
          <p:nvPr>
            <p:ph type="body" sz="half" idx="33"/>
          </p:nvPr>
        </p:nvSpPr>
        <p:spPr>
          <a:xfrm>
            <a:off x="5212165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82EC0719-39BA-B2AB-F29D-3C947DC78925}"/>
              </a:ext>
            </a:extLst>
          </p:cNvPr>
          <p:cNvSpPr>
            <a:spLocks noGrp="1"/>
          </p:cNvSpPr>
          <p:nvPr>
            <p:ph type="body" sz="half" idx="34"/>
          </p:nvPr>
        </p:nvSpPr>
        <p:spPr>
          <a:xfrm>
            <a:off x="7249018" y="2298292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B939ED29-1A95-3771-8E52-C1F99F848ABD}"/>
              </a:ext>
            </a:extLst>
          </p:cNvPr>
          <p:cNvSpPr>
            <a:spLocks noGrp="1"/>
          </p:cNvSpPr>
          <p:nvPr>
            <p:ph type="body" sz="half" idx="35"/>
          </p:nvPr>
        </p:nvSpPr>
        <p:spPr>
          <a:xfrm>
            <a:off x="9285873" y="2312717"/>
            <a:ext cx="1658269" cy="2958028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3">
            <a:extLst>
              <a:ext uri="{FF2B5EF4-FFF2-40B4-BE49-F238E27FC236}">
                <a16:creationId xmlns:a16="http://schemas.microsoft.com/office/drawing/2014/main" id="{F45DEB53-8B0A-80C6-DDED-B723442350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accent4">
                    <a:lumMod val="65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728143-5B5E-2F91-1A50-ECF61312F188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FB6CA80-786B-961E-4CAB-634026859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C132E953-AF01-40D4-A291-32DD85413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50" y="6233138"/>
            <a:ext cx="4622800" cy="34290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latin typeface="Garamond" panose="02020404030301010803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407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Black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4"/>
            <a:ext cx="6581614" cy="6882938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-944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3836B8-46F8-6347-6A27-7BDA1D77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655879F-BD65-4D41-9FB2-11A45D02ED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50" y="6233138"/>
            <a:ext cx="4622800" cy="34290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latin typeface="Garamond" panose="02020404030301010803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74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 - White Diagon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10386" y="-9525"/>
            <a:ext cx="6581614" cy="6882938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00C207-AC1E-087B-DE95-A55BC82CAF9A}"/>
              </a:ext>
            </a:extLst>
          </p:cNvPr>
          <p:cNvSpPr/>
          <p:nvPr userDrawn="1"/>
        </p:nvSpPr>
        <p:spPr>
          <a:xfrm>
            <a:off x="0" y="0"/>
            <a:ext cx="7284203" cy="6882938"/>
          </a:xfrm>
          <a:custGeom>
            <a:avLst/>
            <a:gdLst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7284203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67440"/>
              <a:gd name="connsiteX1" fmla="*/ 7284203 w 7284203"/>
              <a:gd name="connsiteY1" fmla="*/ 0 h 6867440"/>
              <a:gd name="connsiteX2" fmla="*/ 5114441 w 7284203"/>
              <a:gd name="connsiteY2" fmla="*/ 6867440 h 6867440"/>
              <a:gd name="connsiteX3" fmla="*/ 0 w 7284203"/>
              <a:gd name="connsiteY3" fmla="*/ 6867440 h 6867440"/>
              <a:gd name="connsiteX4" fmla="*/ 0 w 7284203"/>
              <a:gd name="connsiteY4" fmla="*/ 0 h 6867440"/>
              <a:gd name="connsiteX0" fmla="*/ 0 w 7284203"/>
              <a:gd name="connsiteY0" fmla="*/ 0 h 6882938"/>
              <a:gd name="connsiteX1" fmla="*/ 7284203 w 7284203"/>
              <a:gd name="connsiteY1" fmla="*/ 0 h 6882938"/>
              <a:gd name="connsiteX2" fmla="*/ 5610386 w 7284203"/>
              <a:gd name="connsiteY2" fmla="*/ 6882938 h 6882938"/>
              <a:gd name="connsiteX3" fmla="*/ 0 w 7284203"/>
              <a:gd name="connsiteY3" fmla="*/ 6867440 h 6882938"/>
              <a:gd name="connsiteX4" fmla="*/ 0 w 7284203"/>
              <a:gd name="connsiteY4" fmla="*/ 0 h 688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84203" h="6882938">
                <a:moveTo>
                  <a:pt x="0" y="0"/>
                </a:moveTo>
                <a:lnTo>
                  <a:pt x="7284203" y="0"/>
                </a:lnTo>
                <a:lnTo>
                  <a:pt x="5610386" y="6882938"/>
                </a:lnTo>
                <a:lnTo>
                  <a:pt x="0" y="68674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696218-EA6F-DE53-DF14-6383AEA4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2005" y="891153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B620EBE-30BB-D534-67D3-D8578AA68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2005" y="2491353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23C719-BBA8-8B6C-9920-142BDE7BB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502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sp>
        <p:nvSpPr>
          <p:cNvPr id="6" name="Triangle 5">
            <a:extLst>
              <a:ext uri="{FF2B5EF4-FFF2-40B4-BE49-F238E27FC236}">
                <a16:creationId xmlns:a16="http://schemas.microsoft.com/office/drawing/2014/main" id="{47BD40D6-A6F9-8B8C-560F-0C7A97097E8F}"/>
              </a:ext>
            </a:extLst>
          </p:cNvPr>
          <p:cNvSpPr/>
          <p:nvPr userDrawn="1"/>
        </p:nvSpPr>
        <p:spPr>
          <a:xfrm>
            <a:off x="9954706" y="-9439"/>
            <a:ext cx="2246721" cy="6867440"/>
          </a:xfrm>
          <a:custGeom>
            <a:avLst/>
            <a:gdLst>
              <a:gd name="connsiteX0" fmla="*/ 0 w 2243579"/>
              <a:gd name="connsiteY0" fmla="*/ 0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0 w 2243579"/>
              <a:gd name="connsiteY4" fmla="*/ 0 h 6881568"/>
              <a:gd name="connsiteX0" fmla="*/ 1300899 w 2243579"/>
              <a:gd name="connsiteY0" fmla="*/ 565608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300899 w 2243579"/>
              <a:gd name="connsiteY4" fmla="*/ 565608 h 6881568"/>
              <a:gd name="connsiteX0" fmla="*/ 1602557 w 2243579"/>
              <a:gd name="connsiteY0" fmla="*/ 18854 h 6881568"/>
              <a:gd name="connsiteX1" fmla="*/ 2243579 w 2243579"/>
              <a:gd name="connsiteY1" fmla="*/ 0 h 6881568"/>
              <a:gd name="connsiteX2" fmla="*/ 2243579 w 2243579"/>
              <a:gd name="connsiteY2" fmla="*/ 6881568 h 6881568"/>
              <a:gd name="connsiteX3" fmla="*/ 0 w 2243579"/>
              <a:gd name="connsiteY3" fmla="*/ 6881568 h 6881568"/>
              <a:gd name="connsiteX4" fmla="*/ 1602557 w 2243579"/>
              <a:gd name="connsiteY4" fmla="*/ 18854 h 6881568"/>
              <a:gd name="connsiteX0" fmla="*/ 1319753 w 1960775"/>
              <a:gd name="connsiteY0" fmla="*/ 18854 h 6881568"/>
              <a:gd name="connsiteX1" fmla="*/ 1960775 w 1960775"/>
              <a:gd name="connsiteY1" fmla="*/ 0 h 6881568"/>
              <a:gd name="connsiteX2" fmla="*/ 1960775 w 1960775"/>
              <a:gd name="connsiteY2" fmla="*/ 6881568 h 6881568"/>
              <a:gd name="connsiteX3" fmla="*/ 0 w 1960775"/>
              <a:gd name="connsiteY3" fmla="*/ 6806154 h 6881568"/>
              <a:gd name="connsiteX4" fmla="*/ 1319753 w 1960775"/>
              <a:gd name="connsiteY4" fmla="*/ 18854 h 6881568"/>
              <a:gd name="connsiteX0" fmla="*/ 1593130 w 2234152"/>
              <a:gd name="connsiteY0" fmla="*/ 18854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93130 w 2234152"/>
              <a:gd name="connsiteY4" fmla="*/ 18854 h 6881569"/>
              <a:gd name="connsiteX0" fmla="*/ 1583717 w 2234152"/>
              <a:gd name="connsiteY0" fmla="*/ 9420 h 6881569"/>
              <a:gd name="connsiteX1" fmla="*/ 2234152 w 2234152"/>
              <a:gd name="connsiteY1" fmla="*/ 0 h 6881569"/>
              <a:gd name="connsiteX2" fmla="*/ 2234152 w 2234152"/>
              <a:gd name="connsiteY2" fmla="*/ 6881568 h 6881569"/>
              <a:gd name="connsiteX3" fmla="*/ 0 w 2234152"/>
              <a:gd name="connsiteY3" fmla="*/ 6881569 h 6881569"/>
              <a:gd name="connsiteX4" fmla="*/ 1583717 w 2234152"/>
              <a:gd name="connsiteY4" fmla="*/ 9420 h 6881569"/>
              <a:gd name="connsiteX0" fmla="*/ 1583717 w 2243566"/>
              <a:gd name="connsiteY0" fmla="*/ 0 h 6872149"/>
              <a:gd name="connsiteX1" fmla="*/ 2243566 w 2243566"/>
              <a:gd name="connsiteY1" fmla="*/ 12 h 6872149"/>
              <a:gd name="connsiteX2" fmla="*/ 2234152 w 2243566"/>
              <a:gd name="connsiteY2" fmla="*/ 6872148 h 6872149"/>
              <a:gd name="connsiteX3" fmla="*/ 0 w 2243566"/>
              <a:gd name="connsiteY3" fmla="*/ 6872149 h 6872149"/>
              <a:gd name="connsiteX4" fmla="*/ 1583717 w 2243566"/>
              <a:gd name="connsiteY4" fmla="*/ 0 h 687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566" h="6872149">
                <a:moveTo>
                  <a:pt x="1583717" y="0"/>
                </a:moveTo>
                <a:lnTo>
                  <a:pt x="2243566" y="12"/>
                </a:lnTo>
                <a:lnTo>
                  <a:pt x="2234152" y="6872148"/>
                </a:lnTo>
                <a:lnTo>
                  <a:pt x="0" y="6872149"/>
                </a:lnTo>
                <a:lnTo>
                  <a:pt x="1583717" y="0"/>
                </a:lnTo>
                <a:close/>
              </a:path>
            </a:pathLst>
          </a:custGeom>
          <a:solidFill>
            <a:srgbClr val="CFB9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870E27-202E-F717-3FB6-D69451DF1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3E966E-ACAB-E285-70D0-66AC08DF13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contact info</a:t>
            </a:r>
          </a:p>
        </p:txBody>
      </p:sp>
      <p:pic>
        <p:nvPicPr>
          <p:cNvPr id="8" name="Purdue Logo" descr="Purdue Logo">
            <a:extLst>
              <a:ext uri="{FF2B5EF4-FFF2-40B4-BE49-F238E27FC236}">
                <a16:creationId xmlns:a16="http://schemas.microsoft.com/office/drawing/2014/main" id="{D1A65555-63A8-D3C1-AA71-F25B3071B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5070" y="5739119"/>
            <a:ext cx="2709200" cy="48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53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 -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94746-EC37-4696-9EE4-0283AEF2A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ED7CFD-9A12-4DFD-8DBF-6A34BBEB6D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FA1C54A2-FB1B-496E-BE9B-B306B324A6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839" y="6227781"/>
            <a:ext cx="1787962" cy="32004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1F8C77-5EDB-47DB-ACD9-3CDAFA57B5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tx1"/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79DB685-6BAA-419A-9ACD-5273D87090E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11266714" cy="445470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FDA2F99-E9AB-6C39-FC93-434F664612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pPr defTabSz="457200"/>
            <a:r>
              <a:rPr lang="de-DE"/>
              <a:t>© Sneha Srikanth–Programmable Structures Lab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408A75A-B7AE-4261-9EE2-E67BF44C7E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50" y="6233138"/>
            <a:ext cx="4622800" cy="34290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latin typeface="Garamond" panose="02020404030301010803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26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Gol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ack Triangle">
            <a:extLst>
              <a:ext uri="{FF2B5EF4-FFF2-40B4-BE49-F238E27FC236}">
                <a16:creationId xmlns:a16="http://schemas.microsoft.com/office/drawing/2014/main" id="{E6FF8326-7C7F-B6EE-5081-7AD19B61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56800" y="0"/>
            <a:ext cx="2235200" cy="6858000"/>
          </a:xfrm>
          <a:prstGeom prst="rect">
            <a:avLst/>
          </a:prstGeom>
          <a:noFill/>
        </p:spPr>
      </p:pic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BA4B2908-555F-78CD-D5EA-D087520FF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4143" y="5756156"/>
            <a:ext cx="2709200" cy="484940"/>
          </a:xfrm>
          <a:prstGeom prst="rect">
            <a:avLst/>
          </a:prstGeom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1648B145-A545-0D6D-AFF0-0F715C907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70" y="2466280"/>
            <a:ext cx="7981645" cy="719757"/>
          </a:xfrm>
        </p:spPr>
        <p:txBody>
          <a:bodyPr>
            <a:noAutofit/>
          </a:bodyPr>
          <a:lstStyle>
            <a:lvl1pPr>
              <a:defRPr sz="96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 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3D40940-377F-6BBC-02CB-083B672BF5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4339" y="3434010"/>
            <a:ext cx="7874567" cy="4492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1618025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232912-16DB-3C01-485F-7838CA1D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36E56-1FC3-9E42-B5A0-06B4AE786DB6}" type="datetimeFigureOut">
              <a:rPr lang="en-US" smtClean="0"/>
              <a:t>1/9/2026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F1BCD-0CC8-7950-751A-29F325261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C1B84-E084-843C-5A7F-3AE66C6BF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ABEBB-50DD-7A43-8A3F-E00DA043F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76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34176D92-8FAB-782E-E607-5D0C5CC9C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DAFB6-8BB6-ADBB-6574-5B0C25E7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2" y="4671391"/>
            <a:ext cx="11266714" cy="140141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F931D0-D7E7-D9E1-3CCC-83299A09228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972" y="6085510"/>
            <a:ext cx="11266714" cy="44926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1" i="0">
                <a:solidFill>
                  <a:schemeClr val="tx1"/>
                </a:solidFill>
                <a:latin typeface="Bahnschrift" panose="020B0502040204020203" pitchFamily="34" charset="0"/>
                <a:cs typeface="Acumin Pro Semibold" panose="020B060402020202020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61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36684E-7DEE-F47A-FA01-89E8EC8104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9525"/>
            <a:ext cx="12192000" cy="6867525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FC2CE8-E7A7-5DA8-903C-7C61B21A6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1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accent4">
                    <a:lumMod val="65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543324"/>
            <a:ext cx="11266713" cy="4454706"/>
          </a:xfrm>
        </p:spPr>
        <p:txBody>
          <a:bodyPr numCol="1">
            <a:noAutofit/>
          </a:bodyPr>
          <a:lstStyle>
            <a:lvl1pPr marL="0" indent="0" algn="l" fontAlgn="t">
              <a:buFontTx/>
              <a:buNone/>
              <a:defRPr sz="2000" baseline="0">
                <a:latin typeface="Garamond" panose="02020404030301010803" pitchFamily="18" charset="0"/>
                <a:cs typeface="Calibri" panose="020F0502020204030204" pitchFamily="34" charset="0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ECEF9E-3A6E-C6FF-42DA-EDF0D1D98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5D1C8EE-3E53-965B-571B-571D2FD97F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2026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5A30C9-7614-4BEE-B7EA-84BD087812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50" y="6233138"/>
            <a:ext cx="4622800" cy="34290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latin typeface="Garamond" panose="02020404030301010803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2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628D381-488B-4C1C-32F0-1D389C1FF7E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68086" y="1543324"/>
            <a:ext cx="11266714" cy="4454706"/>
          </a:xfrm>
        </p:spPr>
        <p:txBody>
          <a:bodyPr>
            <a:normAutofit/>
          </a:bodyPr>
          <a:lstStyle>
            <a:lvl1pPr>
              <a:defRPr sz="2000">
                <a:latin typeface="Garamond" panose="02020404030301010803" pitchFamily="18" charset="0"/>
              </a:defRPr>
            </a:lvl1pPr>
            <a:lvl2pPr>
              <a:defRPr sz="1800">
                <a:latin typeface="Garamond" panose="02020404030301010803" pitchFamily="18" charset="0"/>
              </a:defRPr>
            </a:lvl2pPr>
            <a:lvl3pPr>
              <a:defRPr sz="1800">
                <a:latin typeface="Garamond" panose="02020404030301010803" pitchFamily="18" charset="0"/>
              </a:defRPr>
            </a:lvl3pPr>
            <a:lvl4pPr>
              <a:defRPr sz="1500">
                <a:latin typeface="Garamond" panose="02020404030301010803" pitchFamily="18" charset="0"/>
              </a:defRPr>
            </a:lvl4pPr>
            <a:lvl5pPr>
              <a:defRPr sz="1400">
                <a:latin typeface="Garamond" panose="02020404030301010803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57E46A32-0E35-7B3E-4B6F-A7D50B076D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EE0A7E-143D-2A83-397F-55801DA06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65EE62C3-A7DA-7701-DE4B-C1A290C4FA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accent4">
                    <a:lumMod val="65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54E73-61A3-FF0B-7F4C-17B1D97376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83ECA9B-66D2-AF64-BEFE-4E6922D4C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034FA93-075F-4052-902F-1BA9CB28B2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50" y="6233138"/>
            <a:ext cx="4622800" cy="34290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latin typeface="Garamond" panose="02020404030301010803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03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6" y="1543324"/>
            <a:ext cx="5413169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F449F3F-4187-E891-E28D-ABAA4011813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09157" y="1543324"/>
            <a:ext cx="5425643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urdue Logo" descr="Purdue Logo">
            <a:extLst>
              <a:ext uri="{FF2B5EF4-FFF2-40B4-BE49-F238E27FC236}">
                <a16:creationId xmlns:a16="http://schemas.microsoft.com/office/drawing/2014/main" id="{1187A0AE-82DF-15CC-71EB-814F9338E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FC4CE19-DA95-2729-993D-BB0D45B6B5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accent4">
                    <a:lumMod val="65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59EA93-442C-59A0-2250-A5181989CD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27343E-F62B-D2E7-1E69-6269EE6EB8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46AF123-7376-45A9-8AAC-2A446FA7AB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45250" y="6233138"/>
            <a:ext cx="4622800" cy="34290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latin typeface="Garamond" panose="02020404030301010803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963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9742D-9D8E-3928-8B2A-C7202DA7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59E3ED-7921-E7F3-A0A2-0467597EF7ED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68087" y="1543324"/>
            <a:ext cx="3507565" cy="4390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urdue Logo" descr="Purdue Logo">
            <a:extLst>
              <a:ext uri="{FF2B5EF4-FFF2-40B4-BE49-F238E27FC236}">
                <a16:creationId xmlns:a16="http://schemas.microsoft.com/office/drawing/2014/main" id="{D9D56DBC-682D-9000-C377-A3E36338D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6D77F14-E88B-D0A5-6F63-E4DA45A7CD6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342217" y="1543323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A95E987-1BAB-5DE6-3A52-75935C62985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243137" y="1543322"/>
            <a:ext cx="3507565" cy="43903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5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5CA31FF2-2F1A-7D0F-36B0-1773F6A9AB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accent4">
                    <a:lumMod val="65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7EB8B-3A4C-F880-133B-94D59A7B36B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574C8E0-85A9-92D9-1252-1E015D2A6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45B3130-E7EF-40D8-94F6-7632E72503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50" y="6233138"/>
            <a:ext cx="4622800" cy="342900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latin typeface="Garamond" panose="02020404030301010803" pitchFamily="18" charset="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1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opy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A1DABA-769B-1407-1BFC-75930C1DE7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954291"/>
            <a:ext cx="11277600" cy="365760"/>
          </a:xfrm>
        </p:spPr>
        <p:txBody>
          <a:bodyPr>
            <a:noAutofit/>
          </a:bodyPr>
          <a:lstStyle>
            <a:lvl1pPr marL="0" indent="0" algn="l">
              <a:buNone/>
              <a:defRPr sz="2200" b="1" i="0" baseline="0">
                <a:solidFill>
                  <a:schemeClr val="accent4">
                    <a:lumMod val="65000"/>
                  </a:schemeClr>
                </a:solidFill>
                <a:latin typeface="Acumin Pro Condensed Semibold" panose="020B0506020202020204" pitchFamily="34" charset="77"/>
              </a:defRPr>
            </a:lvl1pPr>
          </a:lstStyle>
          <a:p>
            <a:pPr lvl="0"/>
            <a:r>
              <a:rPr lang="en-US"/>
              <a:t>Click to add subhead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A937CB7-FF71-AF7C-945C-0E285D7B2D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313" y="3652272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AF8687-CA4E-66EB-17A8-BE41F3023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urdue Logo" descr="Purdue Logo">
            <a:extLst>
              <a:ext uri="{FF2B5EF4-FFF2-40B4-BE49-F238E27FC236}">
                <a16:creationId xmlns:a16="http://schemas.microsoft.com/office/drawing/2014/main" id="{D337403E-4A63-3B42-FC84-47BAEDD7A7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314" y="6227781"/>
            <a:ext cx="1803190" cy="322767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EC508144-F984-C37C-90F6-AA8C545F3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6311" y="1543323"/>
            <a:ext cx="5469745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480D7F-9BE0-34B6-0080-2DFC58123F3E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275945" y="1543323"/>
            <a:ext cx="5458727" cy="188567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710C66FF-C32F-9EF8-4FBC-44E08230B6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4929" y="3652271"/>
            <a:ext cx="5469743" cy="2345757"/>
          </a:xfrm>
        </p:spPr>
        <p:txBody>
          <a:bodyPr numCol="1">
            <a:noAutofit/>
          </a:bodyPr>
          <a:lstStyle>
            <a:lvl1pPr marL="285750" indent="-285750" algn="l" fontAlgn="t">
              <a:buFont typeface="Wingdings" pitchFamily="2" charset="2"/>
              <a:buChar char="§"/>
              <a:defRPr sz="1800" baseline="0">
                <a:latin typeface="Acumin Pro" panose="020B0504020202020204" pitchFamily="34" charset="77"/>
              </a:defRPr>
            </a:lvl1pPr>
            <a:lvl2pPr marL="457200" indent="0" algn="l">
              <a:buFontTx/>
              <a:buNone/>
              <a:defRPr sz="1800"/>
            </a:lvl2pPr>
            <a:lvl3pPr marL="914400" indent="0" algn="l">
              <a:buFontTx/>
              <a:buNone/>
              <a:defRPr sz="1800"/>
            </a:lvl3pPr>
            <a:lvl4pPr marL="1371600" indent="0" algn="l">
              <a:buFontTx/>
              <a:buNone/>
              <a:defRPr sz="1800"/>
            </a:lvl4pPr>
            <a:lvl5pPr marL="1828800" indent="0" algn="l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A7288C-38D9-0159-D0E4-B042D466D17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C079E10-E8D3-D174-2283-2471872478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7781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</p:spTree>
    <p:extLst>
      <p:ext uri="{BB962C8B-B14F-4D97-AF65-F5344CB8AC3E}">
        <p14:creationId xmlns:p14="http://schemas.microsoft.com/office/powerpoint/2010/main" val="1726685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F61CC-58D4-72CE-66CA-BFE87D085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385004"/>
            <a:ext cx="11266714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D4295-B2CD-F1FF-F99B-B267D174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086" y="1192696"/>
            <a:ext cx="11266714" cy="4837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DCC5ACE-5747-34C7-00B2-2E4EABE6A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34663" y="6290433"/>
            <a:ext cx="1100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aramond" panose="02020404030301010803" pitchFamily="18" charset="0"/>
              </a:defRPr>
            </a:lvl1pPr>
          </a:lstStyle>
          <a:p>
            <a:fld id="{F994776A-187E-9540-9EA4-8D5781AB76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8BE6BE66-2500-48C5-BA54-04DCC04AB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49504" y="6222026"/>
            <a:ext cx="3236896" cy="365125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Garamond" panose="02020404030301010803" pitchFamily="18" charset="0"/>
              </a:defRPr>
            </a:lvl1pPr>
          </a:lstStyle>
          <a:p>
            <a:pPr defTabSz="457200"/>
            <a:r>
              <a:rPr lang="de-DE">
                <a:solidFill>
                  <a:srgbClr val="000000"/>
                </a:solidFill>
              </a:rPr>
              <a:t>© Sneha Srikanth–Programmable Structures Lab</a:t>
            </a:r>
          </a:p>
        </p:txBody>
      </p:sp>
    </p:spTree>
    <p:extLst>
      <p:ext uri="{BB962C8B-B14F-4D97-AF65-F5344CB8AC3E}">
        <p14:creationId xmlns:p14="http://schemas.microsoft.com/office/powerpoint/2010/main" val="3825614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702" r:id="rId3"/>
    <p:sldLayoutId id="2147483708" r:id="rId4"/>
    <p:sldLayoutId id="2147483687" r:id="rId5"/>
    <p:sldLayoutId id="2147483688" r:id="rId6"/>
    <p:sldLayoutId id="2147483650" r:id="rId7"/>
    <p:sldLayoutId id="2147483701" r:id="rId8"/>
    <p:sldLayoutId id="2147483711" r:id="rId9"/>
    <p:sldLayoutId id="2147483712" r:id="rId10"/>
    <p:sldLayoutId id="2147483656" r:id="rId11"/>
    <p:sldLayoutId id="2147483657" r:id="rId12"/>
    <p:sldLayoutId id="2147483706" r:id="rId13"/>
    <p:sldLayoutId id="2147483705" r:id="rId14"/>
    <p:sldLayoutId id="2147483707" r:id="rId15"/>
    <p:sldLayoutId id="2147483713" r:id="rId16"/>
    <p:sldLayoutId id="2147483709" r:id="rId17"/>
    <p:sldLayoutId id="2147483710" r:id="rId18"/>
    <p:sldLayoutId id="2147483653" r:id="rId19"/>
    <p:sldLayoutId id="2147483690" r:id="rId20"/>
    <p:sldLayoutId id="2147483704" r:id="rId21"/>
    <p:sldLayoutId id="2147483692" r:id="rId22"/>
    <p:sldLayoutId id="2147483693" r:id="rId23"/>
    <p:sldLayoutId id="2147483691" r:id="rId24"/>
    <p:sldLayoutId id="2147483715" r:id="rId25"/>
    <p:sldLayoutId id="2147483703" r:id="rId26"/>
    <p:sldLayoutId id="2147483716" r:id="rId27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lang="en-US" sz="4800" b="0" i="0" kern="1200" cap="none" baseline="0" dirty="0">
          <a:solidFill>
            <a:schemeClr val="tx1"/>
          </a:solidFill>
          <a:latin typeface="Bahnschrift SemiBold Condense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000" b="0" i="0" kern="1200" baseline="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b="0" i="0" kern="1200" baseline="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600" b="0" i="0" kern="1200" baseline="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500" b="0" i="0" kern="1200" baseline="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400" b="0" i="0" kern="1200" baseline="0">
          <a:solidFill>
            <a:schemeClr val="tx1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11" Type="http://schemas.openxmlformats.org/officeDocument/2006/relationships/image" Target="../media/image15.jp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F09A7-CF48-9701-322A-A0BBD1C2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57" y="2026209"/>
            <a:ext cx="8091246" cy="592834"/>
          </a:xfrm>
        </p:spPr>
        <p:txBody>
          <a:bodyPr/>
          <a:lstStyle/>
          <a:p>
            <a:r>
              <a:rPr lang="en-US" dirty="0"/>
              <a:t>Official Mechanical Engineering Graduate Association (OMEGA)</a:t>
            </a:r>
            <a:endParaRPr lang="en-US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91BF94-59A9-105F-273E-B29E440F2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3257" y="3221183"/>
            <a:ext cx="8301613" cy="19738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Spring Orientation 2026</a:t>
            </a:r>
          </a:p>
          <a:p>
            <a:endParaRPr lang="en-US" sz="1800" b="0" dirty="0">
              <a:solidFill>
                <a:schemeClr val="bg1"/>
              </a:solidFill>
            </a:endParaRPr>
          </a:p>
          <a:p>
            <a:r>
              <a:rPr lang="en-US" sz="1800" b="0" dirty="0">
                <a:solidFill>
                  <a:schemeClr val="bg1"/>
                </a:solidFill>
                <a:latin typeface="Bahnschrift"/>
              </a:rPr>
              <a:t>Eugenio "Henny" Frias-Miranda</a:t>
            </a:r>
          </a:p>
          <a:p>
            <a:r>
              <a:rPr lang="en-US" sz="1800" b="0" dirty="0">
                <a:solidFill>
                  <a:schemeClr val="bg1"/>
                </a:solidFill>
              </a:rPr>
              <a:t>Vice-president</a:t>
            </a:r>
          </a:p>
          <a:p>
            <a:r>
              <a:rPr lang="en-US" sz="1800" b="0" dirty="0">
                <a:solidFill>
                  <a:schemeClr val="bg1"/>
                </a:solidFill>
              </a:rPr>
              <a:t>OMEGA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A712F36-CD37-473B-800B-E5665E0AB46D}"/>
              </a:ext>
            </a:extLst>
          </p:cNvPr>
          <p:cNvSpPr txBox="1">
            <a:spLocks/>
          </p:cNvSpPr>
          <p:nvPr/>
        </p:nvSpPr>
        <p:spPr>
          <a:xfrm>
            <a:off x="1023257" y="575340"/>
            <a:ext cx="4262846" cy="449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600" b="0" i="0" kern="1200" baseline="0">
                <a:solidFill>
                  <a:schemeClr val="bg2"/>
                </a:solidFill>
                <a:latin typeface="Acumin Pro" panose="020B0504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5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 baseline="0">
                <a:solidFill>
                  <a:schemeClr val="tx1"/>
                </a:solidFill>
                <a:latin typeface="Acumin Pro" panose="020B0504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solidFill>
                <a:schemeClr val="accent3">
                  <a:lumMod val="60000"/>
                  <a:lumOff val="40000"/>
                </a:schemeClr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4" name="Picture 3" descr="A blue circle with white text and a white symbol&#10;&#10;Description automatically generated">
            <a:extLst>
              <a:ext uri="{FF2B5EF4-FFF2-40B4-BE49-F238E27FC236}">
                <a16:creationId xmlns:a16="http://schemas.microsoft.com/office/drawing/2014/main" id="{B1EACC7E-EAFC-D2FA-E455-E88E72B1D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374" y="3819831"/>
            <a:ext cx="2629569" cy="25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97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C578E8-8340-4A7D-88DF-D6BE8315885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5FCD1-4EFD-6C53-5850-CEDD9BE5D4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Attend our events (advertised on OMEGA newsletter and our Instagram channel)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Don’t forget to accept our </a:t>
            </a:r>
            <a:r>
              <a:rPr lang="en-US" sz="2400" dirty="0" err="1"/>
              <a:t>boilerlink</a:t>
            </a:r>
            <a:r>
              <a:rPr lang="en-US" sz="2400" dirty="0"/>
              <a:t> request!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Follow us on Instagram, LinkedIn. Join the Discord server </a:t>
            </a:r>
            <a:r>
              <a:rPr lang="en-US" sz="2400"/>
              <a:t>(especially for Area Exam prep)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Officer elections – end of Spring 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Our Socials</a:t>
            </a:r>
          </a:p>
          <a:p>
            <a:r>
              <a:rPr lang="en-IN" sz="2400" dirty="0"/>
              <a:t>Website: purdueomega.com</a:t>
            </a:r>
          </a:p>
          <a:p>
            <a:r>
              <a:rPr lang="en-IN" sz="2400" dirty="0"/>
              <a:t>Email: puomega@purdue.edu</a:t>
            </a:r>
          </a:p>
          <a:p>
            <a:r>
              <a:rPr lang="en-IN" sz="2400" dirty="0"/>
              <a:t>Insta: </a:t>
            </a:r>
            <a:r>
              <a:rPr lang="en-IN" sz="2400" dirty="0" err="1"/>
              <a:t>puomega</a:t>
            </a:r>
            <a:endParaRPr lang="en-IN" sz="2400" dirty="0"/>
          </a:p>
          <a:p>
            <a:r>
              <a:rPr lang="en-IN" sz="2400" dirty="0"/>
              <a:t>Discord: https://discord.gg/gyyGmftsx8</a:t>
            </a:r>
          </a:p>
          <a:p>
            <a:endParaRPr lang="en-IN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B5B931-515E-6923-8722-B67F77C38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get involved? </a:t>
            </a:r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58952-548A-CAFE-7A56-685C95F7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598A3C0-58AD-E13B-4258-E983041B6A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87AB2-8219-D7C6-84B3-100104CE4A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529"/>
          <a:stretch/>
        </p:blipFill>
        <p:spPr>
          <a:xfrm>
            <a:off x="7148504" y="3289858"/>
            <a:ext cx="2856995" cy="285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1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F1ED0D4-A7B0-D959-0105-212FAF440262}"/>
              </a:ext>
            </a:extLst>
          </p:cNvPr>
          <p:cNvSpPr txBox="1"/>
          <p:nvPr/>
        </p:nvSpPr>
        <p:spPr>
          <a:xfrm>
            <a:off x="242274" y="935914"/>
            <a:ext cx="6556732" cy="3733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The </a:t>
            </a:r>
            <a:r>
              <a:rPr lang="en-US" sz="2400" b="1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O</a:t>
            </a:r>
            <a:r>
              <a:rPr lang="en-US" sz="2400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fficial </a:t>
            </a:r>
            <a:r>
              <a:rPr lang="en-US" sz="2400" b="1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M</a:t>
            </a:r>
            <a:r>
              <a:rPr lang="en-US" sz="2400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echanical </a:t>
            </a:r>
            <a:r>
              <a:rPr lang="en-US" sz="2400" b="1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E</a:t>
            </a:r>
            <a:r>
              <a:rPr lang="en-US" sz="2400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ngineering </a:t>
            </a:r>
            <a:r>
              <a:rPr lang="en-US" sz="2400" b="1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G</a:t>
            </a:r>
            <a:r>
              <a:rPr lang="en-US" sz="2400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raduate </a:t>
            </a:r>
            <a:r>
              <a:rPr lang="en-US" sz="2400" b="1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A</a:t>
            </a:r>
            <a:r>
              <a:rPr lang="en-US" sz="2400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ssociation, is a student organization that supports ME grad students through social, academic, and professional events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All </a:t>
            </a:r>
            <a:r>
              <a:rPr lang="en-US" sz="2400" b="1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ME grad students </a:t>
            </a:r>
            <a:r>
              <a:rPr lang="en-US" sz="2400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are automatically members of OMEGA (accept our </a:t>
            </a:r>
            <a:r>
              <a:rPr lang="en-US" sz="2400" dirty="0" err="1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Boilerlink</a:t>
            </a:r>
            <a:r>
              <a:rPr lang="en-US" sz="2400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 request!).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Garamond" panose="02020404030301010803" pitchFamily="18" charset="0"/>
                <a:cs typeface="Calibri" panose="020F0502020204030204" pitchFamily="34" charset="0"/>
              </a:rPr>
              <a:t>We</a:t>
            </a:r>
            <a:r>
              <a:rPr lang="en-US" sz="2400" dirty="0">
                <a:effectLst/>
                <a:latin typeface="Garamond" panose="02020404030301010803" pitchFamily="18" charset="0"/>
                <a:cs typeface="Calibri" panose="020F0502020204030204" pitchFamily="34" charset="0"/>
              </a:rPr>
              <a:t> represent your interests in university leadership settings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400" dirty="0">
              <a:latin typeface="Garamond" panose="02020404030301010803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5206E8-5719-7401-8E17-E99C224897A5}"/>
              </a:ext>
            </a:extLst>
          </p:cNvPr>
          <p:cNvSpPr txBox="1"/>
          <p:nvPr/>
        </p:nvSpPr>
        <p:spPr>
          <a:xfrm>
            <a:off x="7368988" y="6488668"/>
            <a:ext cx="46257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24-25 Officers at ME grad student visitation 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F9AF28-B05F-4FE7-BB51-4E9B77860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9616" y="86551"/>
            <a:ext cx="5129379" cy="64074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1291417-0E1E-3343-231B-EB9119D28DB4}"/>
              </a:ext>
            </a:extLst>
          </p:cNvPr>
          <p:cNvSpPr txBox="1">
            <a:spLocks/>
          </p:cNvSpPr>
          <p:nvPr/>
        </p:nvSpPr>
        <p:spPr>
          <a:xfrm>
            <a:off x="468086" y="385004"/>
            <a:ext cx="11266714" cy="58903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i="0" kern="1200" cap="none" baseline="0" dirty="0">
                <a:solidFill>
                  <a:schemeClr val="tx1"/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r>
              <a:rPr lang="en-IN" dirty="0"/>
              <a:t>What is OMEGA?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619FB-B80A-6CAA-D6ED-E6C4DDE90ADD}"/>
              </a:ext>
            </a:extLst>
          </p:cNvPr>
          <p:cNvSpPr txBox="1"/>
          <p:nvPr/>
        </p:nvSpPr>
        <p:spPr>
          <a:xfrm>
            <a:off x="7182464" y="6488668"/>
            <a:ext cx="54661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/>
              <a:t>24-25 Officers at ME grad student visitation day</a:t>
            </a:r>
          </a:p>
        </p:txBody>
      </p:sp>
    </p:spTree>
    <p:extLst>
      <p:ext uri="{BB962C8B-B14F-4D97-AF65-F5344CB8AC3E}">
        <p14:creationId xmlns:p14="http://schemas.microsoft.com/office/powerpoint/2010/main" val="243735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BBD03E7-9623-FDE6-AC59-14CAF4300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8134C-1317-93BF-6C16-EA07250BDD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Academic - Aims to enhance the academic experience of ME grad students through educational events and resources</a:t>
            </a:r>
          </a:p>
          <a:p>
            <a:r>
              <a:rPr lang="en-US" sz="2400" dirty="0"/>
              <a:t>ME290 research tours, Prof/grad student panels to </a:t>
            </a:r>
            <a:r>
              <a:rPr lang="en-US" sz="2400" dirty="0" err="1"/>
              <a:t>ugrads</a:t>
            </a:r>
            <a:r>
              <a:rPr lang="en-US" sz="2400" dirty="0"/>
              <a:t>, speaker series, mentoring programs, reverse career fair, industry tours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Social - Focuses on building a sense of community and connection among ME grad students through social events and activities</a:t>
            </a:r>
          </a:p>
          <a:p>
            <a:r>
              <a:rPr lang="en-US" sz="2400" dirty="0"/>
              <a:t>Socials/watch parties, hikes, IM teams, cookouts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IN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99FE900-DEAD-362F-FD6A-682ED909E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Committees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494F2-E6B3-5BD4-F105-3746D1E6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0A15D4-3CF8-272D-C53F-73AF6C0B6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3519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E31892-A648-A0CE-9BB9-B432C34E13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DFBCF-AFCD-7343-D991-0799EC7E31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b="1" dirty="0"/>
              <a:t>Building Social Connections: </a:t>
            </a:r>
            <a:r>
              <a:rPr lang="en-US" sz="2400" dirty="0"/>
              <a:t>We organize social events, often in collaboration with other departments, to help ME grad students connect</a:t>
            </a:r>
          </a:p>
          <a:p>
            <a:r>
              <a:rPr lang="en-US" sz="2400" b="1" dirty="0"/>
              <a:t>Academic Enhancement: </a:t>
            </a:r>
            <a:r>
              <a:rPr lang="en-US" sz="2400" dirty="0"/>
              <a:t>We support your academic success by hosting study groups and facilitating academic seminars</a:t>
            </a:r>
          </a:p>
          <a:p>
            <a:r>
              <a:rPr lang="en-US" sz="2400" b="1" dirty="0"/>
              <a:t>Mentoring Opportunities: </a:t>
            </a:r>
            <a:r>
              <a:rPr lang="en-US" sz="2400" dirty="0"/>
              <a:t>We run mentoring activities that pair experienced grad students with newcomers to help them transition smoothly</a:t>
            </a:r>
          </a:p>
          <a:p>
            <a:r>
              <a:rPr lang="en-US" sz="2400" b="1" dirty="0"/>
              <a:t>Resource Guides: </a:t>
            </a:r>
            <a:r>
              <a:rPr lang="en-US" sz="2400" dirty="0"/>
              <a:t>We provide useful links and resources on our website to assist with academic and personal challenges (purdueomega.com/resources/useful-links-contacts)</a:t>
            </a:r>
          </a:p>
          <a:p>
            <a:r>
              <a:rPr lang="en-US" sz="2400" b="1" dirty="0"/>
              <a:t>Representing Students: </a:t>
            </a:r>
            <a:r>
              <a:rPr lang="en-US" sz="2400" dirty="0"/>
              <a:t>We ensure your feedback is communicated to ME department and university leadership by actively representing you in leadership settings</a:t>
            </a:r>
          </a:p>
          <a:p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A1668E-D57E-517B-899D-BC2BB8FC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What does OMEGA do?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FFA53-A757-044D-43D2-81362E678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EF560E-8FC2-14A9-7E4D-074EE1EBBA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7627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E06F4E4-AC16-9086-C509-328C9425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Our team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6AF02-D389-6A44-91F5-0F1CA457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1313" y="6290433"/>
            <a:ext cx="1100137" cy="365125"/>
          </a:xfrm>
        </p:spPr>
        <p:txBody>
          <a:bodyPr/>
          <a:lstStyle/>
          <a:p>
            <a:fld id="{F994776A-187E-9540-9EA4-8D5781AB76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4" descr="Sneha Srikanth">
            <a:extLst>
              <a:ext uri="{FF2B5EF4-FFF2-40B4-BE49-F238E27FC236}">
                <a16:creationId xmlns:a16="http://schemas.microsoft.com/office/drawing/2014/main" id="{51DB7DC7-ED32-B13A-4C3B-253D21E35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365" y="1217108"/>
            <a:ext cx="1760692" cy="177638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ugenio (Henny) Frias-Miranda">
            <a:extLst>
              <a:ext uri="{FF2B5EF4-FFF2-40B4-BE49-F238E27FC236}">
                <a16:creationId xmlns:a16="http://schemas.microsoft.com/office/drawing/2014/main" id="{01B04B56-6F3F-AE22-197A-9056CA54F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54" y="1217108"/>
            <a:ext cx="1760692" cy="177638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hrihari Pande">
            <a:extLst>
              <a:ext uri="{FF2B5EF4-FFF2-40B4-BE49-F238E27FC236}">
                <a16:creationId xmlns:a16="http://schemas.microsoft.com/office/drawing/2014/main" id="{772E2A4C-5A2A-420F-5D45-1B127B4F6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331" y="1217108"/>
            <a:ext cx="1760692" cy="177638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Shahrzad Ghadiri">
            <a:extLst>
              <a:ext uri="{FF2B5EF4-FFF2-40B4-BE49-F238E27FC236}">
                <a16:creationId xmlns:a16="http://schemas.microsoft.com/office/drawing/2014/main" id="{184ADF0F-1030-1BD1-0B16-561689F11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862" y="1135076"/>
            <a:ext cx="1760692" cy="177638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DE14676E-F756-A9F2-4416-1E9EF5442B01}"/>
              </a:ext>
            </a:extLst>
          </p:cNvPr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3546" r="5457" b="19615"/>
          <a:stretch/>
        </p:blipFill>
        <p:spPr bwMode="auto">
          <a:xfrm>
            <a:off x="10399781" y="1088112"/>
            <a:ext cx="1764000" cy="1836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Athul C. Dharmarajan">
            <a:extLst>
              <a:ext uri="{FF2B5EF4-FFF2-40B4-BE49-F238E27FC236}">
                <a16:creationId xmlns:a16="http://schemas.microsoft.com/office/drawing/2014/main" id="{6B355897-53B6-AE18-98F7-192332D8F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265" y="3769620"/>
            <a:ext cx="1760693" cy="177638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Juanita Latorre Jaramillo">
            <a:extLst>
              <a:ext uri="{FF2B5EF4-FFF2-40B4-BE49-F238E27FC236}">
                <a16:creationId xmlns:a16="http://schemas.microsoft.com/office/drawing/2014/main" id="{3E61C5DA-231A-F620-B104-200F164D7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08" y="3752648"/>
            <a:ext cx="1760693" cy="177638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0" descr="Chathusha Punchi Wedikkara">
            <a:extLst>
              <a:ext uri="{FF2B5EF4-FFF2-40B4-BE49-F238E27FC236}">
                <a16:creationId xmlns:a16="http://schemas.microsoft.com/office/drawing/2014/main" id="{569CB38F-8D06-8C93-A919-4298BA745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907" y="3752648"/>
            <a:ext cx="1760693" cy="177638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111212-A260-A739-4B91-2C2E8177A838}"/>
              </a:ext>
            </a:extLst>
          </p:cNvPr>
          <p:cNvSpPr txBox="1">
            <a:spLocks noChangeAspect="1"/>
          </p:cNvSpPr>
          <p:nvPr/>
        </p:nvSpPr>
        <p:spPr>
          <a:xfrm>
            <a:off x="2058649" y="3040634"/>
            <a:ext cx="1380403" cy="5570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Sneha Srikanth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D1CDEF-E2B1-FB34-2607-CCCDE9F17B79}"/>
              </a:ext>
            </a:extLst>
          </p:cNvPr>
          <p:cNvSpPr txBox="1">
            <a:spLocks noChangeAspect="1"/>
          </p:cNvSpPr>
          <p:nvPr/>
        </p:nvSpPr>
        <p:spPr>
          <a:xfrm>
            <a:off x="3884619" y="3046582"/>
            <a:ext cx="1987489" cy="5570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Eugenio Frias-Miranda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Vice-President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371EC8-F4AF-787B-A994-5BB24AD8E088}"/>
              </a:ext>
            </a:extLst>
          </p:cNvPr>
          <p:cNvSpPr txBox="1">
            <a:spLocks noChangeAspect="1"/>
          </p:cNvSpPr>
          <p:nvPr/>
        </p:nvSpPr>
        <p:spPr>
          <a:xfrm>
            <a:off x="6461972" y="3075389"/>
            <a:ext cx="1393110" cy="5570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Shrihari</a:t>
            </a:r>
            <a:r>
              <a:rPr kumimoji="0" lang="en-US" sz="1800" b="1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Pande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Treasurer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ED5B71-4E78-9B2E-E756-AB029AFF9FDE}"/>
              </a:ext>
            </a:extLst>
          </p:cNvPr>
          <p:cNvSpPr txBox="1">
            <a:spLocks noChangeAspect="1"/>
          </p:cNvSpPr>
          <p:nvPr/>
        </p:nvSpPr>
        <p:spPr>
          <a:xfrm>
            <a:off x="8278132" y="3075389"/>
            <a:ext cx="1597078" cy="5570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Shahrzad</a:t>
            </a:r>
            <a:r>
              <a:rPr kumimoji="0" lang="en-US" sz="1800" b="1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Ghadiri</a:t>
            </a:r>
            <a:r>
              <a:rPr kumimoji="0" lang="en-US" sz="1800" b="1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Secretary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C2FBFE8-68D7-0B79-7EDD-2274A56FD68B}"/>
              </a:ext>
            </a:extLst>
          </p:cNvPr>
          <p:cNvSpPr txBox="1">
            <a:spLocks noChangeAspect="1"/>
          </p:cNvSpPr>
          <p:nvPr/>
        </p:nvSpPr>
        <p:spPr>
          <a:xfrm>
            <a:off x="1922194" y="5585354"/>
            <a:ext cx="2315510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/>
                <a:latin typeface="Calibri" panose="020F0502020204030204"/>
              </a:rPr>
              <a:t>Eric Williamson</a:t>
            </a:r>
            <a:endParaRPr kumimoji="0" lang="en-US" sz="1800" b="1" i="0" u="none" strike="noStrike" kern="1200" cap="none" spc="0" normalizeH="0" baseline="0" noProof="0" dirty="0"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Herrick Labs </a:t>
            </a:r>
            <a:r>
              <a:rPr kumimoji="0" lang="en-US" sz="1800" b="0" i="0" u="none" strike="noStrike" kern="1200" cap="none" spc="0" normalizeH="0" baseline="0" noProof="0" dirty="0" err="1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Represe</a:t>
            </a:r>
            <a:r>
              <a:rPr lang="en-US" dirty="0" err="1">
                <a:latin typeface="Calibri" panose="020F0502020204030204"/>
              </a:rPr>
              <a:t>ntative</a:t>
            </a:r>
            <a:endParaRPr lang="en-US" dirty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2AB21A-9C40-7B13-6834-ACAD2AE65660}"/>
              </a:ext>
            </a:extLst>
          </p:cNvPr>
          <p:cNvSpPr txBox="1">
            <a:spLocks noChangeAspect="1"/>
          </p:cNvSpPr>
          <p:nvPr/>
        </p:nvSpPr>
        <p:spPr>
          <a:xfrm>
            <a:off x="4186749" y="5568830"/>
            <a:ext cx="1600310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Athul C.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Dharmarajan</a:t>
            </a:r>
            <a:endParaRPr kumimoji="0" lang="en-US" sz="1800" b="1" i="0" u="none" strike="noStrike" kern="1200" cap="none" spc="0" normalizeH="0" baseline="0" noProof="0" dirty="0"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 Chair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0FA4BB-42C2-6047-974B-C12F61382819}"/>
              </a:ext>
            </a:extLst>
          </p:cNvPr>
          <p:cNvSpPr txBox="1">
            <a:spLocks noChangeAspect="1"/>
          </p:cNvSpPr>
          <p:nvPr/>
        </p:nvSpPr>
        <p:spPr>
          <a:xfrm>
            <a:off x="6159038" y="5597637"/>
            <a:ext cx="2047355" cy="9233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Juanita Latorre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Jaramillo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 Media Chair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901DFC-25C2-2AA7-0E11-60C613F855D7}"/>
              </a:ext>
            </a:extLst>
          </p:cNvPr>
          <p:cNvSpPr txBox="1">
            <a:spLocks noChangeAspect="1"/>
          </p:cNvSpPr>
          <p:nvPr/>
        </p:nvSpPr>
        <p:spPr>
          <a:xfrm>
            <a:off x="8378054" y="5572720"/>
            <a:ext cx="1976371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Chathusha</a:t>
            </a:r>
            <a:r>
              <a:rPr kumimoji="0" lang="en-US" sz="1800" b="1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Punchi</a:t>
            </a:r>
            <a:r>
              <a:rPr kumimoji="0" lang="en-US" sz="1800" b="1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Wedikkara</a:t>
            </a:r>
            <a:endParaRPr kumimoji="0" lang="en-US" sz="1800" b="1" i="0" u="none" strike="noStrike" kern="1200" cap="none" spc="0" normalizeH="0" baseline="0" noProof="0" dirty="0"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PGSG Senator</a:t>
            </a:r>
          </a:p>
        </p:txBody>
      </p:sp>
      <p:pic>
        <p:nvPicPr>
          <p:cNvPr id="25" name="Picture 24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B3C3F610-D8C1-91FE-C138-9AE147BDFF0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7533" b="-1"/>
          <a:stretch>
            <a:fillRect/>
          </a:stretch>
        </p:blipFill>
        <p:spPr>
          <a:xfrm>
            <a:off x="2087643" y="3777113"/>
            <a:ext cx="1762043" cy="1776386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1" name="Picture 30" descr="A person wearing glasses and a backpack&#10;&#10;AI-generated content may be incorrect.">
            <a:extLst>
              <a:ext uri="{FF2B5EF4-FFF2-40B4-BE49-F238E27FC236}">
                <a16:creationId xmlns:a16="http://schemas.microsoft.com/office/drawing/2014/main" id="{777EE749-EE81-2ED9-8F49-0E5D86D847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12414" y="3727656"/>
            <a:ext cx="1762042" cy="1777748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EBECD3C-2181-5F13-FE40-5954843767C2}"/>
              </a:ext>
            </a:extLst>
          </p:cNvPr>
          <p:cNvSpPr txBox="1">
            <a:spLocks noChangeAspect="1"/>
          </p:cNvSpPr>
          <p:nvPr/>
        </p:nvSpPr>
        <p:spPr>
          <a:xfrm>
            <a:off x="10257864" y="3047375"/>
            <a:ext cx="181972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Mhd. Abir Mahdi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 Chair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245916-C155-F712-0B57-9EB7C2B3DC29}"/>
              </a:ext>
            </a:extLst>
          </p:cNvPr>
          <p:cNvSpPr txBox="1">
            <a:spLocks noChangeAspect="1"/>
          </p:cNvSpPr>
          <p:nvPr/>
        </p:nvSpPr>
        <p:spPr>
          <a:xfrm>
            <a:off x="10655017" y="5585354"/>
            <a:ext cx="1296711" cy="5570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effectLst/>
                <a:latin typeface="Calibri" panose="020F0502020204030204"/>
              </a:rPr>
              <a:t>Sicheng</a:t>
            </a:r>
            <a:r>
              <a:rPr lang="en-US" b="1" dirty="0">
                <a:effectLst/>
                <a:latin typeface="Calibri" panose="020F0502020204030204"/>
              </a:rPr>
              <a:t> Wang</a:t>
            </a:r>
            <a:endParaRPr kumimoji="0" lang="en-US" sz="1800" b="1" i="0" u="none" strike="noStrike" kern="1200" cap="none" spc="0" normalizeH="0" baseline="0" noProof="0" dirty="0"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Photographer</a:t>
            </a:r>
          </a:p>
        </p:txBody>
      </p:sp>
      <p:pic>
        <p:nvPicPr>
          <p:cNvPr id="40" name="Picture 39" descr="A person standing with arms crossed&#10;&#10;AI-generated content may be incorrect.">
            <a:extLst>
              <a:ext uri="{FF2B5EF4-FFF2-40B4-BE49-F238E27FC236}">
                <a16:creationId xmlns:a16="http://schemas.microsoft.com/office/drawing/2014/main" id="{AE5D2140-3504-8F5E-0400-DBA023DF42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82" y="3864507"/>
            <a:ext cx="1800000" cy="1800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3518BD4F-2997-AD80-B197-65ED23494841}"/>
              </a:ext>
            </a:extLst>
          </p:cNvPr>
          <p:cNvSpPr txBox="1">
            <a:spLocks noChangeAspect="1"/>
          </p:cNvSpPr>
          <p:nvPr/>
        </p:nvSpPr>
        <p:spPr>
          <a:xfrm>
            <a:off x="-122181" y="5690268"/>
            <a:ext cx="2315510" cy="923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/>
                <a:latin typeface="Calibri" panose="020F0502020204030204"/>
              </a:rPr>
              <a:t>Sadaf Mehdi</a:t>
            </a:r>
            <a:endParaRPr kumimoji="0" lang="en-US" sz="1800" b="1" i="0" u="none" strike="noStrike" kern="1200" cap="none" spc="0" normalizeH="0" baseline="0" noProof="0" dirty="0"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/>
              </a:rPr>
              <a:t>Social Chair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726D60-B908-E9DB-D78C-5CD3BD1AA4A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b="25401"/>
          <a:stretch>
            <a:fillRect/>
          </a:stretch>
        </p:blipFill>
        <p:spPr>
          <a:xfrm>
            <a:off x="46922" y="1299003"/>
            <a:ext cx="1714500" cy="1776386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53182D-FB5F-6561-A61D-4D67ACBBB2F7}"/>
              </a:ext>
            </a:extLst>
          </p:cNvPr>
          <p:cNvSpPr txBox="1">
            <a:spLocks noChangeAspect="1"/>
          </p:cNvSpPr>
          <p:nvPr/>
        </p:nvSpPr>
        <p:spPr>
          <a:xfrm>
            <a:off x="114407" y="3058437"/>
            <a:ext cx="160511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latin typeface="Calibri" panose="020F0502020204030204"/>
              </a:rPr>
              <a:t>Nicole Key</a:t>
            </a:r>
            <a:endParaRPr kumimoji="0" lang="en-US" sz="1800" b="1" i="0" u="none" strike="noStrike" kern="1200" cap="none" spc="0" normalizeH="0" baseline="0" noProof="0" dirty="0"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/>
              </a:rPr>
              <a:t>Faculty Advisor</a:t>
            </a:r>
            <a:endParaRPr kumimoji="0" lang="en-US" sz="1800" b="0" i="0" u="none" strike="noStrike" kern="1200" cap="none" spc="0" normalizeH="0" baseline="0" noProof="0" dirty="0"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890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A65F4D-F069-5893-0096-01536CB254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FA5CE-0E1C-4ECC-FD55-43A0506C8C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N" b="1" dirty="0"/>
              <a:t>OMEGA coffee hours (Nov 18, Dec 1): </a:t>
            </a:r>
            <a:r>
              <a:rPr lang="en-US" dirty="0"/>
              <a:t>Casual space for early-stage grad students to socialize, and seek guidance from senior grad students. </a:t>
            </a:r>
          </a:p>
          <a:p>
            <a:r>
              <a:rPr lang="en-US" b="1" dirty="0"/>
              <a:t>Students &amp; professors meetup @ Indy (Dec 5): </a:t>
            </a:r>
            <a:r>
              <a:rPr lang="en-US" dirty="0"/>
              <a:t>Networking event at Indy for ME grad students and professors.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23DD27-E11E-572A-83F0-3BDAAA90C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Events in November &amp; December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5C958-E028-3427-C3BF-078D85D1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9973F1B-4D8A-C9A7-7984-6DA2DB1F60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E701E9-2BFB-210D-8A4C-7354A5283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1" r="-1589" b="6689"/>
          <a:stretch>
            <a:fillRect/>
          </a:stretch>
        </p:blipFill>
        <p:spPr bwMode="auto">
          <a:xfrm>
            <a:off x="2612659" y="2736918"/>
            <a:ext cx="6966682" cy="391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945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843054-A54F-73A2-7F5E-1B27BADF7C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7B135-AEA0-3773-67D5-1DD628ED1C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IN" b="1" dirty="0"/>
              <a:t>Research Forum (along with PMEA) (Oct 6)</a:t>
            </a:r>
            <a:r>
              <a:rPr lang="en-IN" dirty="0"/>
              <a:t>: Forum to discuss undergrad research with a panel of grad students and professors. ~40 undergrads participated in this event</a:t>
            </a:r>
          </a:p>
          <a:p>
            <a:pPr marL="457200" indent="-457200">
              <a:buFont typeface="+mj-lt"/>
              <a:buAutoNum type="arabicPeriod"/>
            </a:pPr>
            <a:r>
              <a:rPr lang="en-IN" b="1" dirty="0"/>
              <a:t>Bowling night (Oct 17): </a:t>
            </a:r>
            <a:r>
              <a:rPr lang="en-IN" dirty="0"/>
              <a:t>Casual evening to socialize over bowling and pizza. </a:t>
            </a:r>
          </a:p>
          <a:p>
            <a:pPr marL="457200" indent="-457200">
              <a:buFont typeface="+mj-lt"/>
              <a:buAutoNum type="arabicPeriod"/>
            </a:pPr>
            <a:r>
              <a:rPr lang="en-IN" b="1" dirty="0"/>
              <a:t>Exponent Recruiting Session (Oct 23): </a:t>
            </a:r>
            <a:r>
              <a:rPr lang="en-IN" dirty="0"/>
              <a:t>Representatives from Exponent Inc. talked about consulting careers.  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Poster show at </a:t>
            </a:r>
            <a:r>
              <a:rPr lang="en-US" b="1" dirty="0" err="1"/>
              <a:t>WiME</a:t>
            </a:r>
            <a:r>
              <a:rPr lang="en-US" b="1" dirty="0"/>
              <a:t> symposium (along with </a:t>
            </a:r>
            <a:r>
              <a:rPr lang="en-US" b="1" dirty="0" err="1"/>
              <a:t>GradSWE</a:t>
            </a:r>
            <a:r>
              <a:rPr lang="en-US" b="1" dirty="0"/>
              <a:t>) (Oct 27)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IN" dirty="0"/>
          </a:p>
          <a:p>
            <a:pPr marL="457200" indent="-457200">
              <a:buFont typeface="+mj-lt"/>
              <a:buAutoNum type="arabicPeriod"/>
            </a:pPr>
            <a:endParaRPr lang="en-IN" dirty="0"/>
          </a:p>
          <a:p>
            <a:pPr marL="457200" indent="-457200">
              <a:buFont typeface="+mj-lt"/>
              <a:buAutoNum type="arabicPeriod"/>
            </a:pPr>
            <a:endParaRPr lang="en-IN" dirty="0"/>
          </a:p>
          <a:p>
            <a:pPr marL="457200" indent="-457200">
              <a:buFont typeface="+mj-lt"/>
              <a:buAutoNum type="arabicPeriod"/>
            </a:pPr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1B3CE2-4C2D-4E7A-2D42-F9D787C7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Events in October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E1DCF7-01FA-23FA-DA43-7BF5D499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5C151B-0347-99E0-C99C-3B3F66BD0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6AD0C1-2F75-158E-31F6-E4280DCD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984" y="3821794"/>
            <a:ext cx="3992893" cy="299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1334EA5-CD0E-F26C-E811-F987BFC3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50" y="3817341"/>
            <a:ext cx="3992893" cy="299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450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0D7EB5-FC00-C96E-D1C8-0A2D9C35AB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F3D5E-F826-1497-9B75-C817C3D25C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3252" y="1543324"/>
            <a:ext cx="4880660" cy="445470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IN" b="1" dirty="0"/>
              <a:t>Welcome Cookout (OMEGA &amp; HSRC): </a:t>
            </a:r>
            <a:r>
              <a:rPr lang="en-IN" dirty="0"/>
              <a:t>To welcome grad students to the new academic year. </a:t>
            </a:r>
          </a:p>
          <a:p>
            <a:pPr marL="457200" indent="-457200">
              <a:buFont typeface="+mj-lt"/>
              <a:buAutoNum type="arabicPeriod"/>
            </a:pPr>
            <a:r>
              <a:rPr lang="en-IN" b="1" dirty="0"/>
              <a:t>International Potluck </a:t>
            </a:r>
            <a:r>
              <a:rPr lang="en-IN" dirty="0"/>
              <a:t>(OMEGA &amp; </a:t>
            </a:r>
            <a:r>
              <a:rPr lang="en-IN" dirty="0" err="1"/>
              <a:t>GradSWE</a:t>
            </a:r>
            <a:r>
              <a:rPr lang="en-IN" dirty="0"/>
              <a:t>): A potluck to share food from different cultures at Happy Hollow park</a:t>
            </a:r>
          </a:p>
          <a:p>
            <a:r>
              <a:rPr lang="en-IN" b="1" dirty="0"/>
              <a:t>Other initiatives: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Area exam prep discord server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dirty="0"/>
              <a:t>Compilation of resumes for Industry Roundtable</a:t>
            </a:r>
          </a:p>
          <a:p>
            <a:endParaRPr lang="en-I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CA8034-9982-7B9D-F32A-F488A31BD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September : Collab social events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6A465-2BD4-B366-B9FE-2648E6D46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776A-187E-9540-9EA4-8D5781AB769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F94B11-4DA5-CFF1-938F-3004ED12FD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499D4E-0836-7D9A-4712-73643579F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14" y="1543323"/>
            <a:ext cx="2240045" cy="3958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AD6F61-F920-5711-CFD6-7B67B5E7C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02" y="1543323"/>
            <a:ext cx="3299167" cy="401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50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21AD083-82B7-DB1C-4474-7DD1986D0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7" b="-4"/>
          <a:stretch/>
        </p:blipFill>
        <p:spPr>
          <a:xfrm>
            <a:off x="108486" y="3833495"/>
            <a:ext cx="2888808" cy="2415934"/>
          </a:xfrm>
          <a:prstGeom prst="rect">
            <a:avLst/>
          </a:prstGeom>
        </p:spPr>
      </p:pic>
      <p:pic>
        <p:nvPicPr>
          <p:cNvPr id="13" name="Picture 1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5CAA18CC-B19E-885B-5A37-7232DEFB7C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-4" b="-4"/>
          <a:stretch/>
        </p:blipFill>
        <p:spPr>
          <a:xfrm>
            <a:off x="6261162" y="3833495"/>
            <a:ext cx="2888808" cy="2415934"/>
          </a:xfrm>
          <a:prstGeom prst="rect">
            <a:avLst/>
          </a:prstGeo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0307A46-B214-3E72-0B4F-0F7AA56CB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45FCF1D1-D2DD-4156-9D10-64D9421C2380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" name="Picture 20" descr="A group of people in canoes on a river&#10;&#10;Description automatically generated">
            <a:extLst>
              <a:ext uri="{FF2B5EF4-FFF2-40B4-BE49-F238E27FC236}">
                <a16:creationId xmlns:a16="http://schemas.microsoft.com/office/drawing/2014/main" id="{68E047D9-C5CF-9E67-8259-EAD0E397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33" y="3833494"/>
            <a:ext cx="2794433" cy="2445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70DA0C-5A9D-8CCB-7972-58D22CE71379}"/>
              </a:ext>
            </a:extLst>
          </p:cNvPr>
          <p:cNvSpPr txBox="1"/>
          <p:nvPr/>
        </p:nvSpPr>
        <p:spPr>
          <a:xfrm>
            <a:off x="3535931" y="6278930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Movie Night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Nov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EDCFD-C4B3-1AB3-225F-301C5C1D4909}"/>
              </a:ext>
            </a:extLst>
          </p:cNvPr>
          <p:cNvSpPr txBox="1"/>
          <p:nvPr/>
        </p:nvSpPr>
        <p:spPr>
          <a:xfrm>
            <a:off x="3546904" y="315376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Cooking Demo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May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7FA2C-BC2D-02F3-7837-F178A6FDA770}"/>
              </a:ext>
            </a:extLst>
          </p:cNvPr>
          <p:cNvSpPr txBox="1"/>
          <p:nvPr/>
        </p:nvSpPr>
        <p:spPr>
          <a:xfrm>
            <a:off x="6592237" y="3110327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Corn Maze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Oct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8BC9C-82B6-EFF9-97EA-4482252B38EB}"/>
              </a:ext>
            </a:extLst>
          </p:cNvPr>
          <p:cNvSpPr txBox="1"/>
          <p:nvPr/>
        </p:nvSpPr>
        <p:spPr>
          <a:xfrm>
            <a:off x="9740607" y="627862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Canoe Trip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Jun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C88C62-F61D-7DFB-E2BA-5FC09DF298B3}"/>
              </a:ext>
            </a:extLst>
          </p:cNvPr>
          <p:cNvSpPr txBox="1"/>
          <p:nvPr/>
        </p:nvSpPr>
        <p:spPr>
          <a:xfrm>
            <a:off x="6627601" y="627862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Grad Visitation Day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Feb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C86878-51F6-A84A-B963-1CC465AF9BBE}"/>
              </a:ext>
            </a:extLst>
          </p:cNvPr>
          <p:cNvSpPr txBox="1"/>
          <p:nvPr/>
        </p:nvSpPr>
        <p:spPr>
          <a:xfrm>
            <a:off x="382452" y="6278624"/>
            <a:ext cx="2340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Ice skating social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Jan 2024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CEADD8-ACBE-404C-8808-B134F63B6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635" y="3844077"/>
            <a:ext cx="2888808" cy="2434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F61173-08EC-4B6D-A219-39BFC2E30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732"/>
          <a:stretch/>
        </p:blipFill>
        <p:spPr>
          <a:xfrm>
            <a:off x="3182293" y="735612"/>
            <a:ext cx="2888808" cy="243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7C2345-FFB1-4764-98E5-5CE2882478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666"/>
          <a:stretch/>
        </p:blipFill>
        <p:spPr>
          <a:xfrm>
            <a:off x="6230469" y="730473"/>
            <a:ext cx="2883119" cy="24451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3F3165A-0756-4309-8A01-D1330088B76A}"/>
              </a:ext>
            </a:extLst>
          </p:cNvPr>
          <p:cNvSpPr txBox="1"/>
          <p:nvPr/>
        </p:nvSpPr>
        <p:spPr>
          <a:xfrm>
            <a:off x="480212" y="3176607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Mug Printing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Apr 2025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C3F09ED-7520-4845-9058-E5CBBCFC1A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27" b="14032"/>
          <a:stretch/>
        </p:blipFill>
        <p:spPr>
          <a:xfrm>
            <a:off x="109124" y="735242"/>
            <a:ext cx="2883120" cy="241593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D3C5181-D34C-4F5B-9A47-D12CC2474754}"/>
              </a:ext>
            </a:extLst>
          </p:cNvPr>
          <p:cNvSpPr txBox="1"/>
          <p:nvPr/>
        </p:nvSpPr>
        <p:spPr>
          <a:xfrm>
            <a:off x="9605531" y="3153764"/>
            <a:ext cx="2159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Summer Cookout </a:t>
            </a:r>
          </a:p>
          <a:p>
            <a:pPr algn="ctr"/>
            <a:r>
              <a:rPr lang="en-US" dirty="0">
                <a:latin typeface="Garamond" panose="02020404030301010803" pitchFamily="18" charset="0"/>
              </a:rPr>
              <a:t>Jul 2024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7C60E3B-433A-48C7-B273-EAB3D409A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6890" y="707671"/>
            <a:ext cx="2888807" cy="241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51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rid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728E"/>
      </a:accent1>
      <a:accent2>
        <a:srgbClr val="21918C"/>
      </a:accent2>
      <a:accent3>
        <a:srgbClr val="5EC962"/>
      </a:accent3>
      <a:accent4>
        <a:srgbClr val="FDE725"/>
      </a:accent4>
      <a:accent5>
        <a:srgbClr val="440154"/>
      </a:accent5>
      <a:accent6>
        <a:srgbClr val="443983"/>
      </a:accent6>
      <a:hlink>
        <a:srgbClr val="3B528B"/>
      </a:hlink>
      <a:folHlink>
        <a:srgbClr val="ADDC3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M-23-645083-Purdue-Brand-Widescreen-20231110" id="{298B892F-2C42-8C4D-9C11-1897040FA823}" vid="{5A4260A0-2808-CB46-AD80-314349B89C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7f3cb7b-2111-43be-8c62-cb84122e9f0d">
      <UserInfo>
        <DisplayName>Schott, Thomas H.</DisplayName>
        <AccountId>17</AccountId>
        <AccountType/>
      </UserInfo>
      <UserInfo>
        <DisplayName>Sarault, Olivia M</DisplayName>
        <AccountId>29</AccountId>
        <AccountType/>
      </UserInfo>
      <UserInfo>
        <DisplayName>Hiller, Kelly R</DisplayName>
        <AccountId>98</AccountId>
        <AccountType/>
      </UserInfo>
      <UserInfo>
        <DisplayName>Eddy, Abigail Ellen</DisplayName>
        <AccountId>46</AccountId>
        <AccountType/>
      </UserInfo>
      <UserInfo>
        <DisplayName>Gu, Yu Rain</DisplayName>
        <AccountId>77</AccountId>
        <AccountType/>
      </UserInfo>
      <UserInfo>
        <DisplayName>Reese, Kristy S</DisplayName>
        <AccountId>26</AccountId>
        <AccountType/>
      </UserInfo>
    </SharedWithUsers>
    <_activity xmlns="c43c162f-3856-4a22-b906-e7f55a7a8d4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2B5A9F9F0F424ABBB5067DF4AB7AFD" ma:contentTypeVersion="18" ma:contentTypeDescription="Create a new document." ma:contentTypeScope="" ma:versionID="af366d944ec05eae5b05401f888443b2">
  <xsd:schema xmlns:xsd="http://www.w3.org/2001/XMLSchema" xmlns:xs="http://www.w3.org/2001/XMLSchema" xmlns:p="http://schemas.microsoft.com/office/2006/metadata/properties" xmlns:ns3="c43c162f-3856-4a22-b906-e7f55a7a8d4a" xmlns:ns4="27f3cb7b-2111-43be-8c62-cb84122e9f0d" targetNamespace="http://schemas.microsoft.com/office/2006/metadata/properties" ma:root="true" ma:fieldsID="4319d06d69da227e87ddd4b4aa9a843b" ns3:_="" ns4:_="">
    <xsd:import namespace="c43c162f-3856-4a22-b906-e7f55a7a8d4a"/>
    <xsd:import namespace="27f3cb7b-2111-43be-8c62-cb84122e9f0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3c162f-3856-4a22-b906-e7f55a7a8d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f3cb7b-2111-43be-8c62-cb84122e9f0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B64EEB-1B4A-4920-AA44-E234D7D487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DE0D6C-581B-4814-98E7-EF172D5D46A1}">
  <ds:schemaRefs>
    <ds:schemaRef ds:uri="27f3cb7b-2111-43be-8c62-cb84122e9f0d"/>
    <ds:schemaRef ds:uri="c43c162f-3856-4a22-b906-e7f55a7a8d4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340785C-D484-4D9B-B624-523306862470}">
  <ds:schemaRefs>
    <ds:schemaRef ds:uri="27f3cb7b-2111-43be-8c62-cb84122e9f0d"/>
    <ds:schemaRef ds:uri="c43c162f-3856-4a22-b906-e7f55a7a8d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2534</TotalTime>
  <Words>632</Words>
  <Application>Microsoft Office PowerPoint</Application>
  <PresentationFormat>Widescreen</PresentationFormat>
  <Paragraphs>103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Bahnschrift</vt:lpstr>
      <vt:lpstr>Bahnschrift SemiBold Condensed</vt:lpstr>
      <vt:lpstr>Garamond</vt:lpstr>
      <vt:lpstr>Franklin Gothic Medium Cond</vt:lpstr>
      <vt:lpstr>Calibri</vt:lpstr>
      <vt:lpstr>Acumin Pro Condensed Semibold</vt:lpstr>
      <vt:lpstr>Wingdings</vt:lpstr>
      <vt:lpstr>Acumin Pro</vt:lpstr>
      <vt:lpstr>Franklin Gothic Book</vt:lpstr>
      <vt:lpstr>Franklin Gothic Medium</vt:lpstr>
      <vt:lpstr>Arial</vt:lpstr>
      <vt:lpstr>Office Theme</vt:lpstr>
      <vt:lpstr>Official Mechanical Engineering Graduate Association (OMEGA)</vt:lpstr>
      <vt:lpstr>PowerPoint Presentation</vt:lpstr>
      <vt:lpstr>Committees</vt:lpstr>
      <vt:lpstr>What does OMEGA do?</vt:lpstr>
      <vt:lpstr>Our team</vt:lpstr>
      <vt:lpstr>Events in November &amp; December</vt:lpstr>
      <vt:lpstr>Events in October</vt:lpstr>
      <vt:lpstr>September : Collab social events</vt:lpstr>
      <vt:lpstr>PowerPoint Presentation</vt:lpstr>
      <vt:lpstr>How to get involved?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Title, Acumin Pro Cond Italic 54</dc:title>
  <dc:creator>Addis, Clark C</dc:creator>
  <cp:lastModifiedBy>Xiaomin Qian</cp:lastModifiedBy>
  <cp:revision>14</cp:revision>
  <dcterms:created xsi:type="dcterms:W3CDTF">2024-01-22T19:26:41Z</dcterms:created>
  <dcterms:modified xsi:type="dcterms:W3CDTF">2026-01-09T18:30:48Z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0x010100772B5A9F9F0F424ABBB5067DF4AB7AFD</vt:lpwstr>
  </property>
  <property fmtid="{D5CDD505-2E9C-101B-9397-08002B2CF9AE}" pid="3" name="MediaServiceImageTags">
    <vt:lpwstr/>
  </property>
  <property fmtid="{D5CDD505-2E9C-101B-9397-08002B2CF9AE}" pid="4" name="MSIP_Label_f7606f69-b0ae-4874-be30-7d43a3c7be10_Enabled">
    <vt:lpwstr>true</vt:lpwstr>
  </property>
  <property fmtid="{D5CDD505-2E9C-101B-9397-08002B2CF9AE}" pid="5" name="MSIP_Label_f7606f69-b0ae-4874-be30-7d43a3c7be10_SetDate">
    <vt:lpwstr>2025-06-18T02:25:50Z</vt:lpwstr>
  </property>
  <property fmtid="{D5CDD505-2E9C-101B-9397-08002B2CF9AE}" pid="6" name="MSIP_Label_f7606f69-b0ae-4874-be30-7d43a3c7be10_Method">
    <vt:lpwstr>Standard</vt:lpwstr>
  </property>
  <property fmtid="{D5CDD505-2E9C-101B-9397-08002B2CF9AE}" pid="7" name="MSIP_Label_f7606f69-b0ae-4874-be30-7d43a3c7be10_Name">
    <vt:lpwstr>defa4170-0d19-0005-0001-bc88714345d2</vt:lpwstr>
  </property>
  <property fmtid="{D5CDD505-2E9C-101B-9397-08002B2CF9AE}" pid="8" name="MSIP_Label_f7606f69-b0ae-4874-be30-7d43a3c7be10_SiteId">
    <vt:lpwstr>4130bd39-7c53-419c-b1e5-8758d6d63f21</vt:lpwstr>
  </property>
  <property fmtid="{D5CDD505-2E9C-101B-9397-08002B2CF9AE}" pid="9" name="MSIP_Label_f7606f69-b0ae-4874-be30-7d43a3c7be10_ActionId">
    <vt:lpwstr>208d3bf2-7cbf-419e-bc18-af8a959ee6f5</vt:lpwstr>
  </property>
  <property fmtid="{D5CDD505-2E9C-101B-9397-08002B2CF9AE}" pid="10" name="MSIP_Label_f7606f69-b0ae-4874-be30-7d43a3c7be10_ContentBits">
    <vt:lpwstr>0</vt:lpwstr>
  </property>
  <property fmtid="{D5CDD505-2E9C-101B-9397-08002B2CF9AE}" pid="11" name="MSIP_Label_f7606f69-b0ae-4874-be30-7d43a3c7be10_Tag">
    <vt:lpwstr>10, 3, 0, 1</vt:lpwstr>
  </property>
</Properties>
</file>