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
  </p:notesMasterIdLst>
  <p:sldIdLst>
    <p:sldId id="258" r:id="rId3"/>
    <p:sldId id="257" r:id="rId4"/>
    <p:sldId id="1074" r:id="rId5"/>
    <p:sldId id="1079" r:id="rId6"/>
    <p:sldId id="1076" r:id="rId7"/>
    <p:sldId id="1073" r:id="rId8"/>
    <p:sldId id="107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B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08"/>
  </p:normalViewPr>
  <p:slideViewPr>
    <p:cSldViewPr snapToGrid="0">
      <p:cViewPr varScale="1">
        <p:scale>
          <a:sx n="80" d="100"/>
          <a:sy n="80" d="100"/>
        </p:scale>
        <p:origin x="15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59798-9C70-354E-9FBF-200EB59CC232}"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88BE7-9FE3-4D40-A61C-91B804B90174}" type="slidenum">
              <a:rPr lang="en-US" smtClean="0"/>
              <a:t>‹#›</a:t>
            </a:fld>
            <a:endParaRPr lang="en-US"/>
          </a:p>
        </p:txBody>
      </p:sp>
    </p:spTree>
    <p:extLst>
      <p:ext uri="{BB962C8B-B14F-4D97-AF65-F5344CB8AC3E}">
        <p14:creationId xmlns:p14="http://schemas.microsoft.com/office/powerpoint/2010/main" val="416590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Academic, Professional, and Social Opportunities</a:t>
            </a:r>
          </a:p>
        </p:txBody>
      </p:sp>
      <p:sp>
        <p:nvSpPr>
          <p:cNvPr id="4" name="Slide Number Placeholder 3"/>
          <p:cNvSpPr>
            <a:spLocks noGrp="1"/>
          </p:cNvSpPr>
          <p:nvPr>
            <p:ph type="sldNum" sz="quarter" idx="5"/>
          </p:nvPr>
        </p:nvSpPr>
        <p:spPr/>
        <p:txBody>
          <a:bodyPr/>
          <a:lstStyle/>
          <a:p>
            <a:fld id="{95F88BE7-9FE3-4D40-A61C-91B804B90174}" type="slidenum">
              <a:rPr lang="en-US" smtClean="0"/>
              <a:t>2</a:t>
            </a:fld>
            <a:endParaRPr lang="en-US"/>
          </a:p>
        </p:txBody>
      </p:sp>
    </p:spTree>
    <p:extLst>
      <p:ext uri="{BB962C8B-B14F-4D97-AF65-F5344CB8AC3E}">
        <p14:creationId xmlns:p14="http://schemas.microsoft.com/office/powerpoint/2010/main" val="3999493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694F5-43F8-3B40-ADC1-C13BC3E38EAB}" type="slidenum">
              <a:rPr lang="en-US" smtClean="0"/>
              <a:t>3</a:t>
            </a:fld>
            <a:endParaRPr lang="en-US"/>
          </a:p>
        </p:txBody>
      </p:sp>
    </p:spTree>
    <p:extLst>
      <p:ext uri="{BB962C8B-B14F-4D97-AF65-F5344CB8AC3E}">
        <p14:creationId xmlns:p14="http://schemas.microsoft.com/office/powerpoint/2010/main" val="401703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694F5-43F8-3B40-ADC1-C13BC3E38EAB}" type="slidenum">
              <a:rPr lang="en-US" smtClean="0"/>
              <a:t>4</a:t>
            </a:fld>
            <a:endParaRPr lang="en-US"/>
          </a:p>
        </p:txBody>
      </p:sp>
    </p:spTree>
    <p:extLst>
      <p:ext uri="{BB962C8B-B14F-4D97-AF65-F5344CB8AC3E}">
        <p14:creationId xmlns:p14="http://schemas.microsoft.com/office/powerpoint/2010/main" val="92280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694F5-43F8-3B40-ADC1-C13BC3E38EAB}" type="slidenum">
              <a:rPr lang="en-US" smtClean="0"/>
              <a:t>5</a:t>
            </a:fld>
            <a:endParaRPr lang="en-US"/>
          </a:p>
        </p:txBody>
      </p:sp>
    </p:spTree>
    <p:extLst>
      <p:ext uri="{BB962C8B-B14F-4D97-AF65-F5344CB8AC3E}">
        <p14:creationId xmlns:p14="http://schemas.microsoft.com/office/powerpoint/2010/main" val="246699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694F5-43F8-3B40-ADC1-C13BC3E38EAB}" type="slidenum">
              <a:rPr lang="en-US" smtClean="0"/>
              <a:t>6</a:t>
            </a:fld>
            <a:endParaRPr lang="en-US"/>
          </a:p>
        </p:txBody>
      </p:sp>
    </p:spTree>
    <p:extLst>
      <p:ext uri="{BB962C8B-B14F-4D97-AF65-F5344CB8AC3E}">
        <p14:creationId xmlns:p14="http://schemas.microsoft.com/office/powerpoint/2010/main" val="417262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694F5-43F8-3B40-ADC1-C13BC3E38EAB}" type="slidenum">
              <a:rPr lang="en-US" smtClean="0"/>
              <a:t>7</a:t>
            </a:fld>
            <a:endParaRPr lang="en-US"/>
          </a:p>
        </p:txBody>
      </p:sp>
    </p:spTree>
    <p:extLst>
      <p:ext uri="{BB962C8B-B14F-4D97-AF65-F5344CB8AC3E}">
        <p14:creationId xmlns:p14="http://schemas.microsoft.com/office/powerpoint/2010/main" val="103436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D044-3984-B86E-AA31-75E918A8D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F50A83-D7DD-8CCB-B4EC-B73F6B721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11DAE-629B-4DB6-D591-B46F2447D547}"/>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5" name="Footer Placeholder 4">
            <a:extLst>
              <a:ext uri="{FF2B5EF4-FFF2-40B4-BE49-F238E27FC236}">
                <a16:creationId xmlns:a16="http://schemas.microsoft.com/office/drawing/2014/main" id="{8305761E-0ECC-C957-EAE0-481E1673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1577A-5A9F-1369-55C3-FD9E88E9FEA9}"/>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280705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1E7C-6B09-F985-9117-AA6CF4076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214E5-934B-EB15-B510-C84E26BBA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04BF1-9DEB-7049-3B7F-2FDE0BA9314D}"/>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5" name="Footer Placeholder 4">
            <a:extLst>
              <a:ext uri="{FF2B5EF4-FFF2-40B4-BE49-F238E27FC236}">
                <a16:creationId xmlns:a16="http://schemas.microsoft.com/office/drawing/2014/main" id="{7848C0E5-497E-0A3B-B1AD-61D21255F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A39A3-2619-C408-C987-D1C50F6ED725}"/>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420508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CA6BE1-EAE8-4B4D-0FD6-606ECFDD74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7055A2-408C-03DD-7453-380870167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E2F02-EDCD-E4A5-AC87-C00EA2D5BCF7}"/>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5" name="Footer Placeholder 4">
            <a:extLst>
              <a:ext uri="{FF2B5EF4-FFF2-40B4-BE49-F238E27FC236}">
                <a16:creationId xmlns:a16="http://schemas.microsoft.com/office/drawing/2014/main" id="{6DE81AAB-B0DC-15CA-B4CC-6B36297CF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74B95-D3FA-CD30-C298-E31A0A222DCC}"/>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4161576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4" name="Purdue CoBrand">
            <a:extLst>
              <a:ext uri="{FF2B5EF4-FFF2-40B4-BE49-F238E27FC236}">
                <a16:creationId xmlns:a16="http://schemas.microsoft.com/office/drawing/2014/main" id="{9AB6502B-5B0A-1949-B76B-34F8254BD99E}"/>
              </a:ext>
            </a:extLst>
          </p:cNvPr>
          <p:cNvPicPr>
            <a:picLocks noChangeAspect="1"/>
          </p:cNvPicPr>
          <p:nvPr userDrawn="1"/>
        </p:nvPicPr>
        <p:blipFill>
          <a:blip r:embed="rId2"/>
          <a:stretch>
            <a:fillRect/>
          </a:stretch>
        </p:blipFill>
        <p:spPr>
          <a:xfrm>
            <a:off x="1738646" y="5990495"/>
            <a:ext cx="4349072" cy="460490"/>
          </a:xfrm>
          <a:prstGeom prst="rect">
            <a:avLst/>
          </a:prstGeom>
        </p:spPr>
      </p:pic>
      <p:sp>
        <p:nvSpPr>
          <p:cNvPr id="7" name="Date"/>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1/5/2024</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2274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guide id="4" pos="5496">
          <p15:clr>
            <a:srgbClr val="FBAE40"/>
          </p15:clr>
        </p15:guide>
        <p15:guide id="5" pos="6848">
          <p15:clr>
            <a:srgbClr val="FBAE40"/>
          </p15:clr>
        </p15:guide>
        <p15:guide id="6" orient="horz" pos="4080">
          <p15:clr>
            <a:srgbClr val="FBAE40"/>
          </p15:clr>
        </p15:guide>
        <p15:guide id="7" pos="1312">
          <p15:clr>
            <a:srgbClr val="FBAE40"/>
          </p15:clr>
        </p15:guide>
        <p15:guide id="8" pos="1680">
          <p15:clr>
            <a:srgbClr val="FBAE40"/>
          </p15:clr>
        </p15:guide>
        <p15:guide id="9" pos="6264">
          <p15:clr>
            <a:srgbClr val="FBAE40"/>
          </p15:clr>
        </p15:guide>
        <p15:guide id="10" pos="6360">
          <p15:clr>
            <a:srgbClr val="FBAE40"/>
          </p15:clr>
        </p15:guide>
        <p15:guide id="11" orient="horz" pos="10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1/5/2024</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urdue CoBrand">
            <a:extLst>
              <a:ext uri="{FF2B5EF4-FFF2-40B4-BE49-F238E27FC236}">
                <a16:creationId xmlns:a16="http://schemas.microsoft.com/office/drawing/2014/main" id="{5953E3E0-6833-3443-8937-1D881E79A5CE}"/>
              </a:ext>
            </a:extLst>
          </p:cNvPr>
          <p:cNvPicPr>
            <a:picLocks noChangeAspect="1"/>
          </p:cNvPicPr>
          <p:nvPr userDrawn="1"/>
        </p:nvPicPr>
        <p:blipFill>
          <a:blip r:embed="rId2"/>
          <a:stretch>
            <a:fillRect/>
          </a:stretch>
        </p:blipFill>
        <p:spPr>
          <a:xfrm>
            <a:off x="1738646" y="5990495"/>
            <a:ext cx="4349072" cy="460489"/>
          </a:xfrm>
          <a:prstGeom prst="rect">
            <a:avLst/>
          </a:prstGeom>
        </p:spPr>
      </p:pic>
    </p:spTree>
    <p:extLst>
      <p:ext uri="{BB962C8B-B14F-4D97-AF65-F5344CB8AC3E}">
        <p14:creationId xmlns:p14="http://schemas.microsoft.com/office/powerpoint/2010/main" val="33458039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16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6" name="Black Bar">
            <a:extLst>
              <a:ext uri="{FF2B5EF4-FFF2-40B4-BE49-F238E27FC236}">
                <a16:creationId xmlns:a16="http://schemas.microsoft.com/office/drawing/2014/main" id="{A66A797F-CC2D-F24E-8D26-8632FDB68C4C}"/>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6" name="Date">
            <a:extLst>
              <a:ext uri="{FF2B5EF4-FFF2-40B4-BE49-F238E27FC236}">
                <a16:creationId xmlns:a16="http://schemas.microsoft.com/office/drawing/2014/main" id="{714077B3-45FB-7B43-8C19-3B82C49646B4}"/>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1/5/2024</a:t>
            </a:fld>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2">
            <a:extLst>
              <a:ext uri="{FF2B5EF4-FFF2-40B4-BE49-F238E27FC236}">
                <a16:creationId xmlns:a16="http://schemas.microsoft.com/office/drawing/2014/main" id="{A8A4F2E5-6CC0-B242-9D18-2446C1D7DE8A}"/>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3">
            <a:extLst>
              <a:ext uri="{FF2B5EF4-FFF2-40B4-BE49-F238E27FC236}">
                <a16:creationId xmlns:a16="http://schemas.microsoft.com/office/drawing/2014/main" id="{C07B1E83-E1FB-094B-9F1A-D5DE2767524D}"/>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9" name="Purdue CoBrand">
            <a:extLst>
              <a:ext uri="{FF2B5EF4-FFF2-40B4-BE49-F238E27FC236}">
                <a16:creationId xmlns:a16="http://schemas.microsoft.com/office/drawing/2014/main" id="{1C7E4CC0-4A1C-7443-85A6-60DA67C1D44D}"/>
              </a:ext>
            </a:extLst>
          </p:cNvPr>
          <p:cNvPicPr>
            <a:picLocks noChangeAspect="1"/>
          </p:cNvPicPr>
          <p:nvPr userDrawn="1"/>
        </p:nvPicPr>
        <p:blipFill>
          <a:blip r:embed="rId2"/>
          <a:stretch>
            <a:fillRect/>
          </a:stretch>
        </p:blipFill>
        <p:spPr>
          <a:xfrm>
            <a:off x="1738646" y="5990495"/>
            <a:ext cx="4349072" cy="460490"/>
          </a:xfrm>
          <a:prstGeom prst="rect">
            <a:avLst/>
          </a:prstGeom>
        </p:spPr>
      </p:pic>
    </p:spTree>
    <p:extLst>
      <p:ext uri="{BB962C8B-B14F-4D97-AF65-F5344CB8AC3E}">
        <p14:creationId xmlns:p14="http://schemas.microsoft.com/office/powerpoint/2010/main" val="30134100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1104">
          <p15:clr>
            <a:srgbClr val="FBAE40"/>
          </p15:clr>
        </p15:guide>
        <p15:guide id="8" pos="1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6" name="Date">
            <a:extLst>
              <a:ext uri="{FF2B5EF4-FFF2-40B4-BE49-F238E27FC236}">
                <a16:creationId xmlns:a16="http://schemas.microsoft.com/office/drawing/2014/main" id="{C8365B71-1339-9448-BF22-95AA51DA73FB}"/>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1/5/2024</a:t>
            </a:fld>
            <a:endParaRPr lang="en-US" dirty="0"/>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FC7C8D95-DE0A-F44D-8875-2ED2F195BB2F}"/>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2" name="Purdue CoBrand">
            <a:extLst>
              <a:ext uri="{FF2B5EF4-FFF2-40B4-BE49-F238E27FC236}">
                <a16:creationId xmlns:a16="http://schemas.microsoft.com/office/drawing/2014/main" id="{212EA97F-6D37-3F4F-8A82-8536AF8A221A}"/>
              </a:ext>
            </a:extLst>
          </p:cNvPr>
          <p:cNvPicPr>
            <a:picLocks noChangeAspect="1"/>
          </p:cNvPicPr>
          <p:nvPr userDrawn="1"/>
        </p:nvPicPr>
        <p:blipFill>
          <a:blip r:embed="rId2"/>
          <a:stretch>
            <a:fillRect/>
          </a:stretch>
        </p:blipFill>
        <p:spPr>
          <a:xfrm>
            <a:off x="1738646" y="5990495"/>
            <a:ext cx="4349072" cy="460490"/>
          </a:xfrm>
          <a:prstGeom prst="rect">
            <a:avLst/>
          </a:prstGeom>
        </p:spPr>
      </p:pic>
    </p:spTree>
    <p:extLst>
      <p:ext uri="{BB962C8B-B14F-4D97-AF65-F5344CB8AC3E}">
        <p14:creationId xmlns:p14="http://schemas.microsoft.com/office/powerpoint/2010/main" val="3244466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guide id="4" pos="7344">
          <p15:clr>
            <a:srgbClr val="FBAE40"/>
          </p15:clr>
        </p15:guide>
        <p15:guide id="5" pos="6848">
          <p15:clr>
            <a:srgbClr val="FBAE40"/>
          </p15:clr>
        </p15:guide>
        <p15:guide id="6" orient="horz" pos="4080">
          <p15:clr>
            <a:srgbClr val="FBAE40"/>
          </p15:clr>
        </p15:guide>
        <p15:guide id="7" pos="1104">
          <p15:clr>
            <a:srgbClr val="FBAE40"/>
          </p15:clr>
        </p15:guide>
        <p15:guide id="8" pos="1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sp>
        <p:nvSpPr>
          <p:cNvPr id="11" name="Date">
            <a:extLst>
              <a:ext uri="{FF2B5EF4-FFF2-40B4-BE49-F238E27FC236}">
                <a16:creationId xmlns:a16="http://schemas.microsoft.com/office/drawing/2014/main" id="{F330C439-AFA6-B840-9D2A-258668D35CA5}"/>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1/5/2024</a:t>
            </a:fld>
            <a:endParaRPr lang="en-US" dirty="0"/>
          </a:p>
        </p:txBody>
      </p:sp>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 name="Purdue CoBrand">
            <a:extLst>
              <a:ext uri="{FF2B5EF4-FFF2-40B4-BE49-F238E27FC236}">
                <a16:creationId xmlns:a16="http://schemas.microsoft.com/office/drawing/2014/main" id="{C16D5684-08D1-A141-99F8-ED7DCDB2C3D9}"/>
              </a:ext>
            </a:extLst>
          </p:cNvPr>
          <p:cNvPicPr>
            <a:picLocks noChangeAspect="1"/>
          </p:cNvPicPr>
          <p:nvPr userDrawn="1"/>
        </p:nvPicPr>
        <p:blipFill>
          <a:blip r:embed="rId2"/>
          <a:stretch>
            <a:fillRect/>
          </a:stretch>
        </p:blipFill>
        <p:spPr>
          <a:xfrm>
            <a:off x="1738646" y="5990495"/>
            <a:ext cx="4349072" cy="460490"/>
          </a:xfrm>
          <a:prstGeom prst="rect">
            <a:avLst/>
          </a:prstGeom>
        </p:spPr>
      </p:pic>
    </p:spTree>
    <p:extLst>
      <p:ext uri="{BB962C8B-B14F-4D97-AF65-F5344CB8AC3E}">
        <p14:creationId xmlns:p14="http://schemas.microsoft.com/office/powerpoint/2010/main" val="8799196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Cd Md" pitchFamily="50" charset="0"/>
              </a:defRPr>
            </a:lvl1pPr>
          </a:lstStyle>
          <a:p>
            <a:r>
              <a:rPr lang="en-US" b="1" spc="0" dirty="0">
                <a:latin typeface="United Sans Reg Medium" pitchFamily="2" charset="77"/>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1/5/2024</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0" name="Purdue CoBrand">
            <a:extLst>
              <a:ext uri="{FF2B5EF4-FFF2-40B4-BE49-F238E27FC236}">
                <a16:creationId xmlns:a16="http://schemas.microsoft.com/office/drawing/2014/main" id="{49BCCE83-9AAD-F04C-A5F8-3F04BF4B9056}"/>
              </a:ext>
            </a:extLst>
          </p:cNvPr>
          <p:cNvPicPr>
            <a:picLocks noChangeAspect="1"/>
          </p:cNvPicPr>
          <p:nvPr userDrawn="1"/>
        </p:nvPicPr>
        <p:blipFill>
          <a:blip r:embed="rId2"/>
          <a:stretch>
            <a:fillRect/>
          </a:stretch>
        </p:blipFill>
        <p:spPr>
          <a:xfrm>
            <a:off x="1738646" y="5990495"/>
            <a:ext cx="4349072" cy="460490"/>
          </a:xfrm>
          <a:prstGeom prst="rect">
            <a:avLst/>
          </a:prstGeom>
        </p:spPr>
      </p:pic>
    </p:spTree>
    <p:extLst>
      <p:ext uri="{BB962C8B-B14F-4D97-AF65-F5344CB8AC3E}">
        <p14:creationId xmlns:p14="http://schemas.microsoft.com/office/powerpoint/2010/main" val="1370817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guide id="9"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628902"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628900"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1/5/2024</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urdue CoBrand">
            <a:extLst>
              <a:ext uri="{FF2B5EF4-FFF2-40B4-BE49-F238E27FC236}">
                <a16:creationId xmlns:a16="http://schemas.microsoft.com/office/drawing/2014/main" id="{C2FF5183-91B5-7A4F-8DF7-90EB12D7A580}"/>
              </a:ext>
            </a:extLst>
          </p:cNvPr>
          <p:cNvPicPr>
            <a:picLocks noChangeAspect="1"/>
          </p:cNvPicPr>
          <p:nvPr userDrawn="1"/>
        </p:nvPicPr>
        <p:blipFill>
          <a:blip r:embed="rId2"/>
          <a:stretch>
            <a:fillRect/>
          </a:stretch>
        </p:blipFill>
        <p:spPr>
          <a:xfrm>
            <a:off x="1738651" y="5990495"/>
            <a:ext cx="4349062" cy="460489"/>
          </a:xfrm>
          <a:prstGeom prst="rect">
            <a:avLst/>
          </a:prstGeom>
        </p:spPr>
      </p:pic>
    </p:spTree>
    <p:extLst>
      <p:ext uri="{BB962C8B-B14F-4D97-AF65-F5344CB8AC3E}">
        <p14:creationId xmlns:p14="http://schemas.microsoft.com/office/powerpoint/2010/main" val="16698900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16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F3BC-D600-4230-A50A-5CA48B6B6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D073C2-6339-402D-B783-C8437B3080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A2DF2-76A7-4862-B4DA-27D4A98E4BAE}"/>
              </a:ext>
            </a:extLst>
          </p:cNvPr>
          <p:cNvSpPr>
            <a:spLocks noGrp="1"/>
          </p:cNvSpPr>
          <p:nvPr>
            <p:ph type="dt" sz="half" idx="10"/>
          </p:nvPr>
        </p:nvSpPr>
        <p:spPr/>
        <p:txBody>
          <a:bodyPr/>
          <a:lstStyle/>
          <a:p>
            <a:fld id="{9143A59C-BB61-4DF5-9A20-E28F33FE9CBE}" type="datetime1">
              <a:rPr lang="en-US" smtClean="0"/>
              <a:t>1/5/2024</a:t>
            </a:fld>
            <a:endParaRPr lang="en-US"/>
          </a:p>
        </p:txBody>
      </p:sp>
      <p:sp>
        <p:nvSpPr>
          <p:cNvPr id="5" name="Footer Placeholder 4">
            <a:extLst>
              <a:ext uri="{FF2B5EF4-FFF2-40B4-BE49-F238E27FC236}">
                <a16:creationId xmlns:a16="http://schemas.microsoft.com/office/drawing/2014/main" id="{88052CCF-0CDD-458E-964A-CAC0DDB78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0A45F-F057-47AD-9467-F105A0D5B6A0}"/>
              </a:ext>
            </a:extLst>
          </p:cNvPr>
          <p:cNvSpPr>
            <a:spLocks noGrp="1"/>
          </p:cNvSpPr>
          <p:nvPr>
            <p:ph type="sldNum" sz="quarter" idx="12"/>
          </p:nvPr>
        </p:nvSpPr>
        <p:spPr/>
        <p:txBody>
          <a:bodyPr/>
          <a:lstStyle/>
          <a:p>
            <a:fld id="{1765CCD6-05F0-4D7C-91EB-6F369B97C22F}" type="slidenum">
              <a:rPr lang="en-US" smtClean="0"/>
              <a:t>‹#›</a:t>
            </a:fld>
            <a:endParaRPr lang="en-US"/>
          </a:p>
        </p:txBody>
      </p:sp>
    </p:spTree>
    <p:extLst>
      <p:ext uri="{BB962C8B-B14F-4D97-AF65-F5344CB8AC3E}">
        <p14:creationId xmlns:p14="http://schemas.microsoft.com/office/powerpoint/2010/main" val="208211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DE15-2EAA-7444-8F97-B41EFE1466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731D8-D296-316B-3659-30BA7DD543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E9549-C8F0-3D3F-9937-4CF4E1A25335}"/>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5" name="Footer Placeholder 4">
            <a:extLst>
              <a:ext uri="{FF2B5EF4-FFF2-40B4-BE49-F238E27FC236}">
                <a16:creationId xmlns:a16="http://schemas.microsoft.com/office/drawing/2014/main" id="{B7923199-8433-68E7-EC3A-1E9188121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FDF36-0F6E-032B-9414-D4F3ABE26290}"/>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150331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4291-BCAC-9635-7E1E-A0F318507A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6E8D32-8417-BEC4-5404-9BE7AE8ACA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F473CD-6085-A988-AB76-3F8FAF009E91}"/>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5" name="Footer Placeholder 4">
            <a:extLst>
              <a:ext uri="{FF2B5EF4-FFF2-40B4-BE49-F238E27FC236}">
                <a16:creationId xmlns:a16="http://schemas.microsoft.com/office/drawing/2014/main" id="{D4D601FB-396B-2C0D-108D-C1A36FA2C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A9C6-BB6B-9216-8000-EC4B60804251}"/>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2771273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F8C2-28C3-FFBC-93A6-6EC34945E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896B6-6E6E-0F66-5817-D623295014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8352E5-A2B2-5762-CBE6-402717D8C6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0CE53-9E45-70D0-68C0-FD257518BCF9}"/>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6" name="Footer Placeholder 5">
            <a:extLst>
              <a:ext uri="{FF2B5EF4-FFF2-40B4-BE49-F238E27FC236}">
                <a16:creationId xmlns:a16="http://schemas.microsoft.com/office/drawing/2014/main" id="{9CDCDA5E-DAFD-B281-A80A-B953DEC02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A8212-AFD6-786A-4C63-F8971FD49229}"/>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125050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9CC3-D597-3847-DD97-F6B64BFDEF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91E8CD-762E-F2A7-3F9A-10FD6B4975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45C746-CC97-ED0B-E6FC-04C7387BA7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B01C3-1CBA-7EF2-B5BD-1CF72D9EA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B5C02-4FDE-E5E5-5144-B02D4DFE6E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10DCA-2FA8-EAF3-8DE8-B07135C10C86}"/>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8" name="Footer Placeholder 7">
            <a:extLst>
              <a:ext uri="{FF2B5EF4-FFF2-40B4-BE49-F238E27FC236}">
                <a16:creationId xmlns:a16="http://schemas.microsoft.com/office/drawing/2014/main" id="{17FDFB9C-D4AC-5834-5E70-CE8662271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2C9286-9E74-4537-CCB6-ECC24D07FD17}"/>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124073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F51B-24EB-10C1-9AA3-1ADCBF1C86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DDA8C1-1FAF-4C80-A65D-CEDA76ED0A33}"/>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4" name="Footer Placeholder 3">
            <a:extLst>
              <a:ext uri="{FF2B5EF4-FFF2-40B4-BE49-F238E27FC236}">
                <a16:creationId xmlns:a16="http://schemas.microsoft.com/office/drawing/2014/main" id="{757BFC9C-A7F0-7B78-88C0-6BB8E9162E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4548E0-62FF-A635-FBA6-26FD3D14B152}"/>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238918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32912-16DB-3C01-485F-7838CA1DE686}"/>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3" name="Footer Placeholder 2">
            <a:extLst>
              <a:ext uri="{FF2B5EF4-FFF2-40B4-BE49-F238E27FC236}">
                <a16:creationId xmlns:a16="http://schemas.microsoft.com/office/drawing/2014/main" id="{12DF1BCD-0CC8-7950-751A-29F3252616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6C1B84-E084-843C-5A7F-3AE66C6BFE69}"/>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80932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6CC9-12BB-09D8-B1B5-CFB0902690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31C9AE-D593-5395-5809-911555D1E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D69E6-3E71-FC09-3823-86A67019A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A7FEA-8FC1-9786-C04A-5C4A9B680479}"/>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6" name="Footer Placeholder 5">
            <a:extLst>
              <a:ext uri="{FF2B5EF4-FFF2-40B4-BE49-F238E27FC236}">
                <a16:creationId xmlns:a16="http://schemas.microsoft.com/office/drawing/2014/main" id="{8B9D29F9-EA1C-467C-0A0A-EF4E5BED5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EFEEE-DF32-B2AF-8243-E32AA9EA0A84}"/>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320646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89A3-B3D4-5455-CC5F-8CAC02058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34F42D-A36E-08E9-61FB-105EE00D3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8094B-296A-93BC-CDA1-ABD12CD32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66D8FC-0286-EE73-E60C-3C47807E9E28}"/>
              </a:ext>
            </a:extLst>
          </p:cNvPr>
          <p:cNvSpPr>
            <a:spLocks noGrp="1"/>
          </p:cNvSpPr>
          <p:nvPr>
            <p:ph type="dt" sz="half" idx="10"/>
          </p:nvPr>
        </p:nvSpPr>
        <p:spPr/>
        <p:txBody>
          <a:bodyPr/>
          <a:lstStyle/>
          <a:p>
            <a:fld id="{65E36E56-1FC3-9E42-B5A0-06B4AE786DB6}" type="datetimeFigureOut">
              <a:rPr lang="en-US" smtClean="0"/>
              <a:t>1/5/2024</a:t>
            </a:fld>
            <a:endParaRPr lang="en-US"/>
          </a:p>
        </p:txBody>
      </p:sp>
      <p:sp>
        <p:nvSpPr>
          <p:cNvPr id="6" name="Footer Placeholder 5">
            <a:extLst>
              <a:ext uri="{FF2B5EF4-FFF2-40B4-BE49-F238E27FC236}">
                <a16:creationId xmlns:a16="http://schemas.microsoft.com/office/drawing/2014/main" id="{6C247D6E-54D0-3785-0E13-835076258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8AAF3-ACB1-A8E5-0B91-7ACE69443085}"/>
              </a:ext>
            </a:extLst>
          </p:cNvPr>
          <p:cNvSpPr>
            <a:spLocks noGrp="1"/>
          </p:cNvSpPr>
          <p:nvPr>
            <p:ph type="sldNum" sz="quarter" idx="12"/>
          </p:nvPr>
        </p:nvSpPr>
        <p:spPr/>
        <p:txBody>
          <a:bodyPr/>
          <a:lstStyle/>
          <a:p>
            <a:fld id="{C7BABEBB-50DD-7A43-8A3F-E00DA043FB57}" type="slidenum">
              <a:rPr lang="en-US" smtClean="0"/>
              <a:t>‹#›</a:t>
            </a:fld>
            <a:endParaRPr lang="en-US"/>
          </a:p>
        </p:txBody>
      </p:sp>
    </p:spTree>
    <p:extLst>
      <p:ext uri="{BB962C8B-B14F-4D97-AF65-F5344CB8AC3E}">
        <p14:creationId xmlns:p14="http://schemas.microsoft.com/office/powerpoint/2010/main" val="399899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23B0A-75FB-729F-6B62-56243D975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9E54D-8669-8CD3-0C10-9A24E8A00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31E8F-B522-49C0-BAAE-0616F947E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36E56-1FC3-9E42-B5A0-06B4AE786DB6}" type="datetimeFigureOut">
              <a:rPr lang="en-US" smtClean="0"/>
              <a:t>1/5/2024</a:t>
            </a:fld>
            <a:endParaRPr lang="en-US"/>
          </a:p>
        </p:txBody>
      </p:sp>
      <p:sp>
        <p:nvSpPr>
          <p:cNvPr id="5" name="Footer Placeholder 4">
            <a:extLst>
              <a:ext uri="{FF2B5EF4-FFF2-40B4-BE49-F238E27FC236}">
                <a16:creationId xmlns:a16="http://schemas.microsoft.com/office/drawing/2014/main" id="{EE1E69E5-89A9-4C9C-D22E-5502C5123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B2FFA-0233-1895-3BD5-DC2BE4D83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ABEBB-50DD-7A43-8A3F-E00DA043FB57}" type="slidenum">
              <a:rPr lang="en-US" smtClean="0"/>
              <a:t>‹#›</a:t>
            </a:fld>
            <a:endParaRPr lang="en-US"/>
          </a:p>
        </p:txBody>
      </p:sp>
    </p:spTree>
    <p:extLst>
      <p:ext uri="{BB962C8B-B14F-4D97-AF65-F5344CB8AC3E}">
        <p14:creationId xmlns:p14="http://schemas.microsoft.com/office/powerpoint/2010/main" val="822021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1/5/2024</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08743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pos="6240">
          <p15:clr>
            <a:srgbClr val="F26B43"/>
          </p15:clr>
        </p15:guide>
        <p15:guide id="5" pos="63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purdueomega.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purdueomega.com/"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hyperlink" Target="https://www.instagram.com/puomega/"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34.jpeg"/><Relationship Id="rId1" Type="http://schemas.openxmlformats.org/officeDocument/2006/relationships/slideLayout" Target="../slideLayouts/slideLayout19.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hyperlink" Target="http://purdueomega.com/"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1459530" y="255247"/>
            <a:ext cx="8092768" cy="2492990"/>
          </a:xfrm>
        </p:spPr>
        <p:txBody>
          <a:bodyPr/>
          <a:lstStyle/>
          <a:p>
            <a:r>
              <a:rPr lang="en-US" dirty="0"/>
              <a:t>Official Mechanical Engineering Graduate Association (OMEGA)</a:t>
            </a:r>
          </a:p>
        </p:txBody>
      </p:sp>
      <p:sp>
        <p:nvSpPr>
          <p:cNvPr id="3" name="Subtitle">
            <a:extLst>
              <a:ext uri="{FF2B5EF4-FFF2-40B4-BE49-F238E27FC236}">
                <a16:creationId xmlns:a16="http://schemas.microsoft.com/office/drawing/2014/main" id="{25E23969-B503-C04E-9B40-020A6AB945EA}"/>
              </a:ext>
            </a:extLst>
          </p:cNvPr>
          <p:cNvSpPr>
            <a:spLocks noGrp="1"/>
          </p:cNvSpPr>
          <p:nvPr>
            <p:ph type="subTitle" idx="1"/>
          </p:nvPr>
        </p:nvSpPr>
        <p:spPr>
          <a:xfrm>
            <a:off x="6096000" y="4933591"/>
            <a:ext cx="4766822" cy="1610697"/>
          </a:xfrm>
        </p:spPr>
        <p:txBody>
          <a:bodyPr/>
          <a:lstStyle/>
          <a:p>
            <a:r>
              <a:rPr lang="en-US" dirty="0"/>
              <a:t>Glynn Gallaway – OMEGA Vice President</a:t>
            </a:r>
          </a:p>
          <a:p>
            <a:r>
              <a:rPr lang="en-US" dirty="0"/>
              <a:t>puomega@purdue.edu</a:t>
            </a:r>
          </a:p>
          <a:p>
            <a:endParaRPr lang="en-US" dirty="0"/>
          </a:p>
        </p:txBody>
      </p:sp>
      <p:sp>
        <p:nvSpPr>
          <p:cNvPr id="4" name="Date">
            <a:extLst>
              <a:ext uri="{FF2B5EF4-FFF2-40B4-BE49-F238E27FC236}">
                <a16:creationId xmlns:a16="http://schemas.microsoft.com/office/drawing/2014/main" id="{7488F1B0-19AE-FE4B-A8CD-0F44AB281CC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7A9A36-4EB0-BF46-AE48-7CDA251B954B}" type="datetime1">
              <a:rPr kumimoji="0" lang="en-US" sz="1000" b="0" i="0" u="none" strike="noStrike" kern="1200" cap="none" spc="0" normalizeH="0" baseline="0" noProof="0" smtClean="0">
                <a:ln>
                  <a:noFill/>
                </a:ln>
                <a:solidFill>
                  <a:srgbClr val="FFFFFF">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1/5/2024</a:t>
            </a:fld>
            <a:endParaRPr kumimoji="0" lang="en-US" sz="1000" b="0" i="0" u="none" strike="noStrike" kern="1200" cap="none" spc="0" normalizeH="0" baseline="0" noProof="0" dirty="0">
              <a:ln>
                <a:noFill/>
              </a:ln>
              <a:solidFill>
                <a:srgbClr val="FFFFFF">
                  <a:alpha val="70000"/>
                </a:srgbClr>
              </a:solidFill>
              <a:effectLst/>
              <a:uLnTx/>
              <a:uFillTx/>
              <a:latin typeface="Acumin Pro" panose="020B0504020202020204" pitchFamily="34" charset="77"/>
              <a:ea typeface="+mn-ea"/>
              <a:cs typeface="+mn-cs"/>
            </a:endParaRP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FFFFFF"/>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0" lang="en-US" sz="1000" b="1" i="0" u="none" strike="noStrike" kern="1200" cap="none" spc="0" normalizeH="0" baseline="0" noProof="0" dirty="0">
              <a:ln>
                <a:noFill/>
              </a:ln>
              <a:solidFill>
                <a:srgbClr val="FFFFFF"/>
              </a:solidFill>
              <a:effectLst/>
              <a:uLnTx/>
              <a:uFillTx/>
              <a:latin typeface="Acumin Pro Semibold" panose="020B0504020202020204" pitchFamily="34" charset="77"/>
              <a:ea typeface="+mn-ea"/>
              <a:cs typeface="+mn-cs"/>
            </a:endParaRPr>
          </a:p>
        </p:txBody>
      </p:sp>
    </p:spTree>
    <p:extLst>
      <p:ext uri="{BB962C8B-B14F-4D97-AF65-F5344CB8AC3E}">
        <p14:creationId xmlns:p14="http://schemas.microsoft.com/office/powerpoint/2010/main" val="270810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1655D0-1AED-1B09-088D-AA9E27B89A38}"/>
              </a:ext>
            </a:extLst>
          </p:cNvPr>
          <p:cNvPicPr>
            <a:picLocks noChangeAspect="1"/>
          </p:cNvPicPr>
          <p:nvPr/>
        </p:nvPicPr>
        <p:blipFill>
          <a:blip r:embed="rId3"/>
          <a:stretch>
            <a:fillRect/>
          </a:stretch>
        </p:blipFill>
        <p:spPr>
          <a:xfrm>
            <a:off x="2154019" y="40278"/>
            <a:ext cx="4388390" cy="3291293"/>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43C20022-401C-8D87-CC4A-6E55F44AF8C8}"/>
              </a:ext>
            </a:extLst>
          </p:cNvPr>
          <p:cNvPicPr>
            <a:picLocks noChangeAspect="1"/>
          </p:cNvPicPr>
          <p:nvPr/>
        </p:nvPicPr>
        <p:blipFill>
          <a:blip r:embed="rId4"/>
          <a:stretch>
            <a:fillRect/>
          </a:stretch>
        </p:blipFill>
        <p:spPr>
          <a:xfrm rot="16200000">
            <a:off x="4154882" y="902171"/>
            <a:ext cx="5413022" cy="3608681"/>
          </a:xfrm>
          <a:prstGeom prst="rect">
            <a:avLst/>
          </a:prstGeom>
        </p:spPr>
      </p:pic>
      <p:sp>
        <p:nvSpPr>
          <p:cNvPr id="4" name="Rectangle 5">
            <a:extLst>
              <a:ext uri="{FF2B5EF4-FFF2-40B4-BE49-F238E27FC236}">
                <a16:creationId xmlns:a16="http://schemas.microsoft.com/office/drawing/2014/main" id="{086D21D9-7C19-47A5-247A-8A114348FB25}"/>
              </a:ext>
            </a:extLst>
          </p:cNvPr>
          <p:cNvSpPr>
            <a:spLocks noChangeArrowheads="1"/>
          </p:cNvSpPr>
          <p:nvPr/>
        </p:nvSpPr>
        <p:spPr bwMode="auto">
          <a:xfrm>
            <a:off x="1" y="203200"/>
            <a:ext cx="4921956" cy="1016000"/>
          </a:xfrm>
          <a:prstGeom prst="rect">
            <a:avLst/>
          </a:prstGeom>
          <a:solidFill>
            <a:srgbClr val="000000"/>
          </a:solidFill>
          <a:ln>
            <a:noFill/>
          </a:ln>
        </p:spPr>
        <p:txBody>
          <a:bodyPr wrap="none" lIns="120651" tIns="59267" rIns="120651" bIns="59267" anchor="ctr"/>
          <a:lstStyle/>
          <a:p>
            <a:pPr marL="0" marR="0" lvl="0" indent="0" defTabSz="914400" eaLnBrk="1" fontAlgn="auto" latinLnBrk="0" hangingPunct="1">
              <a:lnSpc>
                <a:spcPct val="100000"/>
              </a:lnSpc>
              <a:spcBef>
                <a:spcPts val="0"/>
              </a:spcBef>
              <a:spcAft>
                <a:spcPts val="0"/>
              </a:spcAft>
              <a:buClr>
                <a:srgbClr val="CCCC99"/>
              </a:buClr>
              <a:buSzTx/>
              <a:buFontTx/>
              <a:buNone/>
              <a:tabLst/>
              <a:defRPr/>
            </a:pPr>
            <a:endParaRPr kumimoji="0" lang="en-US" sz="2400" b="0" i="0" u="none" strike="noStrike" kern="0" cap="none" spc="0" normalizeH="0" baseline="0" noProof="0">
              <a:ln>
                <a:noFill/>
              </a:ln>
              <a:solidFill>
                <a:srgbClr val="000000"/>
              </a:solidFill>
              <a:effectLst/>
              <a:uLnTx/>
              <a:uFillTx/>
              <a:latin typeface="Acumin Pro"/>
            </a:endParaRPr>
          </a:p>
        </p:txBody>
      </p:sp>
      <p:sp>
        <p:nvSpPr>
          <p:cNvPr id="5" name="Rectangle 6">
            <a:extLst>
              <a:ext uri="{FF2B5EF4-FFF2-40B4-BE49-F238E27FC236}">
                <a16:creationId xmlns:a16="http://schemas.microsoft.com/office/drawing/2014/main" id="{86BBC4CD-474A-9664-849C-5BBAB5661FF3}"/>
              </a:ext>
            </a:extLst>
          </p:cNvPr>
          <p:cNvSpPr>
            <a:spLocks noChangeArrowheads="1"/>
          </p:cNvSpPr>
          <p:nvPr/>
        </p:nvSpPr>
        <p:spPr bwMode="auto">
          <a:xfrm>
            <a:off x="531761" y="203200"/>
            <a:ext cx="6241196"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85000"/>
              </a:lnSpc>
              <a:spcBef>
                <a:spcPct val="0"/>
              </a:spcBef>
            </a:pPr>
            <a:r>
              <a:rPr lang="en-US" sz="3467" b="1" dirty="0">
                <a:solidFill>
                  <a:srgbClr val="C9BA92"/>
                </a:solidFill>
                <a:latin typeface="Arial" charset="0"/>
              </a:rPr>
              <a:t>What is OMEGA?</a:t>
            </a:r>
            <a:endParaRPr lang="en-US" sz="2933" dirty="0">
              <a:solidFill>
                <a:srgbClr val="C9BA92"/>
              </a:solidFill>
              <a:latin typeface="Arial" charset="0"/>
            </a:endParaRPr>
          </a:p>
        </p:txBody>
      </p:sp>
      <p:pic>
        <p:nvPicPr>
          <p:cNvPr id="10" name="Picture 9" descr="A group of men posing for a photo&#10;&#10;Description automatically generated">
            <a:extLst>
              <a:ext uri="{FF2B5EF4-FFF2-40B4-BE49-F238E27FC236}">
                <a16:creationId xmlns:a16="http://schemas.microsoft.com/office/drawing/2014/main" id="{D3EA6335-A676-9445-F8ED-255B9E619B81}"/>
              </a:ext>
            </a:extLst>
          </p:cNvPr>
          <p:cNvPicPr>
            <a:picLocks noChangeAspect="1"/>
          </p:cNvPicPr>
          <p:nvPr/>
        </p:nvPicPr>
        <p:blipFill>
          <a:blip r:embed="rId5"/>
          <a:stretch>
            <a:fillRect/>
          </a:stretch>
        </p:blipFill>
        <p:spPr>
          <a:xfrm>
            <a:off x="0" y="3128433"/>
            <a:ext cx="4972756" cy="3729567"/>
          </a:xfrm>
          <a:prstGeom prst="rect">
            <a:avLst/>
          </a:prstGeom>
        </p:spPr>
      </p:pic>
      <p:pic>
        <p:nvPicPr>
          <p:cNvPr id="12" name="Picture 11" descr="A group of people in kayaks on a river&#10;&#10;Description automatically generated">
            <a:extLst>
              <a:ext uri="{FF2B5EF4-FFF2-40B4-BE49-F238E27FC236}">
                <a16:creationId xmlns:a16="http://schemas.microsoft.com/office/drawing/2014/main" id="{5BBDBEE4-7C4E-BC5C-B4DC-EDEE6C8D6FFA}"/>
              </a:ext>
            </a:extLst>
          </p:cNvPr>
          <p:cNvPicPr>
            <a:picLocks noChangeAspect="1"/>
          </p:cNvPicPr>
          <p:nvPr/>
        </p:nvPicPr>
        <p:blipFill>
          <a:blip r:embed="rId6"/>
          <a:stretch>
            <a:fillRect/>
          </a:stretch>
        </p:blipFill>
        <p:spPr>
          <a:xfrm>
            <a:off x="8338456" y="0"/>
            <a:ext cx="3853543" cy="3371850"/>
          </a:xfrm>
          <a:prstGeom prst="rect">
            <a:avLst/>
          </a:prstGeom>
        </p:spPr>
      </p:pic>
      <p:pic>
        <p:nvPicPr>
          <p:cNvPr id="16" name="Picture 15" descr="A person standing next to a trash can&#10;&#10;Description automatically generated">
            <a:extLst>
              <a:ext uri="{FF2B5EF4-FFF2-40B4-BE49-F238E27FC236}">
                <a16:creationId xmlns:a16="http://schemas.microsoft.com/office/drawing/2014/main" id="{2AD9D57A-2365-3C36-4545-3D573AE5CF3E}"/>
              </a:ext>
            </a:extLst>
          </p:cNvPr>
          <p:cNvPicPr>
            <a:picLocks noChangeAspect="1"/>
          </p:cNvPicPr>
          <p:nvPr/>
        </p:nvPicPr>
        <p:blipFill>
          <a:blip r:embed="rId7"/>
          <a:stretch>
            <a:fillRect/>
          </a:stretch>
        </p:blipFill>
        <p:spPr>
          <a:xfrm rot="5400000">
            <a:off x="3829031" y="4067920"/>
            <a:ext cx="4294796" cy="2415822"/>
          </a:xfrm>
          <a:prstGeom prst="rect">
            <a:avLst/>
          </a:prstGeom>
        </p:spPr>
      </p:pic>
      <p:pic>
        <p:nvPicPr>
          <p:cNvPr id="3" name="Picture 2">
            <a:extLst>
              <a:ext uri="{FF2B5EF4-FFF2-40B4-BE49-F238E27FC236}">
                <a16:creationId xmlns:a16="http://schemas.microsoft.com/office/drawing/2014/main" id="{C0023684-5664-4250-BCFE-3AB843EA724A}"/>
              </a:ext>
            </a:extLst>
          </p:cNvPr>
          <p:cNvPicPr>
            <a:picLocks noChangeAspect="1"/>
          </p:cNvPicPr>
          <p:nvPr/>
        </p:nvPicPr>
        <p:blipFill>
          <a:blip r:embed="rId8"/>
          <a:stretch>
            <a:fillRect/>
          </a:stretch>
        </p:blipFill>
        <p:spPr>
          <a:xfrm>
            <a:off x="0" y="1207207"/>
            <a:ext cx="3265729" cy="2442659"/>
          </a:xfrm>
          <a:prstGeom prst="rect">
            <a:avLst/>
          </a:prstGeom>
        </p:spPr>
      </p:pic>
      <p:pic>
        <p:nvPicPr>
          <p:cNvPr id="7" name="Picture 6">
            <a:extLst>
              <a:ext uri="{FF2B5EF4-FFF2-40B4-BE49-F238E27FC236}">
                <a16:creationId xmlns:a16="http://schemas.microsoft.com/office/drawing/2014/main" id="{E447E12C-14B0-44AF-93DE-9B703ABA260F}"/>
              </a:ext>
            </a:extLst>
          </p:cNvPr>
          <p:cNvPicPr>
            <a:picLocks noChangeAspect="1"/>
          </p:cNvPicPr>
          <p:nvPr/>
        </p:nvPicPr>
        <p:blipFill>
          <a:blip r:embed="rId9"/>
          <a:stretch>
            <a:fillRect/>
          </a:stretch>
        </p:blipFill>
        <p:spPr>
          <a:xfrm>
            <a:off x="7226488" y="2722976"/>
            <a:ext cx="4972832" cy="2713918"/>
          </a:xfrm>
          <a:prstGeom prst="rect">
            <a:avLst/>
          </a:prstGeom>
        </p:spPr>
      </p:pic>
      <p:pic>
        <p:nvPicPr>
          <p:cNvPr id="18" name="Picture 17" descr="A person smiling at camera&#10;&#10;Description automatically generated">
            <a:extLst>
              <a:ext uri="{FF2B5EF4-FFF2-40B4-BE49-F238E27FC236}">
                <a16:creationId xmlns:a16="http://schemas.microsoft.com/office/drawing/2014/main" id="{6D87F8F8-AE9C-9005-CB91-F95A52475A3E}"/>
              </a:ext>
            </a:extLst>
          </p:cNvPr>
          <p:cNvPicPr>
            <a:picLocks noChangeAspect="1"/>
          </p:cNvPicPr>
          <p:nvPr/>
        </p:nvPicPr>
        <p:blipFill>
          <a:blip r:embed="rId10"/>
          <a:stretch>
            <a:fillRect/>
          </a:stretch>
        </p:blipFill>
        <p:spPr>
          <a:xfrm rot="5400000">
            <a:off x="10203215" y="4869218"/>
            <a:ext cx="2545642" cy="1431924"/>
          </a:xfrm>
          <a:prstGeom prst="rect">
            <a:avLst/>
          </a:prstGeom>
        </p:spPr>
      </p:pic>
      <p:pic>
        <p:nvPicPr>
          <p:cNvPr id="23" name="Picture 22" descr="A group of people posing for a photo in front of a christmas tree&#10;&#10;Description automatically generated">
            <a:extLst>
              <a:ext uri="{FF2B5EF4-FFF2-40B4-BE49-F238E27FC236}">
                <a16:creationId xmlns:a16="http://schemas.microsoft.com/office/drawing/2014/main" id="{BCA22165-5DB7-4B29-20E9-7E817989F096}"/>
              </a:ext>
            </a:extLst>
          </p:cNvPr>
          <p:cNvPicPr>
            <a:picLocks noChangeAspect="1"/>
          </p:cNvPicPr>
          <p:nvPr/>
        </p:nvPicPr>
        <p:blipFill rotWithShape="1">
          <a:blip r:embed="rId11"/>
          <a:srcRect t="26324"/>
          <a:stretch/>
        </p:blipFill>
        <p:spPr>
          <a:xfrm>
            <a:off x="6681329" y="4585476"/>
            <a:ext cx="4112642" cy="2272524"/>
          </a:xfrm>
          <a:prstGeom prst="rect">
            <a:avLst/>
          </a:prstGeom>
        </p:spPr>
      </p:pic>
    </p:spTree>
    <p:extLst>
      <p:ext uri="{BB962C8B-B14F-4D97-AF65-F5344CB8AC3E}">
        <p14:creationId xmlns:p14="http://schemas.microsoft.com/office/powerpoint/2010/main" val="154293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5">
            <a:extLst>
              <a:ext uri="{FF2B5EF4-FFF2-40B4-BE49-F238E27FC236}">
                <a16:creationId xmlns:a16="http://schemas.microsoft.com/office/drawing/2014/main" id="{BACEDA52-C656-4E73-B5B6-B631261BB950}"/>
              </a:ext>
            </a:extLst>
          </p:cNvPr>
          <p:cNvSpPr>
            <a:spLocks noChangeArrowheads="1"/>
          </p:cNvSpPr>
          <p:nvPr/>
        </p:nvSpPr>
        <p:spPr bwMode="auto">
          <a:xfrm>
            <a:off x="1" y="203200"/>
            <a:ext cx="4921956" cy="1016000"/>
          </a:xfrm>
          <a:prstGeom prst="rect">
            <a:avLst/>
          </a:prstGeom>
          <a:solidFill>
            <a:schemeClr val="bg1"/>
          </a:solidFill>
          <a:ln>
            <a:noFill/>
          </a:ln>
        </p:spPr>
        <p:txBody>
          <a:bodyPr wrap="none" lIns="120651" tIns="59267" rIns="120651" bIns="59267" anchor="ctr"/>
          <a:lstStyle/>
          <a:p>
            <a:pPr>
              <a:buClr>
                <a:srgbClr val="CCCC99"/>
              </a:buClr>
            </a:pPr>
            <a:endParaRPr lang="en-US" sz="2400">
              <a:solidFill>
                <a:schemeClr val="bg1"/>
              </a:solidFill>
            </a:endParaRPr>
          </a:p>
        </p:txBody>
      </p:sp>
      <p:sp>
        <p:nvSpPr>
          <p:cNvPr id="29" name="Rectangle 6">
            <a:extLst>
              <a:ext uri="{FF2B5EF4-FFF2-40B4-BE49-F238E27FC236}">
                <a16:creationId xmlns:a16="http://schemas.microsoft.com/office/drawing/2014/main" id="{F80CEBD6-2B7A-4023-A487-866529CEA692}"/>
              </a:ext>
            </a:extLst>
          </p:cNvPr>
          <p:cNvSpPr>
            <a:spLocks noChangeArrowheads="1"/>
          </p:cNvSpPr>
          <p:nvPr/>
        </p:nvSpPr>
        <p:spPr bwMode="auto">
          <a:xfrm>
            <a:off x="531761" y="203200"/>
            <a:ext cx="6241196"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lnSpc>
                <a:spcPct val="85000"/>
              </a:lnSpc>
              <a:spcBef>
                <a:spcPct val="0"/>
              </a:spcBef>
              <a:buClrTx/>
              <a:buSzTx/>
              <a:buFontTx/>
              <a:buNone/>
            </a:pPr>
            <a:r>
              <a:rPr lang="en-US" sz="3467" b="1" dirty="0">
                <a:solidFill>
                  <a:srgbClr val="C9BA92"/>
                </a:solidFill>
                <a:latin typeface="Arial" charset="0"/>
              </a:rPr>
              <a:t>Website</a:t>
            </a:r>
            <a:endParaRPr lang="en-US" sz="2933" dirty="0">
              <a:solidFill>
                <a:srgbClr val="C9BA92"/>
              </a:solidFill>
              <a:latin typeface="Arial" charset="0"/>
            </a:endParaRPr>
          </a:p>
        </p:txBody>
      </p:sp>
      <p:pic>
        <p:nvPicPr>
          <p:cNvPr id="2" name="Picture 1">
            <a:extLst>
              <a:ext uri="{FF2B5EF4-FFF2-40B4-BE49-F238E27FC236}">
                <a16:creationId xmlns:a16="http://schemas.microsoft.com/office/drawing/2014/main" id="{EC28C69A-51D6-BB5E-93C2-BAC3B1AB5941}"/>
              </a:ext>
            </a:extLst>
          </p:cNvPr>
          <p:cNvPicPr>
            <a:picLocks noChangeAspect="1"/>
          </p:cNvPicPr>
          <p:nvPr/>
        </p:nvPicPr>
        <p:blipFill>
          <a:blip r:embed="rId3"/>
          <a:stretch>
            <a:fillRect/>
          </a:stretch>
        </p:blipFill>
        <p:spPr>
          <a:xfrm>
            <a:off x="2209800" y="2566472"/>
            <a:ext cx="7772400" cy="3915103"/>
          </a:xfrm>
          <a:prstGeom prst="rect">
            <a:avLst/>
          </a:prstGeom>
        </p:spPr>
      </p:pic>
      <p:sp>
        <p:nvSpPr>
          <p:cNvPr id="3" name="TextBox 2">
            <a:hlinkClick r:id="rId4"/>
            <a:extLst>
              <a:ext uri="{FF2B5EF4-FFF2-40B4-BE49-F238E27FC236}">
                <a16:creationId xmlns:a16="http://schemas.microsoft.com/office/drawing/2014/main" id="{D36F74B7-6510-C121-4E44-816D6E6919AE}"/>
              </a:ext>
            </a:extLst>
          </p:cNvPr>
          <p:cNvSpPr txBox="1"/>
          <p:nvPr/>
        </p:nvSpPr>
        <p:spPr>
          <a:xfrm>
            <a:off x="3436560" y="1477337"/>
            <a:ext cx="5318879" cy="830997"/>
          </a:xfrm>
          <a:prstGeom prst="rect">
            <a:avLst/>
          </a:prstGeom>
          <a:noFill/>
        </p:spPr>
        <p:txBody>
          <a:bodyPr wrap="square" rtlCol="0">
            <a:spAutoFit/>
          </a:bodyPr>
          <a:lstStyle/>
          <a:p>
            <a:r>
              <a:rPr lang="en-US" sz="4800" dirty="0" err="1">
                <a:latin typeface="Arial" panose="020B0604020202020204" pitchFamily="34" charset="0"/>
                <a:cs typeface="Arial" panose="020B0604020202020204" pitchFamily="34" charset="0"/>
              </a:rPr>
              <a:t>purdueomega.com</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67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5">
            <a:extLst>
              <a:ext uri="{FF2B5EF4-FFF2-40B4-BE49-F238E27FC236}">
                <a16:creationId xmlns:a16="http://schemas.microsoft.com/office/drawing/2014/main" id="{BACEDA52-C656-4E73-B5B6-B631261BB950}"/>
              </a:ext>
            </a:extLst>
          </p:cNvPr>
          <p:cNvSpPr>
            <a:spLocks noChangeArrowheads="1"/>
          </p:cNvSpPr>
          <p:nvPr/>
        </p:nvSpPr>
        <p:spPr bwMode="auto">
          <a:xfrm>
            <a:off x="1" y="203200"/>
            <a:ext cx="4921956" cy="1016000"/>
          </a:xfrm>
          <a:prstGeom prst="rect">
            <a:avLst/>
          </a:prstGeom>
          <a:solidFill>
            <a:schemeClr val="bg1"/>
          </a:solidFill>
          <a:ln>
            <a:noFill/>
          </a:ln>
        </p:spPr>
        <p:txBody>
          <a:bodyPr wrap="none" lIns="120651" tIns="59267" rIns="120651" bIns="59267" anchor="ctr"/>
          <a:lstStyle/>
          <a:p>
            <a:pPr>
              <a:buClr>
                <a:srgbClr val="CCCC99"/>
              </a:buClr>
            </a:pPr>
            <a:endParaRPr lang="en-US" sz="2400">
              <a:solidFill>
                <a:schemeClr val="bg1"/>
              </a:solidFill>
            </a:endParaRPr>
          </a:p>
        </p:txBody>
      </p:sp>
      <p:sp>
        <p:nvSpPr>
          <p:cNvPr id="29" name="Rectangle 6">
            <a:extLst>
              <a:ext uri="{FF2B5EF4-FFF2-40B4-BE49-F238E27FC236}">
                <a16:creationId xmlns:a16="http://schemas.microsoft.com/office/drawing/2014/main" id="{F80CEBD6-2B7A-4023-A487-866529CEA692}"/>
              </a:ext>
            </a:extLst>
          </p:cNvPr>
          <p:cNvSpPr>
            <a:spLocks noChangeArrowheads="1"/>
          </p:cNvSpPr>
          <p:nvPr/>
        </p:nvSpPr>
        <p:spPr bwMode="auto">
          <a:xfrm>
            <a:off x="531761" y="203200"/>
            <a:ext cx="6241196"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lnSpc>
                <a:spcPct val="85000"/>
              </a:lnSpc>
              <a:spcBef>
                <a:spcPct val="0"/>
              </a:spcBef>
              <a:buClrTx/>
              <a:buSzTx/>
              <a:buFontTx/>
              <a:buNone/>
            </a:pPr>
            <a:r>
              <a:rPr lang="en-US" sz="3467" b="1" dirty="0">
                <a:solidFill>
                  <a:srgbClr val="C9BA92"/>
                </a:solidFill>
                <a:latin typeface="Arial" charset="0"/>
              </a:rPr>
              <a:t>Course Feedback</a:t>
            </a:r>
            <a:endParaRPr lang="en-US" sz="2933" dirty="0">
              <a:solidFill>
                <a:srgbClr val="C9BA92"/>
              </a:solidFill>
              <a:latin typeface="Arial" charset="0"/>
            </a:endParaRPr>
          </a:p>
        </p:txBody>
      </p:sp>
      <p:sp>
        <p:nvSpPr>
          <p:cNvPr id="3" name="TextBox 2">
            <a:hlinkClick r:id="rId3"/>
            <a:extLst>
              <a:ext uri="{FF2B5EF4-FFF2-40B4-BE49-F238E27FC236}">
                <a16:creationId xmlns:a16="http://schemas.microsoft.com/office/drawing/2014/main" id="{D36F74B7-6510-C121-4E44-816D6E6919AE}"/>
              </a:ext>
            </a:extLst>
          </p:cNvPr>
          <p:cNvSpPr txBox="1"/>
          <p:nvPr/>
        </p:nvSpPr>
        <p:spPr>
          <a:xfrm>
            <a:off x="333299" y="1246909"/>
            <a:ext cx="11525401"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purdueomega.com &gt; Resources </a:t>
            </a:r>
          </a:p>
        </p:txBody>
      </p:sp>
      <p:pic>
        <p:nvPicPr>
          <p:cNvPr id="5" name="Picture 4">
            <a:extLst>
              <a:ext uri="{FF2B5EF4-FFF2-40B4-BE49-F238E27FC236}">
                <a16:creationId xmlns:a16="http://schemas.microsoft.com/office/drawing/2014/main" id="{0291CCD4-3A61-496D-BF91-66F06835B7C8}"/>
              </a:ext>
            </a:extLst>
          </p:cNvPr>
          <p:cNvPicPr>
            <a:picLocks noChangeAspect="1"/>
          </p:cNvPicPr>
          <p:nvPr/>
        </p:nvPicPr>
        <p:blipFill>
          <a:blip r:embed="rId4"/>
          <a:stretch>
            <a:fillRect/>
          </a:stretch>
        </p:blipFill>
        <p:spPr>
          <a:xfrm>
            <a:off x="2254186" y="2128399"/>
            <a:ext cx="7683628" cy="4731910"/>
          </a:xfrm>
          <a:prstGeom prst="rect">
            <a:avLst/>
          </a:prstGeom>
        </p:spPr>
      </p:pic>
    </p:spTree>
    <p:extLst>
      <p:ext uri="{BB962C8B-B14F-4D97-AF65-F5344CB8AC3E}">
        <p14:creationId xmlns:p14="http://schemas.microsoft.com/office/powerpoint/2010/main" val="96208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5">
            <a:extLst>
              <a:ext uri="{FF2B5EF4-FFF2-40B4-BE49-F238E27FC236}">
                <a16:creationId xmlns:a16="http://schemas.microsoft.com/office/drawing/2014/main" id="{BACEDA52-C656-4E73-B5B6-B631261BB950}"/>
              </a:ext>
            </a:extLst>
          </p:cNvPr>
          <p:cNvSpPr>
            <a:spLocks noChangeArrowheads="1"/>
          </p:cNvSpPr>
          <p:nvPr/>
        </p:nvSpPr>
        <p:spPr bwMode="auto">
          <a:xfrm>
            <a:off x="0" y="203200"/>
            <a:ext cx="6863643" cy="1016000"/>
          </a:xfrm>
          <a:prstGeom prst="rect">
            <a:avLst/>
          </a:prstGeom>
          <a:solidFill>
            <a:schemeClr val="bg1"/>
          </a:solidFill>
          <a:ln>
            <a:noFill/>
          </a:ln>
        </p:spPr>
        <p:txBody>
          <a:bodyPr wrap="none" lIns="120651" tIns="59267" rIns="120651" bIns="59267" anchor="ctr"/>
          <a:lstStyle/>
          <a:p>
            <a:pPr>
              <a:buClr>
                <a:srgbClr val="CCCC99"/>
              </a:buClr>
            </a:pPr>
            <a:endParaRPr lang="en-US" sz="2400">
              <a:solidFill>
                <a:schemeClr val="bg1"/>
              </a:solidFill>
            </a:endParaRPr>
          </a:p>
        </p:txBody>
      </p:sp>
      <p:sp>
        <p:nvSpPr>
          <p:cNvPr id="29" name="Rectangle 6">
            <a:extLst>
              <a:ext uri="{FF2B5EF4-FFF2-40B4-BE49-F238E27FC236}">
                <a16:creationId xmlns:a16="http://schemas.microsoft.com/office/drawing/2014/main" id="{F80CEBD6-2B7A-4023-A487-866529CEA692}"/>
              </a:ext>
            </a:extLst>
          </p:cNvPr>
          <p:cNvSpPr>
            <a:spLocks noChangeArrowheads="1"/>
          </p:cNvSpPr>
          <p:nvPr/>
        </p:nvSpPr>
        <p:spPr bwMode="auto">
          <a:xfrm>
            <a:off x="531761" y="203200"/>
            <a:ext cx="6241196"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lnSpc>
                <a:spcPct val="85000"/>
              </a:lnSpc>
              <a:spcBef>
                <a:spcPct val="0"/>
              </a:spcBef>
              <a:buClrTx/>
              <a:buSzTx/>
              <a:buFontTx/>
              <a:buNone/>
            </a:pPr>
            <a:r>
              <a:rPr lang="en-US" sz="3467" b="1" dirty="0">
                <a:solidFill>
                  <a:srgbClr val="C9BA92"/>
                </a:solidFill>
                <a:latin typeface="Arial" charset="0"/>
              </a:rPr>
              <a:t>Instagram and Social Media</a:t>
            </a:r>
            <a:endParaRPr lang="en-US" sz="2933" dirty="0">
              <a:solidFill>
                <a:srgbClr val="C9BA92"/>
              </a:solidFill>
              <a:latin typeface="Arial" charset="0"/>
            </a:endParaRPr>
          </a:p>
        </p:txBody>
      </p:sp>
      <p:pic>
        <p:nvPicPr>
          <p:cNvPr id="4" name="Picture 3">
            <a:extLst>
              <a:ext uri="{FF2B5EF4-FFF2-40B4-BE49-F238E27FC236}">
                <a16:creationId xmlns:a16="http://schemas.microsoft.com/office/drawing/2014/main" id="{A91EC3E0-7003-D743-11D7-611CE50538D1}"/>
              </a:ext>
            </a:extLst>
          </p:cNvPr>
          <p:cNvPicPr>
            <a:picLocks noChangeAspect="1"/>
          </p:cNvPicPr>
          <p:nvPr/>
        </p:nvPicPr>
        <p:blipFill>
          <a:blip r:embed="rId3"/>
          <a:stretch>
            <a:fillRect/>
          </a:stretch>
        </p:blipFill>
        <p:spPr>
          <a:xfrm>
            <a:off x="177799" y="1709698"/>
            <a:ext cx="6503405" cy="4657235"/>
          </a:xfrm>
          <a:prstGeom prst="rect">
            <a:avLst/>
          </a:prstGeom>
        </p:spPr>
      </p:pic>
      <p:pic>
        <p:nvPicPr>
          <p:cNvPr id="5" name="Picture 4">
            <a:extLst>
              <a:ext uri="{FF2B5EF4-FFF2-40B4-BE49-F238E27FC236}">
                <a16:creationId xmlns:a16="http://schemas.microsoft.com/office/drawing/2014/main" id="{2548E4B6-C318-87D1-FEC6-227B44C10DA0}"/>
              </a:ext>
            </a:extLst>
          </p:cNvPr>
          <p:cNvPicPr>
            <a:picLocks noChangeAspect="1"/>
          </p:cNvPicPr>
          <p:nvPr/>
        </p:nvPicPr>
        <p:blipFill>
          <a:blip r:embed="rId4"/>
          <a:stretch>
            <a:fillRect/>
          </a:stretch>
        </p:blipFill>
        <p:spPr>
          <a:xfrm>
            <a:off x="7395404" y="304800"/>
            <a:ext cx="4446573" cy="3919014"/>
          </a:xfrm>
          <a:prstGeom prst="rect">
            <a:avLst/>
          </a:prstGeom>
        </p:spPr>
      </p:pic>
      <p:sp>
        <p:nvSpPr>
          <p:cNvPr id="7" name="TextBox 6">
            <a:extLst>
              <a:ext uri="{FF2B5EF4-FFF2-40B4-BE49-F238E27FC236}">
                <a16:creationId xmlns:a16="http://schemas.microsoft.com/office/drawing/2014/main" id="{3064AF01-3589-AC6E-6B6A-4078B2EB8A11}"/>
              </a:ext>
            </a:extLst>
          </p:cNvPr>
          <p:cNvSpPr txBox="1"/>
          <p:nvPr/>
        </p:nvSpPr>
        <p:spPr>
          <a:xfrm>
            <a:off x="7660068" y="4376045"/>
            <a:ext cx="3917244" cy="646331"/>
          </a:xfrm>
          <a:prstGeom prst="rect">
            <a:avLst/>
          </a:prstGeom>
          <a:noFill/>
        </p:spPr>
        <p:txBody>
          <a:bodyPr wrap="square">
            <a:spAutoFit/>
          </a:bodyPr>
          <a:lstStyle/>
          <a:p>
            <a:r>
              <a:rPr lang="en-US" dirty="0">
                <a:hlinkClick r:id="rId5"/>
              </a:rPr>
              <a:t>https://www.instagram.com/puomega/</a:t>
            </a:r>
            <a:endParaRPr lang="en-US" dirty="0"/>
          </a:p>
          <a:p>
            <a:endParaRPr lang="en-US" dirty="0"/>
          </a:p>
        </p:txBody>
      </p:sp>
      <p:pic>
        <p:nvPicPr>
          <p:cNvPr id="9" name="Picture 8" descr="A qr code with black squares&#10;&#10;Description automatically generated">
            <a:extLst>
              <a:ext uri="{FF2B5EF4-FFF2-40B4-BE49-F238E27FC236}">
                <a16:creationId xmlns:a16="http://schemas.microsoft.com/office/drawing/2014/main" id="{7F70247C-B99A-3FEF-978D-9D130FE3CBA7}"/>
              </a:ext>
            </a:extLst>
          </p:cNvPr>
          <p:cNvPicPr>
            <a:picLocks noChangeAspect="1"/>
          </p:cNvPicPr>
          <p:nvPr/>
        </p:nvPicPr>
        <p:blipFill>
          <a:blip r:embed="rId6"/>
          <a:stretch>
            <a:fillRect/>
          </a:stretch>
        </p:blipFill>
        <p:spPr>
          <a:xfrm>
            <a:off x="8703733" y="4893734"/>
            <a:ext cx="1840089" cy="1840089"/>
          </a:xfrm>
          <a:prstGeom prst="rect">
            <a:avLst/>
          </a:prstGeom>
        </p:spPr>
      </p:pic>
    </p:spTree>
    <p:extLst>
      <p:ext uri="{BB962C8B-B14F-4D97-AF65-F5344CB8AC3E}">
        <p14:creationId xmlns:p14="http://schemas.microsoft.com/office/powerpoint/2010/main" val="21743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Picture 32">
            <a:extLst>
              <a:ext uri="{FF2B5EF4-FFF2-40B4-BE49-F238E27FC236}">
                <a16:creationId xmlns:a16="http://schemas.microsoft.com/office/drawing/2014/main" id="{872E16B3-5549-0936-4F34-3305F4F394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08" b="22277"/>
          <a:stretch/>
        </p:blipFill>
        <p:spPr bwMode="auto">
          <a:xfrm>
            <a:off x="5569015" y="4530338"/>
            <a:ext cx="137006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photo of Glynn Gallaway">
            <a:extLst>
              <a:ext uri="{FF2B5EF4-FFF2-40B4-BE49-F238E27FC236}">
                <a16:creationId xmlns:a16="http://schemas.microsoft.com/office/drawing/2014/main" id="{C331A82C-198B-E8E1-F4D1-3F72C4B31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912" y="1726122"/>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rav Das">
            <a:extLst>
              <a:ext uri="{FF2B5EF4-FFF2-40B4-BE49-F238E27FC236}">
                <a16:creationId xmlns:a16="http://schemas.microsoft.com/office/drawing/2014/main" id="{EED36221-736A-78EA-DFAC-D80390E9F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196" y="1726122"/>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profile image">
            <a:extLst>
              <a:ext uri="{FF2B5EF4-FFF2-40B4-BE49-F238E27FC236}">
                <a16:creationId xmlns:a16="http://schemas.microsoft.com/office/drawing/2014/main" id="{94B680C9-9C05-4A6A-B921-EAC0064909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80" y="1731312"/>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0C2B68D-FDB9-46E1-AEEA-873841447F8F}"/>
              </a:ext>
            </a:extLst>
          </p:cNvPr>
          <p:cNvSpPr txBox="1"/>
          <p:nvPr/>
        </p:nvSpPr>
        <p:spPr>
          <a:xfrm>
            <a:off x="463329" y="3129338"/>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Jake</a:t>
            </a:r>
          </a:p>
          <a:p>
            <a:pPr algn="ctr"/>
            <a:r>
              <a:rPr lang="en-US" sz="1600" dirty="0">
                <a:solidFill>
                  <a:srgbClr val="7F7F7F"/>
                </a:solidFill>
                <a:cs typeface="Arial" panose="020B0604020202020204" pitchFamily="34" charset="0"/>
              </a:rPr>
              <a:t>President</a:t>
            </a:r>
          </a:p>
        </p:txBody>
      </p:sp>
      <p:sp>
        <p:nvSpPr>
          <p:cNvPr id="52" name="TextBox 51">
            <a:extLst>
              <a:ext uri="{FF2B5EF4-FFF2-40B4-BE49-F238E27FC236}">
                <a16:creationId xmlns:a16="http://schemas.microsoft.com/office/drawing/2014/main" id="{DD8418C2-67E2-4752-BC21-89475C7F1775}"/>
              </a:ext>
            </a:extLst>
          </p:cNvPr>
          <p:cNvSpPr txBox="1"/>
          <p:nvPr/>
        </p:nvSpPr>
        <p:spPr>
          <a:xfrm>
            <a:off x="3485519" y="3129337"/>
            <a:ext cx="1608385" cy="584775"/>
          </a:xfrm>
          <a:prstGeom prst="rect">
            <a:avLst/>
          </a:prstGeom>
          <a:noFill/>
        </p:spPr>
        <p:txBody>
          <a:bodyPr wrap="square" rtlCol="0">
            <a:spAutoFit/>
          </a:bodyPr>
          <a:lstStyle/>
          <a:p>
            <a:pPr algn="ctr"/>
            <a:r>
              <a:rPr lang="en-US" sz="1600" dirty="0">
                <a:solidFill>
                  <a:schemeClr val="bg1"/>
                </a:solidFill>
              </a:rPr>
              <a:t>Glynn</a:t>
            </a:r>
          </a:p>
          <a:p>
            <a:pPr algn="ctr"/>
            <a:r>
              <a:rPr lang="en-US" sz="1600" dirty="0">
                <a:solidFill>
                  <a:srgbClr val="7F7F7F"/>
                </a:solidFill>
              </a:rPr>
              <a:t>Vice President</a:t>
            </a:r>
          </a:p>
        </p:txBody>
      </p:sp>
      <p:sp>
        <p:nvSpPr>
          <p:cNvPr id="62" name="TextBox 61">
            <a:extLst>
              <a:ext uri="{FF2B5EF4-FFF2-40B4-BE49-F238E27FC236}">
                <a16:creationId xmlns:a16="http://schemas.microsoft.com/office/drawing/2014/main" id="{7FC45443-10EF-4BD4-9CC5-1DF2FC56B5D6}"/>
              </a:ext>
            </a:extLst>
          </p:cNvPr>
          <p:cNvSpPr txBox="1"/>
          <p:nvPr/>
        </p:nvSpPr>
        <p:spPr>
          <a:xfrm>
            <a:off x="1898114" y="3129337"/>
            <a:ext cx="1571764" cy="584775"/>
          </a:xfrm>
          <a:prstGeom prst="rect">
            <a:avLst/>
          </a:prstGeom>
          <a:noFill/>
        </p:spPr>
        <p:txBody>
          <a:bodyPr wrap="square" rtlCol="0">
            <a:spAutoFit/>
          </a:bodyPr>
          <a:lstStyle/>
          <a:p>
            <a:pPr algn="ctr"/>
            <a:r>
              <a:rPr lang="en-US" sz="1600" dirty="0">
                <a:solidFill>
                  <a:schemeClr val="bg1"/>
                </a:solidFill>
              </a:rPr>
              <a:t>Sourav</a:t>
            </a:r>
          </a:p>
          <a:p>
            <a:pPr algn="ctr"/>
            <a:r>
              <a:rPr lang="en-US" sz="1600" dirty="0">
                <a:solidFill>
                  <a:srgbClr val="7F7F7F"/>
                </a:solidFill>
              </a:rPr>
              <a:t>Vice President</a:t>
            </a:r>
          </a:p>
        </p:txBody>
      </p:sp>
      <p:sp>
        <p:nvSpPr>
          <p:cNvPr id="28" name="Rectangle 5">
            <a:extLst>
              <a:ext uri="{FF2B5EF4-FFF2-40B4-BE49-F238E27FC236}">
                <a16:creationId xmlns:a16="http://schemas.microsoft.com/office/drawing/2014/main" id="{BACEDA52-C656-4E73-B5B6-B631261BB950}"/>
              </a:ext>
            </a:extLst>
          </p:cNvPr>
          <p:cNvSpPr>
            <a:spLocks noChangeArrowheads="1"/>
          </p:cNvSpPr>
          <p:nvPr/>
        </p:nvSpPr>
        <p:spPr bwMode="auto">
          <a:xfrm>
            <a:off x="1" y="203200"/>
            <a:ext cx="4921956" cy="1016000"/>
          </a:xfrm>
          <a:prstGeom prst="rect">
            <a:avLst/>
          </a:prstGeom>
          <a:solidFill>
            <a:schemeClr val="bg1"/>
          </a:solidFill>
          <a:ln>
            <a:noFill/>
          </a:ln>
        </p:spPr>
        <p:txBody>
          <a:bodyPr wrap="none" lIns="120651" tIns="59267" rIns="120651" bIns="59267" anchor="ctr"/>
          <a:lstStyle/>
          <a:p>
            <a:pPr>
              <a:buClr>
                <a:srgbClr val="CCCC99"/>
              </a:buClr>
            </a:pPr>
            <a:endParaRPr lang="en-US" sz="2400">
              <a:solidFill>
                <a:schemeClr val="bg1"/>
              </a:solidFill>
            </a:endParaRPr>
          </a:p>
        </p:txBody>
      </p:sp>
      <p:sp>
        <p:nvSpPr>
          <p:cNvPr id="29" name="Rectangle 6">
            <a:extLst>
              <a:ext uri="{FF2B5EF4-FFF2-40B4-BE49-F238E27FC236}">
                <a16:creationId xmlns:a16="http://schemas.microsoft.com/office/drawing/2014/main" id="{F80CEBD6-2B7A-4023-A487-866529CEA692}"/>
              </a:ext>
            </a:extLst>
          </p:cNvPr>
          <p:cNvSpPr>
            <a:spLocks noChangeArrowheads="1"/>
          </p:cNvSpPr>
          <p:nvPr/>
        </p:nvSpPr>
        <p:spPr bwMode="auto">
          <a:xfrm>
            <a:off x="531761" y="203200"/>
            <a:ext cx="6241196"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lnSpc>
                <a:spcPct val="85000"/>
              </a:lnSpc>
              <a:spcBef>
                <a:spcPct val="0"/>
              </a:spcBef>
              <a:buClrTx/>
              <a:buSzTx/>
              <a:buFontTx/>
              <a:buNone/>
            </a:pPr>
            <a:r>
              <a:rPr lang="en-US" sz="3467" b="1" dirty="0">
                <a:solidFill>
                  <a:srgbClr val="C9BA92"/>
                </a:solidFill>
                <a:latin typeface="Arial" charset="0"/>
              </a:rPr>
              <a:t>OMEGA Team</a:t>
            </a:r>
            <a:endParaRPr lang="en-US" sz="2933" dirty="0">
              <a:solidFill>
                <a:srgbClr val="C9BA92"/>
              </a:solidFill>
              <a:latin typeface="Arial" charset="0"/>
            </a:endParaRPr>
          </a:p>
        </p:txBody>
      </p:sp>
      <p:pic>
        <p:nvPicPr>
          <p:cNvPr id="1032" name="Picture 8" descr="Profile photo of Nathan Hess">
            <a:extLst>
              <a:ext uri="{FF2B5EF4-FFF2-40B4-BE49-F238E27FC236}">
                <a16:creationId xmlns:a16="http://schemas.microsoft.com/office/drawing/2014/main" id="{AF5316C1-7FA3-249E-BFD0-0D7B6E8E09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7009" y="20211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333BB8-971D-2A86-42D7-57E82D36E471}"/>
              </a:ext>
            </a:extLst>
          </p:cNvPr>
          <p:cNvSpPr txBox="1"/>
          <p:nvPr/>
        </p:nvSpPr>
        <p:spPr>
          <a:xfrm>
            <a:off x="5436926" y="1605327"/>
            <a:ext cx="1608385" cy="584775"/>
          </a:xfrm>
          <a:prstGeom prst="rect">
            <a:avLst/>
          </a:prstGeom>
          <a:noFill/>
        </p:spPr>
        <p:txBody>
          <a:bodyPr wrap="square" rtlCol="0">
            <a:spAutoFit/>
          </a:bodyPr>
          <a:lstStyle/>
          <a:p>
            <a:pPr algn="ctr"/>
            <a:r>
              <a:rPr lang="en-US" sz="1600" dirty="0">
                <a:solidFill>
                  <a:schemeClr val="bg1"/>
                </a:solidFill>
              </a:rPr>
              <a:t>Nathan</a:t>
            </a:r>
          </a:p>
          <a:p>
            <a:pPr algn="ctr"/>
            <a:r>
              <a:rPr lang="en-US" sz="1600" dirty="0">
                <a:solidFill>
                  <a:srgbClr val="7F7F7F"/>
                </a:solidFill>
              </a:rPr>
              <a:t>Dept. Liaison</a:t>
            </a:r>
          </a:p>
        </p:txBody>
      </p:sp>
      <p:pic>
        <p:nvPicPr>
          <p:cNvPr id="1034" name="Picture 10">
            <a:extLst>
              <a:ext uri="{FF2B5EF4-FFF2-40B4-BE49-F238E27FC236}">
                <a16:creationId xmlns:a16="http://schemas.microsoft.com/office/drawing/2014/main" id="{163C9F29-4067-E637-3E23-499D80C242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 t="4733" r="-32" b="22085"/>
          <a:stretch/>
        </p:blipFill>
        <p:spPr bwMode="auto">
          <a:xfrm>
            <a:off x="7142725" y="202113"/>
            <a:ext cx="1373141"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5917CD-AAEB-A847-50BA-936383DE3D24}"/>
              </a:ext>
            </a:extLst>
          </p:cNvPr>
          <p:cNvSpPr txBox="1"/>
          <p:nvPr/>
        </p:nvSpPr>
        <p:spPr>
          <a:xfrm>
            <a:off x="7213574" y="1612603"/>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Julia</a:t>
            </a:r>
          </a:p>
          <a:p>
            <a:pPr algn="ctr"/>
            <a:r>
              <a:rPr lang="en-US" sz="1600" dirty="0">
                <a:solidFill>
                  <a:srgbClr val="7F7F7F"/>
                </a:solidFill>
                <a:cs typeface="Arial" panose="020B0604020202020204" pitchFamily="34" charset="0"/>
              </a:rPr>
              <a:t>Treasurer</a:t>
            </a:r>
          </a:p>
        </p:txBody>
      </p:sp>
      <p:pic>
        <p:nvPicPr>
          <p:cNvPr id="1036" name="Picture 12">
            <a:extLst>
              <a:ext uri="{FF2B5EF4-FFF2-40B4-BE49-F238E27FC236}">
                <a16:creationId xmlns:a16="http://schemas.microsoft.com/office/drawing/2014/main" id="{28F0DC17-845C-879F-7D39-4FD987E751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6749"/>
          <a:stretch/>
        </p:blipFill>
        <p:spPr bwMode="auto">
          <a:xfrm>
            <a:off x="8749982" y="202113"/>
            <a:ext cx="1372708"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1AC7AE-36BF-4D3E-FF85-95B8282B317F}"/>
              </a:ext>
            </a:extLst>
          </p:cNvPr>
          <p:cNvSpPr txBox="1"/>
          <p:nvPr/>
        </p:nvSpPr>
        <p:spPr>
          <a:xfrm>
            <a:off x="8821385" y="1612603"/>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Sunidhi</a:t>
            </a:r>
          </a:p>
          <a:p>
            <a:pPr algn="ctr"/>
            <a:r>
              <a:rPr lang="en-US" sz="1600" dirty="0">
                <a:solidFill>
                  <a:srgbClr val="7F7F7F"/>
                </a:solidFill>
                <a:cs typeface="Arial" panose="020B0604020202020204" pitchFamily="34" charset="0"/>
              </a:rPr>
              <a:t>Secretary</a:t>
            </a:r>
          </a:p>
        </p:txBody>
      </p:sp>
      <p:pic>
        <p:nvPicPr>
          <p:cNvPr id="1040" name="Picture 16">
            <a:extLst>
              <a:ext uri="{FF2B5EF4-FFF2-40B4-BE49-F238E27FC236}">
                <a16:creationId xmlns:a16="http://schemas.microsoft.com/office/drawing/2014/main" id="{22393F43-5012-D1CC-81D2-3B8B9AB187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749"/>
          <a:stretch/>
        </p:blipFill>
        <p:spPr bwMode="auto">
          <a:xfrm>
            <a:off x="10356806" y="202113"/>
            <a:ext cx="1371841"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37B520-1080-D729-6C80-207F93C3FA24}"/>
              </a:ext>
            </a:extLst>
          </p:cNvPr>
          <p:cNvSpPr txBox="1"/>
          <p:nvPr/>
        </p:nvSpPr>
        <p:spPr>
          <a:xfrm>
            <a:off x="10427775" y="1612603"/>
            <a:ext cx="1229901" cy="584775"/>
          </a:xfrm>
          <a:prstGeom prst="rect">
            <a:avLst/>
          </a:prstGeom>
          <a:noFill/>
          <a:ln>
            <a:noFill/>
          </a:ln>
        </p:spPr>
        <p:txBody>
          <a:bodyPr wrap="square" rtlCol="0">
            <a:spAutoFit/>
          </a:bodyPr>
          <a:lstStyle/>
          <a:p>
            <a:pPr algn="ctr"/>
            <a:r>
              <a:rPr lang="en-US" sz="1600" dirty="0" err="1">
                <a:solidFill>
                  <a:schemeClr val="bg1"/>
                </a:solidFill>
                <a:cs typeface="Arial" panose="020B0604020202020204" pitchFamily="34" charset="0"/>
              </a:rPr>
              <a:t>Ujjawal</a:t>
            </a:r>
            <a:endParaRPr lang="en-US" sz="1600" dirty="0">
              <a:solidFill>
                <a:schemeClr val="bg1"/>
              </a:solidFill>
              <a:cs typeface="Arial" panose="020B0604020202020204" pitchFamily="34" charset="0"/>
            </a:endParaRPr>
          </a:p>
          <a:p>
            <a:pPr algn="ctr"/>
            <a:r>
              <a:rPr lang="en-US" sz="1600" dirty="0">
                <a:solidFill>
                  <a:srgbClr val="7F7F7F"/>
                </a:solidFill>
                <a:cs typeface="Arial" panose="020B0604020202020204" pitchFamily="34" charset="0"/>
              </a:rPr>
              <a:t>Academics</a:t>
            </a:r>
          </a:p>
        </p:txBody>
      </p:sp>
      <p:pic>
        <p:nvPicPr>
          <p:cNvPr id="1042" name="Picture 18">
            <a:extLst>
              <a:ext uri="{FF2B5EF4-FFF2-40B4-BE49-F238E27FC236}">
                <a16:creationId xmlns:a16="http://schemas.microsoft.com/office/drawing/2014/main" id="{86080961-59DB-5EAB-DE0F-76842A391AB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08" t="12016" r="308" b="14733"/>
          <a:stretch/>
        </p:blipFill>
        <p:spPr bwMode="auto">
          <a:xfrm>
            <a:off x="396805" y="3863011"/>
            <a:ext cx="1371407"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CB5AFD4-6027-F2AC-561F-D9F46331187B}"/>
              </a:ext>
            </a:extLst>
          </p:cNvPr>
          <p:cNvSpPr txBox="1"/>
          <p:nvPr/>
        </p:nvSpPr>
        <p:spPr>
          <a:xfrm>
            <a:off x="467557" y="5262422"/>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Eugenio</a:t>
            </a:r>
          </a:p>
          <a:p>
            <a:pPr algn="ctr"/>
            <a:r>
              <a:rPr lang="en-US" sz="1600" dirty="0">
                <a:solidFill>
                  <a:srgbClr val="7F7F7F"/>
                </a:solidFill>
                <a:cs typeface="Arial" panose="020B0604020202020204" pitchFamily="34" charset="0"/>
              </a:rPr>
              <a:t>Social</a:t>
            </a:r>
          </a:p>
        </p:txBody>
      </p:sp>
      <p:pic>
        <p:nvPicPr>
          <p:cNvPr id="1044" name="Picture 20">
            <a:extLst>
              <a:ext uri="{FF2B5EF4-FFF2-40B4-BE49-F238E27FC236}">
                <a16:creationId xmlns:a16="http://schemas.microsoft.com/office/drawing/2014/main" id="{3DAE9426-4378-AA8F-7960-439B46280BC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7243"/>
          <a:stretch/>
        </p:blipFill>
        <p:spPr bwMode="auto">
          <a:xfrm>
            <a:off x="1998196" y="3863011"/>
            <a:ext cx="1380716"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F1C194-71C6-2367-1B0C-0B2AC41B4C4C}"/>
              </a:ext>
            </a:extLst>
          </p:cNvPr>
          <p:cNvSpPr txBox="1"/>
          <p:nvPr/>
        </p:nvSpPr>
        <p:spPr>
          <a:xfrm>
            <a:off x="2073603" y="5262422"/>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Meenakshi</a:t>
            </a:r>
          </a:p>
          <a:p>
            <a:pPr algn="ctr"/>
            <a:r>
              <a:rPr lang="en-US" sz="1600" dirty="0">
                <a:solidFill>
                  <a:srgbClr val="7F7F7F"/>
                </a:solidFill>
                <a:cs typeface="Arial" panose="020B0604020202020204" pitchFamily="34" charset="0"/>
              </a:rPr>
              <a:t>Outreach</a:t>
            </a:r>
          </a:p>
        </p:txBody>
      </p:sp>
      <p:pic>
        <p:nvPicPr>
          <p:cNvPr id="1046" name="Picture 22">
            <a:extLst>
              <a:ext uri="{FF2B5EF4-FFF2-40B4-BE49-F238E27FC236}">
                <a16:creationId xmlns:a16="http://schemas.microsoft.com/office/drawing/2014/main" id="{41C47E35-7C5A-B8D8-28D8-BEEC83167EF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1" t="6125" r="-241" b="19954"/>
          <a:stretch/>
        </p:blipFill>
        <p:spPr bwMode="auto">
          <a:xfrm>
            <a:off x="3608470" y="3862173"/>
            <a:ext cx="1360264" cy="1371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690254-8B0F-0E95-5DAA-6F109A176A4F}"/>
              </a:ext>
            </a:extLst>
          </p:cNvPr>
          <p:cNvSpPr txBox="1"/>
          <p:nvPr/>
        </p:nvSpPr>
        <p:spPr>
          <a:xfrm>
            <a:off x="3683840" y="5262421"/>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Albin</a:t>
            </a:r>
          </a:p>
          <a:p>
            <a:pPr algn="ctr"/>
            <a:r>
              <a:rPr lang="en-US" sz="1600" dirty="0">
                <a:solidFill>
                  <a:srgbClr val="7F7F7F"/>
                </a:solidFill>
                <a:cs typeface="Arial" panose="020B0604020202020204" pitchFamily="34" charset="0"/>
              </a:rPr>
              <a:t>Sports</a:t>
            </a:r>
          </a:p>
        </p:txBody>
      </p:sp>
      <p:pic>
        <p:nvPicPr>
          <p:cNvPr id="1048" name="Picture 24">
            <a:extLst>
              <a:ext uri="{FF2B5EF4-FFF2-40B4-BE49-F238E27FC236}">
                <a16:creationId xmlns:a16="http://schemas.microsoft.com/office/drawing/2014/main" id="{53550C31-263C-19AC-5233-E6FBF6F669F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26551"/>
          <a:stretch/>
        </p:blipFill>
        <p:spPr bwMode="auto">
          <a:xfrm>
            <a:off x="5537009" y="2342404"/>
            <a:ext cx="1370253" cy="1371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90D4E1-267C-C4CB-74CF-BB11049DB5C8}"/>
              </a:ext>
            </a:extLst>
          </p:cNvPr>
          <p:cNvSpPr txBox="1"/>
          <p:nvPr/>
        </p:nvSpPr>
        <p:spPr>
          <a:xfrm>
            <a:off x="5611362" y="3742652"/>
            <a:ext cx="1229901" cy="830997"/>
          </a:xfrm>
          <a:prstGeom prst="rect">
            <a:avLst/>
          </a:prstGeom>
          <a:noFill/>
          <a:ln>
            <a:noFill/>
          </a:ln>
        </p:spPr>
        <p:txBody>
          <a:bodyPr wrap="square" rtlCol="0">
            <a:spAutoFit/>
          </a:bodyPr>
          <a:lstStyle/>
          <a:p>
            <a:pPr algn="ctr"/>
            <a:r>
              <a:rPr lang="en-US" sz="1600" dirty="0" err="1">
                <a:solidFill>
                  <a:schemeClr val="bg1"/>
                </a:solidFill>
                <a:cs typeface="Arial" panose="020B0604020202020204" pitchFamily="34" charset="0"/>
              </a:rPr>
              <a:t>Meghavin</a:t>
            </a:r>
            <a:endParaRPr lang="en-US" sz="1600" dirty="0">
              <a:solidFill>
                <a:schemeClr val="bg1"/>
              </a:solidFill>
              <a:cs typeface="Arial" panose="020B0604020202020204" pitchFamily="34" charset="0"/>
            </a:endParaRPr>
          </a:p>
          <a:p>
            <a:pPr algn="ctr"/>
            <a:r>
              <a:rPr lang="en-US" sz="1600" dirty="0">
                <a:solidFill>
                  <a:srgbClr val="7F7F7F"/>
                </a:solidFill>
                <a:cs typeface="Arial" panose="020B0604020202020204" pitchFamily="34" charset="0"/>
              </a:rPr>
              <a:t>PGSG Senator</a:t>
            </a:r>
          </a:p>
        </p:txBody>
      </p:sp>
      <p:pic>
        <p:nvPicPr>
          <p:cNvPr id="1050" name="Picture 26">
            <a:extLst>
              <a:ext uri="{FF2B5EF4-FFF2-40B4-BE49-F238E27FC236}">
                <a16:creationId xmlns:a16="http://schemas.microsoft.com/office/drawing/2014/main" id="{79F8CBEE-8276-4E22-4B19-AA46DE5D33F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26091"/>
          <a:stretch/>
        </p:blipFill>
        <p:spPr bwMode="auto">
          <a:xfrm>
            <a:off x="7155319" y="2339007"/>
            <a:ext cx="13592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922AA4-FB8A-1EEA-FEDC-866BAC3FE7B4}"/>
              </a:ext>
            </a:extLst>
          </p:cNvPr>
          <p:cNvSpPr txBox="1"/>
          <p:nvPr/>
        </p:nvSpPr>
        <p:spPr>
          <a:xfrm>
            <a:off x="7219968" y="3745029"/>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Antonio</a:t>
            </a:r>
          </a:p>
          <a:p>
            <a:pPr algn="ctr"/>
            <a:r>
              <a:rPr lang="en-US" sz="1600" dirty="0">
                <a:solidFill>
                  <a:srgbClr val="7F7F7F"/>
                </a:solidFill>
                <a:cs typeface="Arial" panose="020B0604020202020204" pitchFamily="34" charset="0"/>
              </a:rPr>
              <a:t>Diversity</a:t>
            </a:r>
          </a:p>
        </p:txBody>
      </p:sp>
      <p:pic>
        <p:nvPicPr>
          <p:cNvPr id="1052" name="Picture 28">
            <a:extLst>
              <a:ext uri="{FF2B5EF4-FFF2-40B4-BE49-F238E27FC236}">
                <a16:creationId xmlns:a16="http://schemas.microsoft.com/office/drawing/2014/main" id="{DE2EBC15-A4AE-1479-35FD-85480154360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 t="4642" r="16" b="21498"/>
          <a:stretch/>
        </p:blipFill>
        <p:spPr bwMode="auto">
          <a:xfrm>
            <a:off x="8754287" y="2339007"/>
            <a:ext cx="1361401" cy="1371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55CF6F4-300F-1141-B963-FE2522E3FCBC}"/>
              </a:ext>
            </a:extLst>
          </p:cNvPr>
          <p:cNvSpPr txBox="1"/>
          <p:nvPr/>
        </p:nvSpPr>
        <p:spPr>
          <a:xfrm>
            <a:off x="8819423" y="3742651"/>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Tanner</a:t>
            </a:r>
          </a:p>
          <a:p>
            <a:pPr algn="ctr"/>
            <a:r>
              <a:rPr lang="en-US" sz="1600" dirty="0">
                <a:solidFill>
                  <a:srgbClr val="7F7F7F"/>
                </a:solidFill>
                <a:cs typeface="Arial" panose="020B0604020202020204" pitchFamily="34" charset="0"/>
              </a:rPr>
              <a:t>Diversity</a:t>
            </a:r>
          </a:p>
        </p:txBody>
      </p:sp>
      <p:pic>
        <p:nvPicPr>
          <p:cNvPr id="1054" name="Picture 30">
            <a:extLst>
              <a:ext uri="{FF2B5EF4-FFF2-40B4-BE49-F238E27FC236}">
                <a16:creationId xmlns:a16="http://schemas.microsoft.com/office/drawing/2014/main" id="{74481DAA-F241-AD4A-E99C-424F892EA09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26140"/>
          <a:stretch/>
        </p:blipFill>
        <p:spPr bwMode="auto">
          <a:xfrm>
            <a:off x="10355456" y="2339007"/>
            <a:ext cx="1360971" cy="1371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AA07E3-24D1-36E7-AB15-B7460CC09818}"/>
              </a:ext>
            </a:extLst>
          </p:cNvPr>
          <p:cNvSpPr txBox="1"/>
          <p:nvPr/>
        </p:nvSpPr>
        <p:spPr>
          <a:xfrm>
            <a:off x="10355394" y="3748150"/>
            <a:ext cx="1360971" cy="584775"/>
          </a:xfrm>
          <a:prstGeom prst="rect">
            <a:avLst/>
          </a:prstGeom>
          <a:noFill/>
          <a:ln>
            <a:noFill/>
          </a:ln>
        </p:spPr>
        <p:txBody>
          <a:bodyPr wrap="square" rtlCol="0">
            <a:spAutoFit/>
          </a:bodyPr>
          <a:lstStyle/>
          <a:p>
            <a:pPr algn="ctr"/>
            <a:r>
              <a:rPr lang="en-US" sz="1600" dirty="0" err="1">
                <a:solidFill>
                  <a:schemeClr val="bg1"/>
                </a:solidFill>
                <a:cs typeface="Arial" panose="020B0604020202020204" pitchFamily="34" charset="0"/>
              </a:rPr>
              <a:t>Priyadarshan</a:t>
            </a:r>
            <a:endParaRPr lang="en-US" sz="1600" dirty="0">
              <a:solidFill>
                <a:schemeClr val="bg1"/>
              </a:solidFill>
              <a:cs typeface="Arial" panose="020B0604020202020204" pitchFamily="34" charset="0"/>
            </a:endParaRPr>
          </a:p>
          <a:p>
            <a:pPr algn="ctr"/>
            <a:r>
              <a:rPr lang="en-US" sz="1600" dirty="0">
                <a:solidFill>
                  <a:srgbClr val="7F7F7F"/>
                </a:solidFill>
                <a:cs typeface="Arial" panose="020B0604020202020204" pitchFamily="34" charset="0"/>
              </a:rPr>
              <a:t>Social Media</a:t>
            </a:r>
          </a:p>
        </p:txBody>
      </p:sp>
      <p:sp>
        <p:nvSpPr>
          <p:cNvPr id="17" name="TextBox 16">
            <a:extLst>
              <a:ext uri="{FF2B5EF4-FFF2-40B4-BE49-F238E27FC236}">
                <a16:creationId xmlns:a16="http://schemas.microsoft.com/office/drawing/2014/main" id="{F31CB3C9-278F-A730-7634-13BE19F853A0}"/>
              </a:ext>
            </a:extLst>
          </p:cNvPr>
          <p:cNvSpPr txBox="1"/>
          <p:nvPr/>
        </p:nvSpPr>
        <p:spPr>
          <a:xfrm>
            <a:off x="5639095" y="5981860"/>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Rohan</a:t>
            </a:r>
          </a:p>
          <a:p>
            <a:pPr algn="ctr"/>
            <a:r>
              <a:rPr lang="en-US" sz="1600" dirty="0">
                <a:solidFill>
                  <a:srgbClr val="7F7F7F"/>
                </a:solidFill>
                <a:cs typeface="Arial" panose="020B0604020202020204" pitchFamily="34" charset="0"/>
              </a:rPr>
              <a:t>Industry</a:t>
            </a:r>
          </a:p>
        </p:txBody>
      </p:sp>
      <p:pic>
        <p:nvPicPr>
          <p:cNvPr id="1058" name="Picture 34">
            <a:extLst>
              <a:ext uri="{FF2B5EF4-FFF2-40B4-BE49-F238E27FC236}">
                <a16:creationId xmlns:a16="http://schemas.microsoft.com/office/drawing/2014/main" id="{9A65DDBC-E921-6F37-52C3-D1F38DD0034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11" t="6585" r="-211" b="19999"/>
          <a:stretch/>
        </p:blipFill>
        <p:spPr bwMode="auto">
          <a:xfrm>
            <a:off x="7150103" y="4530338"/>
            <a:ext cx="1369630" cy="13716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99F2B2C-3505-38A5-CB65-FB33BD4AA633}"/>
              </a:ext>
            </a:extLst>
          </p:cNvPr>
          <p:cNvSpPr txBox="1"/>
          <p:nvPr/>
        </p:nvSpPr>
        <p:spPr>
          <a:xfrm>
            <a:off x="7213573" y="5981859"/>
            <a:ext cx="1229901" cy="584775"/>
          </a:xfrm>
          <a:prstGeom prst="rect">
            <a:avLst/>
          </a:prstGeom>
          <a:noFill/>
          <a:ln>
            <a:noFill/>
          </a:ln>
        </p:spPr>
        <p:txBody>
          <a:bodyPr wrap="square" rtlCol="0">
            <a:spAutoFit/>
          </a:bodyPr>
          <a:lstStyle/>
          <a:p>
            <a:pPr algn="ctr"/>
            <a:r>
              <a:rPr lang="en-US" sz="1600" dirty="0" err="1">
                <a:solidFill>
                  <a:schemeClr val="bg1"/>
                </a:solidFill>
                <a:cs typeface="Arial" panose="020B0604020202020204" pitchFamily="34" charset="0"/>
              </a:rPr>
              <a:t>Abhi</a:t>
            </a:r>
            <a:endParaRPr lang="en-US" sz="1600" dirty="0">
              <a:solidFill>
                <a:schemeClr val="bg1"/>
              </a:solidFill>
              <a:cs typeface="Arial" panose="020B0604020202020204" pitchFamily="34" charset="0"/>
            </a:endParaRPr>
          </a:p>
          <a:p>
            <a:pPr algn="ctr"/>
            <a:r>
              <a:rPr lang="en-US" sz="1600" dirty="0">
                <a:solidFill>
                  <a:srgbClr val="7F7F7F"/>
                </a:solidFill>
                <a:cs typeface="Arial" panose="020B0604020202020204" pitchFamily="34" charset="0"/>
              </a:rPr>
              <a:t>Mentoring</a:t>
            </a:r>
          </a:p>
        </p:txBody>
      </p:sp>
      <p:pic>
        <p:nvPicPr>
          <p:cNvPr id="1060" name="Picture 36">
            <a:extLst>
              <a:ext uri="{FF2B5EF4-FFF2-40B4-BE49-F238E27FC236}">
                <a16:creationId xmlns:a16="http://schemas.microsoft.com/office/drawing/2014/main" id="{528BCB1A-1B4E-C25C-2403-271BB09BD0D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6749"/>
          <a:stretch/>
        </p:blipFill>
        <p:spPr bwMode="auto">
          <a:xfrm>
            <a:off x="8750416" y="4530338"/>
            <a:ext cx="1372274" cy="13716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433B3B1-5505-43F9-4D80-B0558E1A7FAA}"/>
              </a:ext>
            </a:extLst>
          </p:cNvPr>
          <p:cNvSpPr txBox="1"/>
          <p:nvPr/>
        </p:nvSpPr>
        <p:spPr>
          <a:xfrm>
            <a:off x="8749983" y="5981858"/>
            <a:ext cx="1372708" cy="584775"/>
          </a:xfrm>
          <a:prstGeom prst="rect">
            <a:avLst/>
          </a:prstGeom>
          <a:noFill/>
          <a:ln>
            <a:noFill/>
          </a:ln>
        </p:spPr>
        <p:txBody>
          <a:bodyPr wrap="square" rtlCol="0">
            <a:spAutoFit/>
          </a:bodyPr>
          <a:lstStyle/>
          <a:p>
            <a:pPr algn="ctr"/>
            <a:r>
              <a:rPr lang="en-US" sz="1600" dirty="0" err="1">
                <a:solidFill>
                  <a:schemeClr val="bg1"/>
                </a:solidFill>
                <a:cs typeface="Arial" panose="020B0604020202020204" pitchFamily="34" charset="0"/>
              </a:rPr>
              <a:t>Shanmukhi</a:t>
            </a:r>
            <a:endParaRPr lang="en-US" sz="1600" dirty="0">
              <a:solidFill>
                <a:schemeClr val="bg1"/>
              </a:solidFill>
              <a:cs typeface="Arial" panose="020B0604020202020204" pitchFamily="34" charset="0"/>
            </a:endParaRPr>
          </a:p>
          <a:p>
            <a:pPr algn="ctr"/>
            <a:r>
              <a:rPr lang="en-US" sz="1600" dirty="0">
                <a:solidFill>
                  <a:srgbClr val="7F7F7F"/>
                </a:solidFill>
                <a:cs typeface="Arial" panose="020B0604020202020204" pitchFamily="34" charset="0"/>
              </a:rPr>
              <a:t>Women in ME</a:t>
            </a:r>
          </a:p>
        </p:txBody>
      </p:sp>
      <p:pic>
        <p:nvPicPr>
          <p:cNvPr id="1064" name="Picture 40" descr="Profile photo of Nicole Key">
            <a:extLst>
              <a:ext uri="{FF2B5EF4-FFF2-40B4-BE49-F238E27FC236}">
                <a16:creationId xmlns:a16="http://schemas.microsoft.com/office/drawing/2014/main" id="{0D14F4A6-9394-F672-1090-8D0D271BACC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61452" y="4530338"/>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2DB6D8C-44C4-BFD6-5405-034B4EFB8D63}"/>
              </a:ext>
            </a:extLst>
          </p:cNvPr>
          <p:cNvSpPr txBox="1"/>
          <p:nvPr/>
        </p:nvSpPr>
        <p:spPr>
          <a:xfrm>
            <a:off x="10427775" y="5981857"/>
            <a:ext cx="1229901" cy="584775"/>
          </a:xfrm>
          <a:prstGeom prst="rect">
            <a:avLst/>
          </a:prstGeom>
          <a:noFill/>
          <a:ln>
            <a:noFill/>
          </a:ln>
        </p:spPr>
        <p:txBody>
          <a:bodyPr wrap="square" rtlCol="0">
            <a:spAutoFit/>
          </a:bodyPr>
          <a:lstStyle/>
          <a:p>
            <a:pPr algn="ctr"/>
            <a:r>
              <a:rPr lang="en-US" sz="1600" dirty="0">
                <a:solidFill>
                  <a:schemeClr val="bg1"/>
                </a:solidFill>
                <a:cs typeface="Arial" panose="020B0604020202020204" pitchFamily="34" charset="0"/>
              </a:rPr>
              <a:t>Dr. Key</a:t>
            </a:r>
          </a:p>
          <a:p>
            <a:pPr algn="ctr"/>
            <a:r>
              <a:rPr lang="en-US" sz="1600" dirty="0">
                <a:solidFill>
                  <a:srgbClr val="7F7F7F"/>
                </a:solidFill>
                <a:cs typeface="Arial" panose="020B0604020202020204" pitchFamily="34" charset="0"/>
              </a:rPr>
              <a:t>Advisor</a:t>
            </a:r>
          </a:p>
        </p:txBody>
      </p:sp>
    </p:spTree>
    <p:extLst>
      <p:ext uri="{BB962C8B-B14F-4D97-AF65-F5344CB8AC3E}">
        <p14:creationId xmlns:p14="http://schemas.microsoft.com/office/powerpoint/2010/main" val="945141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5">
            <a:extLst>
              <a:ext uri="{FF2B5EF4-FFF2-40B4-BE49-F238E27FC236}">
                <a16:creationId xmlns:a16="http://schemas.microsoft.com/office/drawing/2014/main" id="{BACEDA52-C656-4E73-B5B6-B631261BB950}"/>
              </a:ext>
            </a:extLst>
          </p:cNvPr>
          <p:cNvSpPr>
            <a:spLocks noChangeArrowheads="1"/>
          </p:cNvSpPr>
          <p:nvPr/>
        </p:nvSpPr>
        <p:spPr bwMode="auto">
          <a:xfrm>
            <a:off x="0" y="203200"/>
            <a:ext cx="5949243" cy="1016000"/>
          </a:xfrm>
          <a:prstGeom prst="rect">
            <a:avLst/>
          </a:prstGeom>
          <a:solidFill>
            <a:schemeClr val="bg1"/>
          </a:solidFill>
          <a:ln>
            <a:noFill/>
          </a:ln>
        </p:spPr>
        <p:txBody>
          <a:bodyPr wrap="none" lIns="120651" tIns="59267" rIns="120651" bIns="59267" anchor="ctr"/>
          <a:lstStyle/>
          <a:p>
            <a:pPr>
              <a:buClr>
                <a:srgbClr val="CCCC99"/>
              </a:buClr>
            </a:pPr>
            <a:endParaRPr lang="en-US" sz="2400">
              <a:solidFill>
                <a:schemeClr val="bg1"/>
              </a:solidFill>
            </a:endParaRPr>
          </a:p>
        </p:txBody>
      </p:sp>
      <p:sp>
        <p:nvSpPr>
          <p:cNvPr id="29" name="Rectangle 6">
            <a:extLst>
              <a:ext uri="{FF2B5EF4-FFF2-40B4-BE49-F238E27FC236}">
                <a16:creationId xmlns:a16="http://schemas.microsoft.com/office/drawing/2014/main" id="{F80CEBD6-2B7A-4023-A487-866529CEA692}"/>
              </a:ext>
            </a:extLst>
          </p:cNvPr>
          <p:cNvSpPr>
            <a:spLocks noChangeArrowheads="1"/>
          </p:cNvSpPr>
          <p:nvPr/>
        </p:nvSpPr>
        <p:spPr bwMode="auto">
          <a:xfrm>
            <a:off x="531761" y="203200"/>
            <a:ext cx="6241196"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lnSpc>
                <a:spcPct val="85000"/>
              </a:lnSpc>
              <a:spcBef>
                <a:spcPct val="0"/>
              </a:spcBef>
              <a:buClrTx/>
              <a:buSzTx/>
              <a:buFontTx/>
              <a:buNone/>
            </a:pPr>
            <a:r>
              <a:rPr lang="en-US" sz="3467" b="1" dirty="0">
                <a:solidFill>
                  <a:srgbClr val="C9BA92"/>
                </a:solidFill>
                <a:latin typeface="Arial" charset="0"/>
              </a:rPr>
              <a:t>Questions</a:t>
            </a:r>
            <a:endParaRPr lang="en-US" sz="2933" dirty="0">
              <a:solidFill>
                <a:srgbClr val="C9BA92"/>
              </a:solidFill>
              <a:latin typeface="Arial" charset="0"/>
            </a:endParaRPr>
          </a:p>
        </p:txBody>
      </p:sp>
      <p:sp>
        <p:nvSpPr>
          <p:cNvPr id="2" name="TextBox 1">
            <a:hlinkClick r:id="rId3"/>
            <a:extLst>
              <a:ext uri="{FF2B5EF4-FFF2-40B4-BE49-F238E27FC236}">
                <a16:creationId xmlns:a16="http://schemas.microsoft.com/office/drawing/2014/main" id="{CE683AE1-E6A4-E410-29AE-9E005C4274D0}"/>
              </a:ext>
            </a:extLst>
          </p:cNvPr>
          <p:cNvSpPr txBox="1"/>
          <p:nvPr/>
        </p:nvSpPr>
        <p:spPr>
          <a:xfrm>
            <a:off x="2421269" y="3022738"/>
            <a:ext cx="7055948" cy="1569660"/>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purdueomega.com</a:t>
            </a:r>
          </a:p>
          <a:p>
            <a:pPr algn="ctr"/>
            <a:r>
              <a:rPr lang="en-US" sz="4800" dirty="0">
                <a:latin typeface="Arial" panose="020B0604020202020204" pitchFamily="34" charset="0"/>
                <a:cs typeface="Arial" panose="020B0604020202020204" pitchFamily="34" charset="0"/>
              </a:rPr>
              <a:t>puomega@purdue.edu</a:t>
            </a:r>
          </a:p>
        </p:txBody>
      </p:sp>
    </p:spTree>
    <p:extLst>
      <p:ext uri="{BB962C8B-B14F-4D97-AF65-F5344CB8AC3E}">
        <p14:creationId xmlns:p14="http://schemas.microsoft.com/office/powerpoint/2010/main" val="2787559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MEGA welcome.potx" id="{44852A85-F5D5-41F5-9012-95B94716C996}" vid="{DFB62A44-8AD5-41AF-87C4-FB25E8A08C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120</Words>
  <Application>Microsoft Office PowerPoint</Application>
  <PresentationFormat>Widescreen</PresentationFormat>
  <Paragraphs>59</Paragraphs>
  <Slides>7</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vt:i4>
      </vt:variant>
    </vt:vector>
  </HeadingPairs>
  <TitlesOfParts>
    <vt:vector size="21" baseType="lpstr">
      <vt:lpstr>Acumin Pro</vt:lpstr>
      <vt:lpstr>Acumin Pro ExtraCondensed</vt:lpstr>
      <vt:lpstr>Acumin Pro ExtraCondensed Smbd</vt:lpstr>
      <vt:lpstr>Acumin Pro Medium</vt:lpstr>
      <vt:lpstr>Acumin Pro Semibold</vt:lpstr>
      <vt:lpstr>Acumin Pro SemiCondensed</vt:lpstr>
      <vt:lpstr>United Sans Cd Md</vt:lpstr>
      <vt:lpstr>United Sans Reg Medium</vt:lpstr>
      <vt:lpstr>Arial</vt:lpstr>
      <vt:lpstr>Calibri</vt:lpstr>
      <vt:lpstr>Calibri Light</vt:lpstr>
      <vt:lpstr>Wingdings</vt:lpstr>
      <vt:lpstr>Office Theme</vt:lpstr>
      <vt:lpstr>Purdue2</vt:lpstr>
      <vt:lpstr>Official Mechanical Engineering Graduate Association (OMEGA)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Jacob Grant</dc:creator>
  <cp:lastModifiedBy>Xiaomin Qian</cp:lastModifiedBy>
  <cp:revision>7</cp:revision>
  <dcterms:created xsi:type="dcterms:W3CDTF">2023-08-15T04:44:59Z</dcterms:created>
  <dcterms:modified xsi:type="dcterms:W3CDTF">2024-01-05T19:43:57Z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2023-08-15T05:22:49Z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03cdd36d-6c82-49e5-b8d4-53c28090b4ac</vt:lpwstr>
  </property>
  <property fmtid="{D5CDD505-2E9C-101B-9397-08002B2CF9AE}" pid="8" name="MSIP_Label_4044bd30-2ed7-4c9d-9d12-46200872a97b_ContentBits">
    <vt:lpwstr>0</vt:lpwstr>
  </property>
</Properties>
</file>