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11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2957EF-57F8-222C-DC8D-419FB6231C54}" v="40" dt="2026-08-19T13:22:30.4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49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Click to move the slide</a:t>
            </a: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000" b="0" strike="noStrike" spc="-1">
                <a:latin typeface="Arial"/>
              </a:rPr>
              <a:t>Click to edit the notes format</a:t>
            </a:r>
          </a:p>
        </p:txBody>
      </p:sp>
      <p:sp>
        <p:nvSpPr>
          <p:cNvPr id="8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1400" b="0" strike="noStrike" spc="-1">
                <a:latin typeface="Times New Roman"/>
              </a:rPr>
              <a:t>&lt;header&gt;</a:t>
            </a:r>
          </a:p>
        </p:txBody>
      </p:sp>
      <p:sp>
        <p:nvSpPr>
          <p:cNvPr id="85" name="PlaceHolder 4"/>
          <p:cNvSpPr>
            <a:spLocks noGrp="1"/>
          </p:cNvSpPr>
          <p:nvPr>
            <p:ph type="dt" idx="7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buNone/>
              <a:defRPr lang="en-US" sz="1400" b="0" strike="noStrike" spc="-1">
                <a:latin typeface="Times New Roman"/>
              </a:defRPr>
            </a:lvl1pPr>
          </a:lstStyle>
          <a:p>
            <a:pPr algn="r">
              <a:buNone/>
            </a:pPr>
            <a:r>
              <a:rPr lang="en-US" sz="1400" b="0" strike="noStrike" spc="-1">
                <a:latin typeface="Times New Roman"/>
              </a:rPr>
              <a:t>&lt;date/time&gt;</a:t>
            </a:r>
          </a:p>
        </p:txBody>
      </p:sp>
      <p:sp>
        <p:nvSpPr>
          <p:cNvPr id="86" name="PlaceHolder 5"/>
          <p:cNvSpPr>
            <a:spLocks noGrp="1"/>
          </p:cNvSpPr>
          <p:nvPr>
            <p:ph type="ftr" idx="8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>
              <a:defRPr lang="en-US" sz="1400" b="0" strike="noStrike" spc="-1">
                <a:latin typeface="Times New Roman"/>
              </a:defRPr>
            </a:lvl1pPr>
          </a:lstStyle>
          <a:p>
            <a:r>
              <a:rPr lang="en-US" sz="1400" b="0" strike="noStrike" spc="-1">
                <a:latin typeface="Times New Roman"/>
              </a:rPr>
              <a:t>&lt;footer&gt;</a:t>
            </a:r>
          </a:p>
        </p:txBody>
      </p:sp>
      <p:sp>
        <p:nvSpPr>
          <p:cNvPr id="87" name="PlaceHolder 6"/>
          <p:cNvSpPr>
            <a:spLocks noGrp="1"/>
          </p:cNvSpPr>
          <p:nvPr>
            <p:ph type="sldNum" idx="9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buNone/>
              <a:defRPr lang="en-US" sz="1400" b="0" strike="noStrike" spc="-1">
                <a:latin typeface="Times New Roman"/>
              </a:defRPr>
            </a:lvl1pPr>
          </a:lstStyle>
          <a:p>
            <a:pPr algn="r">
              <a:buNone/>
            </a:pPr>
            <a:fld id="{A851196C-2242-4758-AA42-9153471D6992}" type="slidenum">
              <a:rPr lang="en-US" sz="1400" b="0" strike="noStrike" spc="-1">
                <a:latin typeface="Times New Roman"/>
              </a:rPr>
              <a:t>‹#›</a:t>
            </a:fld>
            <a:endParaRPr lang="en-US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-216000">
              <a:lnSpc>
                <a:spcPct val="100000"/>
              </a:lnSpc>
              <a:buNone/>
            </a:pPr>
            <a:r>
              <a:rPr lang="en-US" sz="2000" b="0" strike="noStrike" spc="-1">
                <a:latin typeface="Arial"/>
              </a:rPr>
              <a:t>Lab cookouts</a:t>
            </a:r>
          </a:p>
          <a:p>
            <a:pPr marL="216000" indent="-216000">
              <a:lnSpc>
                <a:spcPct val="100000"/>
              </a:lnSpc>
              <a:buNone/>
            </a:pPr>
            <a:r>
              <a:rPr lang="en-US" sz="2000" b="0" strike="noStrike" spc="-1">
                <a:latin typeface="Arial"/>
              </a:rPr>
              <a:t>Area exam study sessions</a:t>
            </a:r>
          </a:p>
          <a:p>
            <a:pPr marL="216000" indent="-216000">
              <a:lnSpc>
                <a:spcPct val="100000"/>
              </a:lnSpc>
              <a:buNone/>
            </a:pPr>
            <a:r>
              <a:rPr lang="en-US" sz="2000" b="0" strike="noStrike" spc="-1">
                <a:latin typeface="Arial"/>
              </a:rPr>
              <a:t>Mentorship circles</a:t>
            </a:r>
          </a:p>
          <a:p>
            <a:pPr marL="216000" indent="-216000">
              <a:lnSpc>
                <a:spcPct val="100000"/>
              </a:lnSpc>
              <a:buNone/>
            </a:pPr>
            <a:endParaRPr lang="en-US" sz="2000" b="0" strike="noStrike" spc="-1">
              <a:latin typeface="Arial"/>
            </a:endParaRPr>
          </a:p>
        </p:txBody>
      </p:sp>
      <p:sp>
        <p:nvSpPr>
          <p:cNvPr id="156" name="PlaceHolder 3"/>
          <p:cNvSpPr>
            <a:spLocks noGrp="1"/>
          </p:cNvSpPr>
          <p:nvPr>
            <p:ph type="sldNum" idx="1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buNone/>
              <a:defRPr lang="en-US" sz="1200" b="0" strike="noStrike" spc="-1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4BDFBEB2-8EEE-412A-9AD0-2F2D879FCC9A}" type="slidenum">
              <a:rPr lang="en-US" sz="1200" b="0" strike="noStrike" spc="-1">
                <a:latin typeface="Times New Roman"/>
              </a:rPr>
              <a:t>3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5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endParaRPr lang="en-US" sz="2000" b="0" strike="noStrike" spc="-1">
              <a:latin typeface="Arial"/>
            </a:endParaRPr>
          </a:p>
        </p:txBody>
      </p:sp>
      <p:sp>
        <p:nvSpPr>
          <p:cNvPr id="159" name="PlaceHolder 3"/>
          <p:cNvSpPr>
            <a:spLocks noGrp="1"/>
          </p:cNvSpPr>
          <p:nvPr>
            <p:ph type="sldNum" idx="1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buNone/>
              <a:defRPr lang="en-US" sz="1200" b="0" strike="noStrike" spc="-1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828A4CFC-F29B-4809-BFA4-D461863D895B}" type="slidenum">
              <a:rPr lang="en-US" sz="1200" b="0" strike="noStrike" spc="-1">
                <a:latin typeface="Times New Roman"/>
              </a:rPr>
              <a:t>6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8E726EFE-E551-4632-A2A9-8F7BE7AA9592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505CF964-4BE7-4BF6-822C-A87C6C5C156C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8DEB1549-7F15-4B7B-9A50-57049338E27C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02271B6A-9DF4-41E0-915D-7BA4B9EC85D6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7985B6B3-EB27-4F10-AA2F-C3B92666C447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45F4005E-04B2-41D9-90C6-EB12689BB893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00C093B6-DB0B-4E66-8ED8-203FFB2C0847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CBA8CCCF-17C0-4632-97E5-45B248059BB6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237242AB-E70B-4E7E-BCDD-AA0ED0EA26B5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640" cy="1106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EBE82168-5740-4CF5-9C30-EF4A3FBBA02B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DDE23437-9B17-404C-AD3C-8BD1E651D197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C51964A0-86D6-42B0-9D07-29313895892A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A0BB25A7-0559-4940-9A3F-D73C0FEE0575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C1AAA835-AF87-4488-9B4A-91BD4B5759C2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F317986C-1D02-4E7B-BD50-94F99328022C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D11CD5B8-ABBE-438E-A9F9-D0CC123D147F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7361A433-5E2F-4EC3-9417-E9E74E3C8155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6F2BD508-EEDD-4E55-8EF6-ACAB338E9270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85BE6D87-4E91-487D-92AE-FDEA31EFE2C0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6645D28E-2615-4426-B10D-6168CCE895CC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640" cy="1106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1D6E3C41-802F-44CD-BBCF-2E60966948E8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1E6B612E-09A0-4EEC-9A0D-07BC7C962B9D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126118DF-FE3A-41EB-9389-6EEBF13FB94D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6F816CF5-9A58-4274-88BE-0F5621618B6D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en-US" sz="6000" b="1" strike="noStrike" spc="-1">
                <a:solidFill>
                  <a:srgbClr val="BDD7EE"/>
                </a:solidFill>
                <a:latin typeface="Calibri"/>
              </a:rPr>
              <a:t>Click to edit Master title style</a:t>
            </a:r>
            <a:endParaRPr lang="en-US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>
              <a:lnSpc>
                <a:spcPct val="100000"/>
              </a:lnSpc>
              <a:buNone/>
              <a:defRPr lang="en-US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lang="en-US" sz="1200" b="0" strike="noStrike" spc="-1">
                <a:solidFill>
                  <a:srgbClr val="8B8B8B"/>
                </a:solidFill>
                <a:latin typeface="Calibri"/>
              </a:rPr>
              <a:t>&lt;date/time&gt;</a:t>
            </a:r>
            <a:endParaRPr lang="en-US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buNone/>
              <a:defRPr lang="en-US" sz="1400" b="0" strike="noStrike" spc="-1">
                <a:latin typeface="Times New Roman"/>
              </a:defRPr>
            </a:lvl1pPr>
          </a:lstStyle>
          <a:p>
            <a:pPr algn="ctr">
              <a:buNone/>
            </a:pPr>
            <a:r>
              <a:rPr lang="en-US" sz="1400" b="0" strike="noStrike" spc="-1">
                <a:latin typeface="Times New Roman"/>
              </a:rPr>
              <a:t>&lt;footer&gt;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lang="en-US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C7967F8F-E0CC-45FF-92B1-6364529F8CBA}" type="slidenum">
              <a:rPr lang="en-US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FFFFFF"/>
                </a:solidFill>
                <a:latin typeface="Calibri"/>
              </a:rPr>
              <a:t>Click to edit the outline text format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solidFill>
                  <a:srgbClr val="FFFFFF"/>
                </a:solidFill>
                <a:latin typeface="Calibri"/>
              </a:rPr>
              <a:t>Second Outline Level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FFFFFF"/>
                </a:solidFill>
                <a:latin typeface="Calibri"/>
              </a:rPr>
              <a:t>Third Outline Level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FFFFFF"/>
                </a:solidFill>
                <a:latin typeface="Calibri"/>
              </a:rPr>
              <a:t>Fourth Outline Level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FFFFFF"/>
                </a:solidFill>
                <a:latin typeface="Calibri"/>
              </a:rPr>
              <a:t>Fifth Outline Level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FFFFFF"/>
                </a:solidFill>
                <a:latin typeface="Calibri"/>
              </a:rPr>
              <a:t>Sixth Outline Level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FFFFFF"/>
                </a:solidFill>
                <a:latin typeface="Calibri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dt" idx="4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>
              <a:lnSpc>
                <a:spcPct val="100000"/>
              </a:lnSpc>
              <a:buNone/>
              <a:defRPr lang="en-US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lang="en-US" sz="1200" b="0" strike="noStrike" spc="-1">
                <a:solidFill>
                  <a:srgbClr val="8B8B8B"/>
                </a:solidFill>
                <a:latin typeface="Calibri"/>
              </a:rPr>
              <a:t>&lt;date/time&gt;</a:t>
            </a:r>
            <a:endParaRPr lang="en-US" sz="1200" b="0" strike="noStrike" spc="-1">
              <a:latin typeface="Times New Roman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ftr" idx="5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buNone/>
              <a:defRPr lang="en-US" sz="1400" b="0" strike="noStrike" spc="-1">
                <a:latin typeface="Times New Roman"/>
              </a:defRPr>
            </a:lvl1pPr>
          </a:lstStyle>
          <a:p>
            <a:pPr algn="ctr">
              <a:buNone/>
            </a:pPr>
            <a:r>
              <a:rPr lang="en-US" sz="1400" b="0" strike="noStrike" spc="-1">
                <a:latin typeface="Times New Roman"/>
              </a:rPr>
              <a:t>&lt;footer&gt;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sldNum" idx="6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lang="en-US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D3F639F8-0E3C-4526-9CD6-C774E3A1DFD1}" type="slidenum">
              <a:rPr lang="en-US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Click to edit the title text format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FFFFFF"/>
                </a:solidFill>
                <a:latin typeface="Calibri"/>
              </a:rPr>
              <a:t>Click to edit the outline text format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solidFill>
                  <a:srgbClr val="FFFFFF"/>
                </a:solidFill>
                <a:latin typeface="Calibri"/>
              </a:rPr>
              <a:t>Second Outline Level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FFFFFF"/>
                </a:solidFill>
                <a:latin typeface="Calibri"/>
              </a:rPr>
              <a:t>Third Outline Level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FFFFFF"/>
                </a:solidFill>
                <a:latin typeface="Calibri"/>
              </a:rPr>
              <a:t>Fourth Outline Level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FFFFFF"/>
                </a:solidFill>
                <a:latin typeface="Calibri"/>
              </a:rPr>
              <a:t>Fifth Outline Level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FFFFFF"/>
                </a:solidFill>
                <a:latin typeface="Calibri"/>
              </a:rPr>
              <a:t>Sixth Outline Level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FFFFFF"/>
                </a:solidFill>
                <a:latin typeface="Calibri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jpeg"/><Relationship Id="rId11" Type="http://schemas.openxmlformats.org/officeDocument/2006/relationships/image" Target="../media/image20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408960" y="706320"/>
            <a:ext cx="8247240" cy="23871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en-US" sz="6000" b="1" strike="noStrike" spc="-1">
                <a:solidFill>
                  <a:srgbClr val="BDD7EE"/>
                </a:solidFill>
                <a:latin typeface="Calibri"/>
              </a:rPr>
              <a:t>OMEGA @ </a:t>
            </a:r>
            <a:br>
              <a:rPr lang="en-US" sz="6000"/>
            </a:br>
            <a:r>
              <a:rPr lang="en-US" sz="6000" b="1" strike="noStrike" spc="-1">
                <a:solidFill>
                  <a:srgbClr val="BDD7EE"/>
                </a:solidFill>
                <a:latin typeface="Calibri"/>
              </a:rPr>
              <a:t>ME Grad Orientation</a:t>
            </a:r>
            <a:endParaRPr lang="en-US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527040" y="3509280"/>
            <a:ext cx="7363800" cy="26200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0" strike="noStrike" spc="-1">
                <a:solidFill>
                  <a:srgbClr val="FFFFFF"/>
                </a:solidFill>
                <a:latin typeface="Calibri Light"/>
              </a:rPr>
              <a:t>Website: purdueomega.com</a:t>
            </a:r>
            <a:endParaRPr lang="en-US" sz="24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0" strike="noStrike" spc="-1">
                <a:solidFill>
                  <a:srgbClr val="FFFFFF"/>
                </a:solidFill>
                <a:latin typeface="Calibri Light"/>
              </a:rPr>
              <a:t>Email: puomega@purdue.edu</a:t>
            </a:r>
            <a:endParaRPr lang="en-US" sz="24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0" strike="noStrike" spc="-1">
                <a:solidFill>
                  <a:srgbClr val="FFFFFF"/>
                </a:solidFill>
                <a:latin typeface="Calibri Light"/>
              </a:rPr>
              <a:t>Insta: puomega</a:t>
            </a:r>
            <a:endParaRPr lang="en-US" sz="24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0" strike="noStrike" spc="-1">
                <a:solidFill>
                  <a:srgbClr val="FFFFFF"/>
                </a:solidFill>
                <a:latin typeface="Calibri Light"/>
              </a:rPr>
              <a:t>Linkedin: purdueomega</a:t>
            </a:r>
            <a:endParaRPr lang="en-US" sz="24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0" strike="noStrike" spc="-1">
                <a:solidFill>
                  <a:srgbClr val="FFFFFF"/>
                </a:solidFill>
                <a:latin typeface="Calibri Light"/>
              </a:rPr>
              <a:t>Discord: https://discord.gg/gyyGmftsx8</a:t>
            </a:r>
            <a:endParaRPr lang="en-US" sz="24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en-US" sz="2400" b="0" strike="noStrike" spc="-1">
              <a:latin typeface="Arial"/>
            </a:endParaRPr>
          </a:p>
        </p:txBody>
      </p:sp>
      <p:pic>
        <p:nvPicPr>
          <p:cNvPr id="90" name="Picture 4" descr="A blue circle with white text and a white symbol&#10;&#10;Description automatically generated"/>
          <p:cNvPicPr/>
          <p:nvPr/>
        </p:nvPicPr>
        <p:blipFill>
          <a:blip r:embed="rId2"/>
          <a:stretch/>
        </p:blipFill>
        <p:spPr>
          <a:xfrm>
            <a:off x="7480080" y="1104480"/>
            <a:ext cx="4540320" cy="44442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ectangle 6"/>
          <p:cNvSpPr/>
          <p:nvPr/>
        </p:nvSpPr>
        <p:spPr>
          <a:xfrm>
            <a:off x="0" y="0"/>
            <a:ext cx="6240960" cy="1015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85000"/>
              </a:lnSpc>
              <a:buNone/>
            </a:pPr>
            <a:r>
              <a:rPr lang="en-US" sz="5400" b="1" strike="noStrike" spc="-1">
                <a:solidFill>
                  <a:srgbClr val="BDD7EE"/>
                </a:solidFill>
                <a:latin typeface="Calibri"/>
              </a:rPr>
              <a:t>What is OMEGA?</a:t>
            </a:r>
            <a:endParaRPr lang="en-US" sz="5400" b="0" strike="noStrike" spc="-1">
              <a:latin typeface="Arial"/>
            </a:endParaRPr>
          </a:p>
        </p:txBody>
      </p:sp>
      <p:sp>
        <p:nvSpPr>
          <p:cNvPr id="92" name="TextBox 2"/>
          <p:cNvSpPr/>
          <p:nvPr/>
        </p:nvSpPr>
        <p:spPr>
          <a:xfrm>
            <a:off x="242280" y="936000"/>
            <a:ext cx="6240960" cy="5027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43080" indent="-343080">
              <a:lnSpc>
                <a:spcPct val="15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FFFFFF"/>
                </a:solidFill>
                <a:latin typeface="Calibri"/>
              </a:rPr>
              <a:t>The </a:t>
            </a:r>
            <a:r>
              <a:rPr lang="en-US" sz="2400" b="1" strike="noStrike" spc="-1">
                <a:solidFill>
                  <a:srgbClr val="FFFFFF"/>
                </a:solidFill>
                <a:latin typeface="Calibri"/>
              </a:rPr>
              <a:t>O</a:t>
            </a:r>
            <a:r>
              <a:rPr lang="en-US" sz="2400" b="0" strike="noStrike" spc="-1">
                <a:solidFill>
                  <a:srgbClr val="FFFFFF"/>
                </a:solidFill>
                <a:latin typeface="Calibri"/>
              </a:rPr>
              <a:t>fficial </a:t>
            </a:r>
            <a:r>
              <a:rPr lang="en-US" sz="2400" b="1" strike="noStrike" spc="-1">
                <a:solidFill>
                  <a:srgbClr val="FFFFFF"/>
                </a:solidFill>
                <a:latin typeface="Calibri"/>
              </a:rPr>
              <a:t>M</a:t>
            </a:r>
            <a:r>
              <a:rPr lang="en-US" sz="2400" b="0" strike="noStrike" spc="-1">
                <a:solidFill>
                  <a:srgbClr val="FFFFFF"/>
                </a:solidFill>
                <a:latin typeface="Calibri"/>
              </a:rPr>
              <a:t>echanical </a:t>
            </a:r>
            <a:r>
              <a:rPr lang="en-US" sz="2400" b="1" strike="noStrike" spc="-1">
                <a:solidFill>
                  <a:srgbClr val="FFFFFF"/>
                </a:solidFill>
                <a:latin typeface="Calibri"/>
              </a:rPr>
              <a:t>E</a:t>
            </a:r>
            <a:r>
              <a:rPr lang="en-US" sz="2400" b="0" strike="noStrike" spc="-1">
                <a:solidFill>
                  <a:srgbClr val="FFFFFF"/>
                </a:solidFill>
                <a:latin typeface="Calibri"/>
              </a:rPr>
              <a:t>ngineering </a:t>
            </a:r>
            <a:r>
              <a:rPr lang="en-US" sz="2400" b="1" strike="noStrike" spc="-1">
                <a:solidFill>
                  <a:srgbClr val="FFFFFF"/>
                </a:solidFill>
                <a:latin typeface="Calibri"/>
              </a:rPr>
              <a:t>G</a:t>
            </a:r>
            <a:r>
              <a:rPr lang="en-US" sz="2400" b="0" strike="noStrike" spc="-1">
                <a:solidFill>
                  <a:srgbClr val="FFFFFF"/>
                </a:solidFill>
                <a:latin typeface="Calibri"/>
              </a:rPr>
              <a:t>raduate </a:t>
            </a:r>
            <a:r>
              <a:rPr lang="en-US" sz="2400" b="1" strike="noStrike" spc="-1">
                <a:solidFill>
                  <a:srgbClr val="FFFFFF"/>
                </a:solidFill>
                <a:latin typeface="Calibri"/>
              </a:rPr>
              <a:t>A</a:t>
            </a:r>
            <a:r>
              <a:rPr lang="en-US" sz="2400" b="0" strike="noStrike" spc="-1">
                <a:solidFill>
                  <a:srgbClr val="FFFFFF"/>
                </a:solidFill>
                <a:latin typeface="Calibri"/>
              </a:rPr>
              <a:t>ssociation, is a student organization that supports ME grad students through social, academic, and professional events</a:t>
            </a:r>
            <a:endParaRPr lang="en-US" sz="2400" b="0" strike="noStrike" spc="-1">
              <a:latin typeface="Arial"/>
            </a:endParaRPr>
          </a:p>
          <a:p>
            <a:pPr marL="343080" indent="-343080">
              <a:lnSpc>
                <a:spcPct val="15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FFFFFF"/>
                </a:solidFill>
                <a:latin typeface="Calibri"/>
              </a:rPr>
              <a:t>All </a:t>
            </a:r>
            <a:r>
              <a:rPr lang="en-US" sz="2400" b="1" strike="noStrike" spc="-1">
                <a:solidFill>
                  <a:srgbClr val="FFFFFF"/>
                </a:solidFill>
                <a:latin typeface="Calibri"/>
              </a:rPr>
              <a:t>ME grad students </a:t>
            </a:r>
            <a:r>
              <a:rPr lang="en-US" sz="2400" b="0" strike="noStrike" spc="-1">
                <a:solidFill>
                  <a:srgbClr val="FFFFFF"/>
                </a:solidFill>
                <a:latin typeface="Calibri"/>
              </a:rPr>
              <a:t>are automatically members of OMEGA. </a:t>
            </a:r>
            <a:endParaRPr lang="en-US" sz="2400" b="0" strike="noStrike" spc="-1">
              <a:latin typeface="Arial"/>
            </a:endParaRPr>
          </a:p>
          <a:p>
            <a:pPr marL="343080" indent="-343080">
              <a:lnSpc>
                <a:spcPct val="15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FFFFFF"/>
                </a:solidFill>
                <a:latin typeface="Calibri"/>
              </a:rPr>
              <a:t>We represent your interests in university leadership settings</a:t>
            </a:r>
            <a:endParaRPr lang="en-US" sz="2400" b="0" strike="noStrike" spc="-1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lang="en-US" sz="2400" b="0" strike="noStrike" spc="-1">
              <a:latin typeface="Arial"/>
            </a:endParaRPr>
          </a:p>
        </p:txBody>
      </p:sp>
      <p:sp>
        <p:nvSpPr>
          <p:cNvPr id="93" name="TextBox 7"/>
          <p:cNvSpPr/>
          <p:nvPr/>
        </p:nvSpPr>
        <p:spPr>
          <a:xfrm>
            <a:off x="7368840" y="6488640"/>
            <a:ext cx="46252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alibri"/>
              </a:rPr>
              <a:t>24-25 Officers at ME grad student visitation day</a:t>
            </a:r>
            <a:endParaRPr lang="en-US" sz="1800" b="0" strike="noStrike" spc="-1">
              <a:latin typeface="Arial"/>
            </a:endParaRPr>
          </a:p>
        </p:txBody>
      </p:sp>
      <p:pic>
        <p:nvPicPr>
          <p:cNvPr id="94" name="Picture 4"/>
          <p:cNvPicPr/>
          <p:nvPr/>
        </p:nvPicPr>
        <p:blipFill>
          <a:blip r:embed="rId2"/>
          <a:stretch/>
        </p:blipFill>
        <p:spPr>
          <a:xfrm>
            <a:off x="7009560" y="86400"/>
            <a:ext cx="5128920" cy="64072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Rectangle 6"/>
          <p:cNvSpPr/>
          <p:nvPr/>
        </p:nvSpPr>
        <p:spPr>
          <a:xfrm>
            <a:off x="0" y="0"/>
            <a:ext cx="10959120" cy="1015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85000"/>
              </a:lnSpc>
              <a:buNone/>
            </a:pPr>
            <a:r>
              <a:rPr lang="en-US" sz="5400" b="1" strike="noStrike" spc="-1">
                <a:solidFill>
                  <a:srgbClr val="BDD7EE"/>
                </a:solidFill>
                <a:latin typeface="Calibri"/>
              </a:rPr>
              <a:t>What does OMEGA do?</a:t>
            </a:r>
            <a:endParaRPr lang="en-US" sz="5400" b="0" strike="noStrike" spc="-1">
              <a:latin typeface="Arial"/>
            </a:endParaRPr>
          </a:p>
        </p:txBody>
      </p:sp>
      <p:sp>
        <p:nvSpPr>
          <p:cNvPr id="96" name="TextBox 2"/>
          <p:cNvSpPr/>
          <p:nvPr/>
        </p:nvSpPr>
        <p:spPr>
          <a:xfrm>
            <a:off x="304920" y="835200"/>
            <a:ext cx="11581920" cy="1186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>
              <a:lnSpc>
                <a:spcPct val="150000"/>
              </a:lnSpc>
              <a:buClr>
                <a:srgbClr val="BDD7EE"/>
              </a:buClr>
              <a:buFont typeface="Arial"/>
              <a:buChar char="•"/>
            </a:pPr>
            <a:r>
              <a:rPr lang="en-US" sz="2400" b="1" strike="noStrike" spc="-1">
                <a:solidFill>
                  <a:srgbClr val="BDD7EE"/>
                </a:solidFill>
                <a:latin typeface="Calibri"/>
              </a:rPr>
              <a:t>Building Social Connections: </a:t>
            </a:r>
            <a:r>
              <a:rPr lang="en-US" sz="2400" b="0" strike="noStrike" spc="-1">
                <a:solidFill>
                  <a:srgbClr val="FFFFFF"/>
                </a:solidFill>
                <a:latin typeface="Calibri"/>
              </a:rPr>
              <a:t>We organize social events, often in collaboration with other departments, to help ME grad students connect</a:t>
            </a:r>
            <a:endParaRPr lang="en-US" sz="2400" b="0" strike="noStrike" spc="-1">
              <a:latin typeface="Arial"/>
            </a:endParaRPr>
          </a:p>
        </p:txBody>
      </p:sp>
      <p:sp>
        <p:nvSpPr>
          <p:cNvPr id="97" name="TextBox 3"/>
          <p:cNvSpPr/>
          <p:nvPr/>
        </p:nvSpPr>
        <p:spPr>
          <a:xfrm>
            <a:off x="304920" y="1978200"/>
            <a:ext cx="11581920" cy="1186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>
              <a:lnSpc>
                <a:spcPct val="150000"/>
              </a:lnSpc>
              <a:buClr>
                <a:srgbClr val="BDD7EE"/>
              </a:buClr>
              <a:buFont typeface="Arial"/>
              <a:buChar char="•"/>
            </a:pPr>
            <a:r>
              <a:rPr lang="en-US" sz="2400" b="1" strike="noStrike" spc="-1">
                <a:solidFill>
                  <a:srgbClr val="BDD7EE"/>
                </a:solidFill>
                <a:latin typeface="Calibri"/>
              </a:rPr>
              <a:t>Academic Enhancement: </a:t>
            </a:r>
            <a:r>
              <a:rPr lang="en-US" sz="2400" b="0" strike="noStrike" spc="-1">
                <a:solidFill>
                  <a:srgbClr val="FFFFFF"/>
                </a:solidFill>
                <a:latin typeface="Calibri"/>
              </a:rPr>
              <a:t>We support your academic success by hosting study groups and facilitating academic seminars</a:t>
            </a:r>
            <a:endParaRPr lang="en-US" sz="2400" b="0" strike="noStrike" spc="-1">
              <a:latin typeface="Arial"/>
            </a:endParaRPr>
          </a:p>
        </p:txBody>
      </p:sp>
      <p:sp>
        <p:nvSpPr>
          <p:cNvPr id="98" name="TextBox 8"/>
          <p:cNvSpPr/>
          <p:nvPr/>
        </p:nvSpPr>
        <p:spPr>
          <a:xfrm>
            <a:off x="304920" y="3121200"/>
            <a:ext cx="11581920" cy="1186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>
              <a:lnSpc>
                <a:spcPct val="150000"/>
              </a:lnSpc>
              <a:buClr>
                <a:srgbClr val="BDD7EE"/>
              </a:buClr>
              <a:buFont typeface="Arial"/>
              <a:buChar char="•"/>
            </a:pPr>
            <a:r>
              <a:rPr lang="en-US" sz="2400" b="1" strike="noStrike" spc="-1">
                <a:solidFill>
                  <a:srgbClr val="BDD7EE"/>
                </a:solidFill>
                <a:latin typeface="Calibri"/>
              </a:rPr>
              <a:t>Mentoring Opportunities: </a:t>
            </a:r>
            <a:r>
              <a:rPr lang="en-US" sz="2400" b="0" strike="noStrike" spc="-1">
                <a:solidFill>
                  <a:srgbClr val="FFFFFF"/>
                </a:solidFill>
                <a:latin typeface="Calibri"/>
              </a:rPr>
              <a:t>We run mentoring activities that pair experienced grad students with newcomers to help them transition smoothly</a:t>
            </a:r>
            <a:endParaRPr lang="en-US" sz="2400" b="0" strike="noStrike" spc="-1">
              <a:latin typeface="Arial"/>
            </a:endParaRPr>
          </a:p>
        </p:txBody>
      </p:sp>
      <p:sp>
        <p:nvSpPr>
          <p:cNvPr id="99" name="TextBox 10"/>
          <p:cNvSpPr/>
          <p:nvPr/>
        </p:nvSpPr>
        <p:spPr>
          <a:xfrm>
            <a:off x="304920" y="4264200"/>
            <a:ext cx="11767320" cy="1186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>
              <a:lnSpc>
                <a:spcPct val="150000"/>
              </a:lnSpc>
              <a:buClr>
                <a:srgbClr val="BDD7EE"/>
              </a:buClr>
              <a:buFont typeface="Arial"/>
              <a:buChar char="•"/>
            </a:pPr>
            <a:r>
              <a:rPr lang="en-US" sz="2400" b="1" strike="noStrike" spc="-1">
                <a:solidFill>
                  <a:srgbClr val="BDD7EE"/>
                </a:solidFill>
                <a:latin typeface="Calibri"/>
              </a:rPr>
              <a:t>Resource Guides: </a:t>
            </a:r>
            <a:r>
              <a:rPr lang="en-US" sz="2400" b="0" strike="noStrike" spc="-1">
                <a:solidFill>
                  <a:srgbClr val="FFFFFF"/>
                </a:solidFill>
                <a:latin typeface="Calibri"/>
              </a:rPr>
              <a:t>We provide useful links and resources on our website to assist with academic and personal challenges (</a:t>
            </a:r>
            <a:r>
              <a:rPr lang="en-US" sz="2400" b="0" strike="noStrike" spc="-1">
                <a:solidFill>
                  <a:srgbClr val="BDD7EE"/>
                </a:solidFill>
                <a:latin typeface="Calibri"/>
              </a:rPr>
              <a:t>purdueomega.com/resources/useful-links-contacts</a:t>
            </a:r>
            <a:r>
              <a:rPr lang="en-US" sz="2400" b="0" strike="noStrike" spc="-1">
                <a:solidFill>
                  <a:srgbClr val="FFFFFF"/>
                </a:solidFill>
                <a:latin typeface="Calibri"/>
              </a:rPr>
              <a:t>)</a:t>
            </a:r>
            <a:endParaRPr lang="en-US" sz="2400" b="0" strike="noStrike" spc="-1">
              <a:latin typeface="Arial"/>
            </a:endParaRPr>
          </a:p>
        </p:txBody>
      </p:sp>
      <p:sp>
        <p:nvSpPr>
          <p:cNvPr id="100" name="TextBox 11"/>
          <p:cNvSpPr/>
          <p:nvPr/>
        </p:nvSpPr>
        <p:spPr>
          <a:xfrm>
            <a:off x="304920" y="5407560"/>
            <a:ext cx="11581920" cy="1186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>
              <a:lnSpc>
                <a:spcPct val="150000"/>
              </a:lnSpc>
              <a:buClr>
                <a:srgbClr val="BDD7EE"/>
              </a:buClr>
              <a:buFont typeface="Arial"/>
              <a:buChar char="•"/>
            </a:pPr>
            <a:r>
              <a:rPr lang="en-US" sz="2400" b="1" strike="noStrike" spc="-1">
                <a:solidFill>
                  <a:srgbClr val="BDD7EE"/>
                </a:solidFill>
                <a:latin typeface="Calibri"/>
              </a:rPr>
              <a:t>Representing Students: </a:t>
            </a:r>
            <a:r>
              <a:rPr lang="en-US" sz="2400" b="0" strike="noStrike" spc="-1">
                <a:solidFill>
                  <a:srgbClr val="FFFFFF"/>
                </a:solidFill>
                <a:latin typeface="Calibri"/>
              </a:rPr>
              <a:t>We ensure your feedback is communicated to ME department and university leadership by actively representing you in leadership settings</a:t>
            </a:r>
            <a:endParaRPr lang="en-US" sz="24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Picture 4" descr="A group of people posing for a photo&#10;&#10;Description automatically generated"/>
          <p:cNvPicPr/>
          <p:nvPr/>
        </p:nvPicPr>
        <p:blipFill>
          <a:blip r:embed="rId2"/>
          <a:srcRect r="10319" b="-5"/>
          <a:stretch/>
        </p:blipFill>
        <p:spPr>
          <a:xfrm>
            <a:off x="108360" y="3833640"/>
            <a:ext cx="2888280" cy="2415600"/>
          </a:xfrm>
          <a:prstGeom prst="rect">
            <a:avLst/>
          </a:prstGeom>
          <a:ln w="0">
            <a:noFill/>
          </a:ln>
        </p:spPr>
      </p:pic>
      <p:pic>
        <p:nvPicPr>
          <p:cNvPr id="102" name="Picture 12" descr="A group of people sitting in a room&#10;&#10;Description automatically generated"/>
          <p:cNvPicPr/>
          <p:nvPr/>
        </p:nvPicPr>
        <p:blipFill>
          <a:blip r:embed="rId3"/>
          <a:srcRect l="10321" r="-4" b="-5"/>
          <a:stretch/>
        </p:blipFill>
        <p:spPr>
          <a:xfrm>
            <a:off x="6261120" y="3833640"/>
            <a:ext cx="2888280" cy="2415600"/>
          </a:xfrm>
          <a:prstGeom prst="rect">
            <a:avLst/>
          </a:prstGeom>
          <a:ln w="0">
            <a:noFill/>
          </a:ln>
        </p:spPr>
      </p:pic>
      <p:sp>
        <p:nvSpPr>
          <p:cNvPr id="103" name="PlaceHolder 1"/>
          <p:cNvSpPr>
            <a:spLocks noGrp="1"/>
          </p:cNvSpPr>
          <p:nvPr>
            <p:ph type="sldNum" idx="10"/>
          </p:nvPr>
        </p:nvSpPr>
        <p:spPr>
          <a:xfrm>
            <a:off x="9448920" y="649296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lang="en-US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6B78A185-70F6-40D2-A343-085A00285493}" type="slidenum">
              <a:rPr lang="en-US" sz="1200" b="0" strike="noStrike" spc="-1">
                <a:solidFill>
                  <a:srgbClr val="8B8B8B"/>
                </a:solidFill>
                <a:latin typeface="Calibri"/>
              </a:rPr>
              <a:t>4</a:t>
            </a:fld>
            <a:endParaRPr lang="en-US" sz="1200" b="0" strike="noStrike" spc="-1">
              <a:latin typeface="Times New Roman"/>
            </a:endParaRPr>
          </a:p>
        </p:txBody>
      </p:sp>
      <p:pic>
        <p:nvPicPr>
          <p:cNvPr id="104" name="Picture 20" descr="A group of people in canoes on a river&#10;&#10;Description automatically generated"/>
          <p:cNvPicPr/>
          <p:nvPr/>
        </p:nvPicPr>
        <p:blipFill>
          <a:blip r:embed="rId4"/>
          <a:stretch/>
        </p:blipFill>
        <p:spPr>
          <a:xfrm>
            <a:off x="9330480" y="3833640"/>
            <a:ext cx="2793960" cy="2444760"/>
          </a:xfrm>
          <a:prstGeom prst="rect">
            <a:avLst/>
          </a:prstGeom>
          <a:ln w="0">
            <a:noFill/>
          </a:ln>
        </p:spPr>
      </p:pic>
      <p:sp>
        <p:nvSpPr>
          <p:cNvPr id="105" name="TextBox 3"/>
          <p:cNvSpPr/>
          <p:nvPr/>
        </p:nvSpPr>
        <p:spPr>
          <a:xfrm>
            <a:off x="3535920" y="6278760"/>
            <a:ext cx="215928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alibri"/>
              </a:rPr>
              <a:t>Movie Night</a:t>
            </a:r>
            <a:endParaRPr lang="en-US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alibri"/>
              </a:rPr>
              <a:t>Nov 2024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106" name="TextBox 5"/>
          <p:cNvSpPr/>
          <p:nvPr/>
        </p:nvSpPr>
        <p:spPr>
          <a:xfrm>
            <a:off x="3547080" y="3153600"/>
            <a:ext cx="215928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alibri"/>
              </a:rPr>
              <a:t>Industry Tour</a:t>
            </a:r>
            <a:endParaRPr lang="en-US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alibri"/>
              </a:rPr>
              <a:t>April 2026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107" name="TextBox 7"/>
          <p:cNvSpPr/>
          <p:nvPr/>
        </p:nvSpPr>
        <p:spPr>
          <a:xfrm>
            <a:off x="6592320" y="3110400"/>
            <a:ext cx="215928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alibri"/>
              </a:rPr>
              <a:t>Corn Maze</a:t>
            </a:r>
            <a:endParaRPr lang="en-US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alibri"/>
              </a:rPr>
              <a:t>Oct 2024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108" name="TextBox 8"/>
          <p:cNvSpPr/>
          <p:nvPr/>
        </p:nvSpPr>
        <p:spPr>
          <a:xfrm>
            <a:off x="9740520" y="6278760"/>
            <a:ext cx="215928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alibri"/>
              </a:rPr>
              <a:t>Canoe Trip</a:t>
            </a:r>
            <a:endParaRPr lang="en-US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alibri"/>
              </a:rPr>
              <a:t>Jun 2023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109" name="TextBox 9"/>
          <p:cNvSpPr/>
          <p:nvPr/>
        </p:nvSpPr>
        <p:spPr>
          <a:xfrm>
            <a:off x="6627600" y="6278760"/>
            <a:ext cx="215928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alibri"/>
              </a:rPr>
              <a:t>Grad Visitation Day</a:t>
            </a:r>
            <a:endParaRPr lang="en-US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alibri"/>
              </a:rPr>
              <a:t>Feb 2024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110" name="TextBox 13"/>
          <p:cNvSpPr/>
          <p:nvPr/>
        </p:nvSpPr>
        <p:spPr>
          <a:xfrm>
            <a:off x="382320" y="6278760"/>
            <a:ext cx="23403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alibri"/>
              </a:rPr>
              <a:t>Ice skating social</a:t>
            </a:r>
            <a:endParaRPr lang="en-US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alibri"/>
              </a:rPr>
              <a:t>Jan 2024</a:t>
            </a:r>
            <a:endParaRPr lang="en-US" sz="1800" b="0" strike="noStrike" spc="-1">
              <a:latin typeface="Arial"/>
            </a:endParaRPr>
          </a:p>
        </p:txBody>
      </p:sp>
      <p:pic>
        <p:nvPicPr>
          <p:cNvPr id="111" name="Picture 23"/>
          <p:cNvPicPr/>
          <p:nvPr/>
        </p:nvPicPr>
        <p:blipFill>
          <a:blip r:embed="rId5"/>
          <a:stretch/>
        </p:blipFill>
        <p:spPr>
          <a:xfrm>
            <a:off x="3172680" y="3844080"/>
            <a:ext cx="2888280" cy="2434320"/>
          </a:xfrm>
          <a:prstGeom prst="rect">
            <a:avLst/>
          </a:prstGeom>
          <a:ln w="0">
            <a:noFill/>
          </a:ln>
        </p:spPr>
      </p:pic>
      <p:pic>
        <p:nvPicPr>
          <p:cNvPr id="112" name="Picture 26"/>
          <p:cNvPicPr/>
          <p:nvPr/>
        </p:nvPicPr>
        <p:blipFill>
          <a:blip r:embed="rId6"/>
          <a:stretch/>
        </p:blipFill>
        <p:spPr>
          <a:xfrm>
            <a:off x="3182400" y="735480"/>
            <a:ext cx="2888280" cy="2434320"/>
          </a:xfrm>
          <a:prstGeom prst="rect">
            <a:avLst/>
          </a:prstGeom>
          <a:ln w="0">
            <a:noFill/>
          </a:ln>
        </p:spPr>
      </p:pic>
      <p:pic>
        <p:nvPicPr>
          <p:cNvPr id="113" name="Picture 27"/>
          <p:cNvPicPr/>
          <p:nvPr/>
        </p:nvPicPr>
        <p:blipFill>
          <a:blip r:embed="rId7"/>
          <a:srcRect t="4664"/>
          <a:stretch/>
        </p:blipFill>
        <p:spPr>
          <a:xfrm>
            <a:off x="6230520" y="730440"/>
            <a:ext cx="2882880" cy="2444760"/>
          </a:xfrm>
          <a:prstGeom prst="rect">
            <a:avLst/>
          </a:prstGeom>
          <a:ln w="0">
            <a:noFill/>
          </a:ln>
        </p:spPr>
      </p:pic>
      <p:sp>
        <p:nvSpPr>
          <p:cNvPr id="114" name="TextBox 32"/>
          <p:cNvSpPr/>
          <p:nvPr/>
        </p:nvSpPr>
        <p:spPr>
          <a:xfrm>
            <a:off x="480240" y="3176640"/>
            <a:ext cx="215928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alibri"/>
              </a:rPr>
              <a:t>Seminar Series</a:t>
            </a:r>
            <a:endParaRPr lang="en-US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alibri"/>
              </a:rPr>
              <a:t>March 2026</a:t>
            </a:r>
            <a:endParaRPr lang="en-US" sz="1800" b="0" strike="noStrike" spc="-1">
              <a:latin typeface="Arial"/>
            </a:endParaRPr>
          </a:p>
        </p:txBody>
      </p:sp>
      <p:pic>
        <p:nvPicPr>
          <p:cNvPr id="115" name="Picture 33"/>
          <p:cNvPicPr/>
          <p:nvPr/>
        </p:nvPicPr>
        <p:blipFill>
          <a:blip r:embed="rId8"/>
          <a:stretch/>
        </p:blipFill>
        <p:spPr>
          <a:xfrm>
            <a:off x="109080" y="735120"/>
            <a:ext cx="2882880" cy="2415600"/>
          </a:xfrm>
          <a:prstGeom prst="rect">
            <a:avLst/>
          </a:prstGeom>
          <a:ln w="0">
            <a:noFill/>
          </a:ln>
        </p:spPr>
      </p:pic>
      <p:sp>
        <p:nvSpPr>
          <p:cNvPr id="116" name="TextBox 34"/>
          <p:cNvSpPr/>
          <p:nvPr/>
        </p:nvSpPr>
        <p:spPr>
          <a:xfrm>
            <a:off x="9605520" y="3153600"/>
            <a:ext cx="215928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alibri"/>
              </a:rPr>
              <a:t>Summer Cookout </a:t>
            </a:r>
            <a:endParaRPr lang="en-US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alibri"/>
              </a:rPr>
              <a:t>Jul 2024</a:t>
            </a:r>
            <a:endParaRPr lang="en-US" sz="1800" b="0" strike="noStrike" spc="-1">
              <a:latin typeface="Arial"/>
            </a:endParaRPr>
          </a:p>
        </p:txBody>
      </p:sp>
      <p:pic>
        <p:nvPicPr>
          <p:cNvPr id="117" name="Picture 35"/>
          <p:cNvPicPr/>
          <p:nvPr/>
        </p:nvPicPr>
        <p:blipFill>
          <a:blip r:embed="rId9"/>
          <a:stretch/>
        </p:blipFill>
        <p:spPr>
          <a:xfrm>
            <a:off x="9236880" y="707760"/>
            <a:ext cx="2888280" cy="24156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Rectangle 6"/>
          <p:cNvSpPr/>
          <p:nvPr/>
        </p:nvSpPr>
        <p:spPr>
          <a:xfrm>
            <a:off x="0" y="0"/>
            <a:ext cx="12191760" cy="1015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85000"/>
              </a:lnSpc>
              <a:buNone/>
            </a:pPr>
            <a:r>
              <a:rPr lang="en-US" sz="5400" b="1" strike="noStrike" spc="-1">
                <a:solidFill>
                  <a:srgbClr val="BDD7EE"/>
                </a:solidFill>
                <a:latin typeface="Calibri"/>
              </a:rPr>
              <a:t>OMEGA Board </a:t>
            </a:r>
            <a:r>
              <a:rPr lang="en-US" sz="5400" b="1" spc="-1">
                <a:solidFill>
                  <a:srgbClr val="BDD7EE"/>
                </a:solidFill>
                <a:latin typeface="Calibri"/>
              </a:rPr>
              <a:t>26-27</a:t>
            </a:r>
            <a:endParaRPr lang="en-US" sz="5400" b="0" strike="noStrike" spc="-1">
              <a:latin typeface="Arial"/>
            </a:endParaRPr>
          </a:p>
        </p:txBody>
      </p:sp>
      <p:grpSp>
        <p:nvGrpSpPr>
          <p:cNvPr id="119" name="Group 3"/>
          <p:cNvGrpSpPr/>
          <p:nvPr/>
        </p:nvGrpSpPr>
        <p:grpSpPr>
          <a:xfrm>
            <a:off x="715613" y="1015920"/>
            <a:ext cx="10675867" cy="5457468"/>
            <a:chOff x="715613" y="1015920"/>
            <a:chExt cx="10675867" cy="5457468"/>
          </a:xfrm>
        </p:grpSpPr>
        <p:sp>
          <p:nvSpPr>
            <p:cNvPr id="120" name="Picture 3002"/>
            <p:cNvSpPr/>
            <p:nvPr/>
          </p:nvSpPr>
          <p:spPr>
            <a:xfrm>
              <a:off x="800280" y="1015920"/>
              <a:ext cx="1799640" cy="1846440"/>
            </a:xfrm>
            <a:prstGeom prst="ellipse">
              <a:avLst/>
            </a:prstGeom>
            <a:blipFill rotWithShape="0">
              <a:blip r:embed="rId2"/>
              <a:srcRect/>
              <a:stretch/>
            </a:blipFill>
            <a:ln w="63500">
              <a:noFill/>
            </a:ln>
            <a:effectLst>
              <a:outerShdw blurRad="380880" dist="29196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121" name="Picture 3004"/>
            <p:cNvSpPr/>
            <p:nvPr/>
          </p:nvSpPr>
          <p:spPr>
            <a:xfrm>
              <a:off x="2998080" y="1015920"/>
              <a:ext cx="1799640" cy="1846440"/>
            </a:xfrm>
            <a:prstGeom prst="ellipse">
              <a:avLst/>
            </a:prstGeom>
            <a:blipFill rotWithShape="0">
              <a:blip r:embed="rId3"/>
              <a:srcRect/>
              <a:stretch/>
            </a:blipFill>
            <a:ln w="63500">
              <a:noFill/>
            </a:ln>
            <a:effectLst>
              <a:outerShdw blurRad="380880" dist="29196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122" name="Picture 3006"/>
            <p:cNvSpPr/>
            <p:nvPr/>
          </p:nvSpPr>
          <p:spPr>
            <a:xfrm>
              <a:off x="5195880" y="1015920"/>
              <a:ext cx="1799640" cy="1846440"/>
            </a:xfrm>
            <a:prstGeom prst="ellipse">
              <a:avLst/>
            </a:prstGeom>
            <a:blipFill rotWithShape="0">
              <a:blip r:embed="rId4"/>
              <a:srcRect/>
              <a:stretch/>
            </a:blipFill>
            <a:ln w="63500">
              <a:noFill/>
            </a:ln>
            <a:effectLst>
              <a:outerShdw blurRad="380880" dist="29196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123" name="Picture 3008"/>
            <p:cNvSpPr/>
            <p:nvPr/>
          </p:nvSpPr>
          <p:spPr>
            <a:xfrm>
              <a:off x="7394040" y="1015920"/>
              <a:ext cx="1799640" cy="1846440"/>
            </a:xfrm>
            <a:prstGeom prst="ellipse">
              <a:avLst/>
            </a:prstGeom>
            <a:blipFill rotWithShape="0">
              <a:blip r:embed="rId5"/>
              <a:srcRect/>
              <a:stretch/>
            </a:blipFill>
            <a:ln w="63500">
              <a:noFill/>
            </a:ln>
            <a:effectLst>
              <a:outerShdw blurRad="380880" dist="29196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124" name="Picture 3010"/>
            <p:cNvSpPr/>
            <p:nvPr/>
          </p:nvSpPr>
          <p:spPr>
            <a:xfrm>
              <a:off x="9591840" y="1015920"/>
              <a:ext cx="1799640" cy="1846440"/>
            </a:xfrm>
            <a:prstGeom prst="ellipse">
              <a:avLst/>
            </a:prstGeom>
            <a:blipFill rotWithShape="0">
              <a:blip r:embed="rId6"/>
              <a:srcRect/>
              <a:stretch/>
            </a:blipFill>
            <a:ln w="63500">
              <a:noFill/>
            </a:ln>
            <a:effectLst>
              <a:outerShdw blurRad="380880" dist="29196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125" name="Picture 3012"/>
            <p:cNvSpPr/>
            <p:nvPr/>
          </p:nvSpPr>
          <p:spPr>
            <a:xfrm>
              <a:off x="800280" y="3789247"/>
              <a:ext cx="1799640" cy="1846440"/>
            </a:xfrm>
            <a:prstGeom prst="ellipse">
              <a:avLst/>
            </a:prstGeom>
            <a:blipFill rotWithShape="0">
              <a:blip r:embed="rId7"/>
              <a:srcRect/>
              <a:stretch/>
            </a:blipFill>
            <a:ln w="63500">
              <a:noFill/>
            </a:ln>
            <a:effectLst>
              <a:outerShdw blurRad="380880" dist="29196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126" name="Picture 3014"/>
            <p:cNvSpPr/>
            <p:nvPr/>
          </p:nvSpPr>
          <p:spPr>
            <a:xfrm>
              <a:off x="3045117" y="3723396"/>
              <a:ext cx="1799640" cy="1846440"/>
            </a:xfrm>
            <a:prstGeom prst="ellipse">
              <a:avLst/>
            </a:prstGeom>
            <a:blipFill rotWithShape="0">
              <a:blip r:embed="rId8"/>
              <a:srcRect/>
              <a:stretch/>
            </a:blipFill>
            <a:ln w="63500">
              <a:noFill/>
            </a:ln>
            <a:effectLst>
              <a:outerShdw blurRad="380880" dist="29196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127" name="Picture 3016"/>
            <p:cNvSpPr/>
            <p:nvPr/>
          </p:nvSpPr>
          <p:spPr>
            <a:xfrm>
              <a:off x="5195880" y="3704580"/>
              <a:ext cx="1799640" cy="1846440"/>
            </a:xfrm>
            <a:prstGeom prst="ellipse">
              <a:avLst/>
            </a:prstGeom>
            <a:blipFill rotWithShape="0">
              <a:blip r:embed="rId9"/>
              <a:srcRect/>
              <a:stretch/>
            </a:blipFill>
            <a:ln w="63500">
              <a:noFill/>
            </a:ln>
            <a:effectLst>
              <a:outerShdw blurRad="380880" dist="29196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128" name="Picture 3018"/>
            <p:cNvSpPr/>
            <p:nvPr/>
          </p:nvSpPr>
          <p:spPr>
            <a:xfrm>
              <a:off x="7394040" y="3704581"/>
              <a:ext cx="1799640" cy="1846440"/>
            </a:xfrm>
            <a:prstGeom prst="ellipse">
              <a:avLst/>
            </a:prstGeom>
            <a:blipFill rotWithShape="0">
              <a:blip r:embed="rId10"/>
              <a:srcRect/>
              <a:stretch/>
            </a:blipFill>
            <a:ln w="63500">
              <a:noFill/>
            </a:ln>
            <a:effectLst>
              <a:outerShdw blurRad="380880" dist="29196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129" name="Picture 3020"/>
            <p:cNvSpPr/>
            <p:nvPr/>
          </p:nvSpPr>
          <p:spPr>
            <a:xfrm>
              <a:off x="9591840" y="3525840"/>
              <a:ext cx="1799640" cy="1846440"/>
            </a:xfrm>
            <a:prstGeom prst="ellipse">
              <a:avLst/>
            </a:prstGeom>
            <a:blipFill rotWithShape="0">
              <a:blip r:embed="rId11"/>
              <a:srcRect/>
              <a:stretch/>
            </a:blipFill>
            <a:ln w="63500">
              <a:noFill/>
            </a:ln>
            <a:effectLst>
              <a:outerShdw blurRad="380880" dist="29196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130" name="TextBox 31"/>
            <p:cNvSpPr/>
            <p:nvPr/>
          </p:nvSpPr>
          <p:spPr>
            <a:xfrm>
              <a:off x="800280" y="2862720"/>
              <a:ext cx="1799640" cy="63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100000"/>
                </a:lnSpc>
                <a:buNone/>
              </a:pPr>
              <a:r>
                <a:rPr lang="en-US" sz="1800" b="1" strike="noStrike" spc="-1">
                  <a:solidFill>
                    <a:srgbClr val="FFFFFF"/>
                  </a:solidFill>
                  <a:latin typeface="Calibri"/>
                </a:rPr>
                <a:t>Shrihari Pande</a:t>
              </a:r>
              <a:endParaRPr lang="en-US" sz="1800" b="0" strike="noStrike" spc="-1">
                <a:latin typeface="Arial"/>
              </a:endParaRPr>
            </a:p>
            <a:p>
              <a:pPr algn="ctr">
                <a:lnSpc>
                  <a:spcPct val="100000"/>
                </a:lnSpc>
                <a:buNone/>
              </a:pPr>
              <a:r>
                <a:rPr lang="en-US" sz="1800" b="0" strike="noStrike" spc="-1">
                  <a:solidFill>
                    <a:srgbClr val="FFFFFF"/>
                  </a:solidFill>
                  <a:latin typeface="Calibri"/>
                </a:rPr>
                <a:t>President</a:t>
              </a:r>
              <a:endParaRPr lang="en-US" sz="1800" b="0" strike="noStrike" spc="-1">
                <a:latin typeface="Arial"/>
              </a:endParaRPr>
            </a:p>
          </p:txBody>
        </p:sp>
        <p:sp>
          <p:nvSpPr>
            <p:cNvPr id="131" name="TextBox 32"/>
            <p:cNvSpPr/>
            <p:nvPr/>
          </p:nvSpPr>
          <p:spPr>
            <a:xfrm>
              <a:off x="2998080" y="2862720"/>
              <a:ext cx="1799640" cy="912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100000"/>
                </a:lnSpc>
                <a:buNone/>
              </a:pPr>
              <a:r>
                <a:rPr lang="en-US" sz="1800" b="1" strike="noStrike" spc="-1">
                  <a:solidFill>
                    <a:srgbClr val="FFFFFF"/>
                  </a:solidFill>
                  <a:latin typeface="Calibri"/>
                </a:rPr>
                <a:t>Mohammed Abir Mahdi</a:t>
              </a:r>
              <a:endParaRPr lang="en-US" sz="1800" b="0" strike="noStrike" spc="-1">
                <a:latin typeface="Arial"/>
              </a:endParaRPr>
            </a:p>
            <a:p>
              <a:pPr algn="ctr">
                <a:lnSpc>
                  <a:spcPct val="100000"/>
                </a:lnSpc>
                <a:buNone/>
              </a:pPr>
              <a:r>
                <a:rPr lang="en-US" sz="1800" b="0" strike="noStrike" spc="-1">
                  <a:solidFill>
                    <a:srgbClr val="FFFFFF"/>
                  </a:solidFill>
                  <a:latin typeface="Calibri"/>
                </a:rPr>
                <a:t>Vice-President</a:t>
              </a:r>
              <a:endParaRPr lang="en-US" sz="1800" b="0" strike="noStrike" spc="-1">
                <a:latin typeface="Arial"/>
              </a:endParaRPr>
            </a:p>
          </p:txBody>
        </p:sp>
        <p:sp>
          <p:nvSpPr>
            <p:cNvPr id="132" name="TextBox 33"/>
            <p:cNvSpPr/>
            <p:nvPr/>
          </p:nvSpPr>
          <p:spPr>
            <a:xfrm>
              <a:off x="5195880" y="2862720"/>
              <a:ext cx="1799640" cy="912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100000"/>
                </a:lnSpc>
                <a:buNone/>
              </a:pPr>
              <a:r>
                <a:rPr lang="en-US" sz="1800" b="1" strike="noStrike" spc="-1">
                  <a:solidFill>
                    <a:srgbClr val="FFFFFF"/>
                  </a:solidFill>
                  <a:latin typeface="Calibri"/>
                </a:rPr>
                <a:t>Sheikh Sabbir Hossain Tuhin</a:t>
              </a:r>
              <a:endParaRPr lang="en-US" sz="1800" b="0" strike="noStrike" spc="-1">
                <a:latin typeface="Arial"/>
              </a:endParaRPr>
            </a:p>
            <a:p>
              <a:pPr algn="ctr">
                <a:lnSpc>
                  <a:spcPct val="100000"/>
                </a:lnSpc>
                <a:buNone/>
              </a:pPr>
              <a:r>
                <a:rPr lang="en-US" sz="1800" b="0" strike="noStrike" spc="-1">
                  <a:solidFill>
                    <a:srgbClr val="FFFFFF"/>
                  </a:solidFill>
                  <a:latin typeface="Calibri"/>
                </a:rPr>
                <a:t>Treasurer</a:t>
              </a:r>
              <a:endParaRPr lang="en-US" sz="1800" b="0" strike="noStrike" spc="-1">
                <a:latin typeface="Arial"/>
              </a:endParaRPr>
            </a:p>
          </p:txBody>
        </p:sp>
        <p:sp>
          <p:nvSpPr>
            <p:cNvPr id="133" name="TextBox 34"/>
            <p:cNvSpPr/>
            <p:nvPr/>
          </p:nvSpPr>
          <p:spPr>
            <a:xfrm>
              <a:off x="7394040" y="2862720"/>
              <a:ext cx="1799640" cy="912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100000"/>
                </a:lnSpc>
                <a:buNone/>
              </a:pPr>
              <a:r>
                <a:rPr lang="en-US" sz="1800" b="1" strike="noStrike" spc="-1">
                  <a:solidFill>
                    <a:srgbClr val="FFFFFF"/>
                  </a:solidFill>
                  <a:latin typeface="Calibri"/>
                </a:rPr>
                <a:t>Soumya Bhattacharjee</a:t>
              </a:r>
              <a:endParaRPr lang="en-US" sz="1800" b="0" strike="noStrike" spc="-1">
                <a:latin typeface="Arial"/>
              </a:endParaRPr>
            </a:p>
            <a:p>
              <a:pPr algn="ctr">
                <a:lnSpc>
                  <a:spcPct val="100000"/>
                </a:lnSpc>
                <a:buNone/>
              </a:pPr>
              <a:r>
                <a:rPr lang="en-US" sz="1800" b="0" strike="noStrike" spc="-1">
                  <a:solidFill>
                    <a:srgbClr val="FFFFFF"/>
                  </a:solidFill>
                  <a:latin typeface="Calibri"/>
                </a:rPr>
                <a:t>Secretary</a:t>
              </a:r>
              <a:endParaRPr lang="en-US" sz="1800" b="0" strike="noStrike" spc="-1">
                <a:latin typeface="Arial"/>
              </a:endParaRPr>
            </a:p>
          </p:txBody>
        </p:sp>
        <p:sp>
          <p:nvSpPr>
            <p:cNvPr id="134" name="TextBox 35"/>
            <p:cNvSpPr/>
            <p:nvPr/>
          </p:nvSpPr>
          <p:spPr>
            <a:xfrm>
              <a:off x="9591840" y="2862720"/>
              <a:ext cx="1799640" cy="63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100000"/>
                </a:lnSpc>
                <a:buNone/>
              </a:pPr>
              <a:r>
                <a:rPr lang="en-US" sz="1800" b="1" strike="noStrike" spc="-1">
                  <a:solidFill>
                    <a:srgbClr val="FFFFFF"/>
                  </a:solidFill>
                  <a:latin typeface="Calibri"/>
                </a:rPr>
                <a:t>Raju Ahammad</a:t>
              </a:r>
              <a:endParaRPr lang="en-US" sz="1800" b="0" strike="noStrike" spc="-1">
                <a:latin typeface="Arial"/>
              </a:endParaRPr>
            </a:p>
            <a:p>
              <a:pPr algn="ctr">
                <a:lnSpc>
                  <a:spcPct val="100000"/>
                </a:lnSpc>
                <a:buNone/>
              </a:pPr>
              <a:r>
                <a:rPr lang="en-US" sz="1800" b="0" strike="noStrike" spc="-1">
                  <a:solidFill>
                    <a:srgbClr val="FFFFFF"/>
                  </a:solidFill>
                  <a:latin typeface="Calibri"/>
                </a:rPr>
                <a:t>Academic Chair</a:t>
              </a:r>
              <a:endParaRPr lang="en-US" sz="1800" b="0" strike="noStrike" spc="-1">
                <a:latin typeface="Arial"/>
              </a:endParaRPr>
            </a:p>
          </p:txBody>
        </p:sp>
        <p:sp>
          <p:nvSpPr>
            <p:cNvPr id="135" name="TextBox 36"/>
            <p:cNvSpPr/>
            <p:nvPr/>
          </p:nvSpPr>
          <p:spPr>
            <a:xfrm>
              <a:off x="715613" y="5833603"/>
              <a:ext cx="1799640" cy="63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100000"/>
                </a:lnSpc>
                <a:buNone/>
              </a:pPr>
              <a:r>
                <a:rPr lang="en-US" sz="1800" b="1" strike="noStrike" spc="-1">
                  <a:solidFill>
                    <a:srgbClr val="FFFFFF"/>
                  </a:solidFill>
                  <a:latin typeface="Calibri"/>
                </a:rPr>
                <a:t>Sadaf Mehdi</a:t>
              </a:r>
              <a:endParaRPr lang="en-US" sz="1800" b="0" strike="noStrike" spc="-1">
                <a:latin typeface="Arial"/>
              </a:endParaRPr>
            </a:p>
            <a:p>
              <a:pPr algn="ctr">
                <a:lnSpc>
                  <a:spcPct val="100000"/>
                </a:lnSpc>
                <a:buNone/>
              </a:pPr>
              <a:r>
                <a:rPr lang="en-US" sz="1800" b="0" strike="noStrike" spc="-1">
                  <a:solidFill>
                    <a:srgbClr val="FFFFFF"/>
                  </a:solidFill>
                  <a:latin typeface="Calibri"/>
                </a:rPr>
                <a:t>Social Chair</a:t>
              </a:r>
              <a:endParaRPr lang="en-US" sz="1800" b="0" strike="noStrike" spc="-1">
                <a:latin typeface="Arial"/>
              </a:endParaRPr>
            </a:p>
          </p:txBody>
        </p:sp>
        <p:sp>
          <p:nvSpPr>
            <p:cNvPr id="136" name="TextBox 37"/>
            <p:cNvSpPr/>
            <p:nvPr/>
          </p:nvSpPr>
          <p:spPr>
            <a:xfrm>
              <a:off x="3045117" y="5645455"/>
              <a:ext cx="1799640" cy="63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100000"/>
                </a:lnSpc>
                <a:buNone/>
              </a:pPr>
              <a:r>
                <a:rPr lang="en-US" sz="1800" b="1" strike="noStrike" spc="-1">
                  <a:solidFill>
                    <a:srgbClr val="FFFFFF"/>
                  </a:solidFill>
                  <a:latin typeface="Calibri"/>
                </a:rPr>
                <a:t>Md Wasi Uddin</a:t>
              </a:r>
              <a:endParaRPr lang="en-US" sz="1800" b="0" strike="noStrike" spc="-1">
                <a:latin typeface="Arial"/>
              </a:endParaRPr>
            </a:p>
            <a:p>
              <a:pPr algn="ctr">
                <a:lnSpc>
                  <a:spcPct val="100000"/>
                </a:lnSpc>
                <a:buNone/>
              </a:pPr>
              <a:r>
                <a:rPr lang="en-US" sz="1800" b="0" strike="noStrike" spc="-1">
                  <a:solidFill>
                    <a:srgbClr val="FFFFFF"/>
                  </a:solidFill>
                  <a:latin typeface="Calibri"/>
                </a:rPr>
                <a:t>Industry Chair</a:t>
              </a:r>
              <a:endParaRPr lang="en-US" sz="1800" b="0" strike="noStrike" spc="-1">
                <a:latin typeface="Arial"/>
              </a:endParaRPr>
            </a:p>
          </p:txBody>
        </p:sp>
        <p:sp>
          <p:nvSpPr>
            <p:cNvPr id="137" name="TextBox 38"/>
            <p:cNvSpPr/>
            <p:nvPr/>
          </p:nvSpPr>
          <p:spPr>
            <a:xfrm>
              <a:off x="5195880" y="5485529"/>
              <a:ext cx="1799640" cy="912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100000"/>
                </a:lnSpc>
                <a:buNone/>
              </a:pPr>
              <a:r>
                <a:rPr lang="en-US" sz="1800" b="1" strike="noStrike" spc="-1">
                  <a:solidFill>
                    <a:srgbClr val="FFFFFF"/>
                  </a:solidFill>
                  <a:latin typeface="Calibri"/>
                </a:rPr>
                <a:t>Jonathan Aralikatti</a:t>
              </a:r>
              <a:endParaRPr lang="en-US" sz="1800" b="0" strike="noStrike" spc="-1">
                <a:latin typeface="Arial"/>
              </a:endParaRPr>
            </a:p>
            <a:p>
              <a:pPr algn="ctr">
                <a:lnSpc>
                  <a:spcPct val="100000"/>
                </a:lnSpc>
                <a:buNone/>
              </a:pPr>
              <a:r>
                <a:rPr lang="en-US" sz="1800" b="0" strike="noStrike" spc="-1">
                  <a:solidFill>
                    <a:srgbClr val="FFFFFF"/>
                  </a:solidFill>
                  <a:latin typeface="Calibri"/>
                </a:rPr>
                <a:t>Outreach Chair</a:t>
              </a:r>
              <a:endParaRPr lang="en-US" sz="1800" b="0" strike="noStrike" spc="-1">
                <a:latin typeface="Arial"/>
              </a:endParaRPr>
            </a:p>
          </p:txBody>
        </p:sp>
        <p:sp>
          <p:nvSpPr>
            <p:cNvPr id="138" name="TextBox 39"/>
            <p:cNvSpPr/>
            <p:nvPr/>
          </p:nvSpPr>
          <p:spPr>
            <a:xfrm>
              <a:off x="7384632" y="5560788"/>
              <a:ext cx="1799640" cy="912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100000"/>
                </a:lnSpc>
                <a:buNone/>
              </a:pPr>
              <a:r>
                <a:rPr lang="en-US" sz="1800" b="1" strike="noStrike" spc="-1">
                  <a:solidFill>
                    <a:srgbClr val="FFFFFF"/>
                  </a:solidFill>
                  <a:latin typeface="Calibri"/>
                </a:rPr>
                <a:t>Vardhan Mittal</a:t>
              </a:r>
              <a:endParaRPr lang="en-US" sz="1800" b="0" strike="noStrike" spc="-1">
                <a:latin typeface="Arial"/>
              </a:endParaRPr>
            </a:p>
            <a:p>
              <a:pPr algn="ctr">
                <a:lnSpc>
                  <a:spcPct val="100000"/>
                </a:lnSpc>
                <a:buNone/>
              </a:pPr>
              <a:r>
                <a:rPr lang="en-US" sz="1800" b="0" strike="noStrike" spc="-1">
                  <a:solidFill>
                    <a:srgbClr val="FFFFFF"/>
                  </a:solidFill>
                  <a:latin typeface="Calibri"/>
                </a:rPr>
                <a:t>Social Media Chair</a:t>
              </a:r>
              <a:endParaRPr lang="en-US" sz="1800" b="0" strike="noStrike" spc="-1">
                <a:latin typeface="Arial"/>
              </a:endParaRPr>
            </a:p>
          </p:txBody>
        </p:sp>
        <p:sp>
          <p:nvSpPr>
            <p:cNvPr id="139" name="TextBox 40"/>
            <p:cNvSpPr/>
            <p:nvPr/>
          </p:nvSpPr>
          <p:spPr>
            <a:xfrm>
              <a:off x="9591840" y="5372640"/>
              <a:ext cx="1799640" cy="912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100000"/>
                </a:lnSpc>
                <a:buNone/>
              </a:pPr>
              <a:r>
                <a:rPr lang="en-US" sz="1800" b="1" strike="noStrike" spc="-1">
                  <a:solidFill>
                    <a:srgbClr val="FFFFFF"/>
                  </a:solidFill>
                  <a:latin typeface="Calibri"/>
                </a:rPr>
                <a:t>Ramakrishnan Jayasekaran</a:t>
              </a:r>
              <a:endParaRPr lang="en-US" sz="1800" b="0" strike="noStrike" spc="-1">
                <a:latin typeface="Arial"/>
              </a:endParaRPr>
            </a:p>
            <a:p>
              <a:pPr algn="ctr">
                <a:lnSpc>
                  <a:spcPct val="100000"/>
                </a:lnSpc>
                <a:buNone/>
              </a:pPr>
              <a:r>
                <a:rPr lang="en-US" sz="1800" b="0" strike="noStrike" spc="-1">
                  <a:solidFill>
                    <a:srgbClr val="FFFFFF"/>
                  </a:solidFill>
                  <a:latin typeface="Calibri"/>
                </a:rPr>
                <a:t>PGSG Senator</a:t>
              </a:r>
              <a:endParaRPr lang="en-US" sz="1800" b="0" strike="noStrike" spc="-1">
                <a:latin typeface="Arial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Rectangle 6"/>
          <p:cNvSpPr/>
          <p:nvPr/>
        </p:nvSpPr>
        <p:spPr>
          <a:xfrm>
            <a:off x="0" y="0"/>
            <a:ext cx="6240960" cy="1015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85000"/>
              </a:lnSpc>
              <a:buNone/>
            </a:pPr>
            <a:r>
              <a:rPr lang="en-US" sz="5400" b="1" strike="noStrike" spc="-1">
                <a:solidFill>
                  <a:srgbClr val="BDD7EE"/>
                </a:solidFill>
                <a:latin typeface="Calibri"/>
              </a:rPr>
              <a:t>Committees</a:t>
            </a:r>
            <a:endParaRPr lang="en-US" sz="5400" b="0" strike="noStrike" spc="-1">
              <a:latin typeface="Arial"/>
            </a:endParaRPr>
          </a:p>
        </p:txBody>
      </p:sp>
      <p:sp>
        <p:nvSpPr>
          <p:cNvPr id="141" name="TextBox 2"/>
          <p:cNvSpPr/>
          <p:nvPr/>
        </p:nvSpPr>
        <p:spPr>
          <a:xfrm>
            <a:off x="609480" y="1006920"/>
            <a:ext cx="11581920" cy="2648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>
              <a:lnSpc>
                <a:spcPct val="15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800" b="1" strike="noStrike" spc="-1">
                <a:solidFill>
                  <a:srgbClr val="FFFFFF"/>
                </a:solidFill>
                <a:latin typeface="Calibri"/>
              </a:rPr>
              <a:t>Academic - </a:t>
            </a:r>
            <a:r>
              <a:rPr lang="en-US" sz="2800" b="0" strike="noStrike" spc="-1">
                <a:solidFill>
                  <a:srgbClr val="FFFFFF"/>
                </a:solidFill>
                <a:latin typeface="Calibri"/>
              </a:rPr>
              <a:t>Aims to enhance the academic experience of ME grad students through educational events and resources</a:t>
            </a:r>
            <a:endParaRPr lang="en-US" sz="2800" b="0" strike="noStrike" spc="-1">
              <a:latin typeface="Arial"/>
            </a:endParaRPr>
          </a:p>
          <a:p>
            <a:pPr marL="743040" lvl="1" indent="-285840">
              <a:lnSpc>
                <a:spcPct val="15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800" b="0" strike="noStrike" spc="-1">
                <a:solidFill>
                  <a:srgbClr val="FFFFFF"/>
                </a:solidFill>
                <a:latin typeface="Calibri"/>
              </a:rPr>
              <a:t>ME290 research tours, Prof/grad student panels to ugrads, Speaker series, mentoring programs, reverse career fair, industry tours</a:t>
            </a:r>
            <a:endParaRPr lang="en-US" sz="2800" b="0" strike="noStrike" spc="-1">
              <a:latin typeface="Arial"/>
            </a:endParaRPr>
          </a:p>
        </p:txBody>
      </p:sp>
      <p:sp>
        <p:nvSpPr>
          <p:cNvPr id="142" name="TextBox 3"/>
          <p:cNvSpPr/>
          <p:nvPr/>
        </p:nvSpPr>
        <p:spPr>
          <a:xfrm>
            <a:off x="609480" y="3886560"/>
            <a:ext cx="11581920" cy="2008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>
              <a:lnSpc>
                <a:spcPct val="15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800" b="1" strike="noStrike" spc="-1">
                <a:solidFill>
                  <a:srgbClr val="FFFFFF"/>
                </a:solidFill>
                <a:latin typeface="Calibri"/>
              </a:rPr>
              <a:t>Social - </a:t>
            </a:r>
            <a:r>
              <a:rPr lang="en-US" sz="2800" b="0" strike="noStrike" spc="-1">
                <a:solidFill>
                  <a:srgbClr val="FFFFFF"/>
                </a:solidFill>
                <a:latin typeface="Calibri"/>
              </a:rPr>
              <a:t>Focuses on building a sense of community and connection among ME grad students through social events and activities</a:t>
            </a:r>
            <a:endParaRPr lang="en-US" sz="2800" b="0" strike="noStrike" spc="-1">
              <a:latin typeface="Arial"/>
            </a:endParaRPr>
          </a:p>
          <a:p>
            <a:pPr marL="743040" lvl="1" indent="-285840">
              <a:lnSpc>
                <a:spcPct val="15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800" b="0" strike="noStrike" spc="-1">
                <a:solidFill>
                  <a:srgbClr val="FFFFFF"/>
                </a:solidFill>
                <a:latin typeface="Calibri"/>
              </a:rPr>
              <a:t>Socials/watch parties, hikes, IM teams, Cookouts</a:t>
            </a:r>
            <a:endParaRPr lang="en-US" sz="2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Rectangle 6"/>
          <p:cNvSpPr/>
          <p:nvPr/>
        </p:nvSpPr>
        <p:spPr>
          <a:xfrm>
            <a:off x="0" y="0"/>
            <a:ext cx="12191760" cy="1015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85000"/>
              </a:lnSpc>
              <a:buNone/>
            </a:pPr>
            <a:r>
              <a:rPr lang="en-US" sz="5400" b="1" strike="noStrike" spc="-1">
                <a:solidFill>
                  <a:srgbClr val="BDD7EE"/>
                </a:solidFill>
                <a:latin typeface="Calibri"/>
              </a:rPr>
              <a:t>OMEGA Board - How to join?</a:t>
            </a:r>
            <a:endParaRPr lang="en-US" sz="5400" b="0" strike="noStrike" spc="-1">
              <a:latin typeface="Arial"/>
            </a:endParaRPr>
          </a:p>
        </p:txBody>
      </p:sp>
      <p:sp>
        <p:nvSpPr>
          <p:cNvPr id="144" name="TextBox 3"/>
          <p:cNvSpPr/>
          <p:nvPr/>
        </p:nvSpPr>
        <p:spPr>
          <a:xfrm>
            <a:off x="609480" y="1015920"/>
            <a:ext cx="11581920" cy="2008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>
              <a:lnSpc>
                <a:spcPct val="15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800" b="0" strike="noStrike" spc="-1">
                <a:solidFill>
                  <a:srgbClr val="FFFFFF"/>
                </a:solidFill>
                <a:latin typeface="Calibri"/>
              </a:rPr>
              <a:t>Follow us on Instagram, LinkedIn </a:t>
            </a:r>
            <a:endParaRPr lang="en-US" sz="2800" b="0" strike="noStrike" spc="-1">
              <a:latin typeface="Arial"/>
            </a:endParaRPr>
          </a:p>
          <a:p>
            <a:pPr marL="285840" indent="-285840">
              <a:lnSpc>
                <a:spcPct val="15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800" b="0" strike="noStrike" spc="-1">
                <a:solidFill>
                  <a:srgbClr val="FFFFFF"/>
                </a:solidFill>
                <a:latin typeface="Calibri"/>
              </a:rPr>
              <a:t>Attend events</a:t>
            </a:r>
            <a:endParaRPr lang="en-US" sz="2800" b="0" strike="noStrike" spc="-1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lang="en-US" sz="2800" b="1" strike="noStrike" spc="-1">
                <a:solidFill>
                  <a:srgbClr val="FFFFFF"/>
                </a:solidFill>
                <a:latin typeface="Calibri"/>
              </a:rPr>
              <a:t>We are actively looking to expand the team! </a:t>
            </a:r>
            <a:endParaRPr lang="en-US" sz="2800" b="0" strike="noStrike" spc="-1">
              <a:latin typeface="Arial"/>
            </a:endParaRPr>
          </a:p>
        </p:txBody>
      </p:sp>
      <p:sp>
        <p:nvSpPr>
          <p:cNvPr id="145" name="TextBox 4"/>
          <p:cNvSpPr/>
          <p:nvPr/>
        </p:nvSpPr>
        <p:spPr>
          <a:xfrm>
            <a:off x="5993640" y="996480"/>
            <a:ext cx="6552720" cy="2008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800" b="0" strike="noStrike" spc="-1">
                <a:solidFill>
                  <a:srgbClr val="FFFFFF"/>
                </a:solidFill>
                <a:latin typeface="Calibri"/>
              </a:rPr>
              <a:t>Officer elections – end of spring term</a:t>
            </a:r>
            <a:endParaRPr lang="en-US" sz="2800" b="0" strike="noStrike" spc="-1">
              <a:latin typeface="Arial"/>
            </a:endParaRPr>
          </a:p>
          <a:p>
            <a:pPr marL="285750" indent="-285750">
              <a:lnSpc>
                <a:spcPct val="15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800" b="0" strike="noStrike" spc="-1" dirty="0">
                <a:solidFill>
                  <a:srgbClr val="FFFFFF"/>
                </a:solidFill>
                <a:latin typeface="Calibri"/>
              </a:rPr>
              <a:t>Contact me </a:t>
            </a:r>
            <a:r>
              <a:rPr lang="en-US" sz="2800" spc="-1" dirty="0">
                <a:solidFill>
                  <a:srgbClr val="FFFFFF"/>
                </a:solidFill>
                <a:latin typeface="Calibri"/>
              </a:rPr>
              <a:t>(</a:t>
            </a:r>
            <a:r>
              <a:rPr lang="en-US" sz="2800" spc="-1">
                <a:solidFill>
                  <a:srgbClr val="FFFFFF"/>
                </a:solidFill>
                <a:latin typeface="Calibri"/>
              </a:rPr>
              <a:t>pandes@purdue.edu</a:t>
            </a:r>
            <a:r>
              <a:rPr lang="en-US" sz="2800" spc="-1" dirty="0">
                <a:solidFill>
                  <a:srgbClr val="FFFFFF"/>
                </a:solidFill>
                <a:latin typeface="Calibri"/>
              </a:rPr>
              <a:t>)!</a:t>
            </a:r>
            <a:endParaRPr lang="en-US" sz="2800" b="0" strike="noStrike" spc="-1" dirty="0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lang="en-US" sz="2800" b="0" strike="noStrike" spc="-1">
              <a:latin typeface="Arial"/>
            </a:endParaRPr>
          </a:p>
        </p:txBody>
      </p:sp>
      <p:sp>
        <p:nvSpPr>
          <p:cNvPr id="146" name="Rectangle 6"/>
          <p:cNvSpPr/>
          <p:nvPr/>
        </p:nvSpPr>
        <p:spPr>
          <a:xfrm>
            <a:off x="0" y="3007080"/>
            <a:ext cx="12191760" cy="1015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85000"/>
              </a:lnSpc>
              <a:buNone/>
            </a:pPr>
            <a:r>
              <a:rPr lang="en-US" sz="5400" b="1" strike="noStrike" spc="-1">
                <a:solidFill>
                  <a:srgbClr val="BDD7EE"/>
                </a:solidFill>
                <a:latin typeface="Calibri"/>
              </a:rPr>
              <a:t>Our Socials</a:t>
            </a:r>
            <a:endParaRPr lang="en-US" sz="5400" b="0" strike="noStrike" spc="-1">
              <a:latin typeface="Arial"/>
            </a:endParaRPr>
          </a:p>
        </p:txBody>
      </p:sp>
      <p:sp>
        <p:nvSpPr>
          <p:cNvPr id="147" name="TextBox 6"/>
          <p:cNvSpPr/>
          <p:nvPr/>
        </p:nvSpPr>
        <p:spPr>
          <a:xfrm>
            <a:off x="609480" y="3978720"/>
            <a:ext cx="11581920" cy="2222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2800" b="0" strike="noStrike" spc="-1">
                <a:solidFill>
                  <a:srgbClr val="FFFFFF"/>
                </a:solidFill>
                <a:latin typeface="Calibri Light"/>
              </a:rPr>
              <a:t>Website: purdueomega.com</a:t>
            </a:r>
            <a:endParaRPr lang="en-US" sz="2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en-US" sz="2800" b="0" strike="noStrike" spc="-1">
                <a:solidFill>
                  <a:srgbClr val="FFFFFF"/>
                </a:solidFill>
                <a:latin typeface="Calibri Light"/>
              </a:rPr>
              <a:t>Email: puomega@purdue.edu</a:t>
            </a:r>
            <a:endParaRPr lang="en-US" sz="2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en-US" sz="2800" b="0" strike="noStrike" spc="-1">
                <a:solidFill>
                  <a:srgbClr val="FFFFFF"/>
                </a:solidFill>
                <a:latin typeface="Calibri Light"/>
              </a:rPr>
              <a:t>Insta: puomega</a:t>
            </a:r>
            <a:endParaRPr lang="en-US" sz="2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it-IT" sz="2800" b="0" strike="noStrike" spc="-1">
                <a:solidFill>
                  <a:srgbClr val="FFFFFF"/>
                </a:solidFill>
                <a:latin typeface="Calibri Light"/>
              </a:rPr>
              <a:t>Discord: https://discord.gg/gyyGmftsx8</a:t>
            </a:r>
            <a:endParaRPr lang="en-US" sz="2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en-US" sz="2800" b="0" strike="noStrike" spc="-1">
              <a:latin typeface="Arial"/>
            </a:endParaRPr>
          </a:p>
        </p:txBody>
      </p:sp>
      <p:pic>
        <p:nvPicPr>
          <p:cNvPr id="148" name="Picture 9"/>
          <p:cNvPicPr/>
          <p:nvPr/>
        </p:nvPicPr>
        <p:blipFill>
          <a:blip r:embed="rId2"/>
          <a:srcRect b="19529"/>
          <a:stretch/>
        </p:blipFill>
        <p:spPr>
          <a:xfrm>
            <a:off x="7502400" y="3007080"/>
            <a:ext cx="2856600" cy="28540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0" y="1376640"/>
            <a:ext cx="8247240" cy="1655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en-US" sz="6000" b="1" strike="noStrike" spc="-1">
                <a:solidFill>
                  <a:srgbClr val="BDD7EE"/>
                </a:solidFill>
                <a:latin typeface="Calibri"/>
              </a:rPr>
              <a:t>Thank you!</a:t>
            </a:r>
            <a:endParaRPr lang="en-US" sz="60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50" name="Picture 4" descr="A blue circle with white text and a white symbol&#10;&#10;Description automatically generated"/>
          <p:cNvPicPr/>
          <p:nvPr/>
        </p:nvPicPr>
        <p:blipFill>
          <a:blip r:embed="rId2"/>
          <a:stretch/>
        </p:blipFill>
        <p:spPr>
          <a:xfrm>
            <a:off x="7502400" y="208800"/>
            <a:ext cx="2704680" cy="2647440"/>
          </a:xfrm>
          <a:prstGeom prst="rect">
            <a:avLst/>
          </a:prstGeom>
          <a:ln w="0">
            <a:noFill/>
          </a:ln>
        </p:spPr>
      </p:pic>
      <p:pic>
        <p:nvPicPr>
          <p:cNvPr id="151" name="Picture 5"/>
          <p:cNvPicPr/>
          <p:nvPr/>
        </p:nvPicPr>
        <p:blipFill>
          <a:blip r:embed="rId3"/>
          <a:srcRect b="19529"/>
          <a:stretch/>
        </p:blipFill>
        <p:spPr>
          <a:xfrm>
            <a:off x="7502400" y="3007080"/>
            <a:ext cx="2856600" cy="2854080"/>
          </a:xfrm>
          <a:prstGeom prst="rect">
            <a:avLst/>
          </a:prstGeom>
          <a:ln w="0">
            <a:noFill/>
          </a:ln>
        </p:spPr>
      </p:pic>
      <p:sp>
        <p:nvSpPr>
          <p:cNvPr id="152" name="PlaceHolder 2"/>
          <p:cNvSpPr>
            <a:spLocks noGrp="1"/>
          </p:cNvSpPr>
          <p:nvPr>
            <p:ph type="subTitle"/>
          </p:nvPr>
        </p:nvSpPr>
        <p:spPr>
          <a:xfrm>
            <a:off x="1523880" y="3602160"/>
            <a:ext cx="9143640" cy="16552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algn="ctr">
              <a:buNone/>
            </a:pPr>
            <a:endParaRPr lang="en-US" sz="3200" b="0" strike="noStrike" spc="-1">
              <a:latin typeface="Arial"/>
            </a:endParaRPr>
          </a:p>
        </p:txBody>
      </p:sp>
      <p:sp>
        <p:nvSpPr>
          <p:cNvPr id="153" name="TextBox 9"/>
          <p:cNvSpPr/>
          <p:nvPr/>
        </p:nvSpPr>
        <p:spPr>
          <a:xfrm>
            <a:off x="609480" y="3978720"/>
            <a:ext cx="11581920" cy="2222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2800" b="0" strike="noStrike" spc="-1">
                <a:solidFill>
                  <a:srgbClr val="FFFFFF"/>
                </a:solidFill>
                <a:latin typeface="Calibri Light"/>
              </a:rPr>
              <a:t>Website: purdueomega.com</a:t>
            </a:r>
            <a:endParaRPr lang="en-US" sz="2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en-US" sz="2800" b="0" strike="noStrike" spc="-1">
                <a:solidFill>
                  <a:srgbClr val="FFFFFF"/>
                </a:solidFill>
                <a:latin typeface="Calibri Light"/>
              </a:rPr>
              <a:t>Email: puomega@purdue.edu</a:t>
            </a:r>
            <a:endParaRPr lang="en-US" sz="2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en-US" sz="2800" b="0" strike="noStrike" spc="-1">
                <a:solidFill>
                  <a:srgbClr val="FFFFFF"/>
                </a:solidFill>
                <a:latin typeface="Calibri Light"/>
              </a:rPr>
              <a:t>Insta: puomega</a:t>
            </a:r>
            <a:endParaRPr lang="en-US" sz="2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it-IT" sz="2800" b="0" strike="noStrike" spc="-1">
                <a:solidFill>
                  <a:srgbClr val="FFFFFF"/>
                </a:solidFill>
                <a:latin typeface="Calibri Light"/>
              </a:rPr>
              <a:t>Discord: https://discord.gg/gyyGmftsx8</a:t>
            </a:r>
            <a:endParaRPr lang="en-US" sz="2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en-US" sz="2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700</TotalTime>
  <Words>454</Words>
  <Application>Microsoft Office PowerPoint</Application>
  <PresentationFormat>Widescreen</PresentationFormat>
  <Paragraphs>81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Symbol</vt:lpstr>
      <vt:lpstr>Times New Roman</vt:lpstr>
      <vt:lpstr>Wingdings</vt:lpstr>
      <vt:lpstr>Office Theme</vt:lpstr>
      <vt:lpstr>Office Theme</vt:lpstr>
      <vt:lpstr>OMEGA @  ME Grad Orientation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Hunter, Jacob Grant</dc:creator>
  <dc:description/>
  <cp:lastModifiedBy>Xiaomin Qian</cp:lastModifiedBy>
  <cp:revision>52</cp:revision>
  <dcterms:created xsi:type="dcterms:W3CDTF">2023-08-15T04:44:59Z</dcterms:created>
  <dcterms:modified xsi:type="dcterms:W3CDTF">2026-08-19T13:31:28Z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044bd30-2ed7-4c9d-9d12-46200872a97b_ActionId">
    <vt:lpwstr>03cdd36d-6c82-49e5-b8d4-53c28090b4ac</vt:lpwstr>
  </property>
  <property fmtid="{D5CDD505-2E9C-101B-9397-08002B2CF9AE}" pid="3" name="MSIP_Label_4044bd30-2ed7-4c9d-9d12-46200872a97b_ContentBits">
    <vt:lpwstr>0</vt:lpwstr>
  </property>
  <property fmtid="{D5CDD505-2E9C-101B-9397-08002B2CF9AE}" pid="4" name="MSIP_Label_4044bd30-2ed7-4c9d-9d12-46200872a97b_Enabled">
    <vt:lpwstr>true</vt:lpwstr>
  </property>
  <property fmtid="{D5CDD505-2E9C-101B-9397-08002B2CF9AE}" pid="5" name="MSIP_Label_4044bd30-2ed7-4c9d-9d12-46200872a97b_Method">
    <vt:lpwstr>Standard</vt:lpwstr>
  </property>
  <property fmtid="{D5CDD505-2E9C-101B-9397-08002B2CF9AE}" pid="6" name="MSIP_Label_4044bd30-2ed7-4c9d-9d12-46200872a97b_Name">
    <vt:lpwstr>defa4170-0d19-0005-0004-bc88714345d2</vt:lpwstr>
  </property>
  <property fmtid="{D5CDD505-2E9C-101B-9397-08002B2CF9AE}" pid="7" name="MSIP_Label_4044bd30-2ed7-4c9d-9d12-46200872a97b_SetDate">
    <vt:lpwstr>2023-08-15T05:22:49Z</vt:lpwstr>
  </property>
  <property fmtid="{D5CDD505-2E9C-101B-9397-08002B2CF9AE}" pid="8" name="MSIP_Label_4044bd30-2ed7-4c9d-9d12-46200872a97b_SiteId">
    <vt:lpwstr>4130bd39-7c53-419c-b1e5-8758d6d63f21</vt:lpwstr>
  </property>
  <property fmtid="{D5CDD505-2E9C-101B-9397-08002B2CF9AE}" pid="9" name="Notes">
    <vt:i4>2</vt:i4>
  </property>
  <property fmtid="{D5CDD505-2E9C-101B-9397-08002B2CF9AE}" pid="10" name="PresentationFormat">
    <vt:lpwstr>Widescreen</vt:lpwstr>
  </property>
  <property fmtid="{D5CDD505-2E9C-101B-9397-08002B2CF9AE}" pid="11" name="Slides">
    <vt:i4>8</vt:i4>
  </property>
</Properties>
</file>