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4" r:id="rId4"/>
    <p:sldId id="286" r:id="rId5"/>
    <p:sldId id="267" r:id="rId6"/>
    <p:sldId id="279" r:id="rId7"/>
    <p:sldId id="280" r:id="rId8"/>
    <p:sldId id="281" r:id="rId9"/>
    <p:sldId id="283" r:id="rId10"/>
    <p:sldId id="282" r:id="rId11"/>
    <p:sldId id="269" r:id="rId12"/>
    <p:sldId id="273" r:id="rId13"/>
    <p:sldId id="275" r:id="rId14"/>
    <p:sldId id="276" r:id="rId15"/>
    <p:sldId id="287" r:id="rId16"/>
  </p:sldIdLst>
  <p:sldSz cx="9144000" cy="6858000" type="screen4x3"/>
  <p:notesSz cx="6858000" cy="9144000"/>
  <p:embeddedFontLst>
    <p:embeddedFont>
      <p:font typeface="Acumin Pro" panose="020B0604020202020204" charset="0"/>
      <p:regular r:id="rId17"/>
      <p:bold r:id="rId18"/>
      <p:italic r:id="rId19"/>
      <p:boldItalic r:id="rId20"/>
    </p:embeddedFont>
    <p:embeddedFont>
      <p:font typeface="Acumin Pro ExtraCondensed" panose="020B0604020202020204" charset="0"/>
      <p:regular r:id="rId21"/>
      <p:bold r:id="rId22"/>
      <p:italic r:id="rId23"/>
      <p:boldItalic r:id="rId24"/>
    </p:embeddedFont>
    <p:embeddedFont>
      <p:font typeface="Acumin Pro ExtraCondensed Smbd" panose="020B0604020202020204" charset="0"/>
      <p:regular r:id="rId25"/>
      <p:bold r:id="rId26"/>
      <p:italic r:id="rId27"/>
      <p:boldItalic r:id="rId28"/>
    </p:embeddedFont>
    <p:embeddedFont>
      <p:font typeface="Acumin Pro Medium" panose="020B0604020202020204" charset="0"/>
      <p:regular r:id="rId29"/>
      <p:italic r:id="rId30"/>
    </p:embeddedFont>
    <p:embeddedFont>
      <p:font typeface="Acumin Pro Semibold" panose="020B0604020202020204" charset="0"/>
      <p:regular r:id="rId31"/>
      <p:bold r:id="rId32"/>
      <p:italic r:id="rId33"/>
      <p:boldItalic r:id="rId34"/>
    </p:embeddedFont>
    <p:embeddedFont>
      <p:font typeface="Acumin Pro SemiCondensed" panose="020B0604020202020204" charset="0"/>
      <p:regular r:id="rId35"/>
      <p:bold r:id="rId36"/>
      <p:italic r:id="rId37"/>
      <p:boldItalic r:id="rId38"/>
    </p:embeddedFont>
    <p:embeddedFont>
      <p:font typeface="United Sans Cd Md" charset="0"/>
      <p:regular r:id="rId39"/>
    </p:embeddedFont>
    <p:embeddedFont>
      <p:font typeface="United Sans Reg Medium" panose="020B0604020202020204" charset="0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5" autoAdjust="0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gradstudents.com/" TargetMode="External"/><Relationship Id="rId7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Engr/Academics/Graduate/ProfessionalDevelopment/conference-travel-gra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gineering.purdue.edu/ME/Graduate/OnCampus/Funding/Awards" TargetMode="External"/><Relationship Id="rId5" Type="http://schemas.openxmlformats.org/officeDocument/2006/relationships/hyperlink" Target="https://www.purdue.edu/academics/ogsps/fellowship/funding-resources-for-students/fellowships/" TargetMode="External"/><Relationship Id="rId4" Type="http://schemas.openxmlformats.org/officeDocument/2006/relationships/hyperlink" Target="https://engineering.purdue.edu/Engr/Academics/Graduate/fellowship-li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academics/ogsps/research/rcr/index.php" TargetMode="External"/><Relationship Id="rId7" Type="http://schemas.openxmlformats.org/officeDocument/2006/relationships/hyperlink" Target="https://purduemegrad.blog/" TargetMode="External"/><Relationship Id="rId2" Type="http://schemas.openxmlformats.org/officeDocument/2006/relationships/hyperlink" Target="https://purduemegrad.blog/2024/07/02/document-collection-dat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gineering.purdue.edu/ME/AboutUs/Safety" TargetMode="External"/><Relationship Id="rId5" Type="http://schemas.openxmlformats.org/officeDocument/2006/relationships/hyperlink" Target="https://engineering.purdue.edu/ME/Graduate/OnCampus/TimeLimits" TargetMode="External"/><Relationship Id="rId4" Type="http://schemas.openxmlformats.org/officeDocument/2006/relationships/hyperlink" Target="https://engineering.purdue.edu/ME/Graduate/OnCampus/AcademicRequirement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academics/ogsps/professional-development/" TargetMode="External"/><Relationship Id="rId3" Type="http://schemas.openxmlformats.org/officeDocument/2006/relationships/hyperlink" Target="mailto:mebostaff@groups.purdue.edu" TargetMode="External"/><Relationship Id="rId7" Type="http://schemas.openxmlformats.org/officeDocument/2006/relationships/hyperlink" Target="https://www.purdue.edu/academics/ogsps/fellowship/funding-resources-for-students/fellowships/" TargetMode="External"/><Relationship Id="rId12" Type="http://schemas.openxmlformats.org/officeDocument/2006/relationships/hyperlink" Target="https://www.purdue.edu/odos/sls/index.html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studentemployment/site/" TargetMode="External"/><Relationship Id="rId11" Type="http://schemas.openxmlformats.org/officeDocument/2006/relationships/hyperlink" Target="https://www.cco.purdue.edu/" TargetMode="External"/><Relationship Id="rId5" Type="http://schemas.openxmlformats.org/officeDocument/2006/relationships/hyperlink" Target="https://www.purdue.edu/push/" TargetMode="External"/><Relationship Id="rId10" Type="http://schemas.openxmlformats.org/officeDocument/2006/relationships/hyperlink" Target="https://www.opp.purdue.edu/" TargetMode="External"/><Relationship Id="rId4" Type="http://schemas.openxmlformats.org/officeDocument/2006/relationships/hyperlink" Target="mailto:engremployment@purdue.edu" TargetMode="External"/><Relationship Id="rId9" Type="http://schemas.openxmlformats.org/officeDocument/2006/relationships/hyperlink" Target="https://owl.purdue.ed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vpsl/leadership/About/ACE_Campus_Pantry.html" TargetMode="External"/><Relationship Id="rId2" Type="http://schemas.openxmlformats.org/officeDocument/2006/relationships/hyperlink" Target="https://www.purdue.edu/wie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10" Type="http://schemas.openxmlformats.org/officeDocument/2006/relationships/hyperlink" Target="https://www.purdue.edu/auxiliary-services/indianapolis/index.php" TargetMode="External"/><Relationship Id="rId4" Type="http://schemas.openxmlformats.org/officeDocument/2006/relationships/hyperlink" Target="https://www.purdue.edu/diversity-inclusion/about-us/departments.html" TargetMode="External"/><Relationship Id="rId9" Type="http://schemas.openxmlformats.org/officeDocument/2006/relationships/hyperlink" Target="https://taskhuman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engineering.purdue.edu/Engr/AboutUs/Administration/BusinessOffice/employmen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gineering.purdue.edu/Engr/AboutUs/Administration/BusinessOffice" TargetMode="External"/><Relationship Id="rId3" Type="http://schemas.openxmlformats.org/officeDocument/2006/relationships/hyperlink" Target="mailto:engremployment@purdrue.edu" TargetMode="External"/><Relationship Id="rId7" Type="http://schemas.openxmlformats.org/officeDocument/2006/relationships/hyperlink" Target="mailto:hr@purdue.edu" TargetMode="External"/><Relationship Id="rId2" Type="http://schemas.openxmlformats.org/officeDocument/2006/relationships/hyperlink" Target="mailto:mebostaff@purdu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urduetravel@purdue.edu" TargetMode="External"/><Relationship Id="rId5" Type="http://schemas.openxmlformats.org/officeDocument/2006/relationships/hyperlink" Target="mailto:engrprocure@purdue.edu" TargetMode="External"/><Relationship Id="rId4" Type="http://schemas.openxmlformats.org/officeDocument/2006/relationships/hyperlink" Target="mailto:engrcard@purdue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FallDropAdd.html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Registration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Fall 2024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677108"/>
          </a:xfrm>
        </p:spPr>
        <p:txBody>
          <a:bodyPr/>
          <a:lstStyle/>
          <a:p>
            <a:r>
              <a:rPr lang="en-US" dirty="0"/>
              <a:t>ME Grad Office, Wang Hall 4</a:t>
            </a:r>
            <a:r>
              <a:rPr lang="en-US" baseline="30000" dirty="0"/>
              <a:t>th</a:t>
            </a:r>
            <a:r>
              <a:rPr lang="en-US" dirty="0"/>
              <a:t> FL  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54015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3.8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at the semester when you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coursework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Milestones for PhD: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2"/>
              </a:rPr>
              <a:t>CoE</a:t>
            </a:r>
            <a:r>
              <a:rPr lang="en-US" dirty="0">
                <a:hlinkClick r:id="rId2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3"/>
              </a:rPr>
              <a:t>Purdue Graduate Student Government Grants </a:t>
            </a:r>
            <a:r>
              <a:rPr lang="en-US" sz="1600" i="1" dirty="0"/>
              <a:t>(travel, professional development, symposium, child care,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list </a:t>
            </a:r>
            <a:endParaRPr lang="en-US" dirty="0"/>
          </a:p>
          <a:p>
            <a:r>
              <a:rPr lang="en-US" dirty="0">
                <a:hlinkClick r:id="rId5"/>
              </a:rPr>
              <a:t>Fellowship Office list 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</a:t>
            </a:r>
            <a:r>
              <a:rPr lang="en-US" b="1" dirty="0">
                <a:hlinkClick r:id="rId6"/>
              </a:rPr>
              <a:t>Scholarships &amp; Awards</a:t>
            </a:r>
            <a:endParaRPr lang="en-US" b="1" dirty="0"/>
          </a:p>
          <a:p>
            <a:r>
              <a:rPr lang="en-US" dirty="0"/>
              <a:t>Post on </a:t>
            </a:r>
            <a:r>
              <a:rPr lang="en-US" dirty="0">
                <a:hlinkClick r:id="rId7"/>
              </a:rPr>
              <a:t>ME Grad Blog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1" y="1013460"/>
            <a:ext cx="7652406" cy="5059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Conditions for continued enrollment: check admission letter, you may have to </a:t>
            </a:r>
            <a:r>
              <a:rPr lang="en-US" dirty="0">
                <a:hlinkClick r:id="rId2"/>
              </a:rPr>
              <a:t>submit</a:t>
            </a:r>
            <a:r>
              <a:rPr lang="en-US" dirty="0"/>
              <a:t>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CITI (RCR online training) is required to be completed in 60 days. </a:t>
            </a:r>
            <a:r>
              <a:rPr lang="en-US" dirty="0">
                <a:solidFill>
                  <a:srgbClr val="000000"/>
                </a:solidFill>
              </a:rPr>
              <a:t>Residential students MUST complete 2-hr RCR workshop, register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here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Respect Boundaries training in Brightspace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safety quiz </a:t>
            </a:r>
            <a:r>
              <a:rPr lang="en-US" dirty="0">
                <a:solidFill>
                  <a:srgbClr val="000000"/>
                </a:solidFill>
              </a:rPr>
              <a:t>to access ME building after hours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05319"/>
            <a:ext cx="8017398" cy="48232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marL="0" lvl="0" indent="0">
              <a:buNone/>
            </a:pPr>
            <a:endParaRPr lang="nn-NO" sz="1400" dirty="0"/>
          </a:p>
          <a:p>
            <a:pPr lvl="0"/>
            <a:r>
              <a:rPr lang="nn-NO" dirty="0">
                <a:hlinkClick r:id="rId3"/>
              </a:rPr>
              <a:t>ME Business office</a:t>
            </a:r>
            <a:endParaRPr lang="nn-NO" dirty="0"/>
          </a:p>
          <a:p>
            <a:pPr marL="0" lv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Employment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Purdue University Student Health Service (PUSH) </a:t>
            </a:r>
            <a:r>
              <a:rPr lang="en-US" dirty="0">
                <a:solidFill>
                  <a:srgbClr val="000000"/>
                </a:solidFill>
              </a:rPr>
              <a:t>for health insurance</a:t>
            </a:r>
          </a:p>
          <a:p>
            <a:pPr lvl="0"/>
            <a:endParaRPr lang="en-US" dirty="0"/>
          </a:p>
          <a:p>
            <a:r>
              <a:rPr lang="en-US" dirty="0">
                <a:hlinkClick r:id="rId6"/>
              </a:rPr>
              <a:t>On-campus hourly jobs</a:t>
            </a:r>
            <a:endParaRPr lang="en-US" sz="1500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OGSPS Fellowship Office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9"/>
              </a:rPr>
              <a:t>Purdue Writing Lab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000000"/>
                </a:solidFill>
                <a:hlinkClick r:id="rId10"/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1"/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2"/>
              </a:rPr>
              <a:t>Student Legal Services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78065"/>
            <a:ext cx="8017398" cy="500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 and Military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7"/>
              </a:rPr>
              <a:t>ACE Campus Food Pantry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8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u="sng" dirty="0" err="1">
                <a:solidFill>
                  <a:srgbClr val="1155CC"/>
                </a:solidFill>
                <a:latin typeface="Acumin Pro" panose="020B060402020202020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Indy and WL shuttle services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9057-7D45-C50F-1AC5-B48CCA622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FA0E6-341E-0B2D-FCB9-A09CAC222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D946C-238B-4147-359A-5F035C41F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A6A253-C545-08E2-9EBC-BDBA5E1A57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3E29B3-DB57-3459-2C9B-9EDC3E2155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10EE3-908F-A744-C7A4-0EABE4C75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6CE06-84A8-B091-402D-1DFA4357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4348883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sz="1600" b="0" dirty="0"/>
              <a:t>Welcome by Dr. Eckhard Groll, Head of ME &amp; Dr. Nicole Key, Associate Head for Graduate Studies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Intro of Women in Engineering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Services Provided by Center for Career Opportunities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Reminders from ME Business Office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Intro of ME Graduate Office Staff &amp; Overview of Graduate Program</a:t>
            </a:r>
            <a:br>
              <a:rPr lang="en-US" sz="1600" b="0" dirty="0"/>
            </a:br>
            <a:r>
              <a:rPr lang="en-US" sz="1600" b="0" dirty="0"/>
              <a:t>             </a:t>
            </a:r>
            <a:br>
              <a:rPr lang="en-US" sz="1600" b="0" dirty="0"/>
            </a:br>
            <a:r>
              <a:rPr lang="en-US" sz="1600" b="0" dirty="0"/>
              <a:t>Intro of ME Graduate Student Organization, by OMEGA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Graduate staff insurance for TA/RAs, fellowships being administered as assistantships (Andrews)</a:t>
            </a:r>
          </a:p>
          <a:p>
            <a:r>
              <a:rPr lang="en-US" dirty="0"/>
              <a:t>True fellowships receive insurance supplement in 2 paychecks (ME dept. fellowships like Adelberg, </a:t>
            </a:r>
            <a:r>
              <a:rPr lang="en-US" dirty="0" err="1"/>
              <a:t>Arrasmith</a:t>
            </a:r>
            <a:r>
              <a:rPr lang="en-US" dirty="0"/>
              <a:t>, Cordier, Ingersoll-Rand, Winkelman), select domestic/international student insurance</a:t>
            </a:r>
          </a:p>
          <a:p>
            <a:r>
              <a:rPr lang="en-US" dirty="0"/>
              <a:t>Vacation/internship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Hours: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8:30 – noon, 1 – 4:30 p.m. Monday - Friday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/>
              <a:t>Website:</a:t>
            </a:r>
            <a:r>
              <a:rPr lang="en-US" dirty="0"/>
              <a:t> </a:t>
            </a:r>
            <a:r>
              <a:rPr lang="en-US" sz="1050" dirty="0">
                <a:hlinkClick r:id="rId2"/>
              </a:rPr>
              <a:t>https://engineering.purdue.edu/Engr/AboutUs/Administration/BusinessOffice/employment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Reach out to ME Business Office: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mebostaff@purdue.edu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check out a dept. credit card:</a:t>
            </a:r>
          </a:p>
          <a:p>
            <a:pPr marL="0" indent="0">
              <a:buNone/>
            </a:pPr>
            <a:r>
              <a:rPr lang="en-US" dirty="0"/>
              <a:t>Go to ME Room 2172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Payroll: </a:t>
            </a:r>
            <a:r>
              <a:rPr lang="en-US" dirty="0">
                <a:hlinkClick r:id="rId3"/>
              </a:rPr>
              <a:t>engremployment@purdrue.edu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 Card: </a:t>
            </a:r>
            <a:r>
              <a:rPr lang="en-US" dirty="0">
                <a:hlinkClick r:id="rId4"/>
              </a:rPr>
              <a:t>engrcard@purdue.edu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Purchasing/Ordering: </a:t>
            </a:r>
            <a:r>
              <a:rPr lang="en-US" dirty="0">
                <a:hlinkClick r:id="rId5"/>
              </a:rPr>
              <a:t>engrprocure@purdue.edu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Travel: </a:t>
            </a:r>
            <a:r>
              <a:rPr lang="en-US" dirty="0">
                <a:hlinkClick r:id="rId6"/>
              </a:rPr>
              <a:t>purduetravel@purdue.edu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Benefits: </a:t>
            </a:r>
            <a:r>
              <a:rPr lang="en-US" dirty="0">
                <a:hlinkClick r:id="rId7"/>
              </a:rPr>
              <a:t>hr@purdue.edu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Website: </a:t>
            </a:r>
            <a:r>
              <a:rPr lang="en-US" sz="1050" dirty="0">
                <a:hlinkClick r:id="rId8"/>
              </a:rPr>
              <a:t>https://engineering.purdue.edu/Engr/AboutUs/Administration/BusinessOffice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4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Thesis: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Non-thesis: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credits of applied math</a:t>
            </a:r>
          </a:p>
          <a:p>
            <a:pPr lvl="0"/>
            <a:r>
              <a:rPr lang="en-US" dirty="0"/>
              <a:t>9 credits in professional development area</a:t>
            </a:r>
          </a:p>
          <a:p>
            <a:pPr lvl="0"/>
            <a:r>
              <a:rPr lang="en-US" dirty="0"/>
              <a:t>12 credits of ME courses</a:t>
            </a:r>
          </a:p>
          <a:p>
            <a:pPr lvl="0"/>
            <a:r>
              <a:rPr lang="en-US" dirty="0"/>
              <a:t>6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ME 600-level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ME 600-level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final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International/funded students must register full time (minimum 8 credits for spring/fall, maximum 3 credits of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r>
              <a:rPr lang="en-US" dirty="0"/>
              <a:t>Exception for TA/RA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41622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marL="0" lvl="0" indent="0">
              <a:buNone/>
            </a:pPr>
            <a:endParaRPr lang="en-US" sz="2300" b="1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>
                <a:highlight>
                  <a:srgbClr val="FFFF00"/>
                </a:highlight>
              </a:rPr>
              <a:t>See offering campus &amp; schedule type</a:t>
            </a:r>
          </a:p>
          <a:p>
            <a:pPr marL="0" lv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West Lafayette </a:t>
            </a:r>
            <a:r>
              <a:rPr lang="en-US" sz="2100" b="1"/>
              <a:t>or Indianapolis </a:t>
            </a:r>
            <a:r>
              <a:rPr lang="en-US" sz="2100"/>
              <a:t>– </a:t>
            </a:r>
            <a:r>
              <a:rPr lang="en-US" sz="2100" dirty="0"/>
              <a:t>showing classroom, schedule type can be lecture/laboratory/individual study/research, for residential students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rgbClr val="000000"/>
                </a:solidFill>
              </a:rPr>
              <a:t>West Lafayette </a:t>
            </a:r>
            <a:r>
              <a:rPr lang="en-US" sz="2100" dirty="0">
                <a:solidFill>
                  <a:srgbClr val="000000"/>
                </a:solidFill>
              </a:rPr>
              <a:t>– showing distance learning as schedule type, ONC/OL as section, for residential students to access lectures online but take exams in person, instructor’s approval </a:t>
            </a:r>
            <a:r>
              <a:rPr lang="en-US" sz="2100" i="1" dirty="0">
                <a:solidFill>
                  <a:srgbClr val="000000"/>
                </a:solidFill>
              </a:rPr>
              <a:t>(internship/other needs)</a:t>
            </a:r>
            <a:endParaRPr lang="en-US" sz="2100" i="1" dirty="0"/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100" b="1" dirty="0"/>
              <a:t>West Lafayette Continuing Ed </a:t>
            </a:r>
            <a:r>
              <a:rPr lang="en-US" sz="2100" dirty="0"/>
              <a:t>– showing distance learning as schedule type, EPE/DY as section, for online program students only.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100" i="1" dirty="0">
                <a:solidFill>
                  <a:srgbClr val="000000"/>
                </a:solidFill>
              </a:rPr>
              <a:t>(</a:t>
            </a:r>
            <a:r>
              <a:rPr lang="en-US" sz="2000" i="1" dirty="0">
                <a:solidFill>
                  <a:srgbClr val="000000"/>
                </a:solidFill>
              </a:rPr>
              <a:t>Math/Engineering EPE sections have been removed from scheduling assistant for residentials, MGMT DY sections are not)</a:t>
            </a: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3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the 2</a:t>
            </a:r>
            <a:r>
              <a:rPr lang="en-US" baseline="30000" dirty="0"/>
              <a:t>nd</a:t>
            </a:r>
            <a:r>
              <a:rPr lang="en-US" dirty="0"/>
              <a:t> week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4085</TotalTime>
  <Words>1334</Words>
  <Application>Microsoft Office PowerPoint</Application>
  <PresentationFormat>On-screen Show (4:3)</PresentationFormat>
  <Paragraphs>247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Acumin Pro</vt:lpstr>
      <vt:lpstr>United Sans Cd Md</vt:lpstr>
      <vt:lpstr>Acumin Pro ExtraCondensed</vt:lpstr>
      <vt:lpstr>United Sans Reg Medium</vt:lpstr>
      <vt:lpstr>Wingdings</vt:lpstr>
      <vt:lpstr>Arial</vt:lpstr>
      <vt:lpstr>Acumin Pro SemiCondensed</vt:lpstr>
      <vt:lpstr>Acumin Pro ExtraCondensed Smbd</vt:lpstr>
      <vt:lpstr>Acumin Pro Medium</vt:lpstr>
      <vt:lpstr>Acumin Pro Semibold</vt:lpstr>
      <vt:lpstr>Purdue1</vt:lpstr>
      <vt:lpstr>Fall 2024 Mechanical Engineering NEW Graduate STUDENT orientation </vt:lpstr>
      <vt:lpstr>Agenda  Welcome by Dr. Eckhard Groll, Head of ME &amp; Dr. Nicole Key, Associate Head for Graduate Studies  Intro of Women in Engineering  Services Provided by Center for Career Opportunities  Reminders from ME Business Office  Intro of ME Graduate Office Staff &amp; Overview of Graduate Program               Intro of ME Graduate Student Organization, by OMEGA  Q&amp;A   </vt:lpstr>
      <vt:lpstr>CoE Employment Center</vt:lpstr>
      <vt:lpstr>Business Office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Qian, Xiaomin</cp:lastModifiedBy>
  <cp:revision>199</cp:revision>
  <dcterms:created xsi:type="dcterms:W3CDTF">2020-06-22T02:53:13Z</dcterms:created>
  <dcterms:modified xsi:type="dcterms:W3CDTF">2024-08-12T17:34:53Z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2024-01-03T15:57:57Z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0dceb105-6122-4e30-a8d9-b20d53c7583b</vt:lpwstr>
  </property>
  <property fmtid="{D5CDD505-2E9C-101B-9397-08002B2CF9AE}" pid="8" name="MSIP_Label_4044bd30-2ed7-4c9d-9d12-46200872a97b_ContentBits">
    <vt:lpwstr>0</vt:lpwstr>
  </property>
</Properties>
</file>