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57" r:id="rId2"/>
    <p:sldId id="260" r:id="rId3"/>
    <p:sldId id="284" r:id="rId4"/>
    <p:sldId id="286" r:id="rId5"/>
    <p:sldId id="267" r:id="rId6"/>
    <p:sldId id="279" r:id="rId7"/>
    <p:sldId id="280" r:id="rId8"/>
    <p:sldId id="281" r:id="rId9"/>
    <p:sldId id="283" r:id="rId10"/>
    <p:sldId id="282" r:id="rId11"/>
    <p:sldId id="269" r:id="rId12"/>
    <p:sldId id="273" r:id="rId13"/>
    <p:sldId id="275" r:id="rId14"/>
    <p:sldId id="276" r:id="rId15"/>
  </p:sldIdLst>
  <p:sldSz cx="9144000" cy="6858000" type="screen4x3"/>
  <p:notesSz cx="6858000" cy="9144000"/>
  <p:embeddedFontLst>
    <p:embeddedFont>
      <p:font typeface="Acumin Pro" panose="020B0604020202020204" charset="0"/>
      <p:regular r:id="rId16"/>
      <p:bold r:id="rId17"/>
      <p:italic r:id="rId18"/>
      <p:boldItalic r:id="rId19"/>
    </p:embeddedFont>
    <p:embeddedFont>
      <p:font typeface="Acumin Pro ExtraCondensed" panose="020B0604020202020204" charset="0"/>
      <p:regular r:id="rId20"/>
      <p:bold r:id="rId21"/>
      <p:italic r:id="rId22"/>
      <p:boldItalic r:id="rId23"/>
    </p:embeddedFont>
    <p:embeddedFont>
      <p:font typeface="Acumin Pro ExtraCondensed Smbd" panose="020B0604020202020204" charset="0"/>
      <p:regular r:id="rId24"/>
      <p:bold r:id="rId25"/>
      <p:italic r:id="rId26"/>
      <p:boldItalic r:id="rId27"/>
    </p:embeddedFont>
    <p:embeddedFont>
      <p:font typeface="Acumin Pro Medium" panose="020B0604020202020204" charset="0"/>
      <p:regular r:id="rId28"/>
      <p:italic r:id="rId29"/>
    </p:embeddedFont>
    <p:embeddedFont>
      <p:font typeface="Acumin Pro Semibold" panose="020B0604020202020204" charset="0"/>
      <p:regular r:id="rId30"/>
      <p:bold r:id="rId31"/>
      <p:italic r:id="rId32"/>
      <p:boldItalic r:id="rId33"/>
    </p:embeddedFont>
    <p:embeddedFont>
      <p:font typeface="Acumin Pro SemiCondensed" panose="020B0604020202020204" charset="0"/>
      <p:regular r:id="rId34"/>
      <p:bold r:id="rId35"/>
      <p:italic r:id="rId36"/>
      <p:boldItalic r:id="rId37"/>
    </p:embeddedFont>
    <p:embeddedFont>
      <p:font typeface="United Sans Cd Md" charset="0"/>
      <p:regular r:id="rId38"/>
    </p:embeddedFont>
    <p:embeddedFont>
      <p:font typeface="United Sans Reg Medium" panose="020B0604020202020204" charset="0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5" autoAdjust="0"/>
    <p:restoredTop sz="94674"/>
  </p:normalViewPr>
  <p:slideViewPr>
    <p:cSldViewPr snapToGrid="0" snapToObjects="1">
      <p:cViewPr varScale="1">
        <p:scale>
          <a:sx n="125" d="100"/>
          <a:sy n="125" d="100"/>
        </p:scale>
        <p:origin x="10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BC758-D59E-8E44-B1BB-3467BE203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8/18/2023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8/18/2023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1A4344-9636-3240-BE56-290593144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8/18/2023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C7FD0C-6FE9-F549-9789-857EA3F31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8/18/2023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CDF66D-338D-1041-A82A-FAECF8B38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8/18/2023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1B7735-DBE9-4B49-A2F7-5DC8ED0C8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8/18/2023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FF972F-4130-074A-B1C3-73BFFC6CC6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8/18/2023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3B79D6-A9F6-0445-970F-F4D8E9244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91" y="6046656"/>
            <a:ext cx="3560593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Exams" TargetMode="External"/><Relationship Id="rId2" Type="http://schemas.openxmlformats.org/officeDocument/2006/relationships/hyperlink" Target="https://engineering.purdue.edu/ME/Graduate/Prospective/DegreesOffered#DirectPhD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gradstudents.com/" TargetMode="External"/><Relationship Id="rId2" Type="http://schemas.openxmlformats.org/officeDocument/2006/relationships/hyperlink" Target="https://engineering.purdue.edu/Engr/Academics/Graduate/ProfessionalDevelopment/conference-travel-grant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rduemegrad.blog/" TargetMode="External"/><Relationship Id="rId5" Type="http://schemas.openxmlformats.org/officeDocument/2006/relationships/hyperlink" Target="https://www.purdue.edu/gradschool/fellowship/funding-resources-for-students/fellowships/" TargetMode="External"/><Relationship Id="rId4" Type="http://schemas.openxmlformats.org/officeDocument/2006/relationships/hyperlink" Target="https://engineering.purdue.edu/Engr/Academics/Graduate/fellowship-lis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gradschool/research/rcr/index.php" TargetMode="External"/><Relationship Id="rId7" Type="http://schemas.openxmlformats.org/officeDocument/2006/relationships/hyperlink" Target="https://purduemegrad.blog/" TargetMode="External"/><Relationship Id="rId2" Type="http://schemas.openxmlformats.org/officeDocument/2006/relationships/hyperlink" Target="https://purduemegrad.blog/2023/07/24/admission-document-collection-dat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gineering.purdue.edu/ME/AboutUs/Safety" TargetMode="External"/><Relationship Id="rId5" Type="http://schemas.openxmlformats.org/officeDocument/2006/relationships/hyperlink" Target="https://engineering.purdue.edu/ME/Graduate/OnCampus/TimeLimits" TargetMode="External"/><Relationship Id="rId4" Type="http://schemas.openxmlformats.org/officeDocument/2006/relationships/hyperlink" Target="https://engineering.purdue.edu/ME/Graduate/OnCampus/AcademicRequirement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gradschool/professional-development/" TargetMode="External"/><Relationship Id="rId3" Type="http://schemas.openxmlformats.org/officeDocument/2006/relationships/hyperlink" Target="mailto:mebo@groups.purdue.edu" TargetMode="External"/><Relationship Id="rId7" Type="http://schemas.openxmlformats.org/officeDocument/2006/relationships/hyperlink" Target="https://www.purdue.edu/gradschool/fellowship/" TargetMode="External"/><Relationship Id="rId2" Type="http://schemas.openxmlformats.org/officeDocument/2006/relationships/hyperlink" Target="https://engineering.purdue.edu/ME/Gradua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studentemployment/site/" TargetMode="External"/><Relationship Id="rId11" Type="http://schemas.openxmlformats.org/officeDocument/2006/relationships/hyperlink" Target="https://www.cco.purdue.edu/" TargetMode="External"/><Relationship Id="rId5" Type="http://schemas.openxmlformats.org/officeDocument/2006/relationships/hyperlink" Target="https://www.purdue.edu/push/" TargetMode="External"/><Relationship Id="rId10" Type="http://schemas.openxmlformats.org/officeDocument/2006/relationships/hyperlink" Target="https://www.opp.purdue.edu/" TargetMode="External"/><Relationship Id="rId4" Type="http://schemas.openxmlformats.org/officeDocument/2006/relationships/hyperlink" Target="mailto:engremployment@purdue.edu" TargetMode="External"/><Relationship Id="rId9" Type="http://schemas.openxmlformats.org/officeDocument/2006/relationships/hyperlink" Target="https://owl.purdue.ed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caps/" TargetMode="External"/><Relationship Id="rId3" Type="http://schemas.openxmlformats.org/officeDocument/2006/relationships/hyperlink" Target="https://www.purdue.edu/mep/" TargetMode="External"/><Relationship Id="rId7" Type="http://schemas.openxmlformats.org/officeDocument/2006/relationships/hyperlink" Target="https://www.purdue.edu/vpsl/leadership/About/ACE_Campus_Pantry.html" TargetMode="External"/><Relationship Id="rId2" Type="http://schemas.openxmlformats.org/officeDocument/2006/relationships/hyperlink" Target="https://www.purdue.edu/wiep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drc/" TargetMode="External"/><Relationship Id="rId5" Type="http://schemas.openxmlformats.org/officeDocument/2006/relationships/hyperlink" Target="https://www.purdue.edu/veterans/" TargetMode="External"/><Relationship Id="rId4" Type="http://schemas.openxmlformats.org/officeDocument/2006/relationships/hyperlink" Target="https://www.purdue.edu/diversity-inclusion/about-us/departments.html" TargetMode="External"/><Relationship Id="rId9" Type="http://schemas.openxmlformats.org/officeDocument/2006/relationships/hyperlink" Target="https://taskhuma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ngremployment@purdue.edu" TargetMode="External"/><Relationship Id="rId2" Type="http://schemas.openxmlformats.org/officeDocument/2006/relationships/hyperlink" Target="https://outlook.office365.com/owa/calendar/EngrEmploymentCalendar@purdue.edu/booking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gineering.purdue.edu/Engr/AboutUs/Administration/BusinessOffice/employmen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hr@purdrue.edu" TargetMode="External"/><Relationship Id="rId3" Type="http://schemas.openxmlformats.org/officeDocument/2006/relationships/hyperlink" Target="mailto:mebo@purdue.edu" TargetMode="External"/><Relationship Id="rId7" Type="http://schemas.openxmlformats.org/officeDocument/2006/relationships/hyperlink" Target="mailto:purduetravel@purdue.edu" TargetMode="External"/><Relationship Id="rId2" Type="http://schemas.openxmlformats.org/officeDocument/2006/relationships/hyperlink" Target="mailto:mebostaff@purdue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engrprocure@purdue.edu" TargetMode="External"/><Relationship Id="rId5" Type="http://schemas.openxmlformats.org/officeDocument/2006/relationships/hyperlink" Target="mailto:engrcard@purdue.edu" TargetMode="External"/><Relationship Id="rId4" Type="http://schemas.openxmlformats.org/officeDocument/2006/relationships/hyperlink" Target="mailto:engremployment@purdrue.edu" TargetMode="External"/><Relationship Id="rId9" Type="http://schemas.openxmlformats.org/officeDocument/2006/relationships/hyperlink" Target="https://engineering.purdue.edu/Engr/AboutUs/Administration/BusinessOffic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registrar/calendars/FallDropAdd.html" TargetMode="External"/><Relationship Id="rId2" Type="http://schemas.openxmlformats.org/officeDocument/2006/relationships/hyperlink" Target="https://www.purdue.edu/push/Immunization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Registration" TargetMode="External"/><Relationship Id="rId2" Type="http://schemas.openxmlformats.org/officeDocument/2006/relationships/hyperlink" Target="https://www.purdue.edu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megrad.blog/" TargetMode="External"/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gineering.purdue.edu/ME/Graduate/OnCampus/PlanOfStudy/AdvisoryCommitt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722" y="689097"/>
            <a:ext cx="6535924" cy="2968826"/>
          </a:xfrm>
        </p:spPr>
        <p:txBody>
          <a:bodyPr/>
          <a:lstStyle/>
          <a:p>
            <a:r>
              <a:rPr lang="en-US" dirty="0"/>
              <a:t>Fall 2023 Mechanical Engineering NEW Graduate STUDENT orientation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116" y="5062479"/>
            <a:ext cx="5322202" cy="677108"/>
          </a:xfrm>
        </p:spPr>
        <p:txBody>
          <a:bodyPr/>
          <a:lstStyle/>
          <a:p>
            <a:r>
              <a:rPr lang="en-US" dirty="0"/>
              <a:t>ME Grad Office, Wang Hall 4</a:t>
            </a:r>
            <a:r>
              <a:rPr lang="en-US" baseline="30000" dirty="0"/>
              <a:t>th</a:t>
            </a:r>
            <a:r>
              <a:rPr lang="en-US" dirty="0"/>
              <a:t> FL  MEgradoffice@purdue.edu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552" y="6202177"/>
            <a:ext cx="830355" cy="323968"/>
          </a:xfrm>
        </p:spPr>
        <p:txBody>
          <a:bodyPr/>
          <a:lstStyle/>
          <a:p>
            <a:fld id="{049DC8E1-D369-0F48-9062-BB068AFD07CE}" type="datetime1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 to PhD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259" y="1251046"/>
            <a:ext cx="7567213" cy="412303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Internal PhD Application</a:t>
            </a:r>
          </a:p>
          <a:p>
            <a:r>
              <a:rPr lang="en-US" dirty="0"/>
              <a:t>Identify advisor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Submit in your last MS semester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>
                <a:hlinkClick r:id="rId2"/>
              </a:rPr>
              <a:t>D-PhD Application</a:t>
            </a:r>
            <a:endParaRPr lang="en-US" b="1" dirty="0"/>
          </a:p>
          <a:p>
            <a:r>
              <a:rPr lang="en-US" dirty="0"/>
              <a:t>Identify advisor</a:t>
            </a:r>
          </a:p>
          <a:p>
            <a:r>
              <a:rPr lang="en-US" dirty="0"/>
              <a:t>Minimum GPA 3.8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Submit at the semester when you completed 12 </a:t>
            </a:r>
            <a:r>
              <a:rPr lang="en-US" dirty="0" err="1">
                <a:solidFill>
                  <a:srgbClr val="000000"/>
                </a:solidFill>
              </a:rPr>
              <a:t>crs</a:t>
            </a:r>
            <a:r>
              <a:rPr lang="en-US" dirty="0">
                <a:solidFill>
                  <a:srgbClr val="000000"/>
                </a:solidFill>
              </a:rPr>
              <a:t>. of coursework</a:t>
            </a: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PhD Qualifying Exams (Area Exams):</a:t>
            </a:r>
          </a:p>
          <a:p>
            <a:pPr lvl="0"/>
            <a:r>
              <a:rPr lang="en-US" dirty="0">
                <a:hlinkClick r:id="rId3"/>
              </a:rPr>
              <a:t>Area Exam webpage </a:t>
            </a:r>
            <a:r>
              <a:rPr lang="en-US" dirty="0"/>
              <a:t>to access old problems</a:t>
            </a:r>
          </a:p>
          <a:p>
            <a:pPr lvl="0"/>
            <a:r>
              <a:rPr lang="en-US" dirty="0"/>
              <a:t>No later than 3rd semester, summer excluded</a:t>
            </a:r>
          </a:p>
          <a:p>
            <a:pPr lvl="0"/>
            <a:r>
              <a:rPr lang="en-US" dirty="0"/>
              <a:t>3 subjects: Math, Major, and Minor</a:t>
            </a:r>
          </a:p>
          <a:p>
            <a:pPr lvl="0"/>
            <a:r>
              <a:rPr lang="en-US" dirty="0"/>
              <a:t>May qualify for a waiver instead of taking exam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PhD Preliminary Exam</a:t>
            </a:r>
          </a:p>
          <a:p>
            <a:pPr lvl="0"/>
            <a:r>
              <a:rPr lang="en-US" dirty="0"/>
              <a:t>within 1 year after passing all qualifying exams</a:t>
            </a:r>
          </a:p>
          <a:p>
            <a:pPr lvl="0"/>
            <a:r>
              <a:rPr lang="en-US" dirty="0"/>
              <a:t>Defense: register for at least 2 full semesters after prelim, summer included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9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8501" y="1115028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Small Grants:</a:t>
            </a:r>
          </a:p>
          <a:p>
            <a:r>
              <a:rPr lang="en-US" dirty="0" err="1">
                <a:hlinkClick r:id="rId2"/>
              </a:rPr>
              <a:t>CoE</a:t>
            </a:r>
            <a:r>
              <a:rPr lang="en-US" dirty="0">
                <a:hlinkClick r:id="rId2"/>
              </a:rPr>
              <a:t> Conference Travel Grants </a:t>
            </a:r>
            <a:r>
              <a:rPr lang="en-US" dirty="0"/>
              <a:t>for PhD who passed/scheduled preliminary exam</a:t>
            </a:r>
          </a:p>
          <a:p>
            <a:r>
              <a:rPr lang="en-US" dirty="0">
                <a:hlinkClick r:id="rId3"/>
              </a:rPr>
              <a:t>Purdue Graduate Student Government Grants </a:t>
            </a:r>
            <a:r>
              <a:rPr lang="en-US" sz="1600" i="1" dirty="0"/>
              <a:t>(travel, professional development, symposium, child care, equipment,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Fellowships:</a:t>
            </a:r>
          </a:p>
          <a:p>
            <a:r>
              <a:rPr lang="en-US" dirty="0" err="1">
                <a:hlinkClick r:id="rId4"/>
              </a:rPr>
              <a:t>CoE</a:t>
            </a:r>
            <a:r>
              <a:rPr lang="en-US" dirty="0">
                <a:hlinkClick r:id="rId4"/>
              </a:rPr>
              <a:t> list </a:t>
            </a:r>
            <a:endParaRPr lang="en-US" dirty="0"/>
          </a:p>
          <a:p>
            <a:r>
              <a:rPr lang="en-US" dirty="0">
                <a:hlinkClick r:id="rId5"/>
              </a:rPr>
              <a:t>Grad School list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600" i="1" dirty="0"/>
              <a:t>(National Fellowships- NDSEG, NASA NSTGRO, NSF, SMART, etc. Private Foundations- Ford, Hertz, etc. Companies- Facebook, Google Fellowship,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 Departmental Scholarships</a:t>
            </a:r>
          </a:p>
          <a:p>
            <a:r>
              <a:rPr lang="en-US" dirty="0"/>
              <a:t>Post on </a:t>
            </a:r>
            <a:r>
              <a:rPr lang="en-US" dirty="0">
                <a:hlinkClick r:id="rId6"/>
              </a:rPr>
              <a:t>ME Grad Blog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2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61" y="1013460"/>
            <a:ext cx="7652406" cy="50597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Conditions for continued enrollment: check admission letter, you may have to </a:t>
            </a:r>
            <a:r>
              <a:rPr lang="en-US" dirty="0">
                <a:hlinkClick r:id="rId2"/>
              </a:rPr>
              <a:t>submit</a:t>
            </a:r>
            <a:r>
              <a:rPr lang="en-US" dirty="0"/>
              <a:t> final official transcripts showing degree was awarded.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CITI (RCR online training) is required to be completed in 60 days. </a:t>
            </a:r>
            <a:r>
              <a:rPr lang="en-US" dirty="0">
                <a:solidFill>
                  <a:srgbClr val="000000"/>
                </a:solidFill>
              </a:rPr>
              <a:t>Residential students MUST complete 2-hr RCR workshop, register at </a:t>
            </a:r>
            <a:r>
              <a:rPr lang="en-US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 School </a:t>
            </a:r>
            <a:r>
              <a:rPr lang="en-US" dirty="0">
                <a:solidFill>
                  <a:srgbClr val="000000"/>
                </a:solidFill>
              </a:rPr>
              <a:t>webpage.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Complete Respect Boundaries training in Brightspace by Oct. 9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International students can only work up to 20 hours/week in spring/fall. </a:t>
            </a:r>
          </a:p>
          <a:p>
            <a:endParaRPr lang="en-US" dirty="0"/>
          </a:p>
          <a:p>
            <a:r>
              <a:rPr lang="en-US" dirty="0"/>
              <a:t>PMP students can’t take assistantships.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4"/>
              </a:rPr>
              <a:t>Academic expectations</a:t>
            </a:r>
            <a:r>
              <a:rPr lang="en-US" dirty="0">
                <a:solidFill>
                  <a:srgbClr val="000000"/>
                </a:solidFill>
              </a:rPr>
              <a:t>: Maintain at least a 3.0 CGPA, satisfactory for research, C or better for POS courses.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5"/>
              </a:rPr>
              <a:t>Time to degree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Complete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safety quiz </a:t>
            </a:r>
            <a:r>
              <a:rPr lang="en-US" dirty="0">
                <a:solidFill>
                  <a:srgbClr val="000000"/>
                </a:solidFill>
              </a:rPr>
              <a:t>to access ME building after hours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Check Purdue email &amp; subscribe to </a:t>
            </a:r>
            <a:r>
              <a:rPr lang="en-US" dirty="0">
                <a:solidFill>
                  <a:srgbClr val="000000"/>
                </a:solidFill>
                <a:hlinkClick r:id="rId7"/>
              </a:rPr>
              <a:t>grad blog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7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412110"/>
            <a:ext cx="8017398" cy="4483261"/>
          </a:xfrm>
        </p:spPr>
        <p:txBody>
          <a:bodyPr>
            <a:normAutofit lnSpcReduction="10000"/>
          </a:bodyPr>
          <a:lstStyle/>
          <a:p>
            <a:pPr lvl="0"/>
            <a:r>
              <a:rPr lang="nn-NO" dirty="0">
                <a:hlinkClick r:id="rId2"/>
              </a:rPr>
              <a:t>ME Grad website</a:t>
            </a:r>
            <a:endParaRPr lang="nn-NO" dirty="0"/>
          </a:p>
          <a:p>
            <a:pPr marL="0" lvl="0" indent="0">
              <a:buNone/>
            </a:pPr>
            <a:endParaRPr lang="nn-NO" sz="1400" dirty="0"/>
          </a:p>
          <a:p>
            <a:pPr lvl="0"/>
            <a:r>
              <a:rPr lang="nn-NO" dirty="0">
                <a:hlinkClick r:id="rId3"/>
              </a:rPr>
              <a:t>ME Business office</a:t>
            </a:r>
            <a:endParaRPr lang="nn-NO" dirty="0"/>
          </a:p>
          <a:p>
            <a:pPr marL="0" lv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r>
              <a:rPr lang="en-US" dirty="0" err="1">
                <a:hlinkClick r:id="rId4"/>
              </a:rPr>
              <a:t>CoE</a:t>
            </a:r>
            <a:r>
              <a:rPr lang="en-US" dirty="0">
                <a:hlinkClick r:id="rId4"/>
              </a:rPr>
              <a:t> Employment center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5"/>
              </a:rPr>
              <a:t>Purdue University Student Health Service (PUSH) </a:t>
            </a:r>
            <a:r>
              <a:rPr lang="en-US" dirty="0">
                <a:solidFill>
                  <a:srgbClr val="000000"/>
                </a:solidFill>
              </a:rPr>
              <a:t>for health insurance</a:t>
            </a:r>
          </a:p>
          <a:p>
            <a:pPr lvl="0"/>
            <a:endParaRPr lang="en-US" dirty="0"/>
          </a:p>
          <a:p>
            <a:r>
              <a:rPr lang="en-US" dirty="0">
                <a:hlinkClick r:id="rId6"/>
              </a:rPr>
              <a:t>On-campus hourly jobs</a:t>
            </a:r>
            <a:endParaRPr lang="en-US" sz="1500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Grad School Fellowship Office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hlinkClick r:id="rId8"/>
              </a:rPr>
              <a:t>Grad School Office of Professional Development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hlinkClick r:id="rId9"/>
              </a:rPr>
              <a:t>Purdue Writing Lab</a:t>
            </a: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>
                <a:solidFill>
                  <a:srgbClr val="000000"/>
                </a:solidFill>
                <a:hlinkClick r:id="rId10"/>
              </a:rPr>
              <a:t>Office of Professional Practice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3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11"/>
              </a:rPr>
              <a:t>Center for Career Opportunities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412110"/>
            <a:ext cx="8017398" cy="5003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2"/>
              </a:rPr>
              <a:t>Women in Engineering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Minority Engineering Office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nn-NO" sz="1400" dirty="0"/>
          </a:p>
          <a:p>
            <a:pPr lvl="0"/>
            <a:r>
              <a:rPr lang="nn-NO" dirty="0">
                <a:solidFill>
                  <a:srgbClr val="000000"/>
                </a:solidFill>
                <a:hlinkClick r:id="rId4"/>
              </a:rPr>
              <a:t>Cultural and Resource Centers </a:t>
            </a:r>
            <a:r>
              <a:rPr lang="nn-NO" sz="1400" dirty="0"/>
              <a:t>(Asian American and Asian Cultural Center, Black Cultural Center, Latino Cultural Center, Native American Educational and Cultural Center, LGBTQ Center,  etc.)</a:t>
            </a:r>
          </a:p>
          <a:p>
            <a:pPr lvl="0"/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Veterans Success Center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6"/>
              </a:rPr>
              <a:t>Disability Resource Center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7"/>
              </a:rPr>
              <a:t>ACE Campus Food Pantry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8"/>
              </a:rPr>
              <a:t>Counseling &amp; Psychological Services </a:t>
            </a:r>
            <a:r>
              <a:rPr lang="en-US" dirty="0">
                <a:solidFill>
                  <a:srgbClr val="000000"/>
                </a:solidFill>
              </a:rPr>
              <a:t>(CAPS)</a:t>
            </a:r>
          </a:p>
          <a:p>
            <a:pPr marL="0" lv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Wellness app </a:t>
            </a:r>
            <a:r>
              <a:rPr lang="en-US" u="sng" dirty="0" err="1">
                <a:solidFill>
                  <a:srgbClr val="1155CC"/>
                </a:solidFill>
                <a:latin typeface="Acumin Pro" panose="020B060402020202020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TaskHuman</a:t>
            </a:r>
            <a:r>
              <a:rPr lang="en-US" sz="13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</a:rPr>
              <a:t>1-on-1 live video calls with coaches, unlimited access)</a:t>
            </a:r>
          </a:p>
          <a:p>
            <a:pPr lvl="0"/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dirty="0"/>
              <a:t> 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7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417" y="1111622"/>
            <a:ext cx="7251861" cy="4348883"/>
          </a:xfrm>
        </p:spPr>
        <p:txBody>
          <a:bodyPr/>
          <a:lstStyle/>
          <a:p>
            <a:pPr lvl="0"/>
            <a:r>
              <a:rPr lang="en-US" dirty="0"/>
              <a:t>Agenda</a:t>
            </a:r>
            <a:br>
              <a:rPr lang="en-US" dirty="0"/>
            </a:br>
            <a:br>
              <a:rPr lang="en-US" dirty="0"/>
            </a:br>
            <a:r>
              <a:rPr lang="en-US" sz="1600" b="0" dirty="0"/>
              <a:t>Welcome by Dr. Eckhard Groll, Head of ME &amp; Dr. Nicole Key, Associate Head for Graduate Studies</a:t>
            </a:r>
            <a:br>
              <a:rPr lang="en-US" sz="1600" b="0" dirty="0"/>
            </a:br>
            <a:r>
              <a:rPr lang="en-US" sz="1600" b="0" dirty="0"/>
              <a:t> </a:t>
            </a:r>
            <a:br>
              <a:rPr lang="en-US" sz="1600" b="0" dirty="0"/>
            </a:br>
            <a:r>
              <a:rPr lang="en-US" sz="1600" b="0" dirty="0"/>
              <a:t>Payroll Information, by ME Business Office </a:t>
            </a:r>
            <a:br>
              <a:rPr lang="en-US" sz="1600" b="0"/>
            </a:br>
            <a:br>
              <a:rPr lang="en-US" sz="1600" b="0" dirty="0"/>
            </a:br>
            <a:r>
              <a:rPr lang="en-US" sz="1600" b="0" dirty="0"/>
              <a:t>Women in Engineering, by Dr. Suzanne Zurn-Birkhimer, </a:t>
            </a:r>
            <a:r>
              <a:rPr lang="en-US" sz="1600" b="0" dirty="0" err="1"/>
              <a:t>WiE</a:t>
            </a:r>
            <a:r>
              <a:rPr lang="en-US" sz="1600" b="0" dirty="0"/>
              <a:t> Associate Director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ME Graduate Program Overview</a:t>
            </a:r>
            <a:br>
              <a:rPr lang="en-US" sz="1600" b="0" dirty="0"/>
            </a:br>
            <a:r>
              <a:rPr lang="en-US" sz="1600" b="0" dirty="0"/>
              <a:t>                 </a:t>
            </a:r>
            <a:br>
              <a:rPr lang="en-US" sz="1600" b="0" dirty="0"/>
            </a:br>
            <a:r>
              <a:rPr lang="en-US" sz="1600" b="0" dirty="0"/>
              <a:t>Important Reminders, by Dr. Nicole Key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Intro of ME Graduate Student Organization, by OMEGA President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Q&amp;A with current grad students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DC8E1-D369-0F48-9062-BB068AFD07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885A1-5EF0-49DD-B1DD-963362C08E8D}"/>
              </a:ext>
            </a:extLst>
          </p:cNvPr>
          <p:cNvSpPr/>
          <p:nvPr/>
        </p:nvSpPr>
        <p:spPr>
          <a:xfrm>
            <a:off x="5984314" y="3105835"/>
            <a:ext cx="1378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CoE</a:t>
            </a:r>
            <a:r>
              <a:rPr lang="en-US" dirty="0"/>
              <a:t> Employment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Funded Students:</a:t>
            </a:r>
          </a:p>
          <a:p>
            <a:r>
              <a:rPr lang="en-US" dirty="0"/>
              <a:t>Complete I-9 within first 3 days of your hiring start date</a:t>
            </a:r>
          </a:p>
          <a:p>
            <a:pPr marL="0" indent="0">
              <a:buNone/>
            </a:pPr>
            <a:r>
              <a:rPr lang="en-US" i="1" dirty="0"/>
              <a:t>     </a:t>
            </a:r>
            <a:r>
              <a:rPr lang="en-US" sz="1600" i="1" dirty="0"/>
              <a:t>Present required documents in person by </a:t>
            </a:r>
            <a:r>
              <a:rPr lang="en-US" sz="1600" i="1" dirty="0">
                <a:hlinkClick r:id="rId2"/>
              </a:rPr>
              <a:t>appointment</a:t>
            </a:r>
            <a:endParaRPr lang="en-US" sz="1600" i="1" dirty="0"/>
          </a:p>
          <a:p>
            <a:r>
              <a:rPr lang="en-US" dirty="0"/>
              <a:t>SSN</a:t>
            </a:r>
          </a:p>
          <a:p>
            <a:r>
              <a:rPr lang="en-US" dirty="0"/>
              <a:t>Set up direct deposit</a:t>
            </a:r>
          </a:p>
          <a:p>
            <a:r>
              <a:rPr lang="en-US" dirty="0"/>
              <a:t>Graduate staff insurance for TA/RAs, fellowships being administered as assistantships (Andrews, Ross, Doctoral)</a:t>
            </a:r>
          </a:p>
          <a:p>
            <a:r>
              <a:rPr lang="en-US" dirty="0"/>
              <a:t>True fellowships receive insurance supplement in 2 paychecks (ME departmental fellowships)</a:t>
            </a:r>
          </a:p>
          <a:p>
            <a:r>
              <a:rPr lang="en-US" dirty="0"/>
              <a:t>Vacation/internship time off requested via Success Factors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Location: </a:t>
            </a:r>
            <a:r>
              <a:rPr lang="en-US" dirty="0">
                <a:solidFill>
                  <a:srgbClr val="000000"/>
                </a:solidFill>
              </a:rPr>
              <a:t>A.A. Potter Engineering Center (POTR), Room 127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Contact: </a:t>
            </a:r>
            <a:r>
              <a:rPr lang="en-US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engremployment@purdue.edu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/>
              <a:t>Website:</a:t>
            </a:r>
            <a:r>
              <a:rPr lang="en-US" dirty="0"/>
              <a:t> </a:t>
            </a:r>
            <a:r>
              <a:rPr lang="en-US" sz="1050" dirty="0">
                <a:hlinkClick r:id="rId4"/>
              </a:rPr>
              <a:t>https://engineering.purdue.edu/Engr/AboutUs/Administration/BusinessOffice/employment</a:t>
            </a:r>
            <a:r>
              <a:rPr lang="en-US" sz="105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4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Office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Reach out to ME Business Office: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mebostaff@purdue.edu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mebo@purdue.edu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check out a dept. credit card:</a:t>
            </a:r>
          </a:p>
          <a:p>
            <a:pPr marL="0" indent="0">
              <a:buNone/>
            </a:pPr>
            <a:r>
              <a:rPr lang="en-US" dirty="0"/>
              <a:t>Go to ME Room 2172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Payroll: </a:t>
            </a:r>
            <a:r>
              <a:rPr lang="en-US" dirty="0">
                <a:hlinkClick r:id="rId4"/>
              </a:rPr>
              <a:t>engremployment@purdrue.edu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Purchasing Card: </a:t>
            </a:r>
            <a:r>
              <a:rPr lang="en-US" dirty="0">
                <a:hlinkClick r:id="rId5"/>
              </a:rPr>
              <a:t>engrcard@purdue.edu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Purchasing/Ordering: </a:t>
            </a:r>
            <a:r>
              <a:rPr lang="en-US" dirty="0">
                <a:hlinkClick r:id="rId6"/>
              </a:rPr>
              <a:t>engrprocure@purdue.edu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Travel: </a:t>
            </a:r>
            <a:r>
              <a:rPr lang="en-US" dirty="0">
                <a:hlinkClick r:id="rId7"/>
              </a:rPr>
              <a:t>purduetravel@purdue.edu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Benefits: </a:t>
            </a:r>
            <a:r>
              <a:rPr lang="en-US" dirty="0">
                <a:hlinkClick r:id="rId8"/>
              </a:rPr>
              <a:t>hr@purdrue.edu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Website: </a:t>
            </a:r>
            <a:r>
              <a:rPr lang="en-US" sz="1050" dirty="0">
                <a:hlinkClick r:id="rId9"/>
              </a:rPr>
              <a:t>https://engineering.purdue.edu/Engr/AboutUs/Administration/BusinessOffice</a:t>
            </a:r>
            <a:r>
              <a:rPr lang="en-US" sz="105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94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32913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MS Thesis:</a:t>
            </a:r>
          </a:p>
          <a:p>
            <a:r>
              <a:rPr lang="en-US" dirty="0"/>
              <a:t>21 credit hours of coursework, including 6 credits of applied math, with 3 credits from the Math dept</a:t>
            </a:r>
          </a:p>
          <a:p>
            <a:pPr lvl="0"/>
            <a:r>
              <a:rPr lang="en-US" dirty="0"/>
              <a:t>Minimum 9 credits of ME 698 research</a:t>
            </a:r>
          </a:p>
          <a:p>
            <a:pPr lvl="0"/>
            <a:r>
              <a:rPr lang="en-US" dirty="0"/>
              <a:t>Thesis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Traditional MS Non-thesis:</a:t>
            </a:r>
          </a:p>
          <a:p>
            <a:pPr lvl="0"/>
            <a:r>
              <a:rPr lang="en-US" dirty="0"/>
              <a:t>30 credit hours of coursework, including 6 credits of applied math, with 3 credits from Math dept</a:t>
            </a:r>
          </a:p>
          <a:p>
            <a:pPr lvl="0"/>
            <a:r>
              <a:rPr lang="en-US" dirty="0"/>
              <a:t>15 credits of ME courses</a:t>
            </a:r>
          </a:p>
          <a:p>
            <a:pPr lvl="0"/>
            <a:r>
              <a:rPr lang="en-US" dirty="0"/>
              <a:t>9 credits of tech electives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Professional Master’s (PMP)</a:t>
            </a:r>
          </a:p>
          <a:p>
            <a:pPr lvl="0"/>
            <a:r>
              <a:rPr lang="en-US" dirty="0"/>
              <a:t>30 credit hours of coursework, including 3 credits of applied math</a:t>
            </a:r>
          </a:p>
          <a:p>
            <a:pPr lvl="0"/>
            <a:r>
              <a:rPr lang="en-US" dirty="0"/>
              <a:t>9 credits in professional development area</a:t>
            </a:r>
          </a:p>
          <a:p>
            <a:pPr lvl="0"/>
            <a:r>
              <a:rPr lang="en-US" dirty="0"/>
              <a:t>12 credits of ME courses</a:t>
            </a:r>
          </a:p>
          <a:p>
            <a:pPr lvl="0"/>
            <a:r>
              <a:rPr lang="en-US" dirty="0"/>
              <a:t>6 credits of tech electives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9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PhD:</a:t>
            </a:r>
          </a:p>
          <a:p>
            <a:r>
              <a:rPr lang="en-US" dirty="0"/>
              <a:t>At least a total of 90 course and research credit hours </a:t>
            </a:r>
          </a:p>
          <a:p>
            <a:pPr lvl="0"/>
            <a:r>
              <a:rPr lang="en-US" dirty="0"/>
              <a:t>21 credits of coursework, including 9 credits of applied math, with 6 credits from the Math dept. A ME 600-level lecture needed</a:t>
            </a:r>
          </a:p>
          <a:p>
            <a:r>
              <a:rPr lang="en-US" dirty="0"/>
              <a:t>ME 699 research</a:t>
            </a:r>
          </a:p>
          <a:p>
            <a:r>
              <a:rPr lang="en-US" dirty="0"/>
              <a:t>Dissertation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Direct PhD (D-PhD):</a:t>
            </a:r>
          </a:p>
          <a:p>
            <a:r>
              <a:rPr lang="en-US" dirty="0"/>
              <a:t>At least a total of 90 course and research credit hours</a:t>
            </a:r>
          </a:p>
          <a:p>
            <a:pPr lvl="0"/>
            <a:r>
              <a:rPr lang="en-US" dirty="0"/>
              <a:t>36 credits of coursework, including 9 credits of applied math, with 6 credits from the Math dept. A ME 600-level lecture needed</a:t>
            </a:r>
          </a:p>
          <a:p>
            <a:pPr lvl="0"/>
            <a:r>
              <a:rPr lang="en-US" dirty="0"/>
              <a:t>ME 699 research</a:t>
            </a:r>
          </a:p>
          <a:p>
            <a:pPr lvl="0"/>
            <a:r>
              <a:rPr lang="en-US" dirty="0"/>
              <a:t>Dissertation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Read </a:t>
            </a:r>
            <a:r>
              <a:rPr lang="en-US" dirty="0">
                <a:hlinkClick r:id="rId2"/>
              </a:rPr>
              <a:t>Degree Requirement </a:t>
            </a:r>
            <a:r>
              <a:rPr lang="en-US" dirty="0"/>
              <a:t>webpage for details!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78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649657" cy="479094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/>
              <a:t>Registration Holds</a:t>
            </a:r>
          </a:p>
          <a:p>
            <a:pPr marL="0" indent="0">
              <a:buNone/>
            </a:pPr>
            <a:r>
              <a:rPr lang="en-US" dirty="0"/>
              <a:t>Financial responsibility, emergency contact, respect boundaries, </a:t>
            </a:r>
            <a:r>
              <a:rPr lang="en-US" dirty="0">
                <a:hlinkClick r:id="rId2"/>
              </a:rPr>
              <a:t>immunization</a:t>
            </a:r>
            <a:r>
              <a:rPr lang="en-US" dirty="0"/>
              <a:t>, transcripts, etc.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Full-time Requirement:</a:t>
            </a:r>
          </a:p>
          <a:p>
            <a:pPr lvl="0"/>
            <a:r>
              <a:rPr lang="en-US" dirty="0"/>
              <a:t>International/funded students must register full time (minimum 8 credits for spring/fall, maximum 3 credits of online)</a:t>
            </a:r>
          </a:p>
          <a:p>
            <a:pPr lvl="0"/>
            <a:r>
              <a:rPr lang="en-US" dirty="0"/>
              <a:t>Summer registration is not required unless you are funded (minimum 6 credits for summer)</a:t>
            </a:r>
          </a:p>
          <a:p>
            <a:pPr lvl="0"/>
            <a:r>
              <a:rPr lang="en-US" dirty="0"/>
              <a:t>Exception for TA/RA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Typical Load &amp; Course Selection:</a:t>
            </a:r>
          </a:p>
          <a:p>
            <a:pPr lvl="0"/>
            <a:r>
              <a:rPr lang="en-US" dirty="0"/>
              <a:t>2-3 courses plus RA/TA, up to 4 courses without RA/TA</a:t>
            </a:r>
          </a:p>
          <a:p>
            <a:r>
              <a:rPr lang="en-US" dirty="0"/>
              <a:t>Research students discuss with research advisors</a:t>
            </a:r>
          </a:p>
          <a:p>
            <a:pPr lvl="0"/>
            <a:r>
              <a:rPr lang="en-US" dirty="0"/>
              <a:t>PMP: 3 courses for first semester. 1 math, 2 engineering (1 MGMT)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Research students should register research credits every semester to reflect research work!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Watch for </a:t>
            </a:r>
            <a:r>
              <a:rPr lang="en-US" dirty="0">
                <a:hlinkClick r:id="rId3"/>
              </a:rPr>
              <a:t>Registration Deadlines</a:t>
            </a: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7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2300" b="1" dirty="0"/>
              <a:t>Find course schedules:</a:t>
            </a:r>
          </a:p>
          <a:p>
            <a:pPr lvl="0"/>
            <a:r>
              <a:rPr lang="en-US" sz="2100" dirty="0">
                <a:hlinkClick r:id="rId2"/>
              </a:rPr>
              <a:t>myPurdue</a:t>
            </a:r>
            <a:r>
              <a:rPr lang="en-US" sz="2100" dirty="0"/>
              <a:t> &gt; Course Catalog Resources &gt; Schedule of Classes   ***MGMT registration survey for PMP only</a:t>
            </a:r>
          </a:p>
          <a:p>
            <a:pPr marL="0" lvl="0" indent="0">
              <a:buNone/>
            </a:pPr>
            <a:endParaRPr lang="en-US" sz="2300" b="1" dirty="0"/>
          </a:p>
          <a:p>
            <a:pPr marL="0" lvl="0" indent="0">
              <a:buNone/>
            </a:pPr>
            <a:r>
              <a:rPr lang="en-US" sz="2300" b="1" dirty="0"/>
              <a:t>Which section to choose:</a:t>
            </a:r>
            <a:endParaRPr lang="en-US" sz="2300" dirty="0"/>
          </a:p>
          <a:p>
            <a:pPr marL="0" lvl="0" indent="0">
              <a:buNone/>
            </a:pPr>
            <a:r>
              <a:rPr lang="en-US" sz="2100" dirty="0"/>
              <a:t>Read descriptions!</a:t>
            </a: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EPE</a:t>
            </a:r>
            <a:r>
              <a:rPr lang="en-US" sz="2000" dirty="0">
                <a:solidFill>
                  <a:srgbClr val="000000"/>
                </a:solidFill>
              </a:rPr>
              <a:t> - This section is for students enrolled in a fully online program. 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“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West Lafayette Continuing Ed Campus</a:t>
            </a:r>
            <a:r>
              <a:rPr lang="en-US" sz="2000" dirty="0">
                <a:solidFill>
                  <a:srgbClr val="000000"/>
                </a:solidFill>
              </a:rPr>
              <a:t>” – NOT for residential students</a:t>
            </a:r>
          </a:p>
          <a:p>
            <a:pPr marL="0" lvl="0" indent="0">
              <a:buNone/>
            </a:pPr>
            <a:r>
              <a:rPr lang="en-US" sz="1900" i="1" dirty="0">
                <a:solidFill>
                  <a:srgbClr val="000000"/>
                </a:solidFill>
              </a:rPr>
              <a:t>(Registrar has removed it from scheduling assistant)</a:t>
            </a:r>
          </a:p>
          <a:p>
            <a:pPr marL="0" lv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ONC / OL</a:t>
            </a:r>
            <a:r>
              <a:rPr lang="en-US" sz="2000" i="1" dirty="0">
                <a:solidFill>
                  <a:srgbClr val="000000"/>
                </a:solidFill>
              </a:rPr>
              <a:t> – </a:t>
            </a:r>
            <a:r>
              <a:rPr lang="en-US" sz="2000" dirty="0">
                <a:solidFill>
                  <a:srgbClr val="000000"/>
                </a:solidFill>
              </a:rPr>
              <a:t>This section is for on-campus students who will access lecture online. 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“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West Lafayette Campus</a:t>
            </a:r>
            <a:r>
              <a:rPr lang="en-US" sz="2000" dirty="0">
                <a:solidFill>
                  <a:srgbClr val="000000"/>
                </a:solidFill>
              </a:rPr>
              <a:t>” – for residential students with instructor’s approval </a:t>
            </a:r>
            <a:r>
              <a:rPr lang="en-US" sz="1900" i="1" dirty="0">
                <a:solidFill>
                  <a:srgbClr val="000000"/>
                </a:solidFill>
              </a:rPr>
              <a:t>(internship/other needs)</a:t>
            </a:r>
            <a:endParaRPr lang="en-US" sz="1900" i="1" dirty="0"/>
          </a:p>
          <a:p>
            <a:pPr marL="0" indent="0">
              <a:buNone/>
            </a:pPr>
            <a:endParaRPr lang="en-US" sz="15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2000" dirty="0"/>
              <a:t>Read ME </a:t>
            </a:r>
            <a:r>
              <a:rPr lang="en-US" sz="2000" dirty="0">
                <a:hlinkClick r:id="rId3"/>
              </a:rPr>
              <a:t>Register for Classes </a:t>
            </a:r>
            <a:r>
              <a:rPr lang="en-US" sz="2000" dirty="0"/>
              <a:t>webpage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0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Study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Timeline:</a:t>
            </a:r>
          </a:p>
          <a:p>
            <a:r>
              <a:rPr lang="en-US" dirty="0"/>
              <a:t>Plan of Study generator can be accessed in the 3</a:t>
            </a:r>
            <a:r>
              <a:rPr lang="en-US" baseline="30000" dirty="0"/>
              <a:t>rd</a:t>
            </a:r>
            <a:r>
              <a:rPr lang="en-US" dirty="0"/>
              <a:t> week of semester, must submit POS before the end of the 6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r>
              <a:rPr lang="en-US" dirty="0"/>
              <a:t>See submission instructions at ME </a:t>
            </a:r>
            <a:r>
              <a:rPr lang="en-US" dirty="0">
                <a:hlinkClick r:id="rId2"/>
              </a:rPr>
              <a:t>Plan of Study </a:t>
            </a:r>
            <a:r>
              <a:rPr lang="en-US" dirty="0"/>
              <a:t>webpage </a:t>
            </a:r>
          </a:p>
          <a:p>
            <a:r>
              <a:rPr lang="en-US" dirty="0"/>
              <a:t>POS </a:t>
            </a:r>
            <a:r>
              <a:rPr lang="en-US" dirty="0">
                <a:hlinkClick r:id="rId3"/>
              </a:rPr>
              <a:t>virtual meeting </a:t>
            </a:r>
            <a:r>
              <a:rPr lang="en-US" dirty="0"/>
              <a:t>on the 2</a:t>
            </a:r>
            <a:r>
              <a:rPr lang="en-US" baseline="30000" dirty="0"/>
              <a:t>nd</a:t>
            </a:r>
            <a:r>
              <a:rPr lang="en-US" dirty="0"/>
              <a:t> week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Advisory Committee:</a:t>
            </a:r>
          </a:p>
          <a:p>
            <a:pPr lvl="0"/>
            <a:r>
              <a:rPr lang="en-US" dirty="0"/>
              <a:t>MS non-thesis (PMP) – 1 chair</a:t>
            </a:r>
          </a:p>
          <a:p>
            <a:pPr lvl="0"/>
            <a:r>
              <a:rPr lang="en-US" dirty="0"/>
              <a:t>MS thesis – 3 total, at least</a:t>
            </a:r>
          </a:p>
          <a:p>
            <a:pPr lvl="0"/>
            <a:r>
              <a:rPr lang="en-US" dirty="0"/>
              <a:t>PhD/D-PhD – 4 total, at least</a:t>
            </a:r>
          </a:p>
          <a:p>
            <a:r>
              <a:rPr lang="en-US" dirty="0"/>
              <a:t>Check </a:t>
            </a:r>
            <a:r>
              <a:rPr lang="en-US" dirty="0">
                <a:hlinkClick r:id="rId4"/>
              </a:rPr>
              <a:t>Advisory</a:t>
            </a:r>
            <a:r>
              <a:rPr lang="en-US" dirty="0"/>
              <a:t> webpage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191916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743782F-1292-AE4D-89DE-072BECAE9728}" vid="{3C27E632-FA54-A844-81CA-D72500272F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PU-ME-Template_Gold_StandardScreen</Template>
  <TotalTime>3483</TotalTime>
  <Words>1273</Words>
  <Application>Microsoft Office PowerPoint</Application>
  <PresentationFormat>On-screen Show (4:3)</PresentationFormat>
  <Paragraphs>238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Acumin Pro ExtraCondensed Smbd</vt:lpstr>
      <vt:lpstr>Times New Roman</vt:lpstr>
      <vt:lpstr>Acumin Pro</vt:lpstr>
      <vt:lpstr>Acumin Pro Medium</vt:lpstr>
      <vt:lpstr>Wingdings</vt:lpstr>
      <vt:lpstr>Acumin Pro ExtraCondensed</vt:lpstr>
      <vt:lpstr>United Sans Reg Medium</vt:lpstr>
      <vt:lpstr>Acumin Pro SemiCondensed</vt:lpstr>
      <vt:lpstr>United Sans Cd Md</vt:lpstr>
      <vt:lpstr>Arial</vt:lpstr>
      <vt:lpstr>Acumin Pro Semibold</vt:lpstr>
      <vt:lpstr>Purdue1</vt:lpstr>
      <vt:lpstr>Fall 2023 Mechanical Engineering NEW Graduate STUDENT orientation </vt:lpstr>
      <vt:lpstr>Agenda  Welcome by Dr. Eckhard Groll, Head of ME &amp; Dr. Nicole Key, Associate Head for Graduate Studies   Payroll Information, by ME Business Office   Women in Engineering, by Dr. Suzanne Zurn-Birkhimer, WiE Associate Director  ME Graduate Program Overview                   Important Reminders, by Dr. Nicole Key  Intro of ME Graduate Student Organization, by OMEGA President  Q&amp;A with current grad students   </vt:lpstr>
      <vt:lpstr>CoE Employment Center</vt:lpstr>
      <vt:lpstr>Business Office</vt:lpstr>
      <vt:lpstr>Summary of Degree Requirements</vt:lpstr>
      <vt:lpstr>Summary of Degree Requirements</vt:lpstr>
      <vt:lpstr>Course Registration</vt:lpstr>
      <vt:lpstr>Course Registration</vt:lpstr>
      <vt:lpstr>Plan of Study</vt:lpstr>
      <vt:lpstr>Path to PhD </vt:lpstr>
      <vt:lpstr>Funding</vt:lpstr>
      <vt:lpstr>Reminders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Xiaomin Qian</dc:creator>
  <cp:lastModifiedBy>Qian, Xiaomin</cp:lastModifiedBy>
  <cp:revision>183</cp:revision>
  <dcterms:created xsi:type="dcterms:W3CDTF">2020-06-22T02:53:13Z</dcterms:created>
  <dcterms:modified xsi:type="dcterms:W3CDTF">2023-08-18T13:45:31Z</dcterms:modified>
</cp:coreProperties>
</file>