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2" r:id="rId4"/>
    <p:sldId id="264" r:id="rId5"/>
    <p:sldId id="263" r:id="rId6"/>
    <p:sldId id="260" r:id="rId7"/>
    <p:sldId id="25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7"/>
  </p:normalViewPr>
  <p:slideViewPr>
    <p:cSldViewPr snapToGrid="0" snapToObjects="1">
      <p:cViewPr varScale="1">
        <p:scale>
          <a:sx n="88" d="100"/>
          <a:sy n="88" d="100"/>
        </p:scale>
        <p:origin x="9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6E13A-5ED1-204F-946C-A6E928A10DB9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3B35C-CB82-1F45-A1B3-0B0E41A00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77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3B35C-CB82-1F45-A1B3-0B0E41A00CE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410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https://www.facebook.com/PurdueGradCareers/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3B35C-CB82-1F45-A1B3-0B0E41A00CE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6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7D803-C00A-1D4D-AB12-D945268F0A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5251B3-CE9A-1747-8581-F84038C99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DF833-08D2-FA46-9159-E5CE04259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A657-FDD3-8E43-98A9-296AAACF91F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3E401-64E5-9043-A9A9-182859CA8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60EC86-65B5-6144-AA51-16B4D0B65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6429-4181-0448-BBBD-1862835F1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693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48FC9-01E1-4E4C-846C-A8EF2C19A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62DD05-5D11-FA4C-8387-2A540E048E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D87C3-F34F-734A-8CC8-EB9402C11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A657-FDD3-8E43-98A9-296AAACF91F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B868B-1DBE-F248-BED2-80C909D2F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8C691A-6999-BA4E-B067-7E96F8189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6429-4181-0448-BBBD-1862835F1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762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B15EF0-ED4F-DA4C-95D0-C261622E6B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8795FA-3857-1D4A-B576-043D6F5654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CB5F3F-4F40-D240-AEF1-A6C37AF71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A657-FDD3-8E43-98A9-296AAACF91F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212F3-5281-134E-95B4-FCDEB0FB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27DAC-7CE9-604F-976F-C0C981C38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6429-4181-0448-BBBD-1862835F1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37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1D0BF-3466-9647-9C0D-2F73BF7A5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2F3FE-ECDE-2E43-A7C2-27DA2F7A7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786D6F-8DEA-1443-AFEF-B361FDF53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A657-FDD3-8E43-98A9-296AAACF91F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7988F-FA9C-7C42-9275-D6CE29FC4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9E6317-5B6C-3F4D-BC91-95DBFBB2E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6429-4181-0448-BBBD-1862835F1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2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A9980-B5C0-AE44-B4F7-E8BEE2EA8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B0AEA4-38D1-D142-9292-7329261307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1513FB-BA2D-7B4E-BC04-845FE9C83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A657-FDD3-8E43-98A9-296AAACF91F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5AE93-5912-5B4A-B465-092511A65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619E1-8609-3846-9217-CB307A279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6429-4181-0448-BBBD-1862835F1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7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AA1FE-33DB-9240-B6A8-19F87F725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29F6D-8C7A-1A44-A22F-A81B1636DF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CD0A92-35DE-0645-B777-3FBF13FE5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2BF3D-0603-1842-9C92-5C1BDB274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A657-FDD3-8E43-98A9-296AAACF91F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359AAD-DA80-9648-B6DC-C227EC20D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3F7A01-3C10-BB47-99CF-2DE941EAA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6429-4181-0448-BBBD-1862835F1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991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B3C3F-7276-7A4E-B5BD-A42502DC2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27403F-3018-1F44-A36A-87029EEAB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47A300-FB4E-E24C-8DD2-BB70CF47A6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95A07E-BC5D-034E-A468-BAA0526F7D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0C8FAC-7C2B-CB45-8C21-2232E376AB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B1482C-3756-A545-94FD-B04189C08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A657-FDD3-8E43-98A9-296AAACF91F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5C0948-8DB0-FF4A-9914-EE8DF9F7C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D7ADEF-8C9B-EA42-8E6C-68071DB8E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6429-4181-0448-BBBD-1862835F1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55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CF2C0-9003-1C4E-981E-E3EB6CDE7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32EFBE-B96B-4E44-ABA8-C25BB5559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A657-FDD3-8E43-98A9-296AAACF91F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B379A6-18D3-EF4D-8146-785EB27BF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AD483B-0B9F-BC42-A079-5DD4D2082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6429-4181-0448-BBBD-1862835F1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517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30AFFD-9C7D-7B4B-9240-F2D2237AD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A657-FDD3-8E43-98A9-296AAACF91F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481EFA-2399-7047-B42D-15771F2FD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7F2477-ECD6-6A41-AC39-678D3F3DB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6429-4181-0448-BBBD-1862835F1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681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2C868-2244-9343-BF88-D71A6AB1D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1222F-D006-6A45-8470-CDFDD84EA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BDF175-DDB0-FC44-90A0-D25DC19365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477120-2F16-3345-A4BD-F593B1F8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A657-FDD3-8E43-98A9-296AAACF91F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C3A2EA-CF59-4B44-AB21-85A1A85B6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40D286-0AFF-934B-9B02-04DCCBFA8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6429-4181-0448-BBBD-1862835F1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91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2E022-662B-444B-9985-252D6A01A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892936-6131-5248-A28C-ACA532C09B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661DC9-D25A-BD48-9770-FDACD39C97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69B1BE-09D9-BC45-983D-11DA78293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A657-FDD3-8E43-98A9-296AAACF91F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CB3A41-1696-4A48-B4DB-C6BC3765A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2A46E0-B616-6348-8DCF-927CDC098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6429-4181-0448-BBBD-1862835F1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173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9F098E-078E-FB42-9D6B-C01A84998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73F49F-79B0-264E-8EDF-378457AFB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7C91A-9E22-3742-B525-87248CE7A1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A657-FDD3-8E43-98A9-296AAACF91F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E3EED-AFC1-E446-9CC3-F54B2EC43B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3F78E2-D799-8045-993E-FF33CB3296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F6429-4181-0448-BBBD-1862835F1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473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hyperlink" Target="mailto:askCCO@purdue.edu" TargetMode="External"/><Relationship Id="rId4" Type="http://schemas.openxmlformats.org/officeDocument/2006/relationships/hyperlink" Target="https://www.cco.purdue.ed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co.purdue.edu/Calendar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urdue.edu/boilerconnect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co.purdue.edu/Students/WhatWeOffer" TargetMode="External"/><Relationship Id="rId3" Type="http://schemas.openxmlformats.org/officeDocument/2006/relationships/hyperlink" Target="https://www.cco.purdue.edu/Home/myCCO" TargetMode="External"/><Relationship Id="rId7" Type="http://schemas.openxmlformats.org/officeDocument/2006/relationships/hyperlink" Target="https://www.youtube.com/user/PurdueCCO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areer.lib.purdue.edu/" TargetMode="External"/><Relationship Id="rId5" Type="http://schemas.openxmlformats.org/officeDocument/2006/relationships/hyperlink" Target="https://purdue.biginterview.com/" TargetMode="External"/><Relationship Id="rId4" Type="http://schemas.openxmlformats.org/officeDocument/2006/relationships/hyperlink" Target="https://www.vmock.com/purdu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co.purdue.edu/InternationalStudent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co.purdue.edu/Students/InternationalStudents?tab=Newsletter" TargetMode="External"/><Relationship Id="rId4" Type="http://schemas.openxmlformats.org/officeDocument/2006/relationships/hyperlink" Target="https://www.cco.purdue.edu/Students/GraduateStudent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co.purdue.edu/Calendar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co.purdue.edu/Outreach/Creat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co.purdue.edu/Calendar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co.purdue.edu/Outreach/Creat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askCCO@Purdue.edu" TargetMode="External"/><Relationship Id="rId4" Type="http://schemas.openxmlformats.org/officeDocument/2006/relationships/hyperlink" Target="https://www.cco.purdue.ed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1BBC5BB4-3716-7C46-953E-CFBBE1700C83}"/>
              </a:ext>
            </a:extLst>
          </p:cNvPr>
          <p:cNvSpPr txBox="1">
            <a:spLocks/>
          </p:cNvSpPr>
          <p:nvPr/>
        </p:nvSpPr>
        <p:spPr>
          <a:xfrm>
            <a:off x="452436" y="1756881"/>
            <a:ext cx="6590621" cy="26670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i="1" spc="-150" dirty="0">
                <a:latin typeface="Acumin Pro" panose="020B0504020202020204" pitchFamily="34" charset="77"/>
              </a:rPr>
              <a:t>Career Services </a:t>
            </a:r>
          </a:p>
          <a:p>
            <a:r>
              <a:rPr lang="en-US" sz="6000" b="1" i="1" spc="-150" dirty="0">
                <a:latin typeface="Acumin Pro" panose="020B0504020202020204" pitchFamily="34" charset="77"/>
              </a:rPr>
              <a:t>for Graduate Students </a:t>
            </a:r>
            <a:r>
              <a:rPr lang="en-US" sz="6000" i="1" spc="-150" dirty="0">
                <a:latin typeface="Acumin Pro" panose="020B0504020202020204" pitchFamily="34" charset="77"/>
              </a:rPr>
              <a:t>(domestic and international)</a:t>
            </a:r>
          </a:p>
          <a:p>
            <a:endParaRPr lang="en-US" sz="6000" i="1" spc="-150" dirty="0">
              <a:latin typeface="Acumin Pro" panose="020B0504020202020204" pitchFamily="34" charset="77"/>
            </a:endParaRPr>
          </a:p>
          <a:p>
            <a:r>
              <a:rPr lang="en-US" sz="4200" i="1" spc="-150" dirty="0">
                <a:latin typeface="Acumin Pro" panose="020B0504020202020204" pitchFamily="34" charset="77"/>
              </a:rPr>
              <a:t>Offered by the </a:t>
            </a:r>
            <a:r>
              <a:rPr lang="en-US" sz="4200" b="1" i="1" spc="-150" dirty="0">
                <a:latin typeface="Acumin Pro" panose="020B0504020202020204" pitchFamily="34" charset="77"/>
              </a:rPr>
              <a:t>Center for Career Opportunities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882CB706-1B3E-8844-B74E-C2E641FB3891}"/>
              </a:ext>
            </a:extLst>
          </p:cNvPr>
          <p:cNvSpPr txBox="1">
            <a:spLocks/>
          </p:cNvSpPr>
          <p:nvPr/>
        </p:nvSpPr>
        <p:spPr>
          <a:xfrm>
            <a:off x="452436" y="5109404"/>
            <a:ext cx="9102530" cy="79753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YONG 132; </a:t>
            </a:r>
            <a:r>
              <a:rPr lang="en-US" sz="2400" dirty="0">
                <a:hlinkClick r:id="rId4"/>
              </a:rPr>
              <a:t>https://www.cco.purdue.edu/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>
                <a:hlinkClick r:id="rId5"/>
              </a:rPr>
              <a:t>askCCO@purdue.edu</a:t>
            </a:r>
            <a:r>
              <a:rPr lang="en-US" sz="2400" dirty="0"/>
              <a:t>; 765-494-3981</a:t>
            </a:r>
          </a:p>
        </p:txBody>
      </p:sp>
    </p:spTree>
    <p:extLst>
      <p:ext uri="{BB962C8B-B14F-4D97-AF65-F5344CB8AC3E}">
        <p14:creationId xmlns:p14="http://schemas.microsoft.com/office/powerpoint/2010/main" val="595606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A6791-27AF-1F44-86C9-1E5734D52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684" y="365125"/>
            <a:ext cx="10515600" cy="1325563"/>
          </a:xfrm>
        </p:spPr>
        <p:txBody>
          <a:bodyPr/>
          <a:lstStyle/>
          <a:p>
            <a:r>
              <a:rPr lang="en-US" i="1" spc="-150" dirty="0">
                <a:latin typeface="Acumin Pro" panose="020B0504020202020204" pitchFamily="34" charset="77"/>
              </a:rPr>
              <a:t>What we offer </a:t>
            </a:r>
            <a:r>
              <a:rPr lang="en-US" b="1" i="1" spc="-150" dirty="0">
                <a:latin typeface="Acumin Pro" panose="020B0504020202020204" pitchFamily="34" charset="77"/>
              </a:rPr>
              <a:t>all</a:t>
            </a:r>
            <a:r>
              <a:rPr lang="en-US" i="1" spc="-150" dirty="0">
                <a:latin typeface="Acumin Pro" panose="020B0504020202020204" pitchFamily="34" charset="77"/>
              </a:rPr>
              <a:t> </a:t>
            </a:r>
            <a:r>
              <a:rPr lang="en-US" b="1" i="1" spc="-150" dirty="0">
                <a:latin typeface="Acumin Pro" panose="020B0504020202020204" pitchFamily="34" charset="77"/>
              </a:rPr>
              <a:t>graduate students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CBC07-3B81-0F4C-87F4-B077FA2B0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991" y="1416835"/>
            <a:ext cx="9620892" cy="4646114"/>
          </a:xfrm>
        </p:spPr>
        <p:txBody>
          <a:bodyPr>
            <a:normAutofit/>
          </a:bodyPr>
          <a:lstStyle/>
          <a:p>
            <a:pPr fontAlgn="base"/>
            <a:r>
              <a:rPr lang="en-US" dirty="0"/>
              <a:t>One-on-one Appointments</a:t>
            </a:r>
          </a:p>
          <a:p>
            <a:pPr lvl="1" fontAlgn="base"/>
            <a:r>
              <a:rPr lang="en-US" dirty="0"/>
              <a:t>“</a:t>
            </a:r>
            <a:r>
              <a:rPr lang="en-US" b="1" dirty="0"/>
              <a:t>PhD Career Planning</a:t>
            </a:r>
            <a:r>
              <a:rPr lang="en-US" dirty="0"/>
              <a:t>”: current doctoral students can make this appt. for career exploration, job search, industry or nonprofit mock interviews, and review of tenure track or industry application documents</a:t>
            </a:r>
          </a:p>
          <a:p>
            <a:pPr lvl="1" fontAlgn="base"/>
            <a:r>
              <a:rPr lang="en-US" dirty="0"/>
              <a:t>“</a:t>
            </a:r>
            <a:r>
              <a:rPr lang="en-US" b="1" dirty="0"/>
              <a:t>Master’s Career Planning</a:t>
            </a:r>
            <a:r>
              <a:rPr lang="en-US" dirty="0"/>
              <a:t>”: current Master’s students can make this appt. for career exploration, job search and mock interviews</a:t>
            </a:r>
          </a:p>
          <a:p>
            <a:pPr fontAlgn="base"/>
            <a:r>
              <a:rPr lang="en-US" dirty="0"/>
              <a:t>Career Fairs</a:t>
            </a:r>
          </a:p>
          <a:p>
            <a:pPr fontAlgn="base"/>
            <a:r>
              <a:rPr lang="en-US" dirty="0"/>
              <a:t>Digital Resources</a:t>
            </a:r>
          </a:p>
          <a:p>
            <a:pPr fontAlgn="base"/>
            <a:r>
              <a:rPr lang="en-US" dirty="0"/>
              <a:t>Workshops &amp; Presentations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1C8F2D-7A20-4B38-B370-15658A7B144F}"/>
              </a:ext>
            </a:extLst>
          </p:cNvPr>
          <p:cNvSpPr txBox="1"/>
          <p:nvPr/>
        </p:nvSpPr>
        <p:spPr>
          <a:xfrm>
            <a:off x="6167021" y="5555061"/>
            <a:ext cx="56507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Check the CCO calendar for details about career fairs, workshops, and other career events: </a:t>
            </a:r>
            <a:r>
              <a:rPr lang="en-US" dirty="0">
                <a:hlinkClick r:id="rId3"/>
              </a:rPr>
              <a:t>https://www.cco.purdue.edu/Calendar</a:t>
            </a:r>
            <a:r>
              <a:rPr lang="en-US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C8A496-37AE-4383-8B89-639A235F8F14}"/>
              </a:ext>
            </a:extLst>
          </p:cNvPr>
          <p:cNvSpPr txBox="1"/>
          <p:nvPr/>
        </p:nvSpPr>
        <p:spPr>
          <a:xfrm>
            <a:off x="6167021" y="4730134"/>
            <a:ext cx="56507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Schedule an appointment via </a:t>
            </a:r>
            <a:r>
              <a:rPr lang="en-US" dirty="0" err="1"/>
              <a:t>BoilerConnect</a:t>
            </a:r>
            <a:r>
              <a:rPr lang="en-US" dirty="0"/>
              <a:t> or by calling 765-494-3981: </a:t>
            </a:r>
            <a:r>
              <a:rPr lang="en-US" dirty="0">
                <a:hlinkClick r:id="rId4"/>
              </a:rPr>
              <a:t>https://www.purdue.edu/boilerconnect/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50177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A6791-27AF-1F44-86C9-1E5734D52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pc="-150" dirty="0">
                <a:latin typeface="Acumin Pro" panose="020B0504020202020204" pitchFamily="34" charset="77"/>
              </a:rPr>
              <a:t>Digital Resources for </a:t>
            </a:r>
            <a:r>
              <a:rPr lang="en-US" b="1" i="1" spc="-150" dirty="0">
                <a:latin typeface="Acumin Pro" panose="020B0504020202020204" pitchFamily="34" charset="77"/>
              </a:rPr>
              <a:t>all</a:t>
            </a:r>
            <a:r>
              <a:rPr lang="en-US" i="1" spc="-150" dirty="0">
                <a:latin typeface="Acumin Pro" panose="020B0504020202020204" pitchFamily="34" charset="77"/>
              </a:rPr>
              <a:t> </a:t>
            </a:r>
            <a:r>
              <a:rPr lang="en-US" b="1" i="1" spc="-150" dirty="0">
                <a:latin typeface="Acumin Pro" panose="020B0504020202020204" pitchFamily="34" charset="77"/>
              </a:rPr>
              <a:t>students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CBC07-3B81-0F4C-87F4-B077FA2B0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7371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n-US" b="1" dirty="0" err="1"/>
              <a:t>myCCO</a:t>
            </a:r>
            <a:r>
              <a:rPr lang="en-US" dirty="0"/>
              <a:t> – </a:t>
            </a:r>
            <a:r>
              <a:rPr lang="en-US" i="1" dirty="0"/>
              <a:t>jobs portal for current students and alumni</a:t>
            </a:r>
          </a:p>
          <a:p>
            <a:pPr lvl="1" fontAlgn="base"/>
            <a:r>
              <a:rPr lang="en-US" dirty="0">
                <a:hlinkClick r:id="rId3"/>
              </a:rPr>
              <a:t>https://www.cco.purdue.edu/Home/myCCO</a:t>
            </a:r>
            <a:r>
              <a:rPr lang="en-US" dirty="0"/>
              <a:t> </a:t>
            </a:r>
          </a:p>
          <a:p>
            <a:pPr fontAlgn="base"/>
            <a:r>
              <a:rPr lang="en-US" b="1" dirty="0"/>
              <a:t>VMOCK </a:t>
            </a:r>
            <a:r>
              <a:rPr lang="en-US" i="1" dirty="0"/>
              <a:t>– resume refinement platform</a:t>
            </a:r>
          </a:p>
          <a:p>
            <a:pPr lvl="1" fontAlgn="base"/>
            <a:r>
              <a:rPr lang="en-US" dirty="0">
                <a:hlinkClick r:id="rId4"/>
              </a:rPr>
              <a:t>https://www.vmock.com/purdue</a:t>
            </a:r>
            <a:r>
              <a:rPr lang="en-US" dirty="0"/>
              <a:t> </a:t>
            </a:r>
          </a:p>
          <a:p>
            <a:pPr fontAlgn="base"/>
            <a:r>
              <a:rPr lang="en-US" b="1" dirty="0"/>
              <a:t>Big Interview</a:t>
            </a:r>
            <a:r>
              <a:rPr lang="en-US" i="1" dirty="0"/>
              <a:t> – interview preparation platform </a:t>
            </a:r>
          </a:p>
          <a:p>
            <a:pPr lvl="1" fontAlgn="base"/>
            <a:r>
              <a:rPr lang="en-US" dirty="0">
                <a:hlinkClick r:id="rId5"/>
              </a:rPr>
              <a:t>https://purdue.biginterview.com/</a:t>
            </a:r>
            <a:r>
              <a:rPr lang="en-US" dirty="0"/>
              <a:t> </a:t>
            </a:r>
          </a:p>
          <a:p>
            <a:pPr fontAlgn="base"/>
            <a:r>
              <a:rPr lang="en-US" b="1" dirty="0"/>
              <a:t>Career Research Portal</a:t>
            </a:r>
            <a:r>
              <a:rPr lang="en-US" dirty="0"/>
              <a:t> – </a:t>
            </a:r>
            <a:r>
              <a:rPr lang="en-US" i="1" dirty="0"/>
              <a:t>discipline-specific job boards, employer databases, population-specific resources </a:t>
            </a:r>
          </a:p>
          <a:p>
            <a:pPr lvl="1" fontAlgn="base"/>
            <a:r>
              <a:rPr lang="en-US" dirty="0">
                <a:hlinkClick r:id="rId6"/>
              </a:rPr>
              <a:t>http://career.lib.purdue.edu/</a:t>
            </a:r>
            <a:r>
              <a:rPr lang="en-US" dirty="0"/>
              <a:t> </a:t>
            </a:r>
          </a:p>
          <a:p>
            <a:pPr fontAlgn="base"/>
            <a:r>
              <a:rPr lang="en-US" b="1" dirty="0"/>
              <a:t>Core Career Skills presentations on YouTube: </a:t>
            </a:r>
            <a:r>
              <a:rPr lang="en-US" i="1" dirty="0"/>
              <a:t>many of our core career skills presentations have been summarized here for easy access </a:t>
            </a:r>
          </a:p>
          <a:p>
            <a:pPr lvl="1" fontAlgn="base"/>
            <a:r>
              <a:rPr lang="en-US" dirty="0">
                <a:hlinkClick r:id="rId7"/>
              </a:rPr>
              <a:t>https://www.youtube.com/user/PurdueCCO</a:t>
            </a:r>
            <a:r>
              <a:rPr lang="en-US" dirty="0"/>
              <a:t> </a:t>
            </a:r>
            <a:endParaRPr lang="en-US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EEF096-3CF2-4BE2-BF53-90BD9946BAD7}"/>
              </a:ext>
            </a:extLst>
          </p:cNvPr>
          <p:cNvSpPr txBox="1"/>
          <p:nvPr/>
        </p:nvSpPr>
        <p:spPr>
          <a:xfrm>
            <a:off x="5399926" y="5920109"/>
            <a:ext cx="64692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Look up details and login information about Digital Resources here: </a:t>
            </a:r>
          </a:p>
          <a:p>
            <a:r>
              <a:rPr lang="en-US" dirty="0">
                <a:hlinkClick r:id="rId8"/>
              </a:rPr>
              <a:t>https://www.cco.purdue.edu/Students/WhatWeOffer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062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A6791-27AF-1F44-86C9-1E5734D52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534400" cy="1325563"/>
          </a:xfrm>
        </p:spPr>
        <p:txBody>
          <a:bodyPr>
            <a:normAutofit/>
          </a:bodyPr>
          <a:lstStyle/>
          <a:p>
            <a:r>
              <a:rPr lang="en-US" i="1" spc="-150" dirty="0">
                <a:latin typeface="Acumin Pro" panose="020B0504020202020204" pitchFamily="34" charset="77"/>
              </a:rPr>
              <a:t>Digital Resources for </a:t>
            </a:r>
            <a:r>
              <a:rPr lang="en-US" b="1" i="1" spc="-150" dirty="0">
                <a:latin typeface="Acumin Pro" panose="020B0504020202020204" pitchFamily="34" charset="77"/>
              </a:rPr>
              <a:t>international students </a:t>
            </a:r>
            <a:r>
              <a:rPr lang="en-US" i="1" spc="-150" dirty="0">
                <a:latin typeface="Acumin Pro" panose="020B0504020202020204" pitchFamily="34" charset="77"/>
              </a:rPr>
              <a:t>(grad &amp; undergrad)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CBC07-3B81-0F4C-87F4-B077FA2B0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285" y="2403565"/>
            <a:ext cx="11031020" cy="4351338"/>
          </a:xfrm>
        </p:spPr>
        <p:txBody>
          <a:bodyPr>
            <a:normAutofit/>
          </a:bodyPr>
          <a:lstStyle/>
          <a:p>
            <a:pPr fontAlgn="base"/>
            <a:r>
              <a:rPr lang="en-US" b="1" dirty="0"/>
              <a:t>International students page</a:t>
            </a:r>
            <a:r>
              <a:rPr lang="en-US" dirty="0"/>
              <a:t> – </a:t>
            </a:r>
            <a:r>
              <a:rPr lang="en-US" i="1" dirty="0"/>
              <a:t>relevant information on the CCO website</a:t>
            </a:r>
          </a:p>
          <a:p>
            <a:pPr lvl="1" fontAlgn="base"/>
            <a:r>
              <a:rPr lang="en-US" dirty="0">
                <a:hlinkClick r:id="rId3"/>
              </a:rPr>
              <a:t>https://www.cco.purdue.edu/InternationalStudent</a:t>
            </a:r>
            <a:r>
              <a:rPr lang="en-US" dirty="0"/>
              <a:t> </a:t>
            </a:r>
          </a:p>
          <a:p>
            <a:pPr fontAlgn="base"/>
            <a:r>
              <a:rPr lang="en-US" b="1" dirty="0"/>
              <a:t>Graduate students page – </a:t>
            </a:r>
            <a:r>
              <a:rPr lang="en-US" sz="2400" i="1" dirty="0">
                <a:hlinkClick r:id="rId4"/>
              </a:rPr>
              <a:t>https://www.cco.purdue.edu/Students/GraduateStudents</a:t>
            </a:r>
            <a:r>
              <a:rPr lang="en-US" sz="2400" i="1" dirty="0"/>
              <a:t> </a:t>
            </a:r>
          </a:p>
          <a:p>
            <a:pPr fontAlgn="base"/>
            <a:r>
              <a:rPr lang="en-US" b="1" dirty="0"/>
              <a:t>Archived international student newsletter </a:t>
            </a:r>
            <a:r>
              <a:rPr lang="en-US" i="1" dirty="0"/>
              <a:t>–</a:t>
            </a:r>
            <a:r>
              <a:rPr lang="en-US" dirty="0">
                <a:hlinkClick r:id="rId5"/>
              </a:rPr>
              <a:t>https://www.cco.purdue.edu/Students/InternationalStudents?tab=Newsletter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689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A6791-27AF-1F44-86C9-1E5734D52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49343" cy="1605189"/>
          </a:xfrm>
        </p:spPr>
        <p:txBody>
          <a:bodyPr>
            <a:normAutofit/>
          </a:bodyPr>
          <a:lstStyle/>
          <a:p>
            <a:r>
              <a:rPr lang="en-US" i="1" spc="-150" dirty="0">
                <a:latin typeface="Acumin Pro" panose="020B0504020202020204" pitchFamily="34" charset="77"/>
              </a:rPr>
              <a:t>Upcoming workshops for </a:t>
            </a:r>
            <a:r>
              <a:rPr lang="en-US" b="1" i="1" spc="-150" dirty="0">
                <a:latin typeface="Acumin Pro" panose="020B0504020202020204" pitchFamily="34" charset="77"/>
              </a:rPr>
              <a:t>all graduate students </a:t>
            </a:r>
            <a:r>
              <a:rPr lang="en-US" i="1" spc="-150" dirty="0">
                <a:latin typeface="Acumin Pro" panose="020B0504020202020204" pitchFamily="34" charset="77"/>
              </a:rPr>
              <a:t>in Fall 2024 </a:t>
            </a:r>
            <a:r>
              <a:rPr lang="en-US" sz="2400" i="1" spc="-150" dirty="0">
                <a:latin typeface="Acumin Pro" panose="020B0504020202020204" pitchFamily="34" charset="77"/>
              </a:rPr>
              <a:t>(Dates TBD)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CBC07-3B81-0F4C-87F4-B077FA2B0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9657"/>
            <a:ext cx="10515600" cy="4471416"/>
          </a:xfrm>
        </p:spPr>
        <p:txBody>
          <a:bodyPr>
            <a:normAutofit/>
          </a:bodyPr>
          <a:lstStyle/>
          <a:p>
            <a:pPr fontAlgn="base"/>
            <a:r>
              <a:rPr lang="en-US" dirty="0"/>
              <a:t>Overview of the job search</a:t>
            </a:r>
          </a:p>
          <a:p>
            <a:pPr fontAlgn="base"/>
            <a:r>
              <a:rPr lang="en-US" dirty="0"/>
              <a:t>Convert your CV to a resume</a:t>
            </a:r>
          </a:p>
          <a:p>
            <a:pPr fontAlgn="base"/>
            <a:r>
              <a:rPr lang="en-US" dirty="0"/>
              <a:t>Cover letter basics</a:t>
            </a:r>
          </a:p>
          <a:p>
            <a:pPr fontAlgn="base"/>
            <a:r>
              <a:rPr lang="en-US" dirty="0"/>
              <a:t>Personal branding</a:t>
            </a:r>
          </a:p>
          <a:p>
            <a:pPr fontAlgn="base"/>
            <a:r>
              <a:rPr lang="en-US" dirty="0"/>
              <a:t>Networking</a:t>
            </a:r>
          </a:p>
          <a:p>
            <a:pPr fontAlgn="base"/>
            <a:r>
              <a:rPr lang="en-US" dirty="0"/>
              <a:t>LinkedIn</a:t>
            </a:r>
          </a:p>
          <a:p>
            <a:pPr fontAlgn="base"/>
            <a:r>
              <a:rPr lang="en-US" dirty="0"/>
              <a:t>Interviewing</a:t>
            </a:r>
          </a:p>
          <a:p>
            <a:pPr fontAlgn="base"/>
            <a:r>
              <a:rPr lang="en-US" dirty="0"/>
              <a:t>Negotiation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FF088D-15F2-42C2-A7A3-C2254BF61E4B}"/>
              </a:ext>
            </a:extLst>
          </p:cNvPr>
          <p:cNvSpPr txBox="1"/>
          <p:nvPr/>
        </p:nvSpPr>
        <p:spPr>
          <a:xfrm>
            <a:off x="7213315" y="2876792"/>
            <a:ext cx="41404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Check the CCO calendar for details about workshops and other career events: </a:t>
            </a:r>
            <a:r>
              <a:rPr lang="en-US" dirty="0">
                <a:hlinkClick r:id="rId3"/>
              </a:rPr>
              <a:t>https://www.cco.purdue.edu/Calendar</a:t>
            </a:r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A5B63D-0A89-D343-521A-B68FADFFDE24}"/>
              </a:ext>
            </a:extLst>
          </p:cNvPr>
          <p:cNvSpPr txBox="1"/>
          <p:nvPr/>
        </p:nvSpPr>
        <p:spPr>
          <a:xfrm>
            <a:off x="7213316" y="4822720"/>
            <a:ext cx="4753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Request a workshop here: </a:t>
            </a:r>
            <a:r>
              <a:rPr lang="en-US" dirty="0">
                <a:hlinkClick r:id="rId4"/>
              </a:rPr>
              <a:t>https://www.cco.purdue.edu/Outreach/Create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927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A6791-27AF-1F44-86C9-1E5734D52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719457" cy="1325563"/>
          </a:xfrm>
        </p:spPr>
        <p:txBody>
          <a:bodyPr>
            <a:normAutofit/>
          </a:bodyPr>
          <a:lstStyle/>
          <a:p>
            <a:r>
              <a:rPr lang="en-US" i="1" spc="-150" dirty="0">
                <a:latin typeface="Acumin Pro" panose="020B0504020202020204" pitchFamily="34" charset="77"/>
              </a:rPr>
              <a:t>Upcoming workshops for </a:t>
            </a:r>
            <a:r>
              <a:rPr lang="en-US" b="1" i="1" spc="-150" dirty="0">
                <a:latin typeface="Acumin Pro" panose="020B0504020202020204" pitchFamily="34" charset="77"/>
              </a:rPr>
              <a:t>international students</a:t>
            </a:r>
            <a:r>
              <a:rPr lang="en-US" i="1" spc="-150" dirty="0">
                <a:latin typeface="Acumin Pro" panose="020B0504020202020204" pitchFamily="34" charset="77"/>
              </a:rPr>
              <a:t> (grad &amp; undergrad) in Fall 2024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CBC07-3B81-0F4C-87F4-B077FA2B0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8451"/>
            <a:ext cx="10515600" cy="4351338"/>
          </a:xfrm>
        </p:spPr>
        <p:txBody>
          <a:bodyPr>
            <a:normAutofit/>
          </a:bodyPr>
          <a:lstStyle/>
          <a:p>
            <a:pPr fontAlgn="base"/>
            <a:r>
              <a:rPr lang="en-US" dirty="0"/>
              <a:t>Career fair prep</a:t>
            </a:r>
          </a:p>
          <a:p>
            <a:pPr fontAlgn="base"/>
            <a:r>
              <a:rPr lang="en-US" dirty="0"/>
              <a:t>Marketing yourself</a:t>
            </a:r>
          </a:p>
          <a:p>
            <a:pPr fontAlgn="base"/>
            <a:r>
              <a:rPr lang="en-US" dirty="0"/>
              <a:t>Job search strategies</a:t>
            </a:r>
          </a:p>
          <a:p>
            <a:pPr fontAlgn="base"/>
            <a:r>
              <a:rPr lang="en-US" dirty="0"/>
              <a:t>Career success in the U.S. (panel)</a:t>
            </a:r>
          </a:p>
          <a:p>
            <a:pPr fontAlgn="base"/>
            <a:r>
              <a:rPr lang="en-US" dirty="0"/>
              <a:t>Job offer negotiation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FF088D-15F2-42C2-A7A3-C2254BF61E4B}"/>
              </a:ext>
            </a:extLst>
          </p:cNvPr>
          <p:cNvSpPr txBox="1"/>
          <p:nvPr/>
        </p:nvSpPr>
        <p:spPr>
          <a:xfrm>
            <a:off x="7213316" y="3381013"/>
            <a:ext cx="41404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Check the CCO calendar for details about workshops and other career events: </a:t>
            </a:r>
            <a:r>
              <a:rPr lang="en-US" dirty="0">
                <a:hlinkClick r:id="rId3"/>
              </a:rPr>
              <a:t>https://www.cco.purdue.edu/Calendar</a:t>
            </a:r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A5B63D-0A89-D343-521A-B68FADFFDE24}"/>
              </a:ext>
            </a:extLst>
          </p:cNvPr>
          <p:cNvSpPr txBox="1"/>
          <p:nvPr/>
        </p:nvSpPr>
        <p:spPr>
          <a:xfrm>
            <a:off x="7213316" y="4822720"/>
            <a:ext cx="4753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Request a workshop here: </a:t>
            </a:r>
            <a:r>
              <a:rPr lang="en-US" dirty="0">
                <a:hlinkClick r:id="rId4"/>
              </a:rPr>
              <a:t>https://www.cco.purdue.edu/Outreach/Create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584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A6791-27AF-1F44-86C9-1E5734D52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pc="-150" dirty="0">
                <a:latin typeface="Acumin Pro" panose="020B0504020202020204" pitchFamily="34" charset="77"/>
              </a:rPr>
              <a:t>Center for Career Opportunities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CBC07-3B81-0F4C-87F4-B077FA2B0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5481"/>
            <a:ext cx="113538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Location: </a:t>
            </a:r>
            <a:r>
              <a:rPr lang="en-US" dirty="0"/>
              <a:t>Young Hall, Room 132</a:t>
            </a:r>
          </a:p>
          <a:p>
            <a:pPr marL="0" indent="0">
              <a:buNone/>
            </a:pPr>
            <a:r>
              <a:rPr lang="en-US" b="1" dirty="0"/>
              <a:t>Website: </a:t>
            </a:r>
            <a:r>
              <a:rPr lang="en-US" dirty="0">
                <a:hlinkClick r:id="rId4"/>
              </a:rPr>
              <a:t>https://www.cco.purdue.edu/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Main office #: </a:t>
            </a:r>
            <a:r>
              <a:rPr lang="en-US" dirty="0"/>
              <a:t>765-494-3981</a:t>
            </a:r>
          </a:p>
          <a:p>
            <a:pPr marL="0" indent="0">
              <a:buNone/>
            </a:pPr>
            <a:r>
              <a:rPr lang="en-US" b="1" dirty="0"/>
              <a:t>Main email: </a:t>
            </a:r>
            <a:r>
              <a:rPr lang="en-US" dirty="0">
                <a:hlinkClick r:id="rId5"/>
              </a:rPr>
              <a:t>askCCO@purdue.edu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28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</TotalTime>
  <Words>562</Words>
  <Application>Microsoft Office PowerPoint</Application>
  <PresentationFormat>Widescreen</PresentationFormat>
  <Paragraphs>60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Acumin Pro</vt:lpstr>
      <vt:lpstr>Arial</vt:lpstr>
      <vt:lpstr>Calibri</vt:lpstr>
      <vt:lpstr>Calibri Light</vt:lpstr>
      <vt:lpstr>Office Theme</vt:lpstr>
      <vt:lpstr>PowerPoint Presentation</vt:lpstr>
      <vt:lpstr>What we offer all graduate students</vt:lpstr>
      <vt:lpstr>Digital Resources for all students</vt:lpstr>
      <vt:lpstr>Digital Resources for international students (grad &amp; undergrad)</vt:lpstr>
      <vt:lpstr>Upcoming workshops for all graduate students in Fall 2024 (Dates TBD)</vt:lpstr>
      <vt:lpstr>Upcoming workshops for international students (grad &amp; undergrad) in Fall 2024 </vt:lpstr>
      <vt:lpstr>Center for Career Opportunities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Jordan Grace Ingraham</dc:creator>
  <cp:lastModifiedBy>Qian, Xiaomin</cp:lastModifiedBy>
  <cp:revision>24</cp:revision>
  <dcterms:created xsi:type="dcterms:W3CDTF">2020-05-20T15:43:45Z</dcterms:created>
  <dcterms:modified xsi:type="dcterms:W3CDTF">2024-08-14T18:18:01Z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044bd30-2ed7-4c9d-9d12-46200872a97b_Enabled">
    <vt:lpwstr>true</vt:lpwstr>
  </property>
  <property fmtid="{D5CDD505-2E9C-101B-9397-08002B2CF9AE}" pid="3" name="MSIP_Label_4044bd30-2ed7-4c9d-9d12-46200872a97b_SetDate">
    <vt:lpwstr>2024-07-08T15:13:09Z</vt:lpwstr>
  </property>
  <property fmtid="{D5CDD505-2E9C-101B-9397-08002B2CF9AE}" pid="4" name="MSIP_Label_4044bd30-2ed7-4c9d-9d12-46200872a97b_Method">
    <vt:lpwstr>Standard</vt:lpwstr>
  </property>
  <property fmtid="{D5CDD505-2E9C-101B-9397-08002B2CF9AE}" pid="5" name="MSIP_Label_4044bd30-2ed7-4c9d-9d12-46200872a97b_Name">
    <vt:lpwstr>defa4170-0d19-0005-0004-bc88714345d2</vt:lpwstr>
  </property>
  <property fmtid="{D5CDD505-2E9C-101B-9397-08002B2CF9AE}" pid="6" name="MSIP_Label_4044bd30-2ed7-4c9d-9d12-46200872a97b_SiteId">
    <vt:lpwstr>4130bd39-7c53-419c-b1e5-8758d6d63f21</vt:lpwstr>
  </property>
  <property fmtid="{D5CDD505-2E9C-101B-9397-08002B2CF9AE}" pid="7" name="MSIP_Label_4044bd30-2ed7-4c9d-9d12-46200872a97b_ActionId">
    <vt:lpwstr>2b0e0ba7-f2cb-4b7a-a334-24c15eae45dd</vt:lpwstr>
  </property>
  <property fmtid="{D5CDD505-2E9C-101B-9397-08002B2CF9AE}" pid="8" name="MSIP_Label_4044bd30-2ed7-4c9d-9d12-46200872a97b_ContentBits">
    <vt:lpwstr>0</vt:lpwstr>
  </property>
</Properties>
</file>