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7" r:id="rId3"/>
    <p:sldId id="276" r:id="rId4"/>
    <p:sldId id="280" r:id="rId5"/>
    <p:sldId id="278" r:id="rId6"/>
    <p:sldId id="281" r:id="rId7"/>
    <p:sldId id="279" r:id="rId8"/>
    <p:sldId id="270" r:id="rId9"/>
    <p:sldId id="282" r:id="rId10"/>
    <p:sldId id="287" r:id="rId11"/>
    <p:sldId id="272" r:id="rId12"/>
    <p:sldId id="283" r:id="rId13"/>
    <p:sldId id="273" r:id="rId14"/>
    <p:sldId id="271" r:id="rId15"/>
    <p:sldId id="275" r:id="rId16"/>
    <p:sldId id="267" r:id="rId17"/>
    <p:sldId id="274" r:id="rId18"/>
    <p:sldId id="268" r:id="rId19"/>
    <p:sldId id="284" r:id="rId20"/>
    <p:sldId id="269" r:id="rId21"/>
    <p:sldId id="285" r:id="rId22"/>
    <p:sldId id="286" r:id="rId23"/>
    <p:sldId id="288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C4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BAA50-E036-4EFB-9342-864F2F55C0A8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87E64-0245-434F-AF86-8F241FED61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7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87E64-0245-434F-AF86-8F241FED61C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9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3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3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9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9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8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3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1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8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0B6E-5E11-4161-BB27-15041EB1DC27}" type="datetimeFigureOut">
              <a:rPr lang="en-US" smtClean="0"/>
              <a:pPr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00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Ok1JLzntwws?version=3&amp;hl=en_US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Leb83bRkXDg?version=3&amp;hl=en_US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-nocookie.com/v/NecK4MwOfeI?version=3&amp;hl=en_U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z2itQkiQUOE?version=3&amp;hl=en_US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yXhd05NYNPU?version=3&amp;hl=en_US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RG2keYgBiZc?version=3&amp;hl=en_US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aopdD9Cu-So?version=3&amp;hl=en_US" TargetMode="Externa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11BQQvVy8LI?version=3&amp;hl=en_US" TargetMode="Externa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2028"/>
          <a:stretch/>
        </p:blipFill>
        <p:spPr bwMode="auto">
          <a:xfrm>
            <a:off x="0" y="0"/>
            <a:ext cx="9144000" cy="684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0197" y="76200"/>
            <a:ext cx="65069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The XX’s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4182070"/>
            <a:ext cx="5508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Sarah Hook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6685" y="2667000"/>
            <a:ext cx="4801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Dana Beck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1972270"/>
            <a:ext cx="7675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Felicia Anderson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3429000"/>
            <a:ext cx="5724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Cheryl Brier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4862082"/>
            <a:ext cx="6675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Sarah Vaughn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74" y="6324600"/>
            <a:ext cx="354712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Castellar" pitchFamily="18" charset="0"/>
              </a:rPr>
              <a:t>OLS 388 - May 2012</a:t>
            </a:r>
            <a:endParaRPr lang="en-US" sz="2500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4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4" grpId="0" build="allAtOnce"/>
      <p:bldP spid="5" grpId="0" build="allAtOnce"/>
      <p:bldP spid="6" grpId="0" build="allAtOnce"/>
      <p:bldP spid="7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33800" y="0"/>
              <a:ext cx="5410200" cy="405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743200"/>
              <a:ext cx="54864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4000500"/>
              <a:ext cx="381000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3719709" cy="3050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1967109" y="152400"/>
            <a:ext cx="5313827" cy="120032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stellar" pitchFamily="18" charset="0"/>
              </a:rPr>
              <a:t>Dorothy is treated like a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stellar" pitchFamily="18" charset="0"/>
              </a:rPr>
              <a:t>hero for killing the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stellar" pitchFamily="18" charset="0"/>
              </a:rPr>
              <a:t>wicked witch of the east</a:t>
            </a:r>
            <a:endParaRPr lang="en-US" sz="2400" dirty="0">
              <a:solidFill>
                <a:schemeClr val="bg1"/>
              </a:solidFill>
              <a:latin typeface="Castellar" pitchFamily="18" charset="0"/>
            </a:endParaRPr>
          </a:p>
        </p:txBody>
      </p:sp>
      <p:pic>
        <p:nvPicPr>
          <p:cNvPr id="4" name="Ok1JLzntwws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28600" y="1771650"/>
            <a:ext cx="37338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9588"/>
            <a:chOff x="0" y="0"/>
            <a:chExt cx="9144000" cy="6859588"/>
          </a:xfrm>
        </p:grpSpPr>
        <p:grpSp>
          <p:nvGrpSpPr>
            <p:cNvPr id="5" name="Group 4"/>
            <p:cNvGrpSpPr/>
            <p:nvPr/>
          </p:nvGrpSpPr>
          <p:grpSpPr>
            <a:xfrm>
              <a:off x="2819400" y="0"/>
              <a:ext cx="3350213" cy="6858000"/>
              <a:chOff x="2819400" y="0"/>
              <a:chExt cx="3350213" cy="6858000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400" y="4352925"/>
                <a:ext cx="3341687" cy="2505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400" y="2362200"/>
                <a:ext cx="3341687" cy="2505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8636" y="0"/>
                <a:ext cx="3340977" cy="2505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550" y="1588"/>
              <a:ext cx="334645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334645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Leb83bRkXDg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00200" y="1219200"/>
            <a:ext cx="5715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-235527"/>
            <a:ext cx="7443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Chiller" pitchFamily="82" charset="0"/>
              </a:rPr>
              <a:t>Introduction of the Antagonist</a:t>
            </a:r>
            <a:r>
              <a:rPr lang="en-US" sz="9600" dirty="0" smtClean="0">
                <a:solidFill>
                  <a:srgbClr val="FF0000"/>
                </a:solidFill>
                <a:latin typeface="Chiller" pitchFamily="82" charset="0"/>
              </a:rPr>
              <a:t>.</a:t>
            </a:r>
            <a:endParaRPr lang="en-US" sz="9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6243782"/>
            <a:ext cx="335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need for a goal…ruby slippers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14400" y="76200"/>
            <a:ext cx="778770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Castellar" pitchFamily="18" charset="0"/>
              </a:rPr>
              <a:t>DOROTHY MEETS THE SCARE CROW</a:t>
            </a:r>
            <a:endParaRPr lang="en-US" sz="3000" dirty="0">
              <a:latin typeface="Castellar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87994"/>
            <a:ext cx="3810000" cy="276520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38200"/>
            <a:ext cx="4572000" cy="3429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866256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Castellar" pitchFamily="18" charset="0"/>
              </a:rPr>
              <a:t>Dorothy Meets the tin man</a:t>
            </a:r>
            <a:endParaRPr lang="en-US" sz="3400" dirty="0">
              <a:latin typeface="Castellar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219200"/>
            <a:ext cx="7407275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2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cK4MwOfeI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371600"/>
            <a:ext cx="5867400" cy="4400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226" y="170410"/>
            <a:ext cx="8783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Castellar" pitchFamily="18" charset="0"/>
              </a:rPr>
              <a:t>THIS TEAM BEGINS TO PERFORM…</a:t>
            </a:r>
          </a:p>
          <a:p>
            <a:r>
              <a:rPr lang="en-US" sz="3000" dirty="0" smtClean="0">
                <a:latin typeface="Castellar" pitchFamily="18" charset="0"/>
              </a:rPr>
              <a:t>Lions and Tigers, and Bears…Oh MY!</a:t>
            </a:r>
            <a:endParaRPr lang="en-US" sz="3000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0"/>
            <a:ext cx="94520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2itQkiQUOE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28600" y="2433587"/>
            <a:ext cx="4165600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213" y="135285"/>
            <a:ext cx="8896987" cy="1077218"/>
          </a:xfrm>
          <a:prstGeom prst="rect">
            <a:avLst/>
          </a:prstGeom>
          <a:solidFill>
            <a:schemeClr val="tx1">
              <a:lumMod val="65000"/>
              <a:alpha val="5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stellar" pitchFamily="18" charset="0"/>
              </a:rPr>
              <a:t>The </a:t>
            </a:r>
            <a:r>
              <a:rPr lang="en-US" sz="3200" dirty="0" smtClean="0">
                <a:latin typeface="Castellar" pitchFamily="18" charset="0"/>
              </a:rPr>
              <a:t>team meets their last member</a:t>
            </a:r>
          </a:p>
          <a:p>
            <a:pPr algn="ctr"/>
            <a:r>
              <a:rPr lang="en-US" sz="3200" dirty="0" smtClean="0">
                <a:latin typeface="Castellar" pitchFamily="18" charset="0"/>
              </a:rPr>
              <a:t>*Major Storming*</a:t>
            </a:r>
            <a:endParaRPr lang="en-US" sz="3200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2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11414"/>
          <a:stretch/>
        </p:blipFill>
        <p:spPr bwMode="auto">
          <a:xfrm>
            <a:off x="1096817" y="876647"/>
            <a:ext cx="7056583" cy="514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52400"/>
            <a:ext cx="72035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Castellar" pitchFamily="18" charset="0"/>
              </a:rPr>
              <a:t>Our team is fully formed</a:t>
            </a:r>
            <a:endParaRPr lang="en-US" sz="3400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399" y="152400"/>
            <a:ext cx="7787708" cy="1446550"/>
          </a:xfrm>
          <a:prstGeom prst="rect">
            <a:avLst/>
          </a:prstGeom>
          <a:solidFill>
            <a:schemeClr val="accent2">
              <a:lumMod val="20000"/>
              <a:lumOff val="80000"/>
              <a:alpha val="4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Castellar" pitchFamily="18" charset="0"/>
              </a:rPr>
              <a:t>Off to see the wizard</a:t>
            </a:r>
          </a:p>
          <a:p>
            <a:pPr lvl="0" algn="ctr"/>
            <a:r>
              <a:rPr lang="en-US" sz="4400" dirty="0" smtClean="0">
                <a:solidFill>
                  <a:prstClr val="white"/>
                </a:solidFill>
                <a:latin typeface="Castellar" pitchFamily="18" charset="0"/>
              </a:rPr>
              <a:t>Performing</a:t>
            </a:r>
            <a:endParaRPr lang="en-US" sz="4400" dirty="0">
              <a:latin typeface="Castellar" pitchFamily="18" charset="0"/>
            </a:endParaRPr>
          </a:p>
        </p:txBody>
      </p:sp>
      <p:pic>
        <p:nvPicPr>
          <p:cNvPr id="3" name="yXhd05NYNPU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74635" y="2260600"/>
            <a:ext cx="6105236" cy="45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152400"/>
            <a:ext cx="181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stellar" pitchFamily="18" charset="0"/>
              </a:rPr>
              <a:t>Power play</a:t>
            </a:r>
            <a:endParaRPr lang="en-US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0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438400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2438400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337538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4337538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228600" y="228600"/>
            <a:ext cx="2542684" cy="76944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stellar" pitchFamily="18" charset="0"/>
              </a:rPr>
              <a:t>poppies</a:t>
            </a:r>
            <a:endParaRPr lang="en-US" sz="4400" dirty="0">
              <a:solidFill>
                <a:schemeClr val="bg1"/>
              </a:solidFill>
              <a:latin typeface="Castellar" pitchFamily="18" charset="0"/>
            </a:endParaRPr>
          </a:p>
        </p:txBody>
      </p:sp>
      <p:pic>
        <p:nvPicPr>
          <p:cNvPr id="4" name="RG2keYgBiZc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52600" y="1752600"/>
            <a:ext cx="5689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9983" y="1490008"/>
            <a:ext cx="7821373" cy="3139321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latin typeface="Castellar" pitchFamily="18" charset="0"/>
              </a:rPr>
              <a:t>Introduction</a:t>
            </a:r>
          </a:p>
          <a:p>
            <a:pPr algn="ctr"/>
            <a:r>
              <a:rPr lang="en-US" sz="6600" dirty="0" smtClean="0">
                <a:latin typeface="Castellar" pitchFamily="18" charset="0"/>
              </a:rPr>
              <a:t>of the</a:t>
            </a:r>
          </a:p>
          <a:p>
            <a:pPr algn="ctr"/>
            <a:r>
              <a:rPr lang="en-US" sz="6600" dirty="0" smtClean="0">
                <a:latin typeface="Castellar" pitchFamily="18" charset="0"/>
              </a:rPr>
              <a:t>team</a:t>
            </a:r>
            <a:endParaRPr lang="en-US" sz="6600" dirty="0">
              <a:latin typeface="Castella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69863"/>
            <a:ext cx="8345487" cy="652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3970959" cy="769441"/>
          </a:xfrm>
          <a:prstGeom prst="rect">
            <a:avLst/>
          </a:prstGeom>
          <a:solidFill>
            <a:schemeClr val="tx1">
              <a:lumMod val="65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teamwork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433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79832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stellar" pitchFamily="18" charset="0"/>
              </a:rPr>
              <a:t>Ding Dong the</a:t>
            </a:r>
          </a:p>
          <a:p>
            <a:r>
              <a:rPr lang="en-US" sz="4400" dirty="0" smtClean="0">
                <a:latin typeface="Castellar" pitchFamily="18" charset="0"/>
              </a:rPr>
              <a:t>wicked witch is dead</a:t>
            </a:r>
            <a:endParaRPr lang="en-US" sz="4400" dirty="0">
              <a:latin typeface="Castellar" pitchFamily="18" charset="0"/>
            </a:endParaRPr>
          </a:p>
        </p:txBody>
      </p:sp>
      <p:pic>
        <p:nvPicPr>
          <p:cNvPr id="5" name="aopdD9Cu-So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4400" r="28000" b="22659"/>
          <a:stretch>
            <a:fillRect/>
          </a:stretch>
        </p:blipFill>
        <p:spPr bwMode="auto">
          <a:xfrm>
            <a:off x="-1" y="-228600"/>
            <a:ext cx="9144001" cy="812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746946" cy="76944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stellar" pitchFamily="18" charset="0"/>
              </a:rPr>
              <a:t>What have you learned</a:t>
            </a:r>
            <a:endParaRPr lang="en-US" sz="4400" dirty="0">
              <a:solidFill>
                <a:schemeClr val="bg1"/>
              </a:solidFill>
              <a:latin typeface="Castellar" pitchFamily="18" charset="0"/>
            </a:endParaRPr>
          </a:p>
        </p:txBody>
      </p:sp>
      <p:pic>
        <p:nvPicPr>
          <p:cNvPr id="5" name="11BQQvVy8LI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152400" y="5622636"/>
            <a:ext cx="8610600" cy="930564"/>
            <a:chOff x="152400" y="5622636"/>
            <a:chExt cx="8610600" cy="930564"/>
          </a:xfrm>
        </p:grpSpPr>
        <p:sp>
          <p:nvSpPr>
            <p:cNvPr id="5" name="Rounded Rectangle 4"/>
            <p:cNvSpPr/>
            <p:nvPr/>
          </p:nvSpPr>
          <p:spPr>
            <a:xfrm>
              <a:off x="6781800" y="5622636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400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5720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400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3622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400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524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400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2400" y="4343400"/>
            <a:ext cx="8610600" cy="930564"/>
            <a:chOff x="152400" y="5622636"/>
            <a:chExt cx="8610600" cy="930564"/>
          </a:xfrm>
        </p:grpSpPr>
        <p:sp>
          <p:nvSpPr>
            <p:cNvPr id="11" name="Rounded Rectangle 10"/>
            <p:cNvSpPr/>
            <p:nvPr/>
          </p:nvSpPr>
          <p:spPr>
            <a:xfrm>
              <a:off x="6781800" y="5622636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300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5720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300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3622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300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24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300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2400" y="3048000"/>
            <a:ext cx="8610600" cy="930564"/>
            <a:chOff x="152400" y="5622636"/>
            <a:chExt cx="8610600" cy="930564"/>
          </a:xfrm>
        </p:grpSpPr>
        <p:sp>
          <p:nvSpPr>
            <p:cNvPr id="16" name="Rounded Rectangle 15"/>
            <p:cNvSpPr/>
            <p:nvPr/>
          </p:nvSpPr>
          <p:spPr>
            <a:xfrm>
              <a:off x="6781800" y="5622636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200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5720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200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3622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200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524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200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2400" y="1905000"/>
            <a:ext cx="8610600" cy="930564"/>
            <a:chOff x="152400" y="5622636"/>
            <a:chExt cx="8610600" cy="930564"/>
          </a:xfrm>
        </p:grpSpPr>
        <p:sp>
          <p:nvSpPr>
            <p:cNvPr id="21" name="Rounded Rectangle 20"/>
            <p:cNvSpPr/>
            <p:nvPr/>
          </p:nvSpPr>
          <p:spPr>
            <a:xfrm>
              <a:off x="6781800" y="5622636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100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5720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100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3622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100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2400" y="5638800"/>
              <a:ext cx="1981200" cy="914400"/>
            </a:xfrm>
            <a:prstGeom prst="roundRect">
              <a:avLst/>
            </a:prstGeom>
            <a:solidFill>
              <a:srgbClr val="F0DC4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100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2400" y="288636"/>
            <a:ext cx="8610600" cy="930564"/>
            <a:chOff x="152400" y="5622636"/>
            <a:chExt cx="8610600" cy="930564"/>
          </a:xfrm>
        </p:grpSpPr>
        <p:sp>
          <p:nvSpPr>
            <p:cNvPr id="26" name="Rounded Rectangle 25"/>
            <p:cNvSpPr/>
            <p:nvPr/>
          </p:nvSpPr>
          <p:spPr>
            <a:xfrm>
              <a:off x="6781800" y="5622636"/>
              <a:ext cx="1981200" cy="9144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0DC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572000" y="5638800"/>
              <a:ext cx="1981200" cy="9144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0DC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362200" y="5638800"/>
              <a:ext cx="1981200" cy="9144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0DC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52400" y="5638800"/>
              <a:ext cx="1981200" cy="9144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0DC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1613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16314"/>
          <a:stretch/>
        </p:blipFill>
        <p:spPr bwMode="auto">
          <a:xfrm>
            <a:off x="0" y="-4813"/>
            <a:ext cx="9144000" cy="686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83164" y="5858470"/>
            <a:ext cx="3584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stellar" pitchFamily="18" charset="0"/>
              </a:rPr>
              <a:t>The end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5400000">
            <a:off x="952500" y="-1028700"/>
            <a:ext cx="7162800" cy="9220200"/>
            <a:chOff x="0" y="0"/>
            <a:chExt cx="6324600" cy="72390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333750" cy="364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581400"/>
              <a:ext cx="3333750" cy="364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0"/>
              <a:ext cx="3333750" cy="364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90850" y="3590925"/>
              <a:ext cx="3333750" cy="364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96038"/>
            <a:ext cx="3352800" cy="44761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371600" y="219670"/>
            <a:ext cx="6409127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astellar" pitchFamily="18" charset="0"/>
              </a:rPr>
              <a:t>DOROTHY GALE</a:t>
            </a:r>
            <a:endParaRPr lang="en-US" sz="5400" dirty="0">
              <a:latin typeface="Castellar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1600200"/>
            <a:ext cx="2743200" cy="47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Castellar" pitchFamily="18" charset="0"/>
              </a:rPr>
              <a:t>CAPS</a:t>
            </a:r>
          </a:p>
          <a:p>
            <a:r>
              <a:rPr lang="en-US" sz="1200" dirty="0" smtClean="0">
                <a:latin typeface="Castellar" pitchFamily="18" charset="0"/>
              </a:rPr>
              <a:t>Promoter</a:t>
            </a:r>
            <a:endParaRPr lang="en-US" sz="1200" dirty="0">
              <a:latin typeface="Castellar" pitchFamily="18" charset="0"/>
            </a:endParaRPr>
          </a:p>
          <a:p>
            <a:r>
              <a:rPr lang="en-US" sz="1200" dirty="0" smtClean="0">
                <a:latin typeface="Castellar" pitchFamily="18" charset="0"/>
              </a:rPr>
              <a:t>Supporter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>
                <a:latin typeface="Castellar" pitchFamily="18" charset="0"/>
              </a:rPr>
              <a:t>Team Player Style</a:t>
            </a:r>
          </a:p>
          <a:p>
            <a:r>
              <a:rPr lang="en-US" sz="1200" dirty="0" smtClean="0">
                <a:latin typeface="Castellar" pitchFamily="18" charset="0"/>
              </a:rPr>
              <a:t>Collaborator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Participation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 smtClean="0">
                <a:latin typeface="Castellar" pitchFamily="18" charset="0"/>
              </a:rPr>
              <a:t>High Participation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>
                <a:latin typeface="Castellar" pitchFamily="18" charset="0"/>
              </a:rPr>
              <a:t>Influence</a:t>
            </a:r>
          </a:p>
          <a:p>
            <a:r>
              <a:rPr lang="en-US" sz="1200" dirty="0" smtClean="0">
                <a:latin typeface="Castellar" pitchFamily="18" charset="0"/>
              </a:rPr>
              <a:t>Democratic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>
                <a:latin typeface="Castellar" pitchFamily="18" charset="0"/>
              </a:rPr>
              <a:t>Task Roles</a:t>
            </a:r>
          </a:p>
          <a:p>
            <a:r>
              <a:rPr lang="en-US" sz="1200" dirty="0">
                <a:latin typeface="Castellar" pitchFamily="18" charset="0"/>
              </a:rPr>
              <a:t>Initiator</a:t>
            </a:r>
          </a:p>
          <a:p>
            <a:r>
              <a:rPr lang="en-US" sz="1200" dirty="0" smtClean="0">
                <a:latin typeface="Castellar" pitchFamily="18" charset="0"/>
              </a:rPr>
              <a:t>Info</a:t>
            </a:r>
            <a:r>
              <a:rPr lang="en-US" sz="1200" dirty="0">
                <a:latin typeface="Castellar" pitchFamily="18" charset="0"/>
              </a:rPr>
              <a:t>. </a:t>
            </a:r>
            <a:r>
              <a:rPr lang="en-US" sz="1200" dirty="0" smtClean="0">
                <a:latin typeface="Castellar" pitchFamily="18" charset="0"/>
              </a:rPr>
              <a:t>Seeker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Maintenance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Encourager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Self-Oriented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Help-Seeker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Membership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>
                <a:latin typeface="Castellar" pitchFamily="18" charset="0"/>
              </a:rPr>
              <a:t>Insider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0000" r="13478"/>
          <a:stretch>
            <a:fillRect/>
          </a:stretch>
        </p:blipFill>
        <p:spPr bwMode="auto">
          <a:xfrm>
            <a:off x="4876800" y="1676400"/>
            <a:ext cx="3790122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219670"/>
            <a:ext cx="6995826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astellar" pitchFamily="18" charset="0"/>
              </a:rPr>
              <a:t>The Scare crow</a:t>
            </a:r>
            <a:endParaRPr lang="en-US" sz="5400" dirty="0">
              <a:latin typeface="Castellar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616697"/>
            <a:ext cx="2743200" cy="4893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Castellar" pitchFamily="18" charset="0"/>
              </a:rPr>
              <a:t>CAPS</a:t>
            </a:r>
          </a:p>
          <a:p>
            <a:r>
              <a:rPr lang="en-US" sz="1200" dirty="0" smtClean="0">
                <a:latin typeface="Castellar" pitchFamily="18" charset="0"/>
              </a:rPr>
              <a:t>controller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>
                <a:latin typeface="Castellar" pitchFamily="18" charset="0"/>
              </a:rPr>
              <a:t>Team Player Style</a:t>
            </a:r>
          </a:p>
          <a:p>
            <a:r>
              <a:rPr lang="en-US" sz="1200" dirty="0" smtClean="0">
                <a:latin typeface="Castellar" pitchFamily="18" charset="0"/>
              </a:rPr>
              <a:t>Collaborator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Participation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 smtClean="0">
                <a:latin typeface="Castellar" pitchFamily="18" charset="0"/>
              </a:rPr>
              <a:t>High Participation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Influence</a:t>
            </a:r>
          </a:p>
          <a:p>
            <a:r>
              <a:rPr lang="en-US" sz="1200" dirty="0" smtClean="0">
                <a:latin typeface="Castellar" pitchFamily="18" charset="0"/>
              </a:rPr>
              <a:t>peacemaker</a:t>
            </a:r>
            <a:endParaRPr lang="en-US" sz="1200" dirty="0">
              <a:latin typeface="Castellar" pitchFamily="18" charset="0"/>
            </a:endParaRPr>
          </a:p>
          <a:p>
            <a:r>
              <a:rPr lang="en-US" sz="1200" dirty="0" smtClean="0">
                <a:latin typeface="Castellar" pitchFamily="18" charset="0"/>
              </a:rPr>
              <a:t>Democratic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>
                <a:latin typeface="Castellar" pitchFamily="18" charset="0"/>
              </a:rPr>
              <a:t>Task Roles</a:t>
            </a:r>
          </a:p>
          <a:p>
            <a:r>
              <a:rPr lang="en-US" sz="1200" dirty="0" smtClean="0">
                <a:latin typeface="Castellar" pitchFamily="18" charset="0"/>
              </a:rPr>
              <a:t>Info</a:t>
            </a:r>
            <a:r>
              <a:rPr lang="en-US" sz="1200" dirty="0">
                <a:latin typeface="Castellar" pitchFamily="18" charset="0"/>
              </a:rPr>
              <a:t>. </a:t>
            </a:r>
            <a:r>
              <a:rPr lang="en-US" sz="1200" dirty="0" smtClean="0">
                <a:latin typeface="Castellar" pitchFamily="18" charset="0"/>
              </a:rPr>
              <a:t>Seeker</a:t>
            </a:r>
          </a:p>
          <a:p>
            <a:r>
              <a:rPr lang="en-US" sz="1200" dirty="0" smtClean="0">
                <a:latin typeface="Castellar" pitchFamily="18" charset="0"/>
              </a:rPr>
              <a:t>Energizer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Maintenance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Encourager</a:t>
            </a:r>
          </a:p>
          <a:p>
            <a:r>
              <a:rPr lang="en-US" sz="1200" dirty="0" smtClean="0">
                <a:latin typeface="Castellar" pitchFamily="18" charset="0"/>
              </a:rPr>
              <a:t>harmonizer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Self-Oriented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Help-Seeker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Membership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>
                <a:latin typeface="Castellar" pitchFamily="18" charset="0"/>
              </a:rPr>
              <a:t>Insider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403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5000" y="219670"/>
            <a:ext cx="5513048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astellar" pitchFamily="18" charset="0"/>
              </a:rPr>
              <a:t>The tin man</a:t>
            </a:r>
            <a:endParaRPr lang="en-US" sz="5400" dirty="0">
              <a:latin typeface="Castellar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1371600"/>
            <a:ext cx="274320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Castellar" pitchFamily="18" charset="0"/>
              </a:rPr>
              <a:t>CAPS</a:t>
            </a:r>
          </a:p>
          <a:p>
            <a:r>
              <a:rPr lang="en-US" sz="1200" dirty="0" smtClean="0">
                <a:latin typeface="Castellar" pitchFamily="18" charset="0"/>
              </a:rPr>
              <a:t>promoter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>
                <a:latin typeface="Castellar" pitchFamily="18" charset="0"/>
              </a:rPr>
              <a:t>Team Player Style</a:t>
            </a:r>
          </a:p>
          <a:p>
            <a:r>
              <a:rPr lang="en-US" sz="1200" dirty="0" smtClean="0">
                <a:latin typeface="Castellar" pitchFamily="18" charset="0"/>
              </a:rPr>
              <a:t>Collaborator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Participation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 smtClean="0">
                <a:latin typeface="Castellar" pitchFamily="18" charset="0"/>
              </a:rPr>
              <a:t>low Participation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Task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Info</a:t>
            </a:r>
            <a:r>
              <a:rPr lang="en-US" sz="1200" dirty="0">
                <a:latin typeface="Castellar" pitchFamily="18" charset="0"/>
              </a:rPr>
              <a:t>. </a:t>
            </a:r>
            <a:r>
              <a:rPr lang="en-US" sz="1200" dirty="0" smtClean="0">
                <a:latin typeface="Castellar" pitchFamily="18" charset="0"/>
              </a:rPr>
              <a:t>Seeker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Maintenance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harmonizer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Self-Oriented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Help-Seeker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Membership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>
                <a:latin typeface="Castellar" pitchFamily="18" charset="0"/>
              </a:rPr>
              <a:t>Insider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5326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7205" r="6334"/>
          <a:stretch>
            <a:fillRect/>
          </a:stretch>
        </p:blipFill>
        <p:spPr bwMode="auto">
          <a:xfrm>
            <a:off x="5029200" y="1524000"/>
            <a:ext cx="3526142" cy="43434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4283" y="152400"/>
            <a:ext cx="8594917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astellar" pitchFamily="18" charset="0"/>
              </a:rPr>
              <a:t>The cowardly lion</a:t>
            </a:r>
            <a:endParaRPr lang="en-US" sz="5400" dirty="0">
              <a:latin typeface="Castellar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1548348"/>
            <a:ext cx="2743200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Castellar" pitchFamily="18" charset="0"/>
              </a:rPr>
              <a:t>CAPS</a:t>
            </a:r>
          </a:p>
          <a:p>
            <a:r>
              <a:rPr lang="en-US" sz="1200" dirty="0" smtClean="0">
                <a:latin typeface="Castellar" pitchFamily="18" charset="0"/>
              </a:rPr>
              <a:t>promoter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>
                <a:latin typeface="Castellar" pitchFamily="18" charset="0"/>
              </a:rPr>
              <a:t>Team Player Style</a:t>
            </a:r>
          </a:p>
          <a:p>
            <a:r>
              <a:rPr lang="en-US" sz="1200" dirty="0" smtClean="0">
                <a:latin typeface="Castellar" pitchFamily="18" charset="0"/>
              </a:rPr>
              <a:t>communicator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Participation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 smtClean="0">
                <a:latin typeface="Castellar" pitchFamily="18" charset="0"/>
              </a:rPr>
              <a:t>low Participation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Task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Info</a:t>
            </a:r>
            <a:r>
              <a:rPr lang="en-US" sz="1200" dirty="0">
                <a:latin typeface="Castellar" pitchFamily="18" charset="0"/>
              </a:rPr>
              <a:t>. </a:t>
            </a:r>
            <a:r>
              <a:rPr lang="en-US" sz="1200" dirty="0" smtClean="0">
                <a:latin typeface="Castellar" pitchFamily="18" charset="0"/>
              </a:rPr>
              <a:t>Seeker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Maintenance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follower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Self-Oriented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Castellar" pitchFamily="18" charset="0"/>
              </a:rPr>
              <a:t>Aggressor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Castellar" pitchFamily="18" charset="0"/>
              </a:rPr>
              <a:t>Blocker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Castellar" pitchFamily="18" charset="0"/>
              </a:rPr>
              <a:t>Dominator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Castellar" pitchFamily="18" charset="0"/>
              </a:rPr>
              <a:t>Avoider</a:t>
            </a:r>
          </a:p>
          <a:p>
            <a:r>
              <a:rPr lang="en-US" sz="1200" dirty="0" smtClean="0">
                <a:latin typeface="Castellar" pitchFamily="18" charset="0"/>
              </a:rPr>
              <a:t>Help-Seeker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Membership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>
                <a:latin typeface="Castellar" pitchFamily="18" charset="0"/>
              </a:rPr>
              <a:t>Insider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664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4283" y="152400"/>
            <a:ext cx="8565165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stellar" pitchFamily="18" charset="0"/>
              </a:rPr>
              <a:t>Wicked witch of the west</a:t>
            </a:r>
            <a:endParaRPr lang="en-US" sz="4000" dirty="0">
              <a:latin typeface="Castellar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1219200"/>
            <a:ext cx="3991389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53000" y="1214582"/>
            <a:ext cx="2743200" cy="36009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Castellar" pitchFamily="18" charset="0"/>
              </a:rPr>
              <a:t>CAPS</a:t>
            </a:r>
          </a:p>
          <a:p>
            <a:r>
              <a:rPr lang="en-US" sz="1200" dirty="0" smtClean="0">
                <a:latin typeface="Castellar" pitchFamily="18" charset="0"/>
              </a:rPr>
              <a:t>controller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>
                <a:latin typeface="Castellar" pitchFamily="18" charset="0"/>
              </a:rPr>
              <a:t>Team Player Style</a:t>
            </a:r>
          </a:p>
          <a:p>
            <a:r>
              <a:rPr lang="en-US" sz="1200" dirty="0" smtClean="0">
                <a:latin typeface="Castellar" pitchFamily="18" charset="0"/>
              </a:rPr>
              <a:t>challenger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Participation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 smtClean="0">
                <a:latin typeface="Castellar" pitchFamily="18" charset="0"/>
              </a:rPr>
              <a:t>high Participation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Task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r>
              <a:rPr lang="en-US" sz="1200" dirty="0" smtClean="0">
                <a:latin typeface="Castellar" pitchFamily="18" charset="0"/>
              </a:rPr>
              <a:t>Opinion giver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Self-Oriented </a:t>
            </a:r>
            <a:r>
              <a:rPr lang="en-US" sz="1200" b="1" u="sng" dirty="0">
                <a:latin typeface="Castellar" pitchFamily="18" charset="0"/>
              </a:rPr>
              <a:t>Roles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Castellar" pitchFamily="18" charset="0"/>
              </a:rPr>
              <a:t>Aggressor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Castellar" pitchFamily="18" charset="0"/>
              </a:rPr>
              <a:t>Blocker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Castellar" pitchFamily="18" charset="0"/>
              </a:rPr>
              <a:t>Dominator</a:t>
            </a:r>
          </a:p>
          <a:p>
            <a:endParaRPr lang="en-US" sz="1200" dirty="0">
              <a:latin typeface="Castellar" pitchFamily="18" charset="0"/>
            </a:endParaRPr>
          </a:p>
          <a:p>
            <a:r>
              <a:rPr lang="en-US" sz="1200" b="1" u="sng" dirty="0" smtClean="0">
                <a:latin typeface="Castellar" pitchFamily="18" charset="0"/>
              </a:rPr>
              <a:t>Membership</a:t>
            </a:r>
            <a:endParaRPr lang="en-US" sz="1200" b="1" u="sng" dirty="0">
              <a:latin typeface="Castellar" pitchFamily="18" charset="0"/>
            </a:endParaRPr>
          </a:p>
          <a:p>
            <a:r>
              <a:rPr lang="en-US" sz="1200" dirty="0" smtClean="0">
                <a:latin typeface="Castellar" pitchFamily="18" charset="0"/>
              </a:rPr>
              <a:t>outsider</a:t>
            </a:r>
            <a:endParaRPr lang="en-US" sz="1200" dirty="0">
              <a:latin typeface="Castella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37" y="3278187"/>
            <a:ext cx="3232863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283" y="152400"/>
            <a:ext cx="839685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stellar" pitchFamily="18" charset="0"/>
              </a:rPr>
              <a:t>LOW PARTICIPANT MEMBERS</a:t>
            </a:r>
            <a:endParaRPr lang="en-US" sz="4000" dirty="0">
              <a:latin typeface="Castellar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513" y="3278187"/>
            <a:ext cx="2948774" cy="242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24400" y="1865293"/>
            <a:ext cx="434340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stellar" pitchFamily="18" charset="0"/>
              </a:rPr>
              <a:t>Style of Influence – </a:t>
            </a:r>
            <a:r>
              <a:rPr lang="en-US" sz="1400" dirty="0" smtClean="0">
                <a:latin typeface="Castellar" pitchFamily="18" charset="0"/>
              </a:rPr>
              <a:t>Autocratic</a:t>
            </a:r>
          </a:p>
          <a:p>
            <a:r>
              <a:rPr lang="en-US" sz="1400" dirty="0" smtClean="0">
                <a:latin typeface="Castellar" pitchFamily="18" charset="0"/>
              </a:rPr>
              <a:t>Participation – low</a:t>
            </a:r>
          </a:p>
          <a:p>
            <a:r>
              <a:rPr lang="en-US" sz="1400" dirty="0" smtClean="0">
                <a:latin typeface="Castellar" pitchFamily="18" charset="0"/>
              </a:rPr>
              <a:t>Task role – energizer</a:t>
            </a:r>
          </a:p>
          <a:p>
            <a:r>
              <a:rPr lang="en-US" sz="1400" dirty="0" smtClean="0">
                <a:latin typeface="Castellar" pitchFamily="18" charset="0"/>
              </a:rPr>
              <a:t>Maintenance role – group observer</a:t>
            </a:r>
          </a:p>
          <a:p>
            <a:r>
              <a:rPr lang="en-US" sz="1400" dirty="0" smtClean="0">
                <a:latin typeface="Castellar" pitchFamily="18" charset="0"/>
              </a:rPr>
              <a:t>Membership - subgroup</a:t>
            </a:r>
            <a:endParaRPr lang="en-US" sz="1400" dirty="0" smtClean="0">
              <a:latin typeface="Castellar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7943" y="1396425"/>
            <a:ext cx="199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stellar" pitchFamily="18" charset="0"/>
              </a:rPr>
              <a:t>GLINDA</a:t>
            </a:r>
            <a:endParaRPr lang="en-US" sz="3200" dirty="0">
              <a:latin typeface="Castellar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939" y="1371600"/>
            <a:ext cx="349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stellar" pitchFamily="18" charset="0"/>
              </a:rPr>
              <a:t>THE WIZARD</a:t>
            </a:r>
            <a:endParaRPr lang="en-US" sz="3600" dirty="0">
              <a:latin typeface="Castellar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878449"/>
            <a:ext cx="434340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stellar" pitchFamily="18" charset="0"/>
              </a:rPr>
              <a:t>Style of Influence – </a:t>
            </a:r>
            <a:r>
              <a:rPr lang="en-US" sz="1400" dirty="0" smtClean="0">
                <a:latin typeface="Castellar" pitchFamily="18" charset="0"/>
              </a:rPr>
              <a:t>laissez faire</a:t>
            </a:r>
          </a:p>
          <a:p>
            <a:r>
              <a:rPr lang="en-US" sz="1400" dirty="0" smtClean="0">
                <a:latin typeface="Castellar" pitchFamily="18" charset="0"/>
              </a:rPr>
              <a:t>Participation – low</a:t>
            </a:r>
          </a:p>
          <a:p>
            <a:r>
              <a:rPr lang="en-US" sz="1400" dirty="0" smtClean="0">
                <a:latin typeface="Castellar" pitchFamily="18" charset="0"/>
              </a:rPr>
              <a:t>Task role – evaluator</a:t>
            </a:r>
          </a:p>
          <a:p>
            <a:r>
              <a:rPr lang="en-US" sz="1400" dirty="0" smtClean="0">
                <a:latin typeface="Castellar" pitchFamily="18" charset="0"/>
              </a:rPr>
              <a:t>Maintenance role – group observer</a:t>
            </a:r>
          </a:p>
          <a:p>
            <a:r>
              <a:rPr lang="en-US" sz="1400" dirty="0" smtClean="0">
                <a:latin typeface="Castellar" pitchFamily="18" charset="0"/>
              </a:rPr>
              <a:t>Membership - subgroup</a:t>
            </a:r>
            <a:endParaRPr lang="en-US" sz="1400" dirty="0" smtClean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87868"/>
            <a:ext cx="8804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FF"/>
                </a:solidFill>
                <a:latin typeface="Castellar" pitchFamily="18" charset="0"/>
              </a:rPr>
              <a:t>DOROTHY MEETS GLINDA … THE TEAM IS FORMED</a:t>
            </a:r>
            <a:endParaRPr lang="en-US" sz="2400" dirty="0">
              <a:solidFill>
                <a:srgbClr val="FF66FF"/>
              </a:solidFill>
              <a:latin typeface="Castellar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39624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43100"/>
            <a:ext cx="3962400" cy="2974975"/>
          </a:xfrm>
          <a:prstGeom prst="rect">
            <a:avLst/>
          </a:prstGeom>
          <a:noFill/>
          <a:ln w="98425">
            <a:solidFill>
              <a:srgbClr val="FF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317</Words>
  <Application>Microsoft Office PowerPoint</Application>
  <PresentationFormat>On-screen Show (4:3)</PresentationFormat>
  <Paragraphs>181</Paragraphs>
  <Slides>24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Vaughn, Sarah Elizabeth</dc:creator>
  <cp:lastModifiedBy>Vaughn, Sarah Elizabeth</cp:lastModifiedBy>
  <cp:revision>34</cp:revision>
  <dcterms:created xsi:type="dcterms:W3CDTF">2012-04-18T13:50:25Z</dcterms:created>
  <dcterms:modified xsi:type="dcterms:W3CDTF">2012-04-26T19:21:56Z</dcterms:modified>
</cp:coreProperties>
</file>