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0" r:id="rId2"/>
    <p:sldId id="276" r:id="rId3"/>
    <p:sldId id="277" r:id="rId4"/>
    <p:sldId id="261" r:id="rId5"/>
    <p:sldId id="272" r:id="rId6"/>
    <p:sldId id="279" r:id="rId7"/>
    <p:sldId id="280" r:id="rId8"/>
    <p:sldId id="281" r:id="rId9"/>
    <p:sldId id="278" r:id="rId10"/>
    <p:sldId id="284" r:id="rId11"/>
    <p:sldId id="274" r:id="rId12"/>
    <p:sldId id="282" r:id="rId13"/>
    <p:sldId id="283" r:id="rId14"/>
    <p:sldId id="285" r:id="rId15"/>
    <p:sldId id="286" r:id="rId16"/>
    <p:sldId id="275" r:id="rId17"/>
    <p:sldId id="287" r:id="rId18"/>
    <p:sldId id="267" r:id="rId19"/>
    <p:sldId id="265" r:id="rId20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16">
          <p15:clr>
            <a:srgbClr val="A4A3A4"/>
          </p15:clr>
        </p15:guide>
        <p15:guide id="2" orient="horz" pos="3792">
          <p15:clr>
            <a:srgbClr val="A4A3A4"/>
          </p15:clr>
        </p15:guide>
        <p15:guide id="3" orient="horz" pos="2192">
          <p15:clr>
            <a:srgbClr val="A4A3A4"/>
          </p15:clr>
        </p15:guide>
        <p15:guide id="4" orient="horz" pos="984">
          <p15:clr>
            <a:srgbClr val="A4A3A4"/>
          </p15:clr>
        </p15:guide>
        <p15:guide id="5" pos="2828">
          <p15:clr>
            <a:srgbClr val="A4A3A4"/>
          </p15:clr>
        </p15:guide>
        <p15:guide id="6" pos="5759">
          <p15:clr>
            <a:srgbClr val="A4A3A4"/>
          </p15:clr>
        </p15:guide>
        <p15:guide id="7" pos="42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181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500" y="114"/>
      </p:cViewPr>
      <p:guideLst>
        <p:guide orient="horz" pos="1816"/>
        <p:guide orient="horz" pos="3792"/>
        <p:guide orient="horz" pos="2192"/>
        <p:guide orient="horz" pos="984"/>
        <p:guide pos="2828"/>
        <p:guide pos="5759"/>
        <p:guide pos="42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NG-Cover-300-0826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1" y="-42333"/>
            <a:ext cx="9202572" cy="691726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576840"/>
            <a:ext cx="7247467" cy="1470025"/>
          </a:xfrm>
        </p:spPr>
        <p:txBody>
          <a:bodyPr>
            <a:normAutofit/>
          </a:bodyPr>
          <a:lstStyle>
            <a:lvl1pPr algn="l">
              <a:defRPr sz="7150" b="0" i="0"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>
            <a:r>
              <a:rPr lang="en-US" dirty="0" smtClean="0"/>
              <a:t>Document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3062589"/>
            <a:ext cx="6400800" cy="1752600"/>
          </a:xfrm>
        </p:spPr>
        <p:txBody>
          <a:bodyPr>
            <a:normAutofit/>
          </a:bodyPr>
          <a:lstStyle>
            <a:lvl1pPr marL="0" indent="0" algn="l">
              <a:buNone/>
              <a:defRPr sz="2800" b="0" i="0">
                <a:solidFill>
                  <a:srgbClr val="B1810B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Subtitle Goes Here</a:t>
            </a:r>
            <a:endParaRPr lang="en-US" dirty="0"/>
          </a:p>
        </p:txBody>
      </p:sp>
      <p:pic>
        <p:nvPicPr>
          <p:cNvPr id="19" name="Picture 18" descr="Logo+Impact-gray-outline-300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3100" y="5483417"/>
            <a:ext cx="1911350" cy="95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6017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42335" y="-76203"/>
            <a:ext cx="9304867" cy="70105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928662"/>
            <a:ext cx="7454900" cy="1143000"/>
          </a:xfrm>
        </p:spPr>
        <p:txBody>
          <a:bodyPr>
            <a:normAutofit/>
          </a:bodyPr>
          <a:lstStyle>
            <a:lvl1pPr algn="l">
              <a:defRPr sz="6237" b="0" i="0"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" y="3071662"/>
            <a:ext cx="6400800" cy="1752600"/>
          </a:xfrm>
        </p:spPr>
        <p:txBody>
          <a:bodyPr>
            <a:normAutofit/>
          </a:bodyPr>
          <a:lstStyle>
            <a:lvl1pPr marL="0" indent="0" algn="l">
              <a:buNone/>
              <a:defRPr sz="2800" b="0" i="0"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Subtitle Goes Here</a:t>
            </a:r>
            <a:endParaRPr lang="en-US" dirty="0"/>
          </a:p>
        </p:txBody>
      </p:sp>
      <p:pic>
        <p:nvPicPr>
          <p:cNvPr id="6" name="Picture 5" descr="Logo+Impact-gray-outline-300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5483417"/>
            <a:ext cx="1911350" cy="95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255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(1 Colum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NG-ppt1-bkgd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401" y="-33868"/>
            <a:ext cx="9245600" cy="6934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766234"/>
            <a:ext cx="7772400" cy="721481"/>
          </a:xfrm>
        </p:spPr>
        <p:txBody>
          <a:bodyPr anchor="t">
            <a:noAutofit/>
          </a:bodyPr>
          <a:lstStyle>
            <a:lvl1pPr algn="l">
              <a:defRPr sz="4671" b="0" i="0" cap="none">
                <a:latin typeface="Georgia"/>
                <a:cs typeface="Georgia"/>
              </a:defRPr>
            </a:lvl1pPr>
          </a:lstStyle>
          <a:p>
            <a:r>
              <a:rPr lang="en-US" dirty="0" smtClean="0"/>
              <a:t>Slide title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0" hasCustomPrompt="1"/>
          </p:nvPr>
        </p:nvSpPr>
        <p:spPr>
          <a:xfrm>
            <a:off x="722313" y="1487715"/>
            <a:ext cx="7772400" cy="532190"/>
          </a:xfrm>
        </p:spPr>
        <p:txBody>
          <a:bodyPr>
            <a:normAutofit/>
          </a:bodyPr>
          <a:lstStyle>
            <a:lvl1pPr marL="0" indent="0" algn="l">
              <a:buNone/>
              <a:defRPr sz="2300" b="0" i="0">
                <a:solidFill>
                  <a:srgbClr val="B1810B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Subtitle Goes Here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1358900" y="2655888"/>
            <a:ext cx="7772400" cy="36766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29442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(2 colum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ENG-ppt1-bkgd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868" y="-33868"/>
            <a:ext cx="9245600" cy="69342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766234"/>
            <a:ext cx="7772400" cy="721481"/>
          </a:xfrm>
        </p:spPr>
        <p:txBody>
          <a:bodyPr anchor="t">
            <a:noAutofit/>
          </a:bodyPr>
          <a:lstStyle>
            <a:lvl1pPr algn="l">
              <a:defRPr sz="4671" b="0" i="0" cap="none">
                <a:latin typeface="Georgia"/>
                <a:cs typeface="Georgia"/>
              </a:defRPr>
            </a:lvl1pPr>
          </a:lstStyle>
          <a:p>
            <a:r>
              <a:rPr lang="en-US" dirty="0" smtClean="0"/>
              <a:t>Slide title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722313" y="1487715"/>
            <a:ext cx="7772400" cy="532190"/>
          </a:xfrm>
        </p:spPr>
        <p:txBody>
          <a:bodyPr>
            <a:normAutofit/>
          </a:bodyPr>
          <a:lstStyle>
            <a:lvl1pPr marL="0" indent="0" algn="l">
              <a:buNone/>
              <a:defRPr sz="2300" b="0" i="0">
                <a:solidFill>
                  <a:srgbClr val="B1810B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Subtitle Goes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722313" y="2176463"/>
            <a:ext cx="4611687" cy="36655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5"/>
          </p:nvPr>
        </p:nvSpPr>
        <p:spPr>
          <a:xfrm>
            <a:off x="5467350" y="2176463"/>
            <a:ext cx="3027363" cy="36655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0400338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ondary Pag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NG-ppt1-bkgd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868" y="-33868"/>
            <a:ext cx="9245600" cy="693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2607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ondary Slid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NG-ppt1-bkgd-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935" y="-16935"/>
            <a:ext cx="9223023" cy="6917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2591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42335" y="-27518"/>
            <a:ext cx="9206386" cy="6936318"/>
          </a:xfrm>
          <a:prstGeom prst="rect">
            <a:avLst/>
          </a:prstGeom>
        </p:spPr>
      </p:pic>
      <p:pic>
        <p:nvPicPr>
          <p:cNvPr id="6" name="Picture 5" descr="Logo+Impact-gray-outline-300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5483417"/>
            <a:ext cx="1911350" cy="95846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816099" y="2692400"/>
            <a:ext cx="3929353" cy="1574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7205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034293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50" r:id="rId2"/>
    <p:sldLayoutId id="2147483651" r:id="rId3"/>
    <p:sldLayoutId id="2147483652" r:id="rId4"/>
    <p:sldLayoutId id="2147483663" r:id="rId5"/>
    <p:sldLayoutId id="2147483660" r:id="rId6"/>
    <p:sldLayoutId id="2147483665" r:id="rId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Georgia"/>
          <a:ea typeface="+mn-ea"/>
          <a:cs typeface="Georgi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500" kern="1200">
          <a:solidFill>
            <a:schemeClr val="tx1"/>
          </a:solidFill>
          <a:latin typeface="Georgia"/>
          <a:ea typeface="+mn-ea"/>
          <a:cs typeface="Georgia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Georgia"/>
          <a:ea typeface="+mn-ea"/>
          <a:cs typeface="Georgia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chemeClr val="tx1"/>
          </a:solidFill>
          <a:latin typeface="Georgia"/>
          <a:ea typeface="+mn-ea"/>
          <a:cs typeface="Georgia"/>
        </a:defRPr>
      </a:lvl4pPr>
      <a:lvl5pPr marL="1828800" indent="0" algn="l" defTabSz="457200" rtl="0" eaLnBrk="1" latinLnBrk="0" hangingPunct="1">
        <a:spcBef>
          <a:spcPct val="20000"/>
        </a:spcBef>
        <a:buFont typeface="Arial"/>
        <a:buNone/>
        <a:defRPr sz="1800" b="0" i="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9281" y="1222613"/>
            <a:ext cx="7247467" cy="1470025"/>
          </a:xfrm>
        </p:spPr>
        <p:txBody>
          <a:bodyPr>
            <a:normAutofit fontScale="90000"/>
          </a:bodyPr>
          <a:lstStyle/>
          <a:p>
            <a:r>
              <a:rPr lang="en-US" sz="4900" dirty="0" smtClean="0"/>
              <a:t/>
            </a:r>
            <a:br>
              <a:rPr lang="en-US" sz="4900" dirty="0" smtClean="0"/>
            </a:br>
            <a:r>
              <a:rPr lang="en-US" sz="4900" dirty="0" smtClean="0"/>
              <a:t>College of Engineering Communications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3698" y="3319848"/>
            <a:ext cx="6213388" cy="138001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Christine Babick, Director </a:t>
            </a:r>
            <a:r>
              <a:rPr lang="en-US" sz="3600" smtClean="0"/>
              <a:t>of Communications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831904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28662"/>
            <a:ext cx="7454900" cy="2050214"/>
          </a:xfrm>
        </p:spPr>
        <p:txBody>
          <a:bodyPr>
            <a:normAutofit/>
          </a:bodyPr>
          <a:lstStyle/>
          <a:p>
            <a:r>
              <a:rPr lang="en-US" dirty="0" smtClean="0"/>
              <a:t>January 2015 to early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4982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Mirror Strategic Plan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en-US" dirty="0" smtClean="0"/>
              <a:t>#Empower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/>
        <p:txBody>
          <a:bodyPr>
            <a:normAutofit/>
          </a:bodyPr>
          <a:lstStyle/>
          <a:p>
            <a:r>
              <a:rPr lang="en-US" dirty="0"/>
              <a:t>Empower our people</a:t>
            </a:r>
          </a:p>
          <a:p>
            <a:pPr lvl="1"/>
            <a:r>
              <a:rPr lang="en-US" dirty="0" smtClean="0"/>
              <a:t>Designated Communicators</a:t>
            </a:r>
          </a:p>
          <a:p>
            <a:pPr lvl="1"/>
            <a:r>
              <a:rPr lang="en-US" dirty="0" smtClean="0"/>
              <a:t>Monthly meetings, daily interaction</a:t>
            </a:r>
          </a:p>
          <a:p>
            <a:pPr lvl="1"/>
            <a:r>
              <a:rPr lang="en-US" dirty="0"/>
              <a:t>Official </a:t>
            </a:r>
            <a:r>
              <a:rPr lang="en-US" dirty="0" smtClean="0"/>
              <a:t>word, unofficial cohesion</a:t>
            </a:r>
          </a:p>
          <a:p>
            <a:pPr lvl="1"/>
            <a:r>
              <a:rPr lang="en-US" dirty="0" smtClean="0"/>
              <a:t>Listening tour: uncover issues, challenges</a:t>
            </a:r>
          </a:p>
          <a:p>
            <a:pPr lvl="1"/>
            <a:r>
              <a:rPr lang="en-US" dirty="0" smtClean="0"/>
              <a:t>Survey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936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Mirror Strategic Plan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en-US" dirty="0" smtClean="0"/>
              <a:t>#Learn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1243570" y="2301661"/>
            <a:ext cx="7772400" cy="3676650"/>
          </a:xfrm>
        </p:spPr>
        <p:txBody>
          <a:bodyPr>
            <a:normAutofit/>
          </a:bodyPr>
          <a:lstStyle/>
          <a:p>
            <a:r>
              <a:rPr lang="en-US" dirty="0" smtClean="0"/>
              <a:t>Learning</a:t>
            </a:r>
            <a:r>
              <a:rPr lang="en-US" dirty="0"/>
              <a:t>, </a:t>
            </a:r>
            <a:r>
              <a:rPr lang="en-US" dirty="0" smtClean="0"/>
              <a:t>discovery</a:t>
            </a:r>
          </a:p>
          <a:p>
            <a:pPr lvl="1"/>
            <a:r>
              <a:rPr lang="en-US" dirty="0" smtClean="0"/>
              <a:t>Professional development</a:t>
            </a:r>
          </a:p>
          <a:p>
            <a:pPr lvl="2"/>
            <a:r>
              <a:rPr lang="en-US" dirty="0"/>
              <a:t>T</a:t>
            </a:r>
            <a:r>
              <a:rPr lang="en-US" dirty="0" smtClean="0"/>
              <a:t>raining for expertise</a:t>
            </a:r>
            <a:endParaRPr lang="en-US" dirty="0"/>
          </a:p>
          <a:p>
            <a:pPr lvl="1"/>
            <a:r>
              <a:rPr lang="en-US" dirty="0" smtClean="0"/>
              <a:t>Resources </a:t>
            </a:r>
          </a:p>
          <a:p>
            <a:pPr lvl="1"/>
            <a:r>
              <a:rPr lang="en-US" dirty="0" smtClean="0"/>
              <a:t>Organic sharing</a:t>
            </a:r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2931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Mirror Strategic Plan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en-US" dirty="0" smtClean="0"/>
              <a:t>#Collaborate</a:t>
            </a:r>
            <a:endParaRPr lang="en-US" dirty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922295" y="2351088"/>
            <a:ext cx="7772400" cy="367665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Leadership culture of collaboration/Engagement</a:t>
            </a:r>
          </a:p>
          <a:p>
            <a:pPr lvl="1"/>
            <a:r>
              <a:rPr lang="en-US" dirty="0"/>
              <a:t>A house is not a collection of beams, concrete, tiles, siding, etc.</a:t>
            </a:r>
          </a:p>
          <a:p>
            <a:pPr lvl="1"/>
            <a:r>
              <a:rPr lang="en-US" dirty="0"/>
              <a:t>How to collaborate/share (photo library, procedures, coordination)</a:t>
            </a:r>
          </a:p>
          <a:p>
            <a:pPr lvl="1"/>
            <a:r>
              <a:rPr lang="en-US" dirty="0"/>
              <a:t>Strategic planning</a:t>
            </a:r>
          </a:p>
          <a:p>
            <a:pPr lvl="1"/>
            <a:r>
              <a:rPr lang="en-US" dirty="0"/>
              <a:t>Fold in old, reach for new</a:t>
            </a:r>
          </a:p>
          <a:p>
            <a:pPr lvl="1"/>
            <a:r>
              <a:rPr lang="en-US" dirty="0"/>
              <a:t>One voice (templates, policy, updates)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5157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Mirror Strategic Plan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en-US" dirty="0"/>
              <a:t>#Creative #Flexible #Iterative 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Grads, research for 21</a:t>
            </a:r>
            <a:r>
              <a:rPr lang="en-US" baseline="30000" dirty="0"/>
              <a:t>st</a:t>
            </a:r>
            <a:r>
              <a:rPr lang="en-US" dirty="0"/>
              <a:t> </a:t>
            </a:r>
            <a:r>
              <a:rPr lang="en-US" dirty="0" smtClean="0"/>
              <a:t>century </a:t>
            </a:r>
            <a:endParaRPr lang="en-US" dirty="0"/>
          </a:p>
          <a:p>
            <a:pPr lvl="1"/>
            <a:r>
              <a:rPr lang="en-US" dirty="0"/>
              <a:t>Social media, policy</a:t>
            </a:r>
          </a:p>
          <a:p>
            <a:pPr lvl="1"/>
            <a:r>
              <a:rPr lang="en-US" dirty="0"/>
              <a:t>Storytelling: photography, video</a:t>
            </a:r>
          </a:p>
          <a:p>
            <a:pPr lvl="1"/>
            <a:r>
              <a:rPr lang="en-US" dirty="0"/>
              <a:t>Iterative, flexible, creative approach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2013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28662"/>
            <a:ext cx="7454900" cy="2050214"/>
          </a:xfrm>
        </p:spPr>
        <p:txBody>
          <a:bodyPr>
            <a:normAutofit/>
          </a:bodyPr>
          <a:lstStyle/>
          <a:p>
            <a:r>
              <a:rPr lang="en-US" dirty="0" smtClean="0"/>
              <a:t>April 19,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800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en-US" dirty="0" smtClean="0"/>
              <a:t>#</a:t>
            </a:r>
            <a:r>
              <a:rPr lang="en-US" dirty="0" err="1" smtClean="0"/>
              <a:t>BeatTheCompetition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Website overhaul</a:t>
            </a:r>
          </a:p>
          <a:p>
            <a:pPr lvl="1"/>
            <a:r>
              <a:rPr lang="en-US" dirty="0" smtClean="0"/>
              <a:t>Education process</a:t>
            </a:r>
          </a:p>
          <a:p>
            <a:pPr lvl="1"/>
            <a:r>
              <a:rPr lang="en-US" dirty="0" smtClean="0"/>
              <a:t>Particular and unique challenges</a:t>
            </a:r>
          </a:p>
          <a:p>
            <a:r>
              <a:rPr lang="en-US" dirty="0" smtClean="0"/>
              <a:t>Social media</a:t>
            </a:r>
          </a:p>
          <a:p>
            <a:pPr lvl="1"/>
            <a:r>
              <a:rPr lang="en-US" dirty="0" smtClean="0"/>
              <a:t>New, revamped, revitalized</a:t>
            </a:r>
          </a:p>
          <a:p>
            <a:r>
              <a:rPr lang="en-US" dirty="0" smtClean="0"/>
              <a:t>Publicity</a:t>
            </a:r>
          </a:p>
          <a:p>
            <a:pPr lvl="1"/>
            <a:r>
              <a:rPr lang="en-US" dirty="0" smtClean="0"/>
              <a:t>University-College-School partnership</a:t>
            </a:r>
          </a:p>
          <a:p>
            <a:pPr lvl="1"/>
            <a:r>
              <a:rPr lang="en-US" dirty="0"/>
              <a:t>Folds in video, </a:t>
            </a:r>
            <a:r>
              <a:rPr lang="en-US" dirty="0" smtClean="0"/>
              <a:t>photography</a:t>
            </a:r>
          </a:p>
          <a:p>
            <a:pPr lvl="1"/>
            <a:r>
              <a:rPr lang="en-US" dirty="0" smtClean="0"/>
              <a:t>PBS</a:t>
            </a:r>
          </a:p>
          <a:p>
            <a:r>
              <a:rPr lang="en-US" dirty="0" smtClean="0"/>
              <a:t>Promotion: General Handout</a:t>
            </a:r>
          </a:p>
          <a:p>
            <a:pPr lvl="1"/>
            <a:r>
              <a:rPr lang="en-US" dirty="0"/>
              <a:t>A handout to show what Purdue Engineering is/does</a:t>
            </a:r>
          </a:p>
          <a:p>
            <a:pPr lvl="1"/>
            <a:r>
              <a:rPr lang="en-US" dirty="0"/>
              <a:t>“wow” </a:t>
            </a:r>
          </a:p>
          <a:p>
            <a:r>
              <a:rPr lang="en-US" dirty="0" smtClean="0"/>
              <a:t>More </a:t>
            </a:r>
            <a:r>
              <a:rPr lang="en-US" dirty="0"/>
              <a:t>news, </a:t>
            </a:r>
            <a:r>
              <a:rPr lang="en-US" dirty="0" smtClean="0"/>
              <a:t>better video</a:t>
            </a:r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74103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28662"/>
            <a:ext cx="7454900" cy="2050214"/>
          </a:xfrm>
        </p:spPr>
        <p:txBody>
          <a:bodyPr>
            <a:normAutofit/>
          </a:bodyPr>
          <a:lstStyle/>
          <a:p>
            <a:r>
              <a:rPr lang="en-US" dirty="0" smtClean="0"/>
              <a:t>At some point,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8259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en-US" dirty="0" smtClean="0"/>
              <a:t>#</a:t>
            </a:r>
            <a:r>
              <a:rPr lang="en-US" dirty="0" err="1" smtClean="0"/>
              <a:t>EngineeringCommunicationsUtopia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sz="quarter" idx="11"/>
          </p:nvPr>
        </p:nvSpPr>
        <p:spPr>
          <a:xfrm>
            <a:off x="722313" y="2398713"/>
            <a:ext cx="7772400" cy="3334430"/>
          </a:xfrm>
        </p:spPr>
        <p:txBody>
          <a:bodyPr>
            <a:normAutofit/>
          </a:bodyPr>
          <a:lstStyle/>
          <a:p>
            <a:r>
              <a:rPr lang="en-US" sz="1800" dirty="0" smtClean="0"/>
              <a:t>Organizing Ourselves</a:t>
            </a:r>
          </a:p>
          <a:p>
            <a:pPr lvl="1"/>
            <a:r>
              <a:rPr lang="en-US" sz="1100" dirty="0" smtClean="0"/>
              <a:t>Communications Plan</a:t>
            </a:r>
          </a:p>
          <a:p>
            <a:pPr lvl="1"/>
            <a:r>
              <a:rPr lang="en-US" sz="1100" dirty="0" smtClean="0"/>
              <a:t>Templates </a:t>
            </a:r>
            <a:r>
              <a:rPr lang="en-US" sz="1100" dirty="0"/>
              <a:t>for branded </a:t>
            </a:r>
            <a:r>
              <a:rPr lang="en-US" sz="1100" dirty="0" smtClean="0"/>
              <a:t>collateral</a:t>
            </a:r>
          </a:p>
          <a:p>
            <a:pPr lvl="1"/>
            <a:r>
              <a:rPr lang="en-US" sz="1100" dirty="0" smtClean="0"/>
              <a:t>Education </a:t>
            </a:r>
            <a:r>
              <a:rPr lang="en-US" sz="1100" dirty="0"/>
              <a:t>about </a:t>
            </a:r>
            <a:r>
              <a:rPr lang="en-US" sz="1100" dirty="0" smtClean="0"/>
              <a:t>communications</a:t>
            </a:r>
          </a:p>
          <a:p>
            <a:pPr lvl="2"/>
            <a:r>
              <a:rPr lang="en-US" sz="1000" dirty="0"/>
              <a:t>How to Talk to an Engineer, How to Talk to a </a:t>
            </a:r>
            <a:r>
              <a:rPr lang="en-US" sz="1000" dirty="0" err="1" smtClean="0"/>
              <a:t>nonEngineer</a:t>
            </a:r>
            <a:endParaRPr lang="en-US" sz="1100" dirty="0" smtClean="0"/>
          </a:p>
          <a:p>
            <a:r>
              <a:rPr lang="en-US" sz="1800" dirty="0" smtClean="0"/>
              <a:t>Promoting Ourselves</a:t>
            </a:r>
          </a:p>
          <a:p>
            <a:pPr lvl="1"/>
            <a:r>
              <a:rPr lang="en-US" sz="1100" dirty="0" smtClean="0"/>
              <a:t>Publicity (lists, “supplemented journalism”)</a:t>
            </a:r>
          </a:p>
          <a:p>
            <a:pPr lvl="1"/>
            <a:r>
              <a:rPr lang="en-US" sz="1100" dirty="0"/>
              <a:t>Extraordinary People</a:t>
            </a:r>
          </a:p>
          <a:p>
            <a:pPr lvl="1"/>
            <a:r>
              <a:rPr lang="en-US" sz="1100" dirty="0"/>
              <a:t>Blog</a:t>
            </a:r>
          </a:p>
          <a:p>
            <a:pPr lvl="1"/>
            <a:r>
              <a:rPr lang="en-US" sz="1100" dirty="0" smtClean="0"/>
              <a:t>Websites</a:t>
            </a:r>
            <a:endParaRPr lang="en-US" sz="1100" dirty="0"/>
          </a:p>
          <a:p>
            <a:pPr lvl="2"/>
            <a:r>
              <a:rPr lang="en-US" sz="1000" dirty="0"/>
              <a:t>Analytics</a:t>
            </a:r>
          </a:p>
          <a:p>
            <a:pPr lvl="2"/>
            <a:r>
              <a:rPr lang="en-US" sz="1000" dirty="0"/>
              <a:t>Photography and video</a:t>
            </a:r>
          </a:p>
          <a:p>
            <a:pPr lvl="2"/>
            <a:r>
              <a:rPr lang="en-US" sz="1000" dirty="0"/>
              <a:t>Better writing</a:t>
            </a:r>
          </a:p>
          <a:p>
            <a:pPr lvl="2"/>
            <a:r>
              <a:rPr lang="en-US" sz="1000" dirty="0" smtClean="0"/>
              <a:t>Promotion, persuasion</a:t>
            </a:r>
            <a:endParaRPr lang="en-US" sz="1700" dirty="0" smtClean="0"/>
          </a:p>
        </p:txBody>
      </p:sp>
    </p:spTree>
    <p:extLst>
      <p:ext uri="{BB962C8B-B14F-4D97-AF65-F5344CB8AC3E}">
        <p14:creationId xmlns:p14="http://schemas.microsoft.com/office/powerpoint/2010/main" val="1105735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4110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	</a:t>
            </a:r>
            <a:r>
              <a:rPr lang="en-US" dirty="0" smtClean="0"/>
              <a:t>October 7, 2014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Communications Plan for a Global Brand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7909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Inside-out Approach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en-US" dirty="0" smtClean="0"/>
              <a:t>Embrace Mission, Mirror Strategic Plan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Advance learning, discovery, engagement</a:t>
            </a:r>
          </a:p>
          <a:p>
            <a:r>
              <a:rPr lang="en-US" dirty="0" smtClean="0"/>
              <a:t>Grads, research for 21</a:t>
            </a:r>
            <a:r>
              <a:rPr lang="en-US" baseline="30000" dirty="0" smtClean="0"/>
              <a:t>st</a:t>
            </a:r>
            <a:r>
              <a:rPr lang="en-US" dirty="0" smtClean="0"/>
              <a:t> century</a:t>
            </a:r>
          </a:p>
          <a:p>
            <a:r>
              <a:rPr lang="en-US" dirty="0" smtClean="0"/>
              <a:t>Leadership culture where people collaborate</a:t>
            </a:r>
          </a:p>
          <a:p>
            <a:r>
              <a:rPr lang="en-US" dirty="0" smtClean="0"/>
              <a:t>Empower our people</a:t>
            </a:r>
          </a:p>
          <a:p>
            <a:r>
              <a:rPr lang="en-US" dirty="0" smtClean="0"/>
              <a:t>Iterative</a:t>
            </a:r>
          </a:p>
          <a:p>
            <a:r>
              <a:rPr lang="en-US" dirty="0" smtClean="0"/>
              <a:t>Flexible, organic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1095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28662"/>
            <a:ext cx="7454900" cy="2050214"/>
          </a:xfrm>
        </p:spPr>
        <p:txBody>
          <a:bodyPr>
            <a:normAutofit/>
          </a:bodyPr>
          <a:lstStyle/>
          <a:p>
            <a:r>
              <a:rPr lang="en-US" dirty="0" smtClean="0"/>
              <a:t>January 5,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7477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en-US" dirty="0" smtClean="0"/>
              <a:t>We Need </a:t>
            </a:r>
            <a:r>
              <a:rPr lang="en-US" dirty="0"/>
              <a:t>E</a:t>
            </a:r>
            <a:r>
              <a:rPr lang="en-US" dirty="0" smtClean="0"/>
              <a:t>verything!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Operation </a:t>
            </a:r>
          </a:p>
          <a:p>
            <a:pPr lvl="1"/>
            <a:r>
              <a:rPr lang="en-US" dirty="0"/>
              <a:t>W</a:t>
            </a:r>
            <a:r>
              <a:rPr lang="en-US" dirty="0" smtClean="0"/>
              <a:t>ell-oiled </a:t>
            </a:r>
            <a:r>
              <a:rPr lang="en-US" dirty="0"/>
              <a:t>machine, </a:t>
            </a:r>
            <a:r>
              <a:rPr lang="en-US" dirty="0" smtClean="0"/>
              <a:t>collaborate, share </a:t>
            </a:r>
          </a:p>
          <a:p>
            <a:pPr lvl="1"/>
            <a:r>
              <a:rPr lang="en-US" dirty="0" smtClean="0"/>
              <a:t>Resources </a:t>
            </a:r>
          </a:p>
          <a:p>
            <a:pPr lvl="1"/>
            <a:r>
              <a:rPr lang="en-US" dirty="0" smtClean="0"/>
              <a:t>Expertise</a:t>
            </a:r>
          </a:p>
          <a:p>
            <a:pPr lvl="1"/>
            <a:r>
              <a:rPr lang="en-US" dirty="0"/>
              <a:t>Amazing photos, stories, </a:t>
            </a:r>
            <a:r>
              <a:rPr lang="en-US" dirty="0" smtClean="0"/>
              <a:t>video</a:t>
            </a:r>
          </a:p>
          <a:p>
            <a:r>
              <a:rPr lang="en-US" dirty="0" smtClean="0"/>
              <a:t>Outcomes</a:t>
            </a:r>
          </a:p>
          <a:p>
            <a:pPr lvl="1"/>
            <a:r>
              <a:rPr lang="en-US" dirty="0" smtClean="0"/>
              <a:t>Cohesive brand</a:t>
            </a:r>
          </a:p>
          <a:p>
            <a:pPr lvl="1"/>
            <a:r>
              <a:rPr lang="en-US" dirty="0"/>
              <a:t>Multiple </a:t>
            </a:r>
            <a:r>
              <a:rPr lang="en-US" dirty="0" smtClean="0"/>
              <a:t>vocalizations but </a:t>
            </a:r>
            <a:r>
              <a:rPr lang="en-US" dirty="0"/>
              <a:t>one </a:t>
            </a:r>
            <a:r>
              <a:rPr lang="en-US" dirty="0" smtClean="0"/>
              <a:t>voice</a:t>
            </a:r>
          </a:p>
          <a:p>
            <a:pPr lvl="1"/>
            <a:r>
              <a:rPr lang="en-US" dirty="0" smtClean="0"/>
              <a:t>Website</a:t>
            </a:r>
          </a:p>
          <a:p>
            <a:pPr lvl="1"/>
            <a:r>
              <a:rPr lang="en-US" dirty="0"/>
              <a:t>P</a:t>
            </a:r>
            <a:r>
              <a:rPr lang="en-US" dirty="0" smtClean="0"/>
              <a:t>ublicity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4333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sz="9600" dirty="0" smtClean="0"/>
              <a:t>Engineering is gigantic</a:t>
            </a:r>
            <a:endParaRPr lang="en-US" sz="9600" dirty="0"/>
          </a:p>
          <a:p>
            <a:pPr marL="45720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58003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298" y="1725012"/>
            <a:ext cx="5063626" cy="4820994"/>
          </a:xfrm>
        </p:spPr>
      </p:pic>
    </p:spTree>
    <p:extLst>
      <p:ext uri="{BB962C8B-B14F-4D97-AF65-F5344CB8AC3E}">
        <p14:creationId xmlns:p14="http://schemas.microsoft.com/office/powerpoint/2010/main" val="878578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1358900" y="2627870"/>
            <a:ext cx="7772400" cy="3704668"/>
          </a:xfrm>
        </p:spPr>
        <p:txBody>
          <a:bodyPr/>
          <a:lstStyle/>
          <a:p>
            <a:r>
              <a:rPr lang="en-US" dirty="0" smtClean="0"/>
              <a:t>Infrastructure</a:t>
            </a:r>
            <a:endParaRPr lang="en-US" dirty="0"/>
          </a:p>
          <a:p>
            <a:pPr lvl="1"/>
            <a:r>
              <a:rPr lang="en-US" dirty="0"/>
              <a:t>New people, new processes, new </a:t>
            </a:r>
            <a:r>
              <a:rPr lang="en-US" dirty="0" smtClean="0"/>
              <a:t>products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Relationships</a:t>
            </a:r>
          </a:p>
          <a:p>
            <a:pPr marL="45720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13734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“Change is not the same as it used to be.”</a:t>
            </a:r>
          </a:p>
          <a:p>
            <a:r>
              <a:rPr lang="en-US" dirty="0" smtClean="0"/>
              <a:t>Social media</a:t>
            </a:r>
          </a:p>
          <a:p>
            <a:r>
              <a:rPr lang="en-US" dirty="0" smtClean="0"/>
              <a:t>Websites</a:t>
            </a:r>
            <a:endParaRPr lang="en-US" dirty="0"/>
          </a:p>
          <a:p>
            <a:r>
              <a:rPr lang="en-US" dirty="0" smtClean="0"/>
              <a:t>Publicity</a:t>
            </a:r>
          </a:p>
          <a:p>
            <a:r>
              <a:rPr lang="en-US" dirty="0" smtClean="0"/>
              <a:t>Four generations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1468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NG-ppt1-082615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ENG-ppt1-090915FNL" id="{BCFB41DD-B73D-4AEA-925B-83A28BE7A476}" vid="{1733A266-6018-43C8-9672-807872071E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ENG-ppt1-090915FNL</Template>
  <TotalTime>1715</TotalTime>
  <Words>353</Words>
  <Application>Microsoft Office PowerPoint</Application>
  <PresentationFormat>On-screen Show (4:3)</PresentationFormat>
  <Paragraphs>104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Georgia</vt:lpstr>
      <vt:lpstr>ENG-ppt1-082615</vt:lpstr>
      <vt:lpstr> College of Engineering Communications </vt:lpstr>
      <vt:lpstr> October 7, 2014</vt:lpstr>
      <vt:lpstr>Inside-out Approach</vt:lpstr>
      <vt:lpstr>January 5, 2015</vt:lpstr>
      <vt:lpstr>Vision</vt:lpstr>
      <vt:lpstr>Challenges</vt:lpstr>
      <vt:lpstr>Challenges</vt:lpstr>
      <vt:lpstr>Challenges</vt:lpstr>
      <vt:lpstr>Challenges</vt:lpstr>
      <vt:lpstr>January 2015 to early 2016</vt:lpstr>
      <vt:lpstr>Mirror Strategic Plan </vt:lpstr>
      <vt:lpstr>Mirror Strategic Plan</vt:lpstr>
      <vt:lpstr>Mirror Strategic Plan</vt:lpstr>
      <vt:lpstr>Mirror Strategic Plan</vt:lpstr>
      <vt:lpstr>April 19, 2016</vt:lpstr>
      <vt:lpstr>Current</vt:lpstr>
      <vt:lpstr>At some point, 2016</vt:lpstr>
      <vt:lpstr>Future</vt:lpstr>
      <vt:lpstr>PowerPoint Presentation</vt:lpstr>
    </vt:vector>
  </TitlesOfParts>
  <Company>Engineering Computer Network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Babick, Christine Marie</dc:creator>
  <cp:lastModifiedBy>Babick, Christine Marie</cp:lastModifiedBy>
  <cp:revision>64</cp:revision>
  <cp:lastPrinted>2015-10-30T12:50:56Z</cp:lastPrinted>
  <dcterms:created xsi:type="dcterms:W3CDTF">2015-10-28T18:56:04Z</dcterms:created>
  <dcterms:modified xsi:type="dcterms:W3CDTF">2016-04-19T01:04:57Z</dcterms:modified>
</cp:coreProperties>
</file>