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93" autoAdjust="0"/>
    <p:restoredTop sz="93284" autoAdjust="0"/>
  </p:normalViewPr>
  <p:slideViewPr>
    <p:cSldViewPr snapToGrid="0">
      <p:cViewPr varScale="1">
        <p:scale>
          <a:sx n="113" d="100"/>
          <a:sy n="113" d="100"/>
        </p:scale>
        <p:origin x="10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153F4-E7F7-8E4F-854C-702DE8E2F996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7D2B-C5D5-B24E-95E9-8FB343D2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8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66A9-5528-F04E-8A88-1EA05E2F8228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nes_bl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7" b="30121"/>
          <a:stretch/>
        </p:blipFill>
        <p:spPr>
          <a:xfrm>
            <a:off x="873676" y="580571"/>
            <a:ext cx="8270323" cy="17619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" y="580571"/>
            <a:ext cx="774095" cy="1749893"/>
            <a:chOff x="387046" y="580571"/>
            <a:chExt cx="774095" cy="1749893"/>
          </a:xfrm>
        </p:grpSpPr>
        <p:sp>
          <p:nvSpPr>
            <p:cNvPr id="7" name="Rectangle 6"/>
            <p:cNvSpPr/>
            <p:nvPr/>
          </p:nvSpPr>
          <p:spPr>
            <a:xfrm>
              <a:off x="387046" y="580571"/>
              <a:ext cx="774095" cy="1749892"/>
            </a:xfrm>
            <a:prstGeom prst="rect">
              <a:avLst/>
            </a:prstGeom>
            <a:solidFill>
              <a:srgbClr val="A37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ines_7404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6" b="65988"/>
            <a:stretch/>
          </p:blipFill>
          <p:spPr>
            <a:xfrm>
              <a:off x="387046" y="580572"/>
              <a:ext cx="774095" cy="1749892"/>
            </a:xfrm>
            <a:prstGeom prst="rect">
              <a:avLst/>
            </a:prstGeom>
          </p:spPr>
        </p:pic>
      </p:grpSp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04333" y="381001"/>
            <a:ext cx="7772400" cy="1795539"/>
          </a:xfrm>
          <a:prstGeom prst="rect">
            <a:avLst/>
          </a:prstGeom>
        </p:spPr>
        <p:txBody>
          <a:bodyPr wrap="none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400"/>
              </a:lnSpc>
              <a:spcBef>
                <a:spcPts val="0"/>
              </a:spcBef>
            </a:pPr>
            <a:r>
              <a:rPr lang="en-US" sz="6400" dirty="0" smtClean="0">
                <a:latin typeface="Champion-HTF-Middleweight" charset="0"/>
                <a:ea typeface="Champion-HTF-Middleweight" charset="0"/>
                <a:cs typeface="Champion-HTF-Middleweight" charset="0"/>
              </a:rPr>
              <a:t>WHAT IN THE WORLD IS</a:t>
            </a:r>
          </a:p>
          <a:p>
            <a:pPr algn="l">
              <a:lnSpc>
                <a:spcPts val="8400"/>
              </a:lnSpc>
              <a:spcBef>
                <a:spcPts val="0"/>
              </a:spcBef>
            </a:pPr>
            <a:r>
              <a:rPr lang="en-US" sz="9600" b="1" dirty="0" smtClean="0">
                <a:latin typeface="Champion-HTF-Heavyweight" charset="0"/>
                <a:ea typeface="Champion-HTF-Heavyweight" charset="0"/>
                <a:cs typeface="Champion-HTF-Heavyweight" charset="0"/>
              </a:rPr>
              <a:t>SEO</a:t>
            </a:r>
            <a:r>
              <a:rPr lang="is-IS" sz="9600" b="1" dirty="0" smtClean="0">
                <a:latin typeface="Champion-HTF-Heavyweight" charset="0"/>
                <a:ea typeface="Champion-HTF-Heavyweight" charset="0"/>
                <a:cs typeface="Champion-HTF-Heavyweight" charset="0"/>
              </a:rPr>
              <a:t>…</a:t>
            </a:r>
            <a:endParaRPr lang="en-US" sz="9600" b="1" dirty="0">
              <a:latin typeface="Champion-HTF-Heavyweight" charset="0"/>
              <a:ea typeface="Champion-HTF-Heavyweight" charset="0"/>
              <a:cs typeface="Champion-HTF-Heavywe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736" y="2448560"/>
            <a:ext cx="7056803" cy="1657776"/>
          </a:xfrm>
          <a:prstGeom prst="rect">
            <a:avLst/>
          </a:prstGeom>
          <a:noFill/>
        </p:spPr>
        <p:txBody>
          <a:bodyPr vert="horz" wrap="none" lIns="0" tIns="45720" bIns="0" rtlCol="0" anchor="t" anchorCtr="0">
            <a:noAutofit/>
          </a:bodyPr>
          <a:lstStyle/>
          <a:p>
            <a:pPr algn="l" rtl="0">
              <a:lnSpc>
                <a:spcPct val="80000"/>
              </a:lnSpc>
              <a:spcAft>
                <a:spcPts val="3200"/>
              </a:spcAft>
            </a:pPr>
            <a: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OR, DO WE REALLY CARE WHAT </a:t>
            </a:r>
            <a:b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</a:br>
            <a: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GOOGLE IS SAYING</a:t>
            </a:r>
            <a:r>
              <a:rPr lang="en-US" sz="4800" u="none" strike="noStrike" kern="1200" cap="all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 ABOUT US?</a:t>
            </a:r>
            <a:endParaRPr lang="en-US" sz="4800" u="none" strike="noStrike" kern="1200" cap="all" baseline="0" dirty="0" smtClean="0">
              <a:solidFill>
                <a:srgbClr val="856024"/>
              </a:solidFill>
              <a:latin typeface="Champion-HTF-Welterweight" charset="0"/>
              <a:ea typeface="Champion-HTF-Welterweight" charset="0"/>
              <a:cs typeface="Champion-HTF-Welterwe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8636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SEARCH ENGINE OPTIMIZATION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86414"/>
            <a:ext cx="4978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E3AE24"/>
                </a:solidFill>
                <a:latin typeface="Impact"/>
                <a:cs typeface="Impact"/>
              </a:rPr>
              <a:t>TERMS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21" y="1335726"/>
            <a:ext cx="4750386" cy="32092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1419013"/>
            <a:ext cx="360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 – A marketing </a:t>
            </a:r>
            <a:r>
              <a:rPr lang="en-US" dirty="0"/>
              <a:t>discipline focused on growing visibility in organic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non-paid) search engine results. SEO encompasses both the technical and creative elements required to improve rankings, drive traffic, and increase awareness in search engines.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</a:t>
            </a:r>
            <a:r>
              <a:rPr lang="en-US" dirty="0"/>
              <a:t>are many aspects to SEO, from the words on your page to the way other sites link to you on the web. Sometimes SEO is simply a matter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making sure your site is structured in a way </a:t>
            </a:r>
            <a:r>
              <a:rPr lang="en-US" dirty="0" smtClean="0"/>
              <a:t>that </a:t>
            </a:r>
            <a:r>
              <a:rPr lang="en-US" dirty="0"/>
              <a:t>search engines understand.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8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8636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SEARCH ENGINE OPTIMIZATION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86414"/>
            <a:ext cx="4978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E3AE24"/>
                </a:solidFill>
                <a:latin typeface="Impact"/>
                <a:cs typeface="Impact"/>
              </a:rPr>
              <a:t>TERMS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21" y="1335726"/>
            <a:ext cx="4750386" cy="32092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1419013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SERP – Stands for Search Engine Results Page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38" y="3039110"/>
            <a:ext cx="4189619" cy="32092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7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8636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SEARCH ENGINE OPTIMIZATION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86414"/>
            <a:ext cx="4978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E3AE24"/>
                </a:solidFill>
                <a:latin typeface="Impact"/>
                <a:cs typeface="Impact"/>
              </a:rPr>
              <a:t>TERMS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5" y="1490132"/>
            <a:ext cx="4750386" cy="319193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1419013"/>
            <a:ext cx="360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 Description – The</a:t>
            </a:r>
            <a:r>
              <a:rPr lang="en-US" dirty="0"/>
              <a:t> </a:t>
            </a:r>
            <a:r>
              <a:rPr lang="en-US" b="1" dirty="0"/>
              <a:t>meta description</a:t>
            </a:r>
            <a:r>
              <a:rPr lang="en-US" dirty="0"/>
              <a:t> is a ~160 character snippet, a tag in HTML, that summarizes a page's content.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Search </a:t>
            </a:r>
            <a:r>
              <a:rPr lang="en-US" dirty="0"/>
              <a:t>engines show the </a:t>
            </a:r>
            <a:r>
              <a:rPr lang="en-US" b="1" dirty="0"/>
              <a:t>meta description</a:t>
            </a:r>
            <a:r>
              <a:rPr lang="en-US" dirty="0"/>
              <a:t> in search results mostly when the searched for phrase is contained in the </a:t>
            </a:r>
            <a:r>
              <a:rPr lang="en-US" b="1" dirty="0"/>
              <a:t>description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Optimizing </a:t>
            </a:r>
            <a:r>
              <a:rPr lang="en-US" dirty="0"/>
              <a:t>the </a:t>
            </a:r>
            <a:r>
              <a:rPr lang="en-US" b="1" dirty="0"/>
              <a:t>meta description</a:t>
            </a:r>
            <a:r>
              <a:rPr lang="en-US" dirty="0"/>
              <a:t> is a very important aspect of on-page SEO.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98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8636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GOOGLE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 ANALYTICS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312"/>
            <a:ext cx="7789333" cy="478341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nes_bl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7" b="30121"/>
          <a:stretch/>
        </p:blipFill>
        <p:spPr>
          <a:xfrm>
            <a:off x="873676" y="580571"/>
            <a:ext cx="8270323" cy="17619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" y="580571"/>
            <a:ext cx="774095" cy="1749893"/>
            <a:chOff x="387046" y="580571"/>
            <a:chExt cx="774095" cy="1749893"/>
          </a:xfrm>
        </p:grpSpPr>
        <p:sp>
          <p:nvSpPr>
            <p:cNvPr id="7" name="Rectangle 6"/>
            <p:cNvSpPr/>
            <p:nvPr/>
          </p:nvSpPr>
          <p:spPr>
            <a:xfrm>
              <a:off x="387046" y="580571"/>
              <a:ext cx="774095" cy="1749892"/>
            </a:xfrm>
            <a:prstGeom prst="rect">
              <a:avLst/>
            </a:prstGeom>
            <a:solidFill>
              <a:srgbClr val="A37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ines_7404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6" b="65988"/>
            <a:stretch/>
          </p:blipFill>
          <p:spPr>
            <a:xfrm>
              <a:off x="387046" y="580572"/>
              <a:ext cx="774095" cy="1749892"/>
            </a:xfrm>
            <a:prstGeom prst="rect">
              <a:avLst/>
            </a:prstGeom>
          </p:spPr>
        </p:pic>
      </p:grpSp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04333" y="381001"/>
            <a:ext cx="7772400" cy="1795539"/>
          </a:xfrm>
          <a:prstGeom prst="rect">
            <a:avLst/>
          </a:prstGeom>
        </p:spPr>
        <p:txBody>
          <a:bodyPr wrap="none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400"/>
              </a:lnSpc>
              <a:spcBef>
                <a:spcPts val="0"/>
              </a:spcBef>
            </a:pPr>
            <a:r>
              <a:rPr lang="en-US" sz="6400" dirty="0" smtClean="0">
                <a:latin typeface="Champion-HTF-Middleweight" charset="0"/>
                <a:ea typeface="Champion-HTF-Middleweight" charset="0"/>
                <a:cs typeface="Champion-HTF-Middleweight" charset="0"/>
              </a:rPr>
              <a:t>WHAT IN THE WORLD IS</a:t>
            </a:r>
          </a:p>
          <a:p>
            <a:pPr algn="l">
              <a:lnSpc>
                <a:spcPts val="8400"/>
              </a:lnSpc>
              <a:spcBef>
                <a:spcPts val="0"/>
              </a:spcBef>
            </a:pPr>
            <a:r>
              <a:rPr lang="en-US" sz="9600" b="1" dirty="0" smtClean="0">
                <a:latin typeface="Champion-HTF-Heavyweight" charset="0"/>
                <a:ea typeface="Champion-HTF-Heavyweight" charset="0"/>
                <a:cs typeface="Champion-HTF-Heavyweight" charset="0"/>
              </a:rPr>
              <a:t>SEO</a:t>
            </a:r>
            <a:r>
              <a:rPr lang="is-IS" sz="9600" b="1" dirty="0" smtClean="0">
                <a:latin typeface="Champion-HTF-Heavyweight" charset="0"/>
                <a:ea typeface="Champion-HTF-Heavyweight" charset="0"/>
                <a:cs typeface="Champion-HTF-Heavyweight" charset="0"/>
              </a:rPr>
              <a:t>…</a:t>
            </a:r>
            <a:endParaRPr lang="en-US" sz="9600" b="1" dirty="0">
              <a:latin typeface="Champion-HTF-Heavyweight" charset="0"/>
              <a:ea typeface="Champion-HTF-Heavyweight" charset="0"/>
              <a:cs typeface="Champion-HTF-Heavywe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736" y="2448560"/>
            <a:ext cx="7056803" cy="1657776"/>
          </a:xfrm>
          <a:prstGeom prst="rect">
            <a:avLst/>
          </a:prstGeom>
          <a:noFill/>
        </p:spPr>
        <p:txBody>
          <a:bodyPr vert="horz" wrap="none" lIns="0" tIns="45720" bIns="0" rtlCol="0" anchor="t" anchorCtr="0">
            <a:noAutofit/>
          </a:bodyPr>
          <a:lstStyle/>
          <a:p>
            <a:pPr algn="l" rtl="0">
              <a:lnSpc>
                <a:spcPct val="80000"/>
              </a:lnSpc>
              <a:spcAft>
                <a:spcPts val="3200"/>
              </a:spcAft>
            </a:pPr>
            <a: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OR, DO WE REALLY CARE WHAT </a:t>
            </a:r>
            <a:b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</a:br>
            <a:r>
              <a:rPr lang="en-US" sz="4800" u="none" strike="noStrike" kern="1200" cap="all" baseline="0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GOOGLE IS SAYING</a:t>
            </a:r>
            <a:r>
              <a:rPr lang="en-US" sz="4800" u="none" strike="noStrike" kern="1200" cap="all" dirty="0" smtClean="0">
                <a:solidFill>
                  <a:srgbClr val="856024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 ABOUT US?</a:t>
            </a:r>
            <a:endParaRPr lang="en-US" sz="4800" u="none" strike="noStrike" kern="1200" cap="all" baseline="0" dirty="0" smtClean="0">
              <a:solidFill>
                <a:srgbClr val="856024"/>
              </a:solidFill>
              <a:latin typeface="Champion-HTF-Welterweight" charset="0"/>
              <a:ea typeface="Champion-HTF-Welterweight" charset="0"/>
              <a:cs typeface="Champion-HTF-Welterwe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69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Champion-HTF-Heavyweight</vt:lpstr>
      <vt:lpstr>Champion-HTF-Middleweight</vt:lpstr>
      <vt:lpstr>Champion-HTF-Welterweight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Purdue Marketing Communications</dc:creator>
  <cp:lastModifiedBy>Babick, Christine Marie</cp:lastModifiedBy>
  <cp:revision>72</cp:revision>
  <dcterms:created xsi:type="dcterms:W3CDTF">2014-04-03T14:29:42Z</dcterms:created>
  <dcterms:modified xsi:type="dcterms:W3CDTF">2016-06-24T18:34:10Z</dcterms:modified>
</cp:coreProperties>
</file>