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4"/>
    <p:restoredTop sz="94613"/>
  </p:normalViewPr>
  <p:slideViewPr>
    <p:cSldViewPr snapToGrid="0" snapToObjects="1">
      <p:cViewPr varScale="1">
        <p:scale>
          <a:sx n="102" d="100"/>
          <a:sy n="102" d="100"/>
        </p:scale>
        <p:origin x="208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550F1-8A9E-C343-B064-AB8AF032458E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254A5-9DE4-F142-B237-CEB36F2E1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2254A5-9DE4-F142-B237-CEB36F2E11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5D15-DA14-5842-9BB9-DA64870EF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0B1450-7E0A-0643-992E-541C7424B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50A8E-CB11-D140-AE2C-ADA3ACAA9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4ADBC-2725-2242-B8A8-50E74596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4BA7B-36D3-A446-BCFB-54C5988B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DD57D-86C7-024A-8F9F-7A13DEA7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262A95-3006-9740-A372-D6330552E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E41B2-E649-5A45-9C00-A8D75F66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A8AF7-9843-2C4B-96DF-62CF37F2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F060F-71A4-104D-A349-76716A09D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8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21490F-6949-EF41-8029-752D2DC35B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CE4A2D-9326-CB46-9E23-255110F50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38DA3-160F-B14A-8353-EA6F5974E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2444C-D868-9749-8010-C4E304826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8BB6E-5855-0248-B8C2-499E85E3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6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114F-F5B2-B848-879F-8D052307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2FE21-F424-EF4E-8EE4-C1F380E31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348CE-832F-E24D-B559-ED90D3C3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8590F-E9B6-E547-A455-5855AB1CF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4EB98-8FE1-694D-95F2-2369A9C4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0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A761-B92B-8D41-9A98-4B2B0EC3B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5FA34-3E08-0B45-947F-7DCCB004C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130A5-6F2E-164E-AA04-F5DF427E9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183B1-7F4A-CB4F-9D76-B19039F1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26614-1D89-AD47-A4A6-2BB97E43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3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423BB-D334-544D-89C9-4C243D452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9F00D-9E5F-5B46-B223-B71589FFF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B0E03-157C-AE40-8AC5-BB6C789C2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DE3896-9C52-3241-A3F2-C9E2601CB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F4715-3D57-7440-8F56-DE11C884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018D0-B7E6-A44B-A468-0100CAC03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3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C839-5609-9547-AF25-E716D79D3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8BE3D-19AA-3144-A374-CBA4598F1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D2E1F-743C-F94B-ABD5-B20B47777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08ACD-C423-2142-B546-B6443B1D2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EAC37-C40D-244A-9709-110BCBE2E1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2D75F4-E325-E54F-B138-AC64FCC4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C165D-DDAC-EE47-9CC2-E06572956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5CB60-87C0-9749-B0C5-49DA8D744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2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9010-9E4C-9144-BCE5-FC7EA5BA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8B4E8-277F-D941-8DB4-960B517A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1EC1D-3B27-0D4E-B422-3AAD3A148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6EE49-2E3F-6A44-B8C2-D291FFEA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5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74194B-1ACB-9043-A167-43904C05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77C4C-5CF2-B448-B1BB-FD0B7BA0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5A6AD-5B63-1941-B05A-A751F992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A739-13B6-404F-AE38-4DF502B6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DFB7E-B6CA-1447-AEB1-614ED810A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3074E-CA2A-8642-BE96-C054D749E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4F95C-8C3F-F949-874C-CD4C29D41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DFE08-314D-2F46-A5F1-068748D0D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2EE61-F8C1-CC40-9FD0-976EF17A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1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7CAF-F167-654F-AC1C-F44001667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D03946-542F-9D46-822E-10EB990D4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E051B-934C-E14B-ABCD-3108AC1BD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EF178-342C-6A4E-9322-3A614E09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C0989-C09F-D84B-9752-9077C464F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CBA1A-4E52-4643-BA3E-B469D8191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4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4B0A7D-5443-0B46-8A77-00144524C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3ABD6-9384-2E4D-882A-2F9FDB64E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3351A-BA6E-D443-BFC1-CBFC0CA5A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3BF52-35BE-BB46-BCB2-36E1274E4546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C4C37-7346-D648-B907-8A5F89491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320AA-BFBB-654B-A32C-F619C2223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FD8A3-7DD5-F34E-BA9C-73D1B80E7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2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esend.com/t/y-37675035D0CFBBB3#T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86CE-53AB-4D4A-AD43-9A7022545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experiences of ‘implementation’ during COVID</a:t>
            </a:r>
            <a:br>
              <a:rPr lang="en-US" dirty="0"/>
            </a:br>
            <a:r>
              <a:rPr lang="en-US" sz="4000" dirty="0"/>
              <a:t>Lessons learned and points to ponder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0F1C95-7AC8-904B-92F0-9CC56F8D52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Ed Berger, Professor of ENE/ME</a:t>
            </a:r>
          </a:p>
          <a:p>
            <a:r>
              <a:rPr lang="en-US" dirty="0"/>
              <a:t>Based upon the dissertation of David </a:t>
            </a:r>
            <a:r>
              <a:rPr lang="en-US" dirty="0" err="1"/>
              <a:t>Evenhouse</a:t>
            </a:r>
            <a:r>
              <a:rPr lang="en-US" dirty="0"/>
              <a:t> (PhD ENE ’20, MS ME ‘20) entitled: “Student implementation experiences in blended learning: A </a:t>
            </a:r>
            <a:r>
              <a:rPr lang="en-US" dirty="0" err="1"/>
              <a:t>phenomenographic</a:t>
            </a:r>
            <a:r>
              <a:rPr lang="en-US" dirty="0"/>
              <a:t> and narrative analysis to inform pedagogical innovation”.</a:t>
            </a:r>
          </a:p>
          <a:p>
            <a:r>
              <a:rPr lang="en-US" dirty="0"/>
              <a:t>December 17, 2020</a:t>
            </a:r>
          </a:p>
        </p:txBody>
      </p:sp>
    </p:spTree>
    <p:extLst>
      <p:ext uri="{BB962C8B-B14F-4D97-AF65-F5344CB8AC3E}">
        <p14:creationId xmlns:p14="http://schemas.microsoft.com/office/powerpoint/2010/main" val="133868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AE83-059C-8B41-86A5-CA180D2B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910"/>
            <a:ext cx="10515600" cy="603063"/>
          </a:xfrm>
        </p:spPr>
        <p:txBody>
          <a:bodyPr>
            <a:normAutofit fontScale="90000"/>
          </a:bodyPr>
          <a:lstStyle/>
          <a:p>
            <a:r>
              <a:rPr lang="en-US" dirty="0"/>
              <a:t>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35E5-36D1-B348-84FC-0CF195023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6972"/>
            <a:ext cx="10515600" cy="566928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David sought to understand student ‘implementation’ of an educational innovation. That is: when a faculty member ‘innovates’, students have to adapt their approach in order to accommodate that innovation.</a:t>
            </a:r>
          </a:p>
          <a:p>
            <a:endParaRPr lang="en-US" dirty="0"/>
          </a:p>
          <a:p>
            <a:r>
              <a:rPr lang="en-US" dirty="0"/>
              <a:t>David’s research questions: </a:t>
            </a:r>
          </a:p>
          <a:p>
            <a:pPr marL="915988" indent="-508000">
              <a:buFont typeface="+mj-lt"/>
              <a:buAutoNum type="arabicPeriod"/>
            </a:pPr>
            <a:r>
              <a:rPr lang="en-US" i="1" dirty="0"/>
              <a:t>In what ways do students experience the process of implementation when they encounter educational innovations?</a:t>
            </a:r>
          </a:p>
          <a:p>
            <a:pPr marL="915988" indent="-508000">
              <a:buFont typeface="+mj-lt"/>
              <a:buAutoNum type="arabicPeriod"/>
            </a:pPr>
            <a:r>
              <a:rPr lang="en-US" i="1" dirty="0"/>
              <a:t>In what ways can we represent students’ experiences of implementation to inform future course design?</a:t>
            </a:r>
          </a:p>
          <a:p>
            <a:pPr marL="9525" indent="0">
              <a:buNone/>
            </a:pPr>
            <a:endParaRPr lang="en-US" dirty="0"/>
          </a:p>
          <a:p>
            <a:pPr marL="466725" indent="-457200"/>
            <a:r>
              <a:rPr lang="en-US" dirty="0"/>
              <a:t>Approach: 4 interviews throughout the semester with the same 8-12 students (2 interview pre-COVID, 2 post-COVID)</a:t>
            </a:r>
          </a:p>
          <a:p>
            <a:pPr marL="9525" indent="0">
              <a:buNone/>
            </a:pPr>
            <a:endParaRPr lang="en-US" dirty="0"/>
          </a:p>
          <a:p>
            <a:pPr marL="9525" indent="0">
              <a:buNone/>
            </a:pPr>
            <a:r>
              <a:rPr lang="en-US" dirty="0"/>
              <a:t>Results are reported in David’s dissertation as well as a piece for ASEE in their </a:t>
            </a:r>
            <a:r>
              <a:rPr lang="en-US" dirty="0">
                <a:hlinkClick r:id="rId2"/>
              </a:rPr>
              <a:t>Connections newsletter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665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1B04-B41E-FD41-A175-D4F980F9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46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Results: Student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487A-6632-954B-9AC9-4BAB9BF15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620"/>
            <a:ext cx="10515600" cy="569827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/>
              <a:t>Scheduling and time management dominated. </a:t>
            </a:r>
          </a:p>
          <a:p>
            <a:r>
              <a:rPr lang="en-US" dirty="0"/>
              <a:t>Students had to ‘start over’ in terms of schedule and logistics around academic responsibilities when they moved home.</a:t>
            </a:r>
          </a:p>
          <a:p>
            <a:r>
              <a:rPr lang="en-US" dirty="0"/>
              <a:t>Home life presented many challenges for some students: family commitments, family rhythm (meal time, chores, etc.), availability of study space.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i="1" dirty="0"/>
              <a:t>Scaffolding and setting expectations eases transition.</a:t>
            </a:r>
          </a:p>
          <a:p>
            <a:r>
              <a:rPr lang="en-US" dirty="0"/>
              <a:t>Scaffolding refers to both ‘content’ scaffolding (as you normally would) but also ‘resource’ scaffolding (how can students be successful in the new circumstances).</a:t>
            </a:r>
          </a:p>
          <a:p>
            <a:r>
              <a:rPr lang="en-US" dirty="0"/>
              <a:t>Students appreciated when instructors ‘over-communicated’ about expectations, resources, etc.</a:t>
            </a:r>
          </a:p>
        </p:txBody>
      </p:sp>
    </p:spTree>
    <p:extLst>
      <p:ext uri="{BB962C8B-B14F-4D97-AF65-F5344CB8AC3E}">
        <p14:creationId xmlns:p14="http://schemas.microsoft.com/office/powerpoint/2010/main" val="300021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1B04-B41E-FD41-A175-D4F980F9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46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Results: Student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487A-6632-954B-9AC9-4BAB9BF15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620"/>
            <a:ext cx="10515600" cy="5698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first two items worked together: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Students who knew and understood clear expectations and holistic scaffolding from instructors </a:t>
            </a:r>
            <a:r>
              <a:rPr lang="en-US" i="1" dirty="0"/>
              <a:t>could explain this to their families</a:t>
            </a:r>
            <a:r>
              <a:rPr lang="en-US" dirty="0"/>
              <a:t>, in an effort to better manage their dual home/academic commitments.</a:t>
            </a:r>
          </a:p>
        </p:txBody>
      </p:sp>
    </p:spTree>
    <p:extLst>
      <p:ext uri="{BB962C8B-B14F-4D97-AF65-F5344CB8AC3E}">
        <p14:creationId xmlns:p14="http://schemas.microsoft.com/office/powerpoint/2010/main" val="131136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1B04-B41E-FD41-A175-D4F980F9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46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Results: Student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487A-6632-954B-9AC9-4BAB9BF15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620"/>
            <a:ext cx="10515600" cy="56982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i="1" dirty="0"/>
              <a:t>Loss of community inhibits collaboration and reduces motivation. </a:t>
            </a:r>
          </a:p>
          <a:p>
            <a:r>
              <a:rPr lang="en-US" dirty="0"/>
              <a:t>Students didn’t necessarily realize how important their informal, impromptu interactions with peers (in the atrium, between classes, etc.) were for their experience and success.</a:t>
            </a:r>
          </a:p>
          <a:p>
            <a:r>
              <a:rPr lang="en-US" dirty="0"/>
              <a:t>The community and camaraderie also helped motivate individual students—in other research we learned that students hold a spirit of ‘</a:t>
            </a:r>
            <a:r>
              <a:rPr lang="en-US" dirty="0" err="1"/>
              <a:t>communitas</a:t>
            </a:r>
            <a:r>
              <a:rPr lang="en-US" dirty="0"/>
              <a:t>’, and this seems central to the UG experience in ME.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/>
              <a:t>Individual needs and preference drive decisions and habits.</a:t>
            </a:r>
          </a:p>
          <a:p>
            <a:r>
              <a:rPr lang="en-US" dirty="0"/>
              <a:t>Student agency enables them to make choices about resources, collaboration, etc.</a:t>
            </a:r>
          </a:p>
          <a:p>
            <a:r>
              <a:rPr lang="en-US" dirty="0"/>
              <a:t>These choices happen within the context of individual classes, their requirements and assessments, and their overall workload.</a:t>
            </a:r>
          </a:p>
        </p:txBody>
      </p:sp>
    </p:spTree>
    <p:extLst>
      <p:ext uri="{BB962C8B-B14F-4D97-AF65-F5344CB8AC3E}">
        <p14:creationId xmlns:p14="http://schemas.microsoft.com/office/powerpoint/2010/main" val="171445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1B04-B41E-FD41-A175-D4F980F99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46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Results: Student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487A-6632-954B-9AC9-4BAB9BF15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5620"/>
            <a:ext cx="10515600" cy="5698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Taken together, we conclude:</a:t>
            </a:r>
          </a:p>
          <a:p>
            <a:pPr marL="0" indent="0">
              <a:buNone/>
            </a:pPr>
            <a:r>
              <a:rPr lang="en-US" dirty="0"/>
              <a:t>Students undergo a complex process of ‘implementation’ in each class, and with respect to their ‘home’ environment.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Scaffolding of instructional resources/practices </a:t>
            </a:r>
            <a:r>
              <a:rPr lang="en-US" dirty="0"/>
              <a:t>and content is important for student success.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Instructors should (over-?) communicate with students so that expectations are clear.</a:t>
            </a:r>
          </a:p>
        </p:txBody>
      </p:sp>
    </p:spTree>
    <p:extLst>
      <p:ext uri="{BB962C8B-B14F-4D97-AF65-F5344CB8AC3E}">
        <p14:creationId xmlns:p14="http://schemas.microsoft.com/office/powerpoint/2010/main" val="3622840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513</Words>
  <Application>Microsoft Macintosh PowerPoint</Application>
  <PresentationFormat>Widescreen</PresentationFormat>
  <Paragraphs>41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Student experiences of ‘implementation’ during COVID Lessons learned and points to ponder</vt:lpstr>
      <vt:lpstr>The Study</vt:lpstr>
      <vt:lpstr>Results: Student experiences</vt:lpstr>
      <vt:lpstr>Results: Student experiences</vt:lpstr>
      <vt:lpstr>Results: Student experiences</vt:lpstr>
      <vt:lpstr>Results: Student experiences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experiences of ‘implementation’ during COVID Lessons learned and points to ponder</dc:title>
  <dc:creator>Berger, Edward J</dc:creator>
  <cp:lastModifiedBy>Berger, Edward J</cp:lastModifiedBy>
  <cp:revision>14</cp:revision>
  <dcterms:created xsi:type="dcterms:W3CDTF">2020-12-17T15:25:11Z</dcterms:created>
  <dcterms:modified xsi:type="dcterms:W3CDTF">2020-12-17T18:04:19Z</dcterms:modified>
</cp:coreProperties>
</file>