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0"/>
  </p:notesMasterIdLst>
  <p:sldIdLst>
    <p:sldId id="267" r:id="rId5"/>
    <p:sldId id="293" r:id="rId6"/>
    <p:sldId id="294" r:id="rId7"/>
    <p:sldId id="301" r:id="rId8"/>
    <p:sldId id="295" r:id="rId9"/>
    <p:sldId id="296" r:id="rId10"/>
    <p:sldId id="297" r:id="rId11"/>
    <p:sldId id="302" r:id="rId12"/>
    <p:sldId id="305" r:id="rId13"/>
    <p:sldId id="298" r:id="rId14"/>
    <p:sldId id="303" r:id="rId15"/>
    <p:sldId id="300" r:id="rId16"/>
    <p:sldId id="304" r:id="rId17"/>
    <p:sldId id="299" r:id="rId18"/>
    <p:sldId id="277" r:id="rId19"/>
  </p:sldIdLst>
  <p:sldSz cx="12192000" cy="6858000"/>
  <p:notesSz cx="6858000" cy="9144000"/>
  <p:embeddedFontLst>
    <p:embeddedFont>
      <p:font typeface="Acumin Pro" panose="020B0604020202020204" charset="0"/>
      <p:regular r:id="rId21"/>
      <p:bold r:id="rId22"/>
      <p:italic r:id="rId23"/>
      <p:boldItalic r:id="rId24"/>
    </p:embeddedFont>
    <p:embeddedFont>
      <p:font typeface="Acumin Pro Condensed Semibold" panose="020B0604020202020204" charset="0"/>
      <p:regular r:id="rId25"/>
      <p:bold r:id="rId26"/>
      <p:italic r:id="rId27"/>
      <p:boldItalic r:id="rId28"/>
    </p:embeddedFont>
    <p:embeddedFont>
      <p:font typeface="Acumin Pro Medium" panose="020B060402020202020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Franklin Gothic Medium" panose="020B060302010202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95B41-5217-4855-BE22-9AC92DD21356}" v="1419" dt="2023-08-15T15:36:05.122"/>
    <p1510:client id="{40BC2314-D1FB-DCCC-A3A7-DC647A4B4958}" v="255" dt="2023-08-15T15:27:47.393"/>
    <p1510:client id="{7366DA1F-DD25-D37A-C80F-93AD8879FB67}" v="20" dt="2023-08-15T18:04:49.640"/>
    <p1510:client id="{B4CA76FC-2F32-5EC4-DD37-2D6044AF9574}" v="214" dt="2023-08-16T01:20:47.243"/>
    <p1510:client id="{CFA1C30E-C3DF-44F7-AB49-E4B89527FF99}" v="223" dt="2023-08-15T20:08:22.792"/>
    <p1510:client id="{E4F09C8D-C701-6321-C473-D95CE7E64597}" v="16" dt="2023-08-16T01:02:47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FD4B7A-A4D9-0C4E-89FB-FFB6C38F7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FF0175-2E74-464D-B663-ED6F27ABA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13F175-BDA7-514F-9F31-E5B8E57F6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2C5776-9DB3-9D47-908F-29F89408C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B874AE-57AB-EC41-94E9-0410B42CC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DE9153-1F7B-3944-8D82-05BA0D961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B81A24-77CC-EA43-BABF-7DBD152A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54D03D9-81E1-C849-8EC1-AECF5EF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3664F-A7D7-074A-8427-BFC8A7BF3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B49951-E54B-7344-81FD-95CECDF0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8ED7E5-C647-0D4E-8F6A-D45E7DE2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F2227B-9DC0-EB4C-AA7A-601C58955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590968-3C2E-854F-93F7-5B2A5BDA9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B69B3A-A137-EF43-8080-13C68449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0D8D6B-5003-894D-8A08-248561DC2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3D96E0-B96A-6A4A-AC0F-9A5C8B83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37BBC-6B19-2F48-BA89-479C442A5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D672C2-A6E7-B34D-BFBB-958A2B4B8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7BFB8A-9654-EB4B-9451-8B63BF2EE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2005070"/>
            <a:ext cx="10844588" cy="592834"/>
          </a:xfrm>
        </p:spPr>
        <p:txBody>
          <a:bodyPr/>
          <a:lstStyle/>
          <a:p>
            <a:r>
              <a:rPr lang="en-US">
                <a:latin typeface="Acumin Pro Condensed Semibold"/>
              </a:rPr>
              <a:t>Undergraduate Program Update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"/>
                <a:cs typeface="Acumin Pro"/>
              </a:rPr>
              <a:t>August 16,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438CC-7D56-CB0B-8E78-0063B02F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Continuous Improvement: Course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1ADB2-8020-5101-338A-68C9030F7C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Transparency of Course and Instructor Evaluations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3B6A-C5A5-0D61-47AF-2D9B73603B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9F5ED-367F-6115-076C-4F170EF0E854}"/>
              </a:ext>
            </a:extLst>
          </p:cNvPr>
          <p:cNvSpPr txBox="1"/>
          <p:nvPr/>
        </p:nvSpPr>
        <p:spPr>
          <a:xfrm>
            <a:off x="607629" y="3429000"/>
            <a:ext cx="164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Academic Year 2022-23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D0E03-DDEB-1F6E-6E5A-024BB90D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3" y="1285425"/>
            <a:ext cx="8839651" cy="50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BEF36-1034-6416-3FDD-4BB423A1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 Semibold"/>
              </a:rPr>
              <a:t>Continuous Improvement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56E01-EA00-ABE1-3DA4-CC0AB62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Semibold"/>
              </a:rPr>
              <a:t>Module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03CF-CE90-64AA-B1C8-9FCFEF7909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06063" y="6294438"/>
            <a:ext cx="1785937" cy="323850"/>
          </a:xfrm>
        </p:spPr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277116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3DD2BB9-10FA-4634-9E3B-F87E1DED698A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525433183"/>
              </p:ext>
            </p:extLst>
          </p:nvPr>
        </p:nvGraphicFramePr>
        <p:xfrm>
          <a:off x="495300" y="1364291"/>
          <a:ext cx="11266483" cy="4229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57">
                  <a:extLst>
                    <a:ext uri="{9D8B030D-6E8A-4147-A177-3AD203B41FA5}">
                      <a16:colId xmlns:a16="http://schemas.microsoft.com/office/drawing/2014/main" val="527790786"/>
                    </a:ext>
                  </a:extLst>
                </a:gridCol>
                <a:gridCol w="1556823">
                  <a:extLst>
                    <a:ext uri="{9D8B030D-6E8A-4147-A177-3AD203B41FA5}">
                      <a16:colId xmlns:a16="http://schemas.microsoft.com/office/drawing/2014/main" val="834227285"/>
                    </a:ext>
                  </a:extLst>
                </a:gridCol>
                <a:gridCol w="1615867">
                  <a:extLst>
                    <a:ext uri="{9D8B030D-6E8A-4147-A177-3AD203B41FA5}">
                      <a16:colId xmlns:a16="http://schemas.microsoft.com/office/drawing/2014/main" val="513190367"/>
                    </a:ext>
                  </a:extLst>
                </a:gridCol>
                <a:gridCol w="1703830">
                  <a:extLst>
                    <a:ext uri="{9D8B030D-6E8A-4147-A177-3AD203B41FA5}">
                      <a16:colId xmlns:a16="http://schemas.microsoft.com/office/drawing/2014/main" val="3796088203"/>
                    </a:ext>
                  </a:extLst>
                </a:gridCol>
                <a:gridCol w="1590562">
                  <a:extLst>
                    <a:ext uri="{9D8B030D-6E8A-4147-A177-3AD203B41FA5}">
                      <a16:colId xmlns:a16="http://schemas.microsoft.com/office/drawing/2014/main" val="4134613316"/>
                    </a:ext>
                  </a:extLst>
                </a:gridCol>
                <a:gridCol w="1536339">
                  <a:extLst>
                    <a:ext uri="{9D8B030D-6E8A-4147-A177-3AD203B41FA5}">
                      <a16:colId xmlns:a16="http://schemas.microsoft.com/office/drawing/2014/main" val="2239078132"/>
                    </a:ext>
                  </a:extLst>
                </a:gridCol>
                <a:gridCol w="1673705">
                  <a:extLst>
                    <a:ext uri="{9D8B030D-6E8A-4147-A177-3AD203B41FA5}">
                      <a16:colId xmlns:a16="http://schemas.microsoft.com/office/drawing/2014/main" val="2456296248"/>
                    </a:ext>
                  </a:extLst>
                </a:gridCol>
              </a:tblGrid>
              <a:tr h="16927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3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4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5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6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7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8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101416"/>
                  </a:ext>
                </a:extLst>
              </a:tr>
              <a:tr h="677098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Programming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Variables, numerical arrays, basic linear algebra, conditional statements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Python scripts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Super-computing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076798"/>
                  </a:ext>
                </a:extLst>
              </a:tr>
              <a:tr h="84407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Excel, comma-separated value files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frames, data cleaning, extracting subsets of data satisfying certain properties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files (HDF5, NetCDF)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066026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Visualization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Scatter plots, line plots, parity plots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Histograms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Contours, surface plots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credible intervals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311271"/>
                  </a:ext>
                </a:extLst>
              </a:tr>
              <a:tr h="1015648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probability rules, probability mass function, Bernoulli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Binomial, probability density function, cumulative distribution function, expectation, variance standard deviation, Normal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Covariance, correlation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quantiles, credible intervals,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Bayes’ rule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limit theorem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000976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statistics, method of moments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Principle of maximum likelihood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quantiles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Bayesian inference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Markov chain Monte Carlo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Variational inference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31445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UQ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Aleatory uncertainty vs epistemic uncertainty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 Carlo simulations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Uncertainty propagation through physical models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model calibration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Inverse problems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Decision-making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959431"/>
                  </a:ext>
                </a:extLst>
              </a:tr>
              <a:tr h="507824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regression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Polynomial regression, multivariate linear regression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 regression, k-means clustering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component analysis, neural network regression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classification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Recursive neural networks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3286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112B25-D77B-BE13-7911-377C2618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Continuous Improvement: Module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D4A3A-EF7B-EDB4-97BE-A882C32DB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Example: Data-Science Modules by Ilias </a:t>
            </a:r>
            <a:r>
              <a:rPr lang="en-US" err="1">
                <a:latin typeface="Acumin Pro Condensed Semibold"/>
              </a:rPr>
              <a:t>Bilionis</a:t>
            </a:r>
            <a:endParaRPr lang="en-US" err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B07E-BC8A-BC99-DED5-135614C4B9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67771-AC11-B561-7F66-FDCBC9E95376}"/>
              </a:ext>
            </a:extLst>
          </p:cNvPr>
          <p:cNvSpPr txBox="1"/>
          <p:nvPr/>
        </p:nvSpPr>
        <p:spPr>
          <a:xfrm>
            <a:off x="2299856" y="5599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E0D5C-1B74-5C05-514E-B274A9C4FCDE}"/>
              </a:ext>
            </a:extLst>
          </p:cNvPr>
          <p:cNvSpPr txBox="1"/>
          <p:nvPr/>
        </p:nvSpPr>
        <p:spPr>
          <a:xfrm>
            <a:off x="2299855" y="5923405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270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CE78-0E9D-EB65-0B03-FEC8C2C2D1B9}"/>
              </a:ext>
            </a:extLst>
          </p:cNvPr>
          <p:cNvSpPr txBox="1"/>
          <p:nvPr/>
        </p:nvSpPr>
        <p:spPr>
          <a:xfrm>
            <a:off x="3911601" y="5593854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274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961D1-C54E-7025-29C0-0FA7D786CA89}"/>
              </a:ext>
            </a:extLst>
          </p:cNvPr>
          <p:cNvSpPr txBox="1"/>
          <p:nvPr/>
        </p:nvSpPr>
        <p:spPr>
          <a:xfrm>
            <a:off x="5633148" y="559385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308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45C7B-56B9-BDA8-33A2-DE74910F6EA3}"/>
              </a:ext>
            </a:extLst>
          </p:cNvPr>
          <p:cNvSpPr txBox="1"/>
          <p:nvPr/>
        </p:nvSpPr>
        <p:spPr>
          <a:xfrm>
            <a:off x="5633148" y="592340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323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16DDB-14A6-9A75-0F0E-329FF56FEA6E}"/>
              </a:ext>
            </a:extLst>
          </p:cNvPr>
          <p:cNvSpPr txBox="1"/>
          <p:nvPr/>
        </p:nvSpPr>
        <p:spPr>
          <a:xfrm>
            <a:off x="7210077" y="559385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 354</a:t>
            </a:r>
          </a:p>
        </p:txBody>
      </p:sp>
    </p:spTree>
    <p:extLst>
      <p:ext uri="{BB962C8B-B14F-4D97-AF65-F5344CB8AC3E}">
        <p14:creationId xmlns:p14="http://schemas.microsoft.com/office/powerpoint/2010/main" val="11089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BEF36-1034-6416-3FDD-4BB423A1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 Semibold"/>
              </a:rPr>
              <a:t>Discussion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56E01-EA00-ABE1-3DA4-CC0AB62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03CF-CE90-64AA-B1C8-9FCFEF7909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06063" y="6294438"/>
            <a:ext cx="1785937" cy="323850"/>
          </a:xfrm>
        </p:spPr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374128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B8479B-E0DC-C5F3-FC11-EBFAC83FDBC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"/>
                <a:cs typeface="Acumin Pro"/>
              </a:rPr>
              <a:t>Continuous improvement of core courses</a:t>
            </a:r>
          </a:p>
          <a:p>
            <a:endParaRPr lang="en-US"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New ME electives</a:t>
            </a:r>
          </a:p>
          <a:p>
            <a:endParaRPr lang="en-US"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New ME concentrations</a:t>
            </a:r>
          </a:p>
          <a:p>
            <a:endParaRPr lang="en-US"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Classroom and teaching innovations</a:t>
            </a:r>
            <a:endParaRPr lang="en-US">
              <a:cs typeface="Acumin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D7330-06EC-9914-728D-DDBBD6E8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We suggest you use </a:t>
            </a:r>
            <a:r>
              <a:rPr lang="en-US" u="sng">
                <a:latin typeface="Acumin Pro Condensed Semibold"/>
              </a:rPr>
              <a:t>Think-Pair-Share</a:t>
            </a:r>
            <a:r>
              <a:rPr lang="en-US">
                <a:latin typeface="Acumin Pro Condensed Semibold"/>
              </a:rPr>
              <a:t> within each area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C2DC-9360-22B8-DA1E-CF95DC8C07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E14C2-F060-27B5-52B8-56EA351EA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Please take notes and summarize for the larger group at the end of the discussion period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Update on Organizational Structure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Who to ask instead of e-mailing Jim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2EFC-B6F3-63BA-BE48-6C5EDF8C937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cumin Pro"/>
                <a:cs typeface="Acumin Pro"/>
              </a:rPr>
              <a:t>Jitesh Panchal</a:t>
            </a:r>
            <a:r>
              <a:rPr lang="en-US">
                <a:latin typeface="Acumin Pro"/>
                <a:cs typeface="Acumin Pro"/>
              </a:rPr>
              <a:t>, Associate Head of Undergraduate Studies</a:t>
            </a:r>
            <a:endParaRPr lang="en-US">
              <a:cs typeface="Acumin Pro" panose="020B0504020202020204" pitchFamily="34" charset="77"/>
            </a:endParaRPr>
          </a:p>
          <a:p>
            <a:pPr lvl="1"/>
            <a:r>
              <a:rPr lang="en-US">
                <a:latin typeface="Acumin Pro"/>
                <a:cs typeface="Acumin Pro"/>
              </a:rPr>
              <a:t>Undergraduate curriculum</a:t>
            </a:r>
          </a:p>
          <a:p>
            <a:pPr lvl="1"/>
            <a:r>
              <a:rPr lang="en-US">
                <a:latin typeface="Acumin Pro"/>
                <a:cs typeface="Acumin Pro"/>
              </a:rPr>
              <a:t>Course development and updates</a:t>
            </a:r>
          </a:p>
          <a:p>
            <a:pPr lvl="1"/>
            <a:r>
              <a:rPr lang="en-US">
                <a:latin typeface="Acumin Pro"/>
                <a:cs typeface="Acumin Pro"/>
              </a:rPr>
              <a:t>Assessment</a:t>
            </a:r>
          </a:p>
          <a:p>
            <a:pPr lvl="1"/>
            <a:r>
              <a:rPr lang="en-US">
                <a:latin typeface="Acumin Pro"/>
                <a:cs typeface="Acumin Pro"/>
              </a:rPr>
              <a:t>Teaching plan and assignments</a:t>
            </a:r>
          </a:p>
          <a:p>
            <a:pPr lvl="1"/>
            <a:r>
              <a:rPr lang="en-US">
                <a:latin typeface="Acumin Pro"/>
                <a:cs typeface="Acumin Pro"/>
              </a:rPr>
              <a:t>Academic integrity</a:t>
            </a:r>
            <a:endParaRPr lang="en-US">
              <a:cs typeface="Acumin Pro"/>
            </a:endParaRPr>
          </a:p>
          <a:p>
            <a:pPr lvl="1"/>
            <a:endParaRPr lang="en-US">
              <a:cs typeface="Acumin Pro"/>
            </a:endParaRPr>
          </a:p>
          <a:p>
            <a:r>
              <a:rPr lang="en-US" b="1">
                <a:latin typeface="Acumin Pro"/>
                <a:cs typeface="Acumin Pro"/>
              </a:rPr>
              <a:t>Beth Hess</a:t>
            </a:r>
            <a:r>
              <a:rPr lang="en-US">
                <a:latin typeface="Acumin Pro"/>
                <a:cs typeface="Acumin Pro"/>
              </a:rPr>
              <a:t>, Assistant Head for Undergraduate Student Wellbeing</a:t>
            </a:r>
          </a:p>
          <a:p>
            <a:pPr lvl="1"/>
            <a:r>
              <a:rPr lang="en-US">
                <a:latin typeface="Acumin Pro"/>
                <a:cs typeface="Acumin Pro"/>
              </a:rPr>
              <a:t>Undergraduate student success</a:t>
            </a:r>
          </a:p>
          <a:p>
            <a:pPr lvl="1"/>
            <a:r>
              <a:rPr lang="en-US">
                <a:latin typeface="Acumin Pro"/>
                <a:cs typeface="Acumin Pro"/>
              </a:rPr>
              <a:t>Academic advising</a:t>
            </a:r>
          </a:p>
          <a:p>
            <a:pPr lvl="1"/>
            <a:r>
              <a:rPr lang="en-US">
                <a:latin typeface="Acumin Pro"/>
                <a:cs typeface="Acumin Pro"/>
              </a:rPr>
              <a:t>Course registration</a:t>
            </a:r>
          </a:p>
          <a:p>
            <a:pPr lvl="1"/>
            <a:endParaRPr lang="en-US">
              <a:latin typeface="Acumin Pro"/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If in doubt, e-mail both of us!</a:t>
            </a:r>
          </a:p>
        </p:txBody>
      </p:sp>
    </p:spTree>
    <p:extLst>
      <p:ext uri="{BB962C8B-B14F-4D97-AF65-F5344CB8AC3E}">
        <p14:creationId xmlns:p14="http://schemas.microsoft.com/office/powerpoint/2010/main" val="42765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44B22-50F3-D8E5-F77C-2E14E110487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"/>
                <a:cs typeface="Acumin Pro"/>
              </a:rPr>
              <a:t>Data-driven decision making</a:t>
            </a:r>
          </a:p>
          <a:p>
            <a:pPr lvl="1"/>
            <a:r>
              <a:rPr lang="en-US">
                <a:latin typeface="Acumin Pro"/>
                <a:cs typeface="Acumin Pro"/>
              </a:rPr>
              <a:t>Impact of programmatic changes on student outcomes</a:t>
            </a:r>
          </a:p>
          <a:p>
            <a:pPr lvl="1"/>
            <a:r>
              <a:rPr lang="en-US">
                <a:latin typeface="Acumin Pro"/>
                <a:cs typeface="Acumin Pro"/>
              </a:rPr>
              <a:t>Transparency</a:t>
            </a:r>
          </a:p>
          <a:p>
            <a:pPr lvl="1"/>
            <a:r>
              <a:rPr lang="en-US">
                <a:latin typeface="Acumin Pro"/>
                <a:cs typeface="Acumin Pro"/>
              </a:rPr>
              <a:t>Opportunity for innovation</a:t>
            </a:r>
          </a:p>
          <a:p>
            <a:pPr lvl="1"/>
            <a:endParaRPr lang="en-US">
              <a:latin typeface="Acumin Pro"/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A multi-level strategy for continuous improvement</a:t>
            </a:r>
            <a:endParaRPr lang="en-US">
              <a:cs typeface="Acumin Pro"/>
            </a:endParaRPr>
          </a:p>
          <a:p>
            <a:pPr lvl="1"/>
            <a:r>
              <a:rPr lang="en-US">
                <a:latin typeface="Acumin Pro"/>
                <a:cs typeface="Acumin Pro"/>
              </a:rPr>
              <a:t>Program level</a:t>
            </a:r>
            <a:endParaRPr lang="en-US">
              <a:cs typeface="Acumin Pro"/>
            </a:endParaRPr>
          </a:p>
          <a:p>
            <a:pPr lvl="1"/>
            <a:r>
              <a:rPr lang="en-US">
                <a:latin typeface="Acumin Pro"/>
                <a:cs typeface="Acumin Pro"/>
              </a:rPr>
              <a:t>Course level</a:t>
            </a:r>
            <a:endParaRPr lang="en-US">
              <a:cs typeface="Acumin Pro"/>
            </a:endParaRPr>
          </a:p>
          <a:p>
            <a:pPr lvl="1"/>
            <a:r>
              <a:rPr lang="en-US">
                <a:latin typeface="Acumin Pro"/>
                <a:cs typeface="Acumin Pro"/>
              </a:rPr>
              <a:t>Module level</a:t>
            </a:r>
            <a:endParaRPr lang="en-US">
              <a:cs typeface="Acumin Pro"/>
            </a:endParaRPr>
          </a:p>
          <a:p>
            <a:pPr lvl="1"/>
            <a:endParaRPr lang="en-US">
              <a:latin typeface="Acumin Pro"/>
              <a:cs typeface="Acumin Pro"/>
            </a:endParaRPr>
          </a:p>
          <a:p>
            <a:r>
              <a:rPr lang="en-US">
                <a:latin typeface="Acumin Pro"/>
                <a:cs typeface="Acumin Pro"/>
              </a:rPr>
              <a:t>Reminder of ABET timeline</a:t>
            </a:r>
            <a:endParaRPr lang="en-US">
              <a:cs typeface="Acumin Pro"/>
            </a:endParaRPr>
          </a:p>
          <a:p>
            <a:endParaRPr lang="en-US">
              <a:cs typeface="Acumin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78C926-5025-34FD-5213-1067A18A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Undergraduate Program Philosophy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2394C-553B-AAF5-74A5-4FBB9C328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66991-55A2-3A07-43A3-BEF3F8A357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28385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BEF36-1034-6416-3FDD-4BB423A1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 Semibold"/>
              </a:rPr>
              <a:t>Continuous Improvement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56E01-EA00-ABE1-3DA4-CC0AB62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Program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03CF-CE90-64AA-B1C8-9FCFEF7909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06063" y="6294438"/>
            <a:ext cx="1785937" cy="323850"/>
          </a:xfrm>
        </p:spPr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54722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program&#10;&#10;Description automatically generated">
            <a:extLst>
              <a:ext uri="{FF2B5EF4-FFF2-40B4-BE49-F238E27FC236}">
                <a16:creationId xmlns:a16="http://schemas.microsoft.com/office/drawing/2014/main" id="{9D4D18F1-20F4-FDCF-9B98-E13B39FCAB2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673288" y="1077246"/>
            <a:ext cx="8848911" cy="57789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E54E3F-DD47-46CE-8F80-0611C18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Continuous Improvement: Program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3E4C-2106-1665-B682-B638CC3BE1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99034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program&#10;&#10;Description automatically generated">
            <a:extLst>
              <a:ext uri="{FF2B5EF4-FFF2-40B4-BE49-F238E27FC236}">
                <a16:creationId xmlns:a16="http://schemas.microsoft.com/office/drawing/2014/main" id="{9BD30296-F77F-C47E-B852-022EB296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24" y="974036"/>
            <a:ext cx="7692738" cy="59443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76CCE6-EBFB-1C62-1E71-B3E0EB18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Continuous Improvement: Program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78F26-BE89-22C6-EF0F-3C046AD29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Updated Program Map [starting Fall 2024]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62935-532F-0E7D-66B4-57171FE115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20197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7BD4A-F388-11E6-A5E6-E1E36B47327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cumin Pro"/>
                <a:cs typeface="Acumin Pro"/>
              </a:rPr>
              <a:t>Minor: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cumin Pro"/>
                <a:cs typeface="Acumin Pro"/>
              </a:rPr>
              <a:t>supplemental academic program of at least 15 and no more than 21 credit hours from a single or closely related subject areas</a:t>
            </a:r>
            <a:r>
              <a:rPr lang="en-US" sz="1800">
                <a:solidFill>
                  <a:srgbClr val="000000"/>
                </a:solidFill>
                <a:latin typeface="Acumin Pro"/>
                <a:cs typeface="Acumin Pro"/>
              </a:rPr>
              <a:t> </a:t>
            </a:r>
            <a:endParaRPr lang="en-US">
              <a:latin typeface="Acumin Pro"/>
              <a:cs typeface="Acumin Pro"/>
            </a:endParaRPr>
          </a:p>
          <a:p>
            <a:pPr lvl="1"/>
            <a:r>
              <a:rPr lang="en-US">
                <a:latin typeface="Acumin Pro"/>
                <a:cs typeface="Acumin Pro"/>
              </a:rPr>
              <a:t>Engineering and Public Policy</a:t>
            </a:r>
          </a:p>
          <a:p>
            <a:pPr lvl="1"/>
            <a:r>
              <a:rPr lang="en-US">
                <a:latin typeface="Acumin Pro"/>
                <a:cs typeface="Acumin Pro"/>
              </a:rPr>
              <a:t>Intellectual Property Law for Engineers</a:t>
            </a:r>
          </a:p>
          <a:p>
            <a:pPr lvl="1"/>
            <a:r>
              <a:rPr lang="en-US">
                <a:latin typeface="Acumin Pro"/>
                <a:cs typeface="Acumin Pro"/>
              </a:rPr>
              <a:t>Sustainable Engineering</a:t>
            </a:r>
          </a:p>
          <a:p>
            <a:r>
              <a:rPr lang="en-US" b="1">
                <a:latin typeface="Acumin Pro"/>
                <a:cs typeface="Acumin Pro"/>
              </a:rPr>
              <a:t>Certificate</a:t>
            </a:r>
          </a:p>
          <a:p>
            <a:pPr lvl="1"/>
            <a:r>
              <a:rPr lang="en-US" sz="1800" b="0" i="0" u="none" strike="noStrike" baseline="0">
                <a:solidFill>
                  <a:srgbClr val="000000"/>
                </a:solidFill>
                <a:latin typeface="Acumin Pro"/>
                <a:cs typeface="Acumin Pro"/>
              </a:rPr>
              <a:t>A supplemental academic program of at least 15 and no more than 21 credit hours that is by design </a:t>
            </a:r>
            <a:r>
              <a:rPr lang="en-US" sz="1800" b="0" i="1" u="none" strike="noStrike" baseline="0">
                <a:solidFill>
                  <a:srgbClr val="000000"/>
                </a:solidFill>
                <a:latin typeface="Acumin Pro"/>
                <a:cs typeface="Acumin Pro"/>
              </a:rPr>
              <a:t>multidisciplinary</a:t>
            </a:r>
            <a:r>
              <a:rPr lang="en-US">
                <a:solidFill>
                  <a:srgbClr val="000000"/>
                </a:solidFill>
                <a:latin typeface="Acumin Pro"/>
                <a:cs typeface="Acumin Pro"/>
              </a:rPr>
              <a:t>.</a:t>
            </a:r>
            <a:endParaRPr lang="en-US" b="1">
              <a:latin typeface="Acumin Pro"/>
              <a:cs typeface="Acumin Pro"/>
            </a:endParaRPr>
          </a:p>
          <a:p>
            <a:r>
              <a:rPr lang="en-US" b="1">
                <a:latin typeface="Acumin Pro"/>
                <a:cs typeface="Acumin Pro"/>
              </a:rPr>
              <a:t>Concentration</a:t>
            </a:r>
          </a:p>
          <a:p>
            <a:pPr lvl="1"/>
            <a:r>
              <a:rPr lang="en-US">
                <a:latin typeface="Acumin Pro"/>
                <a:cs typeface="Acumin Pro"/>
              </a:rPr>
              <a:t>A specialization </a:t>
            </a:r>
            <a:r>
              <a:rPr lang="en-US" i="1">
                <a:latin typeface="Acumin Pro"/>
                <a:cs typeface="Acumin Pro"/>
              </a:rPr>
              <a:t>tied to a specific major</a:t>
            </a:r>
            <a:r>
              <a:rPr lang="en-US">
                <a:latin typeface="Acumin Pro"/>
                <a:cs typeface="Acumin Pro"/>
              </a:rPr>
              <a:t> of at least 9 hours.</a:t>
            </a:r>
          </a:p>
          <a:p>
            <a:pPr lvl="1"/>
            <a:r>
              <a:rPr lang="en-US" u="sng">
                <a:latin typeface="Acumin Pro"/>
                <a:cs typeface="Acumin Pro"/>
              </a:rPr>
              <a:t>New</a:t>
            </a:r>
            <a:r>
              <a:rPr lang="en-US">
                <a:latin typeface="Acumin Pro"/>
                <a:cs typeface="Acumin Pro"/>
              </a:rPr>
              <a:t>: Concentration in Microelectronics and Semiconductors for Mechanical Engineering</a:t>
            </a:r>
          </a:p>
          <a:p>
            <a:pPr lvl="2"/>
            <a:endParaRPr lang="en-US">
              <a:cs typeface="Acumin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88EFD-548B-C719-0EFB-CDCE1AB6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Continuous Improvement: Program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BB39-1105-184D-AA61-6E09C5F94D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Condensed Semibold"/>
              </a:rPr>
              <a:t>New ME Electives and Concentrations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16C40-7DA9-DD1D-7330-F4447A846B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16318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BEF36-1034-6416-3FDD-4BB423A1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 Semibold"/>
              </a:rPr>
              <a:t>Continuous Improvement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56E01-EA00-ABE1-3DA4-CC0AB627E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cumin Pro Semibold"/>
              </a:rPr>
              <a:t>Course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03CF-CE90-64AA-B1C8-9FCFEF7909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06063" y="6294438"/>
            <a:ext cx="1785937" cy="323850"/>
          </a:xfrm>
        </p:spPr>
        <p:txBody>
          <a:bodyPr/>
          <a:lstStyle/>
          <a:p>
            <a:pPr algn="r"/>
            <a:r>
              <a:rPr lang="en-US"/>
              <a:t>3/31/23            ‹#›</a:t>
            </a:r>
          </a:p>
        </p:txBody>
      </p:sp>
    </p:spTree>
    <p:extLst>
      <p:ext uri="{BB962C8B-B14F-4D97-AF65-F5344CB8AC3E}">
        <p14:creationId xmlns:p14="http://schemas.microsoft.com/office/powerpoint/2010/main" val="12559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CC7A-375A-75B8-1D40-0ABEDE7F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cumin Pro Condensed Semibold"/>
              </a:rPr>
              <a:t>Greater transparency of aggregate results </a:t>
            </a:r>
            <a:br>
              <a:rPr lang="en-US">
                <a:latin typeface="Acumin Pro Condensed Semibold"/>
              </a:rPr>
            </a:br>
            <a:r>
              <a:rPr lang="en-US">
                <a:latin typeface="Acumin Pro Condensed Semibold"/>
              </a:rPr>
              <a:t>from course and instructor evaluations</a:t>
            </a:r>
            <a:endParaRPr lang="en-US"/>
          </a:p>
        </p:txBody>
      </p:sp>
      <p:pic>
        <p:nvPicPr>
          <p:cNvPr id="6" name="Content Placeholder 5" descr="A graph with colored dots&#10;&#10;Description automatically generated">
            <a:extLst>
              <a:ext uri="{FF2B5EF4-FFF2-40B4-BE49-F238E27FC236}">
                <a16:creationId xmlns:a16="http://schemas.microsoft.com/office/drawing/2014/main" id="{76E07DB1-5F3C-9EE6-59CB-3EEC3270006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-252" y="1542472"/>
            <a:ext cx="6150097" cy="4377246"/>
          </a:xfrm>
        </p:spPr>
      </p:pic>
      <p:pic>
        <p:nvPicPr>
          <p:cNvPr id="7" name="Content Placeholder 6" descr="A chart with colorful dots&#10;&#10;Description automatically generated">
            <a:extLst>
              <a:ext uri="{FF2B5EF4-FFF2-40B4-BE49-F238E27FC236}">
                <a16:creationId xmlns:a16="http://schemas.microsoft.com/office/drawing/2014/main" id="{D163A9CD-58BC-0BE2-5EB2-6423D93B429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01691" y="1541717"/>
            <a:ext cx="6089390" cy="4370225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B034E0-7BDC-4AC3-DE44-B67906E4F7E4}"/>
              </a:ext>
            </a:extLst>
          </p:cNvPr>
          <p:cNvCxnSpPr/>
          <p:nvPr/>
        </p:nvCxnSpPr>
        <p:spPr>
          <a:xfrm>
            <a:off x="955675" y="3197498"/>
            <a:ext cx="4879009" cy="33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F4AC5A-AE41-D0E4-7DD4-7F0B4D1F5F6E}"/>
              </a:ext>
            </a:extLst>
          </p:cNvPr>
          <p:cNvSpPr txBox="1"/>
          <p:nvPr/>
        </p:nvSpPr>
        <p:spPr>
          <a:xfrm>
            <a:off x="4881217" y="2799522"/>
            <a:ext cx="1064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Avg: 4.2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62E8B6-A543-761F-59CF-C9C2A56498BB}"/>
              </a:ext>
            </a:extLst>
          </p:cNvPr>
          <p:cNvCxnSpPr>
            <a:cxnSpLocks/>
          </p:cNvCxnSpPr>
          <p:nvPr/>
        </p:nvCxnSpPr>
        <p:spPr>
          <a:xfrm>
            <a:off x="7040631" y="2937977"/>
            <a:ext cx="4834835" cy="883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3C8703-ECE3-5161-7A31-053676CE9393}"/>
              </a:ext>
            </a:extLst>
          </p:cNvPr>
          <p:cNvSpPr txBox="1"/>
          <p:nvPr/>
        </p:nvSpPr>
        <p:spPr>
          <a:xfrm>
            <a:off x="10966173" y="2545522"/>
            <a:ext cx="1064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Avg: 4.4</a:t>
            </a:r>
          </a:p>
        </p:txBody>
      </p:sp>
    </p:spTree>
    <p:extLst>
      <p:ext uri="{BB962C8B-B14F-4D97-AF65-F5344CB8AC3E}">
        <p14:creationId xmlns:p14="http://schemas.microsoft.com/office/powerpoint/2010/main" val="308237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37af3f4b-4b66-46f9-8456-831d9bc3e737"/>
    <ds:schemaRef ds:uri="d6656b4d-3fa0-4709-acfb-d5e813445d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37af3f4b-4b66-46f9-8456-831d9bc3e737"/>
    <ds:schemaRef ds:uri="d6656b4d-3fa0-4709-acfb-d5e813445d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Undergraduate Program Update</vt:lpstr>
      <vt:lpstr>Update on Organizational Structure</vt:lpstr>
      <vt:lpstr>Undergraduate Program Philosophy</vt:lpstr>
      <vt:lpstr>Continuous Improvement</vt:lpstr>
      <vt:lpstr>Continuous Improvement: Program Level</vt:lpstr>
      <vt:lpstr>Continuous Improvement: Program Level</vt:lpstr>
      <vt:lpstr>Continuous Improvement: Program Level</vt:lpstr>
      <vt:lpstr>Continuous Improvement</vt:lpstr>
      <vt:lpstr>Greater transparency of aggregate results  from course and instructor evaluations</vt:lpstr>
      <vt:lpstr>Continuous Improvement: Course Level</vt:lpstr>
      <vt:lpstr>Continuous Improvement</vt:lpstr>
      <vt:lpstr>Continuous Improvement: Module Level</vt:lpstr>
      <vt:lpstr>Discussion</vt:lpstr>
      <vt:lpstr>We suggest you use Think-Pair-Share within each area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revision>2</cp:revision>
  <dcterms:created xsi:type="dcterms:W3CDTF">2023-02-16T02:16:06Z</dcterms:created>
  <dcterms:modified xsi:type="dcterms:W3CDTF">2023-08-16T14:39:44Z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