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3"/>
  </p:notesMasterIdLst>
  <p:handoutMasterIdLst>
    <p:handoutMasterId r:id="rId14"/>
  </p:handoutMasterIdLst>
  <p:sldIdLst>
    <p:sldId id="260" r:id="rId2"/>
    <p:sldId id="268" r:id="rId3"/>
    <p:sldId id="269" r:id="rId4"/>
    <p:sldId id="262" r:id="rId5"/>
    <p:sldId id="267" r:id="rId6"/>
    <p:sldId id="270" r:id="rId7"/>
    <p:sldId id="271" r:id="rId8"/>
    <p:sldId id="272" r:id="rId9"/>
    <p:sldId id="277" r:id="rId10"/>
    <p:sldId id="263" r:id="rId11"/>
    <p:sldId id="274" r:id="rId12"/>
  </p:sldIdLst>
  <p:sldSz cx="12192000" cy="6858000"/>
  <p:notesSz cx="6858000" cy="9144000"/>
  <p:embeddedFontLst>
    <p:embeddedFont>
      <p:font typeface="Acumin Pro" panose="020B0604020202020204" charset="0"/>
      <p:regular r:id="rId15"/>
      <p:bold r:id="rId16"/>
      <p:italic r:id="rId17"/>
      <p:boldItalic r:id="rId18"/>
    </p:embeddedFont>
    <p:embeddedFont>
      <p:font typeface="Acumin Pro ExtraCondensed" panose="020B0604020202020204" charset="0"/>
      <p:regular r:id="rId19"/>
      <p:bold r:id="rId20"/>
      <p:italic r:id="rId21"/>
      <p:boldItalic r:id="rId22"/>
    </p:embeddedFont>
    <p:embeddedFont>
      <p:font typeface="Acumin Pro ExtraCondensed Smbd" panose="020B0604020202020204" charset="0"/>
      <p:regular r:id="rId23"/>
      <p:bold r:id="rId24"/>
      <p:italic r:id="rId25"/>
      <p:boldItalic r:id="rId26"/>
    </p:embeddedFont>
    <p:embeddedFont>
      <p:font typeface="Acumin Pro Medium" panose="020B0604020202020204" charset="0"/>
      <p:regular r:id="rId27"/>
      <p: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United Sans Cd Md" pitchFamily="50" charset="0"/>
      <p:regular r:id="rId41"/>
    </p:embeddedFont>
    <p:embeddedFont>
      <p:font typeface="United Sans Rg Md" pitchFamily="50"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86440"/>
  </p:normalViewPr>
  <p:slideViewPr>
    <p:cSldViewPr snapToGrid="0" snapToObjects="1">
      <p:cViewPr varScale="1">
        <p:scale>
          <a:sx n="95" d="100"/>
          <a:sy n="95" d="100"/>
        </p:scale>
        <p:origin x="58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7/13/2023</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1"/>
              </a:buClr>
              <a:buSzPts val="1200"/>
              <a:buFont typeface="Arial"/>
              <a:buChar char="-"/>
            </a:pPr>
            <a:r>
              <a:rPr lang="en-US" dirty="0"/>
              <a:t>What’s good what games (loud &amp; proud, mafia), Who Am I: immersive experiences for students to learn about social change (plus one strength: connectedness, “</a:t>
            </a:r>
            <a:r>
              <a:rPr lang="en-US" dirty="0" err="1"/>
              <a:t>mindblown</a:t>
            </a:r>
            <a:r>
              <a:rPr lang="en-US" dirty="0"/>
              <a:t>”)</a:t>
            </a:r>
          </a:p>
          <a:p>
            <a:pPr marL="171450" lvl="0" indent="-171450" algn="l" rtl="0">
              <a:lnSpc>
                <a:spcPct val="100000"/>
              </a:lnSpc>
              <a:spcBef>
                <a:spcPts val="0"/>
              </a:spcBef>
              <a:spcAft>
                <a:spcPts val="0"/>
              </a:spcAft>
              <a:buClr>
                <a:schemeClr val="dk1"/>
              </a:buClr>
              <a:buSzPts val="1200"/>
              <a:buFont typeface="Arial"/>
              <a:buChar char="-"/>
            </a:pPr>
            <a:r>
              <a:rPr lang="en-US" dirty="0"/>
              <a:t>Inclusive Leadership, we’ve all tried to solve a problem and noticed that the solution didn’t work for everyone, that’s where this comes in</a:t>
            </a:r>
          </a:p>
          <a:p>
            <a:pPr marL="171450" lvl="0" indent="-171450" algn="l" rtl="0">
              <a:lnSpc>
                <a:spcPct val="100000"/>
              </a:lnSpc>
              <a:spcBef>
                <a:spcPts val="0"/>
              </a:spcBef>
              <a:spcAft>
                <a:spcPts val="0"/>
              </a:spcAft>
              <a:buClr>
                <a:schemeClr val="dk1"/>
              </a:buClr>
              <a:buSzPts val="1200"/>
              <a:buFont typeface="Arial"/>
              <a:buChar char="-"/>
            </a:pPr>
            <a:r>
              <a:rPr lang="en-US" dirty="0"/>
              <a:t>Leaders You’re </a:t>
            </a:r>
            <a:r>
              <a:rPr lang="en-US" dirty="0" err="1"/>
              <a:t>Gonna</a:t>
            </a:r>
            <a:r>
              <a:rPr lang="en-US" dirty="0"/>
              <a:t> Meet Today</a:t>
            </a:r>
          </a:p>
          <a:p>
            <a:pPr marL="171450" lvl="0" indent="-171450" algn="l" rtl="0">
              <a:lnSpc>
                <a:spcPct val="100000"/>
              </a:lnSpc>
              <a:spcBef>
                <a:spcPts val="0"/>
              </a:spcBef>
              <a:spcAft>
                <a:spcPts val="0"/>
              </a:spcAft>
              <a:buClr>
                <a:schemeClr val="dk1"/>
              </a:buClr>
              <a:buSzPts val="1200"/>
              <a:buFont typeface="Arial"/>
              <a:buChar char="-"/>
            </a:pPr>
            <a:r>
              <a:rPr lang="en-US" dirty="0"/>
              <a:t>Point of Expectation - All Might Feel Really New, So Feel Free to Ask Questions</a:t>
            </a:r>
          </a:p>
          <a:p>
            <a:pPr marL="171450" lvl="0" indent="-171450" algn="l" rtl="0">
              <a:lnSpc>
                <a:spcPct val="100000"/>
              </a:lnSpc>
              <a:spcBef>
                <a:spcPts val="0"/>
              </a:spcBef>
              <a:spcAft>
                <a:spcPts val="0"/>
              </a:spcAft>
              <a:buClr>
                <a:schemeClr val="dk1"/>
              </a:buClr>
              <a:buSzPts val="1200"/>
              <a:buFont typeface="Arial"/>
              <a:buChar char="-"/>
            </a:pPr>
            <a:r>
              <a:rPr lang="en-US" dirty="0"/>
              <a:t>Leadership is Collaborative, because that’s true we want you all to engage with this material (let it in, let it challenge you a little bit)</a:t>
            </a:r>
          </a:p>
          <a:p>
            <a:pPr marL="171450" lvl="0" indent="-171450" algn="l" rtl="0">
              <a:lnSpc>
                <a:spcPct val="100000"/>
              </a:lnSpc>
              <a:spcBef>
                <a:spcPts val="0"/>
              </a:spcBef>
              <a:spcAft>
                <a:spcPts val="0"/>
              </a:spcAft>
              <a:buClr>
                <a:schemeClr val="dk1"/>
              </a:buClr>
              <a:buSzPts val="1200"/>
              <a:buFont typeface="Arial"/>
              <a:buChar char="-"/>
            </a:pPr>
            <a:r>
              <a:rPr lang="en-US" dirty="0"/>
              <a:t>10 minutes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Context about who I am and workshop expectations</a:t>
            </a:r>
          </a:p>
          <a:p>
            <a:pPr marL="0" lvl="0" indent="0" algn="l" rtl="0">
              <a:lnSpc>
                <a:spcPct val="100000"/>
              </a:lnSpc>
              <a:spcBef>
                <a:spcPts val="0"/>
              </a:spcBef>
              <a:spcAft>
                <a:spcPts val="0"/>
              </a:spcAft>
              <a:buNone/>
            </a:pPr>
            <a:r>
              <a:rPr lang="en-US" dirty="0"/>
              <a:t>After lunch they’ll go through exhibit that gives a breakdown of the pillars</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minutes (total 54)</a:t>
            </a:r>
          </a:p>
          <a:p>
            <a:endParaRPr lang="en-US" dirty="0"/>
          </a:p>
          <a:p>
            <a:r>
              <a:rPr lang="en-US" dirty="0"/>
              <a:t>+</a:t>
            </a:r>
            <a:r>
              <a:rPr lang="en-US" baseline="0" dirty="0"/>
              <a:t> 4 minutes (total 58) to share with entire group</a:t>
            </a:r>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10</a:t>
            </a:fld>
            <a:endParaRPr lang="en-US"/>
          </a:p>
        </p:txBody>
      </p:sp>
    </p:spTree>
    <p:extLst>
      <p:ext uri="{BB962C8B-B14F-4D97-AF65-F5344CB8AC3E}">
        <p14:creationId xmlns:p14="http://schemas.microsoft.com/office/powerpoint/2010/main" val="213832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(total 60)</a:t>
            </a:r>
          </a:p>
        </p:txBody>
      </p:sp>
      <p:sp>
        <p:nvSpPr>
          <p:cNvPr id="4" name="Slide Number Placeholder 3"/>
          <p:cNvSpPr>
            <a:spLocks noGrp="1"/>
          </p:cNvSpPr>
          <p:nvPr>
            <p:ph type="sldNum" sz="quarter" idx="10"/>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57449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16 minutes (6 personal +10 social), includes</a:t>
            </a:r>
            <a:r>
              <a:rPr lang="en-US" baseline="0" dirty="0"/>
              <a:t> sharing with partner</a:t>
            </a:r>
            <a:r>
              <a:rPr lang="en-US" dirty="0"/>
              <a:t>, (Total 18)</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Ethnicity v. Race: desi identity or </a:t>
            </a:r>
            <a:r>
              <a:rPr lang="en-US" dirty="0" err="1"/>
              <a:t>mediterranean</a:t>
            </a:r>
            <a:r>
              <a:rPr lang="en-US" dirty="0"/>
              <a:t> (ex. adopted </a:t>
            </a:r>
            <a:r>
              <a:rPr lang="en-US" dirty="0" err="1"/>
              <a:t>ppl</a:t>
            </a:r>
            <a:r>
              <a:rPr lang="en-US" dirty="0"/>
              <a:t>) </a:t>
            </a:r>
          </a:p>
          <a:p>
            <a:pPr marL="0" lvl="0" indent="0" algn="l" rtl="0">
              <a:lnSpc>
                <a:spcPct val="100000"/>
              </a:lnSpc>
              <a:spcBef>
                <a:spcPts val="0"/>
              </a:spcBef>
              <a:spcAft>
                <a:spcPts val="0"/>
              </a:spcAft>
              <a:buSzPts val="1400"/>
              <a:buNone/>
            </a:pPr>
            <a:r>
              <a:rPr lang="en-US" dirty="0"/>
              <a:t>Ability: </a:t>
            </a:r>
            <a:r>
              <a:rPr lang="en-US" dirty="0" err="1"/>
              <a:t>neurotypical</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Ex: if someone’s a </a:t>
            </a:r>
            <a:r>
              <a:rPr lang="en-US" dirty="0" err="1"/>
              <a:t>chinese</a:t>
            </a:r>
            <a:r>
              <a:rPr lang="en-US" dirty="0"/>
              <a:t> student adopted by white parents, their nationality might be American,  ethnicity is </a:t>
            </a:r>
            <a:r>
              <a:rPr lang="en-US" dirty="0" err="1"/>
              <a:t>chinese</a:t>
            </a:r>
            <a:r>
              <a:rPr lang="en-US" dirty="0"/>
              <a:t> but their race is </a:t>
            </a:r>
            <a:r>
              <a:rPr lang="en-US" dirty="0" err="1"/>
              <a:t>asian</a:t>
            </a:r>
            <a:endParaRPr lang="en-US" dirty="0"/>
          </a:p>
          <a:p>
            <a:pPr marL="457200" lvl="0" indent="-317500" algn="l" rtl="0">
              <a:lnSpc>
                <a:spcPct val="100000"/>
              </a:lnSpc>
              <a:spcBef>
                <a:spcPts val="0"/>
              </a:spcBef>
              <a:spcAft>
                <a:spcPts val="0"/>
              </a:spcAft>
              <a:buSzPts val="1400"/>
              <a:buChar char="-"/>
            </a:pPr>
            <a:r>
              <a:rPr lang="en-US" dirty="0"/>
              <a:t>Race: phenotypic presentation</a:t>
            </a:r>
          </a:p>
          <a:p>
            <a:pPr marL="457200" lvl="0" indent="-317500" algn="l" rtl="0">
              <a:lnSpc>
                <a:spcPct val="100000"/>
              </a:lnSpc>
              <a:spcBef>
                <a:spcPts val="0"/>
              </a:spcBef>
              <a:spcAft>
                <a:spcPts val="0"/>
              </a:spcAft>
              <a:buSzPts val="1400"/>
              <a:buChar char="-"/>
            </a:pPr>
            <a:r>
              <a:rPr lang="en-US" dirty="0"/>
              <a:t>Ethnicity: nationality, cultural background</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Give example of yourself</a:t>
            </a:r>
          </a:p>
          <a:p>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55360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dirty="0"/>
              <a:t>As a whole group</a:t>
            </a:r>
          </a:p>
          <a:p>
            <a:pPr marL="0" lvl="0" indent="0" algn="l" rtl="0">
              <a:lnSpc>
                <a:spcPct val="100000"/>
              </a:lnSpc>
              <a:spcBef>
                <a:spcPts val="0"/>
              </a:spcBef>
              <a:spcAft>
                <a:spcPts val="0"/>
              </a:spcAft>
              <a:buSzPts val="1400"/>
              <a:buNone/>
            </a:pPr>
            <a:r>
              <a:rPr lang="en-US" dirty="0"/>
              <a:t>8 minutes (Total 26)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Biggest difference b/w social identity wheel vs personal identity wheel: social are assigned by social structures, can change lived experiences, </a:t>
            </a:r>
          </a:p>
          <a:p>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47200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2 </a:t>
            </a:r>
            <a:r>
              <a:rPr lang="en-US" dirty="0" err="1"/>
              <a:t>mins</a:t>
            </a:r>
            <a:r>
              <a:rPr lang="en-US" dirty="0"/>
              <a:t> (total 28) </a:t>
            </a:r>
          </a:p>
          <a:p>
            <a:pPr marL="0" lvl="0" indent="0" algn="l" rtl="0">
              <a:lnSpc>
                <a:spcPct val="100000"/>
              </a:lnSpc>
              <a:spcBef>
                <a:spcPts val="0"/>
              </a:spcBef>
              <a:spcAft>
                <a:spcPts val="0"/>
              </a:spcAft>
              <a:buSzPts val="1400"/>
              <a:buNone/>
            </a:pPr>
            <a:r>
              <a:rPr lang="en-US" dirty="0"/>
              <a:t>So how is power connected to privilege? Some things that give us power are outside of our control.</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255961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4 </a:t>
            </a:r>
            <a:r>
              <a:rPr lang="en-US" dirty="0" err="1"/>
              <a:t>mins</a:t>
            </a:r>
            <a:r>
              <a:rPr lang="en-US" dirty="0"/>
              <a:t> (Total 32)</a:t>
            </a:r>
          </a:p>
          <a:p>
            <a:pPr marL="0" lvl="0" indent="0" algn="l" rtl="0">
              <a:lnSpc>
                <a:spcPct val="100000"/>
              </a:lnSpc>
              <a:spcBef>
                <a:spcPts val="0"/>
              </a:spcBef>
              <a:spcAft>
                <a:spcPts val="0"/>
              </a:spcAft>
              <a:buSzPts val="1400"/>
              <a:buNone/>
            </a:pPr>
            <a:r>
              <a:rPr lang="en-US" dirty="0"/>
              <a:t>Power and Privilege show up at the party together most visibly in our language. “Needy” and Food Insecurity (we all experience need but the fixation here is naming and shaming low-income people for not having access to the things we all need). We call that stigma and its prevents us from working together on a level playing field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Tie to service</a:t>
            </a:r>
          </a:p>
          <a:p>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324048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2 </a:t>
            </a:r>
            <a:r>
              <a:rPr lang="en-US" dirty="0" err="1"/>
              <a:t>mins</a:t>
            </a:r>
            <a:r>
              <a:rPr lang="en-US" dirty="0"/>
              <a:t> (total 34)</a:t>
            </a:r>
          </a:p>
          <a:p>
            <a:pPr marL="0" lvl="0" indent="0" algn="l" rtl="0">
              <a:lnSpc>
                <a:spcPct val="100000"/>
              </a:lnSpc>
              <a:spcBef>
                <a:spcPts val="0"/>
              </a:spcBef>
              <a:spcAft>
                <a:spcPts val="0"/>
              </a:spcAft>
              <a:buSzPts val="1400"/>
              <a:buNone/>
            </a:pPr>
            <a:r>
              <a:rPr lang="en-US" dirty="0"/>
              <a:t>What would it look like if we were always thinking about each other, thinking about power dynamics so that everyone could contribute and enjoy (re-imagine approach)</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Definition of inclusive leadership </a:t>
            </a:r>
          </a:p>
          <a:p>
            <a:pPr marL="0" lvl="0" indent="0" algn="l" rtl="0">
              <a:lnSpc>
                <a:spcPct val="100000"/>
              </a:lnSpc>
              <a:spcBef>
                <a:spcPts val="0"/>
              </a:spcBef>
              <a:spcAft>
                <a:spcPts val="0"/>
              </a:spcAft>
              <a:buSzPts val="1400"/>
              <a:buNone/>
            </a:pPr>
            <a:r>
              <a:rPr lang="en-US" dirty="0"/>
              <a:t>Say the pillars, but don’t have to explain</a:t>
            </a:r>
          </a:p>
          <a:p>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2120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5 Pillars</a:t>
            </a:r>
            <a:r>
              <a:rPr lang="en-US" baseline="0" dirty="0"/>
              <a:t> of Inclusive Leadership: SHARE</a:t>
            </a:r>
          </a:p>
          <a:p>
            <a:pPr marL="0" lvl="0" indent="0" algn="l" rtl="0">
              <a:lnSpc>
                <a:spcPct val="100000"/>
              </a:lnSpc>
              <a:spcBef>
                <a:spcPts val="0"/>
              </a:spcBef>
              <a:spcAft>
                <a:spcPts val="0"/>
              </a:spcAft>
              <a:buSzPts val="1400"/>
              <a:buNone/>
            </a:pPr>
            <a:r>
              <a:rPr lang="en-US" baseline="0" dirty="0"/>
              <a:t>S – Self-Awareness</a:t>
            </a:r>
          </a:p>
          <a:p>
            <a:pPr marL="0" lvl="0" indent="0" algn="l" rtl="0">
              <a:lnSpc>
                <a:spcPct val="100000"/>
              </a:lnSpc>
              <a:spcBef>
                <a:spcPts val="0"/>
              </a:spcBef>
              <a:spcAft>
                <a:spcPts val="0"/>
              </a:spcAft>
              <a:buSzPts val="1400"/>
              <a:buNone/>
            </a:pPr>
            <a:r>
              <a:rPr lang="en-US" baseline="0" dirty="0"/>
              <a:t>H – Honor Others</a:t>
            </a:r>
          </a:p>
          <a:p>
            <a:pPr marL="0" lvl="0" indent="0" algn="l" rtl="0">
              <a:lnSpc>
                <a:spcPct val="100000"/>
              </a:lnSpc>
              <a:spcBef>
                <a:spcPts val="0"/>
              </a:spcBef>
              <a:spcAft>
                <a:spcPts val="0"/>
              </a:spcAft>
              <a:buSzPts val="1400"/>
              <a:buNone/>
            </a:pPr>
            <a:r>
              <a:rPr lang="en-US" baseline="0" dirty="0"/>
              <a:t>A – Acquire Competencies</a:t>
            </a:r>
          </a:p>
          <a:p>
            <a:pPr marL="0" lvl="0" indent="0" algn="l" rtl="0">
              <a:lnSpc>
                <a:spcPct val="100000"/>
              </a:lnSpc>
              <a:spcBef>
                <a:spcPts val="0"/>
              </a:spcBef>
              <a:spcAft>
                <a:spcPts val="0"/>
              </a:spcAft>
              <a:buSzPts val="1400"/>
              <a:buNone/>
            </a:pPr>
            <a:r>
              <a:rPr lang="en-US" baseline="0" dirty="0"/>
              <a:t>R – Reimagine Leadership</a:t>
            </a:r>
          </a:p>
          <a:p>
            <a:pPr marL="0" lvl="0" indent="0" algn="l" rtl="0">
              <a:lnSpc>
                <a:spcPct val="100000"/>
              </a:lnSpc>
              <a:spcBef>
                <a:spcPts val="0"/>
              </a:spcBef>
              <a:spcAft>
                <a:spcPts val="0"/>
              </a:spcAft>
              <a:buSzPts val="1400"/>
              <a:buNone/>
            </a:pPr>
            <a:r>
              <a:rPr lang="en-US" baseline="0" dirty="0"/>
              <a:t>E – Educate and Advocate</a:t>
            </a:r>
            <a:endParaRPr lang="en-US"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325013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10 minutes (Total 44)</a:t>
            </a:r>
          </a:p>
          <a:p>
            <a:pPr marL="0" lvl="0" indent="0" algn="l" rtl="0">
              <a:lnSpc>
                <a:spcPct val="100000"/>
              </a:lnSpc>
              <a:spcBef>
                <a:spcPts val="0"/>
              </a:spcBef>
              <a:spcAft>
                <a:spcPts val="0"/>
              </a:spcAft>
              <a:buSzPts val="1400"/>
              <a:buNone/>
            </a:pPr>
            <a:r>
              <a:rPr lang="en-US" dirty="0"/>
              <a:t>https://youtu.be/MIeOH351oi8 </a:t>
            </a:r>
          </a:p>
          <a:p>
            <a:endParaRPr lang="en-US" dirty="0"/>
          </a:p>
        </p:txBody>
      </p:sp>
      <p:sp>
        <p:nvSpPr>
          <p:cNvPr id="4" name="Slide Number Placeholder 3"/>
          <p:cNvSpPr>
            <a:spLocks noGrp="1"/>
          </p:cNvSpPr>
          <p:nvPr>
            <p:ph type="sldNum" sz="quarter" idx="10"/>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134056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minutes (Total 49)</a:t>
            </a:r>
          </a:p>
          <a:p>
            <a:endParaRPr lang="en-US" dirty="0"/>
          </a:p>
          <a:p>
            <a:r>
              <a:rPr lang="en-US" dirty="0"/>
              <a:t>Get into groups of three,</a:t>
            </a:r>
            <a:r>
              <a:rPr lang="en-US" baseline="0" dirty="0"/>
              <a:t> and share:</a:t>
            </a:r>
          </a:p>
          <a:p>
            <a:pPr marL="171450" indent="-171450">
              <a:buFontTx/>
              <a:buChar char="-"/>
            </a:pPr>
            <a:r>
              <a:rPr lang="en-US" baseline="0" dirty="0"/>
              <a:t>What you see – literally</a:t>
            </a:r>
          </a:p>
          <a:p>
            <a:pPr marL="171450" indent="-171450">
              <a:buFontTx/>
              <a:buChar char="-"/>
            </a:pPr>
            <a:r>
              <a:rPr lang="en-US" baseline="0" dirty="0"/>
              <a:t>What meaning does it have</a:t>
            </a:r>
          </a:p>
          <a:p>
            <a:pPr marL="171450" indent="-171450">
              <a:buFontTx/>
              <a:buChar char="-"/>
            </a:pPr>
            <a:r>
              <a:rPr lang="en-US" baseline="0" dirty="0"/>
              <a:t>What do your partners see</a:t>
            </a:r>
          </a:p>
        </p:txBody>
      </p:sp>
      <p:sp>
        <p:nvSpPr>
          <p:cNvPr id="4" name="Slide Number Placeholder 3"/>
          <p:cNvSpPr>
            <a:spLocks noGrp="1"/>
          </p:cNvSpPr>
          <p:nvPr>
            <p:ph type="sldNum" sz="quarter" idx="10"/>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2301911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7/13/2023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7/13/2023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7/13/2023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Logo" descr="Purdue Logo">
            <a:extLst>
              <a:ext uri="{FF2B5EF4-FFF2-40B4-BE49-F238E27FC236}">
                <a16:creationId xmlns:a16="http://schemas.microsoft.com/office/drawing/2014/main" id="{37AA656F-1CE8-0042-9153-40F0FC723CE4}"/>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7/13/2023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7/13/2023</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d Md" pitchFamily="50" charset="0"/>
              </a:defRPr>
            </a:lvl1pPr>
          </a:lstStyle>
          <a:p>
            <a:r>
              <a:rPr lang="en-US" b="1"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7/13/2023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7/13/2023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7/13/2023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IeOH351oi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7/13/2023</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7" name="Google Shape;216;p1"/>
          <p:cNvPicPr preferRelativeResize="0"/>
          <p:nvPr/>
        </p:nvPicPr>
        <p:blipFill rotWithShape="1">
          <a:blip r:embed="rId3">
            <a:alphaModFix/>
          </a:blip>
          <a:srcRect/>
          <a:stretch/>
        </p:blipFill>
        <p:spPr>
          <a:xfrm>
            <a:off x="810709" y="332735"/>
            <a:ext cx="2768514" cy="2782520"/>
          </a:xfrm>
          <a:prstGeom prst="rect">
            <a:avLst/>
          </a:prstGeom>
          <a:noFill/>
          <a:ln>
            <a:noFill/>
          </a:ln>
        </p:spPr>
      </p:pic>
      <p:sp>
        <p:nvSpPr>
          <p:cNvPr id="8" name="Title">
            <a:extLst>
              <a:ext uri="{FF2B5EF4-FFF2-40B4-BE49-F238E27FC236}">
                <a16:creationId xmlns:a16="http://schemas.microsoft.com/office/drawing/2014/main" id="{1C6DAED2-C73D-2443-84E6-FD89A1066655}"/>
              </a:ext>
            </a:extLst>
          </p:cNvPr>
          <p:cNvSpPr>
            <a:spLocks noGrp="1"/>
          </p:cNvSpPr>
          <p:nvPr>
            <p:ph type="ctrTitle"/>
          </p:nvPr>
        </p:nvSpPr>
        <p:spPr>
          <a:xfrm>
            <a:off x="4358433" y="1012290"/>
            <a:ext cx="5752221" cy="1828193"/>
          </a:xfrm>
        </p:spPr>
        <p:txBody>
          <a:bodyPr/>
          <a:lstStyle/>
          <a:p>
            <a:r>
              <a:rPr lang="en-US" sz="6600" dirty="0">
                <a:latin typeface="Acumin Pro ExtraCondensed" panose="020B0604020202020204" charset="0"/>
              </a:rPr>
              <a:t>Making Organizations More Inclusive</a:t>
            </a:r>
          </a:p>
        </p:txBody>
      </p:sp>
      <p:sp>
        <p:nvSpPr>
          <p:cNvPr id="2" name="Rectangle 1"/>
          <p:cNvSpPr/>
          <p:nvPr/>
        </p:nvSpPr>
        <p:spPr>
          <a:xfrm>
            <a:off x="4331742" y="3365888"/>
            <a:ext cx="6048205" cy="1015663"/>
          </a:xfrm>
          <a:prstGeom prst="rect">
            <a:avLst/>
          </a:prstGeom>
        </p:spPr>
        <p:txBody>
          <a:bodyPr wrap="square">
            <a:spAutoFit/>
          </a:bodyPr>
          <a:lstStyle/>
          <a:p>
            <a:pPr lvl="0">
              <a:buClr>
                <a:srgbClr val="000000"/>
              </a:buClr>
              <a:buSzPts val="2400"/>
            </a:pPr>
            <a:r>
              <a:rPr lang="en-US" sz="2400" b="1" dirty="0">
                <a:solidFill>
                  <a:schemeClr val="dk1"/>
                </a:solidFill>
                <a:ea typeface="Arial"/>
                <a:cs typeface="Arial"/>
                <a:sym typeface="Arial"/>
              </a:rPr>
              <a:t>Jesus Romero</a:t>
            </a:r>
            <a:endParaRPr lang="en-US" sz="1400" dirty="0">
              <a:solidFill>
                <a:srgbClr val="000000"/>
              </a:solidFill>
              <a:ea typeface="Arial"/>
              <a:cs typeface="Arial"/>
              <a:sym typeface="Arial"/>
            </a:endParaRPr>
          </a:p>
          <a:p>
            <a:pPr lvl="0">
              <a:buClr>
                <a:srgbClr val="000000"/>
              </a:buClr>
              <a:buSzPts val="1800"/>
            </a:pPr>
            <a:r>
              <a:rPr lang="en-US" dirty="0">
                <a:solidFill>
                  <a:srgbClr val="000000"/>
                </a:solidFill>
                <a:cs typeface="Arial"/>
                <a:sym typeface="Arial"/>
              </a:rPr>
              <a:t>Associate Director</a:t>
            </a:r>
            <a:endParaRPr lang="en-US" dirty="0">
              <a:solidFill>
                <a:schemeClr val="dk1"/>
              </a:solidFill>
              <a:cs typeface="Arial"/>
              <a:sym typeface="Arial"/>
            </a:endParaRPr>
          </a:p>
          <a:p>
            <a:pPr lvl="0">
              <a:buClr>
                <a:srgbClr val="000000"/>
              </a:buClr>
              <a:buSzPts val="1800"/>
            </a:pPr>
            <a:r>
              <a:rPr lang="en-US" dirty="0">
                <a:solidFill>
                  <a:schemeClr val="dk1"/>
                </a:solidFill>
                <a:ea typeface="Arial"/>
                <a:cs typeface="Arial"/>
                <a:sym typeface="Arial"/>
              </a:rPr>
              <a:t>Roger C. Stewart Leadership &amp; Professional Development</a:t>
            </a:r>
          </a:p>
        </p:txBody>
      </p:sp>
    </p:spTree>
    <p:extLst>
      <p:ext uri="{BB962C8B-B14F-4D97-AF65-F5344CB8AC3E}">
        <p14:creationId xmlns:p14="http://schemas.microsoft.com/office/powerpoint/2010/main" val="60448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3" y="346422"/>
            <a:ext cx="9234309" cy="553998"/>
          </a:xfrm>
        </p:spPr>
        <p:txBody>
          <a:bodyPr/>
          <a:lstStyle/>
          <a:p>
            <a:r>
              <a:rPr lang="en-US" sz="4000" dirty="0"/>
              <a:t>Sharing Experiences</a:t>
            </a:r>
          </a:p>
        </p:txBody>
      </p:sp>
      <p:sp>
        <p:nvSpPr>
          <p:cNvPr id="3" name="Subtitle 2"/>
          <p:cNvSpPr>
            <a:spLocks noGrp="1"/>
          </p:cNvSpPr>
          <p:nvPr>
            <p:ph type="subTitle" idx="1"/>
          </p:nvPr>
        </p:nvSpPr>
        <p:spPr>
          <a:xfrm>
            <a:off x="1043553" y="1345166"/>
            <a:ext cx="7288495" cy="3816429"/>
          </a:xfrm>
        </p:spPr>
        <p:txBody>
          <a:bodyPr/>
          <a:lstStyle/>
          <a:p>
            <a:r>
              <a:rPr lang="en-US" dirty="0">
                <a:solidFill>
                  <a:schemeClr val="bg1"/>
                </a:solidFill>
              </a:rPr>
              <a:t>In what ways is your organization limiting inclusive leadership practice (least favorable grades)?</a:t>
            </a:r>
          </a:p>
          <a:p>
            <a:endParaRPr lang="en-US" dirty="0"/>
          </a:p>
          <a:p>
            <a:r>
              <a:rPr lang="en-US" b="0" dirty="0">
                <a:solidFill>
                  <a:schemeClr val="bg1"/>
                </a:solidFill>
              </a:rPr>
              <a:t>Groups of 3</a:t>
            </a:r>
          </a:p>
          <a:p>
            <a:pPr marL="342900" indent="-342900">
              <a:buFont typeface="Wingdings" panose="05000000000000000000" pitchFamily="2" charset="2"/>
              <a:buChar char="§"/>
            </a:pPr>
            <a:r>
              <a:rPr lang="en-US" b="0" dirty="0">
                <a:solidFill>
                  <a:schemeClr val="bg1"/>
                </a:solidFill>
              </a:rPr>
              <a:t>What might you do to personally address this?</a:t>
            </a:r>
          </a:p>
          <a:p>
            <a:pPr marL="342900" indent="-342900">
              <a:buFont typeface="Wingdings" panose="05000000000000000000" pitchFamily="2" charset="2"/>
              <a:buChar char="§"/>
            </a:pPr>
            <a:r>
              <a:rPr lang="en-US" b="0" dirty="0">
                <a:solidFill>
                  <a:schemeClr val="bg1"/>
                </a:solidFill>
              </a:rPr>
              <a:t>What can the organization do as a whole?</a:t>
            </a:r>
          </a:p>
          <a:p>
            <a:pPr marL="342900" indent="-342900">
              <a:buFont typeface="Wingdings" panose="05000000000000000000" pitchFamily="2" charset="2"/>
              <a:buChar char="§"/>
            </a:pPr>
            <a:r>
              <a:rPr lang="en-US" b="0" dirty="0">
                <a:solidFill>
                  <a:schemeClr val="bg1"/>
                </a:solidFill>
              </a:rPr>
              <a:t>Are there policies, requirements or spoken/unspoken expectations that are perpetuating exclusive behaviors?</a:t>
            </a:r>
          </a:p>
          <a:p>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7/13/2023</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68179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875" y="1557666"/>
            <a:ext cx="8053136" cy="2769989"/>
          </a:xfrm>
        </p:spPr>
        <p:txBody>
          <a:bodyPr/>
          <a:lstStyle/>
          <a:p>
            <a:pPr lvl="0">
              <a:lnSpc>
                <a:spcPct val="100000"/>
              </a:lnSpc>
              <a:spcBef>
                <a:spcPts val="0"/>
              </a:spcBef>
            </a:pPr>
            <a:r>
              <a:rPr lang="en-US" sz="3600" cap="none" dirty="0">
                <a:latin typeface="Arial"/>
                <a:ea typeface="Arial"/>
                <a:cs typeface="Arial"/>
                <a:sym typeface="Arial"/>
              </a:rPr>
              <a:t>Questions?</a:t>
            </a:r>
            <a:br>
              <a:rPr lang="en-US" sz="3600" b="0" i="0" cap="none" dirty="0">
                <a:latin typeface="Arial"/>
                <a:ea typeface="Arial"/>
                <a:cs typeface="Arial"/>
                <a:sym typeface="Arial"/>
              </a:rPr>
            </a:br>
            <a:br>
              <a:rPr lang="en-US" sz="3600" b="0" cap="none" dirty="0">
                <a:latin typeface="Arial"/>
                <a:ea typeface="Arial"/>
                <a:cs typeface="Arial"/>
                <a:sym typeface="Arial"/>
              </a:rPr>
            </a:br>
            <a:r>
              <a:rPr lang="en-US" sz="2400" b="0" cap="none" dirty="0">
                <a:latin typeface="Arial"/>
                <a:ea typeface="Arial"/>
                <a:cs typeface="Arial"/>
                <a:sym typeface="Arial"/>
              </a:rPr>
              <a:t>leadership@purdue.edu</a:t>
            </a:r>
            <a:br>
              <a:rPr lang="en-US" sz="2400" b="0" cap="none" dirty="0">
                <a:latin typeface="Arial"/>
                <a:ea typeface="Arial"/>
                <a:cs typeface="Arial"/>
                <a:sym typeface="Arial"/>
              </a:rPr>
            </a:br>
            <a:r>
              <a:rPr lang="en-US" sz="2400" b="0" cap="none" dirty="0">
                <a:latin typeface="Arial"/>
                <a:ea typeface="Arial"/>
                <a:cs typeface="Arial"/>
                <a:sym typeface="Arial"/>
              </a:rPr>
              <a:t>765-496-2450</a:t>
            </a:r>
            <a:br>
              <a:rPr lang="en-US" b="0" cap="none" dirty="0">
                <a:solidFill>
                  <a:srgbClr val="606060"/>
                </a:solidFill>
                <a:latin typeface="Arial"/>
                <a:ea typeface="Arial"/>
                <a:cs typeface="Arial"/>
                <a:sym typeface="Arial"/>
              </a:rPr>
            </a:br>
            <a:endParaRPr lang="en-US" dirty="0"/>
          </a:p>
        </p:txBody>
      </p:sp>
      <p:sp>
        <p:nvSpPr>
          <p:cNvPr id="4" name="Date Placeholder 3"/>
          <p:cNvSpPr>
            <a:spLocks noGrp="1"/>
          </p:cNvSpPr>
          <p:nvPr>
            <p:ph type="dt" sz="half" idx="10"/>
          </p:nvPr>
        </p:nvSpPr>
        <p:spPr/>
        <p:txBody>
          <a:bodyPr/>
          <a:lstStyle/>
          <a:p>
            <a:fld id="{049DC8E1-D369-0F48-9062-BB068AFD07CE}" type="datetime1">
              <a:rPr lang="en-US" smtClean="0"/>
              <a:pPr/>
              <a:t>7/13/2023</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172115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78748"/>
            <a:ext cx="4177880" cy="498598"/>
          </a:xfrm>
        </p:spPr>
        <p:txBody>
          <a:bodyPr/>
          <a:lstStyle/>
          <a:p>
            <a:pPr algn="ctr"/>
            <a:r>
              <a:rPr lang="en-US" sz="3600" dirty="0"/>
              <a:t>Identity Wheel</a:t>
            </a:r>
          </a:p>
        </p:txBody>
      </p:sp>
      <p:sp>
        <p:nvSpPr>
          <p:cNvPr id="4" name="Date Placeholder 3"/>
          <p:cNvSpPr>
            <a:spLocks noGrp="1"/>
          </p:cNvSpPr>
          <p:nvPr>
            <p:ph type="dt" sz="half" idx="10"/>
          </p:nvPr>
        </p:nvSpPr>
        <p:spPr/>
        <p:txBody>
          <a:bodyPr/>
          <a:lstStyle/>
          <a:p>
            <a:fld id="{049DC8E1-D369-0F48-9062-BB068AFD07CE}" type="datetime1">
              <a:rPr lang="en-US" smtClean="0"/>
              <a:pPr/>
              <a:t>7/13/2023</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41" y="2226364"/>
            <a:ext cx="3641035" cy="36410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705" y="1256858"/>
            <a:ext cx="3414758" cy="3455249"/>
          </a:xfrm>
          <a:prstGeom prst="rect">
            <a:avLst/>
          </a:prstGeom>
        </p:spPr>
      </p:pic>
    </p:spTree>
    <p:extLst>
      <p:ext uri="{BB962C8B-B14F-4D97-AF65-F5344CB8AC3E}">
        <p14:creationId xmlns:p14="http://schemas.microsoft.com/office/powerpoint/2010/main" val="152252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4" y="346422"/>
            <a:ext cx="9234309" cy="553998"/>
          </a:xfrm>
        </p:spPr>
        <p:txBody>
          <a:bodyPr/>
          <a:lstStyle/>
          <a:p>
            <a:r>
              <a:rPr lang="en-US" sz="4000" dirty="0"/>
              <a:t>Reflection Questions</a:t>
            </a:r>
          </a:p>
        </p:txBody>
      </p:sp>
      <p:sp>
        <p:nvSpPr>
          <p:cNvPr id="4" name="Text Placeholder 3"/>
          <p:cNvSpPr>
            <a:spLocks noGrp="1"/>
          </p:cNvSpPr>
          <p:nvPr>
            <p:ph type="body" sz="quarter" idx="14"/>
          </p:nvPr>
        </p:nvSpPr>
        <p:spPr>
          <a:xfrm>
            <a:off x="1700463" y="1716506"/>
            <a:ext cx="7616386" cy="3657572"/>
          </a:xfrm>
        </p:spPr>
        <p:txBody>
          <a:bodyPr>
            <a:normAutofit/>
          </a:bodyPr>
          <a:lstStyle/>
          <a:p>
            <a:pPr>
              <a:spcAft>
                <a:spcPts val="1200"/>
              </a:spcAft>
            </a:pPr>
            <a:r>
              <a:rPr lang="en-US" sz="2400" dirty="0"/>
              <a:t>What were your initial thoughts after completing this exercise?</a:t>
            </a:r>
          </a:p>
          <a:p>
            <a:pPr>
              <a:spcAft>
                <a:spcPts val="1200"/>
              </a:spcAft>
            </a:pPr>
            <a:r>
              <a:rPr lang="en-US" sz="2400" dirty="0"/>
              <a:t>Which identity do you think about most often? Why?</a:t>
            </a:r>
          </a:p>
          <a:p>
            <a:pPr>
              <a:spcAft>
                <a:spcPts val="1200"/>
              </a:spcAft>
            </a:pPr>
            <a:r>
              <a:rPr lang="en-US" sz="2400" dirty="0"/>
              <a:t>How do your social identities impact the way you experience Purdue?</a:t>
            </a:r>
          </a:p>
        </p:txBody>
      </p:sp>
      <p:sp>
        <p:nvSpPr>
          <p:cNvPr id="5" name="Date Placeholder 4"/>
          <p:cNvSpPr>
            <a:spLocks noGrp="1"/>
          </p:cNvSpPr>
          <p:nvPr>
            <p:ph type="dt" sz="half" idx="2"/>
          </p:nvPr>
        </p:nvSpPr>
        <p:spPr/>
        <p:txBody>
          <a:bodyPr/>
          <a:lstStyle/>
          <a:p>
            <a:fld id="{E0C8DACD-4E35-4E4C-AC75-C3DE50F04E7E}" type="datetime1">
              <a:rPr lang="en-US" smtClean="0"/>
              <a:pPr/>
              <a:t>7/13/2023</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6837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a:xfrm>
            <a:off x="1959575" y="1443790"/>
            <a:ext cx="6487002" cy="3112168"/>
          </a:xfrm>
        </p:spPr>
        <p:txBody>
          <a:bodyPr/>
          <a:lstStyle/>
          <a:p>
            <a:pPr lvl="0" algn="just">
              <a:buClr>
                <a:srgbClr val="000000"/>
              </a:buClr>
              <a:buSzPts val="2800"/>
            </a:pPr>
            <a:r>
              <a:rPr lang="en-US" sz="2800" b="1" i="1" dirty="0">
                <a:latin typeface="Acumin Pro Semibold" panose="020B0604020202020204" charset="0"/>
                <a:ea typeface="Arial"/>
                <a:cs typeface="Arial"/>
                <a:sym typeface="Arial"/>
              </a:rPr>
              <a:t>“We’re all put ahead and behind by the circumstances of our birth. We all have a combination of both. And it changes minute by minute, depending on where we are, who we’re seeing, or what we’re required to do.”</a:t>
            </a:r>
          </a:p>
          <a:p>
            <a:pPr lvl="0" algn="r">
              <a:buClr>
                <a:srgbClr val="000000"/>
              </a:buClr>
              <a:buSzPts val="2800"/>
            </a:pPr>
            <a:r>
              <a:rPr lang="en-US" sz="2800" b="1" i="1" dirty="0">
                <a:latin typeface="Acumin Pro Semibold" panose="020B0604020202020204" charset="0"/>
                <a:ea typeface="Arial"/>
                <a:cs typeface="Arial"/>
                <a:sym typeface="Arial"/>
              </a:rPr>
              <a:t>- Peggy McIntosh</a:t>
            </a:r>
          </a:p>
          <a:p>
            <a:pPr lvl="0" algn="just">
              <a:buClr>
                <a:srgbClr val="000000"/>
              </a:buClr>
              <a:buSzPts val="2800"/>
            </a:pPr>
            <a:r>
              <a:rPr lang="en-US" sz="2800" b="1" i="1" dirty="0">
                <a:solidFill>
                  <a:srgbClr val="606060"/>
                </a:solidFill>
                <a:latin typeface="Acumin Pro Semibold" panose="020B0604020202020204" charset="0"/>
                <a:ea typeface="Arial"/>
                <a:cs typeface="Arial"/>
                <a:sym typeface="Arial"/>
              </a:rPr>
              <a:t>	</a:t>
            </a:r>
            <a:endParaRPr lang="en-US" sz="2800" dirty="0">
              <a:solidFill>
                <a:srgbClr val="000000"/>
              </a:solidFill>
              <a:latin typeface="Acumin Pro Semibold" panose="020B0604020202020204" charset="0"/>
              <a:ea typeface="Arial"/>
              <a:cs typeface="Arial"/>
              <a:sym typeface="Arial"/>
            </a:endParaRP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7/13/2023</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68809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4" y="346422"/>
            <a:ext cx="9234309" cy="553998"/>
          </a:xfrm>
        </p:spPr>
        <p:txBody>
          <a:bodyPr/>
          <a:lstStyle/>
          <a:p>
            <a:r>
              <a:rPr lang="en-US" sz="4000" dirty="0"/>
              <a:t>Understanding Privilege</a:t>
            </a:r>
          </a:p>
        </p:txBody>
      </p:sp>
      <p:sp>
        <p:nvSpPr>
          <p:cNvPr id="4" name="Text Placeholder 3"/>
          <p:cNvSpPr>
            <a:spLocks noGrp="1"/>
          </p:cNvSpPr>
          <p:nvPr>
            <p:ph type="body" sz="quarter" idx="14"/>
          </p:nvPr>
        </p:nvSpPr>
        <p:spPr>
          <a:xfrm>
            <a:off x="1828800" y="1620254"/>
            <a:ext cx="7488049" cy="3753824"/>
          </a:xfrm>
        </p:spPr>
        <p:txBody>
          <a:bodyPr>
            <a:normAutofit fontScale="92500" lnSpcReduction="10000"/>
          </a:bodyPr>
          <a:lstStyle/>
          <a:p>
            <a:pPr>
              <a:spcAft>
                <a:spcPts val="1200"/>
              </a:spcAft>
            </a:pPr>
            <a:r>
              <a:rPr lang="en-US" sz="2200" dirty="0"/>
              <a:t>operates on personal, interpersonal, cultural, and institutional levels and gives advantages, favors, and benefits to members of dominant groups at the expense of members of target groups</a:t>
            </a:r>
          </a:p>
          <a:p>
            <a:pPr>
              <a:spcAft>
                <a:spcPts val="1200"/>
              </a:spcAft>
            </a:pPr>
            <a:r>
              <a:rPr lang="en-US" sz="2200" dirty="0"/>
              <a:t>neither common nor universal</a:t>
            </a:r>
          </a:p>
          <a:p>
            <a:pPr>
              <a:spcAft>
                <a:spcPts val="1200"/>
              </a:spcAft>
            </a:pPr>
            <a:r>
              <a:rPr lang="en-US" sz="2200" dirty="0"/>
              <a:t>is granted, not earned or brought into being by one’s individual effort or talent</a:t>
            </a:r>
          </a:p>
          <a:p>
            <a:pPr>
              <a:spcAft>
                <a:spcPts val="1200"/>
              </a:spcAft>
            </a:pPr>
            <a:r>
              <a:rPr lang="en-US" sz="2200" dirty="0"/>
              <a:t>is a right or entitlement that is related to preferred status or rank</a:t>
            </a:r>
          </a:p>
          <a:p>
            <a:pPr>
              <a:spcAft>
                <a:spcPts val="1200"/>
              </a:spcAft>
            </a:pPr>
            <a:r>
              <a:rPr lang="en-US" sz="2200" dirty="0"/>
              <a:t>is exercised for the benefit of the recipient and to the exclusion or detriment of others</a:t>
            </a:r>
          </a:p>
          <a:p>
            <a:pPr>
              <a:spcAft>
                <a:spcPts val="1200"/>
              </a:spcAft>
            </a:pPr>
            <a:r>
              <a:rPr lang="en-US" sz="2200" dirty="0"/>
              <a:t>is often outside of the awareness of the person possessing it</a:t>
            </a:r>
          </a:p>
          <a:p>
            <a:endParaRPr lang="en-US" dirty="0"/>
          </a:p>
        </p:txBody>
      </p:sp>
      <p:sp>
        <p:nvSpPr>
          <p:cNvPr id="5" name="Date Placeholder 4"/>
          <p:cNvSpPr>
            <a:spLocks noGrp="1"/>
          </p:cNvSpPr>
          <p:nvPr>
            <p:ph type="dt" sz="half" idx="2"/>
          </p:nvPr>
        </p:nvSpPr>
        <p:spPr/>
        <p:txBody>
          <a:bodyPr/>
          <a:lstStyle/>
          <a:p>
            <a:fld id="{E0C8DACD-4E35-4E4C-AC75-C3DE50F04E7E}" type="datetime1">
              <a:rPr lang="en-US" smtClean="0"/>
              <a:pPr/>
              <a:t>7/13/2023</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16391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4" y="330380"/>
            <a:ext cx="9234309" cy="553998"/>
          </a:xfrm>
        </p:spPr>
        <p:txBody>
          <a:bodyPr/>
          <a:lstStyle/>
          <a:p>
            <a:r>
              <a:rPr lang="en-US" sz="4000" dirty="0"/>
              <a:t>Inclusive Leadership</a:t>
            </a:r>
          </a:p>
        </p:txBody>
      </p:sp>
      <p:sp>
        <p:nvSpPr>
          <p:cNvPr id="4" name="Text Placeholder 3"/>
          <p:cNvSpPr>
            <a:spLocks noGrp="1"/>
          </p:cNvSpPr>
          <p:nvPr>
            <p:ph type="body" sz="quarter" idx="14"/>
          </p:nvPr>
        </p:nvSpPr>
        <p:spPr>
          <a:xfrm>
            <a:off x="1950849" y="1753994"/>
            <a:ext cx="7366000" cy="3411537"/>
          </a:xfrm>
        </p:spPr>
        <p:txBody>
          <a:bodyPr>
            <a:normAutofit/>
          </a:bodyPr>
          <a:lstStyle/>
          <a:p>
            <a:pPr marL="0" indent="0">
              <a:buNone/>
            </a:pPr>
            <a:r>
              <a:rPr lang="en-US" sz="2400" b="1" dirty="0"/>
              <a:t>Inclusive leadership is the purposeful integration of people’s experiences, knowledge, and perspectives in all aspects of the leadership process with the intent of minimizing hierarchy, sharing power and collectively working towards positive impactful change.</a:t>
            </a:r>
          </a:p>
          <a:p>
            <a:pPr marL="0" indent="0">
              <a:buNone/>
            </a:pPr>
            <a:endParaRPr lang="en-US" sz="2400" b="1" dirty="0"/>
          </a:p>
          <a:p>
            <a:pPr marL="0" indent="0">
              <a:buNone/>
            </a:pPr>
            <a:r>
              <a:rPr lang="en-US" sz="2400" dirty="0"/>
              <a:t>*Inclusive practice is not only embedded in the process but it is also an intended outcome </a:t>
            </a:r>
          </a:p>
          <a:p>
            <a:pPr marL="0" indent="0">
              <a:buNone/>
            </a:pPr>
            <a:endParaRPr lang="en-US" sz="2400" dirty="0"/>
          </a:p>
          <a:p>
            <a:endParaRPr lang="en-US" sz="2400" b="1" dirty="0"/>
          </a:p>
        </p:txBody>
      </p:sp>
      <p:sp>
        <p:nvSpPr>
          <p:cNvPr id="5" name="Date Placeholder 4"/>
          <p:cNvSpPr>
            <a:spLocks noGrp="1"/>
          </p:cNvSpPr>
          <p:nvPr>
            <p:ph type="dt" sz="half" idx="2"/>
          </p:nvPr>
        </p:nvSpPr>
        <p:spPr/>
        <p:txBody>
          <a:bodyPr/>
          <a:lstStyle/>
          <a:p>
            <a:fld id="{E0C8DACD-4E35-4E4C-AC75-C3DE50F04E7E}" type="datetime1">
              <a:rPr lang="en-US" smtClean="0"/>
              <a:pPr/>
              <a:t>7/13/2023</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165932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4" y="346422"/>
            <a:ext cx="9234309" cy="553998"/>
          </a:xfrm>
        </p:spPr>
        <p:txBody>
          <a:bodyPr/>
          <a:lstStyle/>
          <a:p>
            <a:r>
              <a:rPr lang="en-US" sz="4000" dirty="0"/>
              <a:t>Inclusive Leadership</a:t>
            </a:r>
          </a:p>
        </p:txBody>
      </p:sp>
      <p:sp>
        <p:nvSpPr>
          <p:cNvPr id="5" name="Date Placeholder 4"/>
          <p:cNvSpPr>
            <a:spLocks noGrp="1"/>
          </p:cNvSpPr>
          <p:nvPr>
            <p:ph type="dt" sz="half" idx="2"/>
          </p:nvPr>
        </p:nvSpPr>
        <p:spPr/>
        <p:txBody>
          <a:bodyPr/>
          <a:lstStyle/>
          <a:p>
            <a:fld id="{E0C8DACD-4E35-4E4C-AC75-C3DE50F04E7E}" type="datetime1">
              <a:rPr lang="en-US" smtClean="0"/>
              <a:pPr/>
              <a:t>7/13/2023</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7</a:t>
            </a:fld>
            <a:endParaRPr lang="en-US" dirty="0"/>
          </a:p>
        </p:txBody>
      </p:sp>
      <p:pic>
        <p:nvPicPr>
          <p:cNvPr id="7" name="Google Shape;324;p13" descr="a.png"/>
          <p:cNvPicPr preferRelativeResize="0"/>
          <p:nvPr/>
        </p:nvPicPr>
        <p:blipFill rotWithShape="1">
          <a:blip r:embed="rId3">
            <a:alphaModFix/>
          </a:blip>
          <a:srcRect/>
          <a:stretch/>
        </p:blipFill>
        <p:spPr>
          <a:xfrm>
            <a:off x="5007271" y="2582689"/>
            <a:ext cx="1759467" cy="1756160"/>
          </a:xfrm>
          <a:prstGeom prst="rect">
            <a:avLst/>
          </a:prstGeom>
          <a:noFill/>
          <a:ln>
            <a:noFill/>
          </a:ln>
        </p:spPr>
      </p:pic>
      <p:pic>
        <p:nvPicPr>
          <p:cNvPr id="8" name="Google Shape;325;p13" descr="e.png"/>
          <p:cNvPicPr preferRelativeResize="0"/>
          <p:nvPr/>
        </p:nvPicPr>
        <p:blipFill rotWithShape="1">
          <a:blip r:embed="rId4">
            <a:alphaModFix/>
          </a:blip>
          <a:srcRect/>
          <a:stretch/>
        </p:blipFill>
        <p:spPr>
          <a:xfrm>
            <a:off x="8637519" y="2591544"/>
            <a:ext cx="1712193" cy="1708972"/>
          </a:xfrm>
          <a:prstGeom prst="rect">
            <a:avLst/>
          </a:prstGeom>
          <a:noFill/>
          <a:ln>
            <a:noFill/>
          </a:ln>
        </p:spPr>
      </p:pic>
      <p:pic>
        <p:nvPicPr>
          <p:cNvPr id="9" name="Google Shape;326;p13" descr="h.png"/>
          <p:cNvPicPr preferRelativeResize="0"/>
          <p:nvPr/>
        </p:nvPicPr>
        <p:blipFill rotWithShape="1">
          <a:blip r:embed="rId5">
            <a:alphaModFix/>
          </a:blip>
          <a:srcRect/>
          <a:stretch/>
        </p:blipFill>
        <p:spPr>
          <a:xfrm>
            <a:off x="3205814" y="2585366"/>
            <a:ext cx="1745165" cy="1741885"/>
          </a:xfrm>
          <a:prstGeom prst="rect">
            <a:avLst/>
          </a:prstGeom>
          <a:noFill/>
          <a:ln>
            <a:noFill/>
          </a:ln>
        </p:spPr>
      </p:pic>
      <p:pic>
        <p:nvPicPr>
          <p:cNvPr id="10" name="Google Shape;327;p13" descr="s.png"/>
          <p:cNvPicPr preferRelativeResize="0"/>
          <p:nvPr/>
        </p:nvPicPr>
        <p:blipFill rotWithShape="1">
          <a:blip r:embed="rId6">
            <a:alphaModFix/>
          </a:blip>
          <a:srcRect/>
          <a:stretch/>
        </p:blipFill>
        <p:spPr>
          <a:xfrm>
            <a:off x="1429278" y="2585366"/>
            <a:ext cx="1745165" cy="1741885"/>
          </a:xfrm>
          <a:prstGeom prst="rect">
            <a:avLst/>
          </a:prstGeom>
          <a:noFill/>
          <a:ln>
            <a:noFill/>
          </a:ln>
        </p:spPr>
      </p:pic>
      <p:pic>
        <p:nvPicPr>
          <p:cNvPr id="11" name="Google Shape;328;p13" descr="r2.png"/>
          <p:cNvPicPr preferRelativeResize="0"/>
          <p:nvPr/>
        </p:nvPicPr>
        <p:blipFill rotWithShape="1">
          <a:blip r:embed="rId7">
            <a:alphaModFix/>
          </a:blip>
          <a:srcRect/>
          <a:stretch/>
        </p:blipFill>
        <p:spPr>
          <a:xfrm>
            <a:off x="6825374" y="2585025"/>
            <a:ext cx="1746983" cy="1743700"/>
          </a:xfrm>
          <a:prstGeom prst="rect">
            <a:avLst/>
          </a:prstGeom>
          <a:noFill/>
          <a:ln>
            <a:noFill/>
          </a:ln>
        </p:spPr>
      </p:pic>
    </p:spTree>
    <p:extLst>
      <p:ext uri="{BB962C8B-B14F-4D97-AF65-F5344CB8AC3E}">
        <p14:creationId xmlns:p14="http://schemas.microsoft.com/office/powerpoint/2010/main" val="114673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9DC8E1-D369-0F48-9062-BB068AFD07CE}" type="datetime1">
              <a:rPr lang="en-US" smtClean="0"/>
              <a:pPr/>
              <a:t>7/13/2023</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6" name="Google Shape;337;p14">
            <a:hlinkClick r:id="rId3"/>
          </p:cNvPr>
          <p:cNvPicPr preferRelativeResize="0"/>
          <p:nvPr/>
        </p:nvPicPr>
        <p:blipFill>
          <a:blip r:embed="rId4">
            <a:extLst>
              <a:ext uri="{28A0092B-C50C-407E-A947-70E740481C1C}">
                <a14:useLocalDpi xmlns:a14="http://schemas.microsoft.com/office/drawing/2010/main" val="0"/>
              </a:ext>
            </a:extLst>
          </a:blip>
          <a:stretch>
            <a:fillRect/>
          </a:stretch>
        </p:blipFill>
        <p:spPr>
          <a:xfrm>
            <a:off x="3575504" y="1767035"/>
            <a:ext cx="3959298" cy="3959298"/>
          </a:xfrm>
          <a:prstGeom prst="rect">
            <a:avLst/>
          </a:prstGeom>
          <a:noFill/>
          <a:ln>
            <a:noFill/>
          </a:ln>
        </p:spPr>
      </p:pic>
      <p:sp>
        <p:nvSpPr>
          <p:cNvPr id="7" name="Title 2"/>
          <p:cNvSpPr>
            <a:spLocks noGrp="1"/>
          </p:cNvSpPr>
          <p:nvPr>
            <p:ph type="ctrTitle"/>
          </p:nvPr>
        </p:nvSpPr>
        <p:spPr>
          <a:xfrm>
            <a:off x="458288" y="609600"/>
            <a:ext cx="6953164" cy="997196"/>
          </a:xfrm>
        </p:spPr>
        <p:txBody>
          <a:bodyPr/>
          <a:lstStyle/>
          <a:p>
            <a:r>
              <a:rPr lang="en-US" sz="3600" dirty="0"/>
              <a:t>Inclusive Leadership Organization Report Card</a:t>
            </a:r>
          </a:p>
        </p:txBody>
      </p:sp>
    </p:spTree>
    <p:extLst>
      <p:ext uri="{BB962C8B-B14F-4D97-AF65-F5344CB8AC3E}">
        <p14:creationId xmlns:p14="http://schemas.microsoft.com/office/powerpoint/2010/main" val="346189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553" y="346422"/>
            <a:ext cx="9234309" cy="553998"/>
          </a:xfrm>
        </p:spPr>
        <p:txBody>
          <a:bodyPr/>
          <a:lstStyle/>
          <a:p>
            <a:r>
              <a:rPr lang="en-US" sz="4000" dirty="0"/>
              <a:t>Sharing Experiences</a:t>
            </a:r>
          </a:p>
        </p:txBody>
      </p:sp>
      <p:sp>
        <p:nvSpPr>
          <p:cNvPr id="3" name="Subtitle 2"/>
          <p:cNvSpPr>
            <a:spLocks noGrp="1"/>
          </p:cNvSpPr>
          <p:nvPr>
            <p:ph type="subTitle" idx="1"/>
          </p:nvPr>
        </p:nvSpPr>
        <p:spPr>
          <a:xfrm>
            <a:off x="1043553" y="1345166"/>
            <a:ext cx="7288495" cy="3221395"/>
          </a:xfrm>
        </p:spPr>
        <p:txBody>
          <a:bodyPr/>
          <a:lstStyle/>
          <a:p>
            <a:r>
              <a:rPr lang="en-US" dirty="0">
                <a:solidFill>
                  <a:schemeClr val="bg1"/>
                </a:solidFill>
              </a:rPr>
              <a:t>In what ways does your organization demonstrate inclusive leadership practice (favorable grades)?</a:t>
            </a:r>
          </a:p>
          <a:p>
            <a:endParaRPr lang="en-US" dirty="0"/>
          </a:p>
          <a:p>
            <a:r>
              <a:rPr lang="en-US" b="0" dirty="0">
                <a:solidFill>
                  <a:schemeClr val="bg1"/>
                </a:solidFill>
              </a:rPr>
              <a:t>Groups of 3</a:t>
            </a:r>
          </a:p>
          <a:p>
            <a:pPr marL="342900" indent="-342900">
              <a:buFont typeface="Wingdings" panose="05000000000000000000" pitchFamily="2" charset="2"/>
              <a:buChar char="§"/>
            </a:pPr>
            <a:r>
              <a:rPr lang="en-US" b="0" dirty="0">
                <a:solidFill>
                  <a:schemeClr val="bg1"/>
                </a:solidFill>
              </a:rPr>
              <a:t>What positive outcomes have you noticed from this practice? Have there been any unexpected surprises?</a:t>
            </a:r>
          </a:p>
          <a:p>
            <a:pPr marL="342900" indent="-342900">
              <a:buFont typeface="Wingdings" panose="05000000000000000000" pitchFamily="2" charset="2"/>
              <a:buChar char="§"/>
            </a:pPr>
            <a:r>
              <a:rPr lang="en-US" b="0" dirty="0">
                <a:solidFill>
                  <a:schemeClr val="bg1"/>
                </a:solidFill>
              </a:rPr>
              <a:t>How might you and your organization continue to build on these things?</a:t>
            </a:r>
          </a:p>
        </p:txBody>
      </p:sp>
      <p:sp>
        <p:nvSpPr>
          <p:cNvPr id="6" name="Date Placeholder 5"/>
          <p:cNvSpPr>
            <a:spLocks noGrp="1"/>
          </p:cNvSpPr>
          <p:nvPr>
            <p:ph type="dt" sz="half" idx="2"/>
          </p:nvPr>
        </p:nvSpPr>
        <p:spPr/>
        <p:txBody>
          <a:bodyPr/>
          <a:lstStyle/>
          <a:p>
            <a:fld id="{E0C8DACD-4E35-4E4C-AC75-C3DE50F04E7E}" type="datetime1">
              <a:rPr lang="en-US" smtClean="0"/>
              <a:pPr/>
              <a:t>7/13/2023</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860531475"/>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0132FE3-3012-4A94-8F88-5D7E4793FE2B}" vid="{4E341614-A6DA-4A9E-88B3-59657520A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BRAND-PPT-TEMPLATE_WideScreen_Embedded-Brand-Fonts_Cross-Platform_Gold</Template>
  <TotalTime>371</TotalTime>
  <Words>892</Words>
  <Application>Microsoft Office PowerPoint</Application>
  <PresentationFormat>Widescreen</PresentationFormat>
  <Paragraphs>124</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Acumin Pro Medium</vt:lpstr>
      <vt:lpstr>Arial</vt:lpstr>
      <vt:lpstr>Calibri</vt:lpstr>
      <vt:lpstr>United Sans Cd Md</vt:lpstr>
      <vt:lpstr>Acumin Pro Semibold</vt:lpstr>
      <vt:lpstr>Acumin Pro ExtraCondensed Smbd</vt:lpstr>
      <vt:lpstr>Acumin Pro SemiCondensed</vt:lpstr>
      <vt:lpstr>Wingdings</vt:lpstr>
      <vt:lpstr>Acumin Pro ExtraCondensed</vt:lpstr>
      <vt:lpstr>Acumin Pro</vt:lpstr>
      <vt:lpstr>United Sans Rg Md</vt:lpstr>
      <vt:lpstr>Purdue1</vt:lpstr>
      <vt:lpstr>Making Organizations More Inclusive</vt:lpstr>
      <vt:lpstr>Identity Wheel</vt:lpstr>
      <vt:lpstr>Reflection Questions</vt:lpstr>
      <vt:lpstr>PowerPoint Presentation</vt:lpstr>
      <vt:lpstr>Understanding Privilege</vt:lpstr>
      <vt:lpstr>Inclusive Leadership</vt:lpstr>
      <vt:lpstr>Inclusive Leadership</vt:lpstr>
      <vt:lpstr>Inclusive Leadership Organization Report Card</vt:lpstr>
      <vt:lpstr>Sharing Experiences</vt:lpstr>
      <vt:lpstr>Sharing Experiences</vt:lpstr>
      <vt:lpstr>Questions?  leadership@purdue.edu 765-496-2450 </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Remingtin Elise Mickle</dc:creator>
  <cp:lastModifiedBy>Romero, Jesus</cp:lastModifiedBy>
  <cp:revision>21</cp:revision>
  <dcterms:created xsi:type="dcterms:W3CDTF">2021-09-03T21:07:07Z</dcterms:created>
  <dcterms:modified xsi:type="dcterms:W3CDTF">2023-07-13T19:11:53Z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2023-07-13T19:11:32Z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0f864e49-21f5-42d5-bf50-dfe4ed07e502</vt:lpwstr>
  </property>
  <property fmtid="{D5CDD505-2E9C-101B-9397-08002B2CF9AE}" pid="8" name="MSIP_Label_4044bd30-2ed7-4c9d-9d12-46200872a97b_ContentBits">
    <vt:lpwstr>0</vt:lpwstr>
  </property>
</Properties>
</file>