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35"/>
  </p:notesMasterIdLst>
  <p:handoutMasterIdLst>
    <p:handoutMasterId r:id="rId36"/>
  </p:handoutMasterIdLst>
  <p:sldIdLst>
    <p:sldId id="257" r:id="rId2"/>
    <p:sldId id="259" r:id="rId3"/>
    <p:sldId id="298" r:id="rId4"/>
    <p:sldId id="355" r:id="rId5"/>
    <p:sldId id="325" r:id="rId6"/>
    <p:sldId id="326" r:id="rId7"/>
    <p:sldId id="329" r:id="rId8"/>
    <p:sldId id="330" r:id="rId9"/>
    <p:sldId id="331" r:id="rId10"/>
    <p:sldId id="332" r:id="rId11"/>
    <p:sldId id="335" r:id="rId12"/>
    <p:sldId id="334" r:id="rId13"/>
    <p:sldId id="324" r:id="rId14"/>
    <p:sldId id="336" r:id="rId15"/>
    <p:sldId id="333" r:id="rId16"/>
    <p:sldId id="267" r:id="rId17"/>
    <p:sldId id="306" r:id="rId18"/>
    <p:sldId id="307" r:id="rId19"/>
    <p:sldId id="308" r:id="rId20"/>
    <p:sldId id="346" r:id="rId21"/>
    <p:sldId id="309" r:id="rId22"/>
    <p:sldId id="347" r:id="rId23"/>
    <p:sldId id="348" r:id="rId24"/>
    <p:sldId id="349" r:id="rId25"/>
    <p:sldId id="328" r:id="rId26"/>
    <p:sldId id="337" r:id="rId27"/>
    <p:sldId id="350" r:id="rId28"/>
    <p:sldId id="352" r:id="rId29"/>
    <p:sldId id="351" r:id="rId30"/>
    <p:sldId id="353" r:id="rId31"/>
    <p:sldId id="343" r:id="rId32"/>
    <p:sldId id="356" r:id="rId33"/>
    <p:sldId id="354" r:id="rId34"/>
  </p:sldIdLst>
  <p:sldSz cx="12192000" cy="6858000"/>
  <p:notesSz cx="6858000" cy="9144000"/>
  <p:embeddedFontLst>
    <p:embeddedFont>
      <p:font typeface="Acumin Pro" panose="020B0604020202020204" charset="0"/>
      <p:regular r:id="rId37"/>
      <p:bold r:id="rId38"/>
      <p:italic r:id="rId39"/>
      <p:boldItalic r:id="rId40"/>
    </p:embeddedFont>
    <p:embeddedFont>
      <p:font typeface="Acumin Pro ExtraCondensed" panose="020B0604020202020204" charset="0"/>
      <p:regular r:id="rId41"/>
      <p:bold r:id="rId42"/>
      <p:italic r:id="rId43"/>
      <p:boldItalic r:id="rId44"/>
    </p:embeddedFont>
    <p:embeddedFont>
      <p:font typeface="Acumin Pro ExtraCondensed Smbd" panose="020B0604020202020204" charset="0"/>
      <p:regular r:id="rId45"/>
      <p:bold r:id="rId46"/>
      <p:italic r:id="rId47"/>
      <p:boldItalic r:id="rId48"/>
    </p:embeddedFont>
    <p:embeddedFont>
      <p:font typeface="Acumin Pro Medium" panose="020B0604020202020204" charset="0"/>
      <p:regular r:id="rId49"/>
      <p:italic r:id="rId50"/>
    </p:embeddedFont>
    <p:embeddedFont>
      <p:font typeface="Acumin Pro Semibold" panose="020B0604020202020204" charset="0"/>
      <p:regular r:id="rId51"/>
      <p:bold r:id="rId52"/>
      <p:italic r:id="rId53"/>
      <p:boldItalic r:id="rId54"/>
    </p:embeddedFont>
    <p:embeddedFont>
      <p:font typeface="Acumin Pro SemiCondensed"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United Sans Cd Md" charset="0"/>
      <p:regular r:id="rId63"/>
    </p:embeddedFont>
    <p:embeddedFont>
      <p:font typeface="United Sans Rg Md" charset="0"/>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47" autoAdjust="0"/>
    <p:restoredTop sz="86501"/>
  </p:normalViewPr>
  <p:slideViewPr>
    <p:cSldViewPr snapToGrid="0" snapToObjects="1">
      <p:cViewPr varScale="1">
        <p:scale>
          <a:sx n="112" d="100"/>
          <a:sy n="112" d="100"/>
        </p:scale>
        <p:origin x="480"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69" d="100"/>
          <a:sy n="169"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8/18/2023</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378508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5063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16</a:t>
            </a:fld>
            <a:endParaRPr lang="en-US"/>
          </a:p>
        </p:txBody>
      </p:sp>
    </p:spTree>
    <p:extLst>
      <p:ext uri="{BB962C8B-B14F-4D97-AF65-F5344CB8AC3E}">
        <p14:creationId xmlns:p14="http://schemas.microsoft.com/office/powerpoint/2010/main" val="420609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17</a:t>
            </a:fld>
            <a:endParaRPr lang="en-US"/>
          </a:p>
        </p:txBody>
      </p:sp>
    </p:spTree>
    <p:extLst>
      <p:ext uri="{BB962C8B-B14F-4D97-AF65-F5344CB8AC3E}">
        <p14:creationId xmlns:p14="http://schemas.microsoft.com/office/powerpoint/2010/main" val="117874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18</a:t>
            </a:fld>
            <a:endParaRPr lang="en-US"/>
          </a:p>
        </p:txBody>
      </p:sp>
    </p:spTree>
    <p:extLst>
      <p:ext uri="{BB962C8B-B14F-4D97-AF65-F5344CB8AC3E}">
        <p14:creationId xmlns:p14="http://schemas.microsoft.com/office/powerpoint/2010/main" val="4114906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21</a:t>
            </a:fld>
            <a:endParaRPr lang="en-US"/>
          </a:p>
        </p:txBody>
      </p:sp>
    </p:spTree>
    <p:extLst>
      <p:ext uri="{BB962C8B-B14F-4D97-AF65-F5344CB8AC3E}">
        <p14:creationId xmlns:p14="http://schemas.microsoft.com/office/powerpoint/2010/main" val="257968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intersections on this table are showing how many alumni (PhD) from the Degree Institution are currently Engineering faculty at the Current (peer) institution shown.</a:t>
            </a:r>
          </a:p>
          <a:p>
            <a:r>
              <a:rPr lang="en-US" dirty="0"/>
              <a:t>For example: For the cell where Purdue (Current Institution) and Berkeley (Degree Institution) intersect with a value of 8: </a:t>
            </a:r>
            <a:r>
              <a:rPr lang="en-US" b="0" i="0" dirty="0"/>
              <a:t>There are 8 T/TT or Research-focused faculty in Purdue Engineering that earned their PhD in Mechanical Engineering from UC-Berkeley </a:t>
            </a:r>
          </a:p>
          <a:p>
            <a:endParaRPr lang="en-US" dirty="0"/>
          </a:p>
          <a:p>
            <a:r>
              <a:rPr lang="en-US" dirty="0"/>
              <a:t>*Based on the 2021-22 academic year faculty snapshot</a:t>
            </a:r>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24</a:t>
            </a:fld>
            <a:endParaRPr lang="en-US"/>
          </a:p>
        </p:txBody>
      </p:sp>
    </p:spTree>
    <p:extLst>
      <p:ext uri="{BB962C8B-B14F-4D97-AF65-F5344CB8AC3E}">
        <p14:creationId xmlns:p14="http://schemas.microsoft.com/office/powerpoint/2010/main" val="200654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26276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33</a:t>
            </a:fld>
            <a:endParaRPr lang="en-US"/>
          </a:p>
        </p:txBody>
      </p:sp>
    </p:spTree>
    <p:extLst>
      <p:ext uri="{BB962C8B-B14F-4D97-AF65-F5344CB8AC3E}">
        <p14:creationId xmlns:p14="http://schemas.microsoft.com/office/powerpoint/2010/main" val="499677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8/18/2023</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8/18/2023</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8/18/2023</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8/18/2023</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8/18/2023</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8/18/2023</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8/18/2023</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162677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8/18/2023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26"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581D8-A7DF-D24F-B5D7-F55FEA5F84B9}"/>
              </a:ext>
            </a:extLst>
          </p:cNvPr>
          <p:cNvPicPr>
            <a:picLocks noChangeAspect="1"/>
          </p:cNvPicPr>
          <p:nvPr/>
        </p:nvPicPr>
        <p:blipFill>
          <a:blip r:embed="rId3"/>
          <a:stretch>
            <a:fillRect/>
          </a:stretch>
        </p:blipFill>
        <p:spPr>
          <a:xfrm>
            <a:off x="0" y="0"/>
            <a:ext cx="12192000" cy="6858000"/>
          </a:xfrm>
          <a:prstGeom prst="rect">
            <a:avLst/>
          </a:prstGeom>
        </p:spPr>
      </p:pic>
      <p:sp>
        <p:nvSpPr>
          <p:cNvPr id="3" name="Body Text">
            <a:extLst>
              <a:ext uri="{FF2B5EF4-FFF2-40B4-BE49-F238E27FC236}">
                <a16:creationId xmlns:a16="http://schemas.microsoft.com/office/drawing/2014/main" id="{E7F802AD-9F27-524C-82A2-B808B9F1C882}"/>
              </a:ext>
            </a:extLst>
          </p:cNvPr>
          <p:cNvSpPr txBox="1">
            <a:spLocks/>
          </p:cNvSpPr>
          <p:nvPr/>
        </p:nvSpPr>
        <p:spPr>
          <a:xfrm>
            <a:off x="7428411" y="5886994"/>
            <a:ext cx="4763588" cy="362948"/>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Aft>
                <a:spcPts val="1200"/>
              </a:spcAft>
              <a:buNone/>
            </a:pPr>
            <a:r>
              <a:rPr lang="en-US" sz="2800" b="1" dirty="0">
                <a:solidFill>
                  <a:schemeClr val="accent4"/>
                </a:solidFill>
                <a:latin typeface="Arial" panose="020B0604020202020204" pitchFamily="34" charset="0"/>
                <a:cs typeface="Arial" panose="020B0604020202020204" pitchFamily="34" charset="0"/>
              </a:rPr>
              <a:t>2023 Faculty/Staff Retreat</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A4B675-3E2E-9D42-93A2-A7906B3AEECF}"/>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1DBA5E-4B4B-A141-8ED1-A9CC33F750CB}"/>
              </a:ext>
            </a:extLst>
          </p:cNvPr>
          <p:cNvPicPr>
            <a:picLocks noChangeAspect="1"/>
          </p:cNvPicPr>
          <p:nvPr/>
        </p:nvPicPr>
        <p:blipFill>
          <a:blip r:embed="rId2"/>
          <a:stretch>
            <a:fillRect/>
          </a:stretch>
        </p:blipFill>
        <p:spPr>
          <a:xfrm>
            <a:off x="0" y="0"/>
            <a:ext cx="6008914" cy="6858000"/>
          </a:xfrm>
          <a:prstGeom prst="rect">
            <a:avLst/>
          </a:prstGeom>
        </p:spPr>
      </p:pic>
      <p:pic>
        <p:nvPicPr>
          <p:cNvPr id="8" name="Picture 7">
            <a:extLst>
              <a:ext uri="{FF2B5EF4-FFF2-40B4-BE49-F238E27FC236}">
                <a16:creationId xmlns:a16="http://schemas.microsoft.com/office/drawing/2014/main" id="{1FABD11A-532F-1C44-934F-9D0B0931C36C}"/>
              </a:ext>
            </a:extLst>
          </p:cNvPr>
          <p:cNvPicPr>
            <a:picLocks noChangeAspect="1"/>
          </p:cNvPicPr>
          <p:nvPr/>
        </p:nvPicPr>
        <p:blipFill>
          <a:blip r:embed="rId3"/>
          <a:stretch>
            <a:fillRect/>
          </a:stretch>
        </p:blipFill>
        <p:spPr>
          <a:xfrm>
            <a:off x="6130835" y="0"/>
            <a:ext cx="6061166" cy="6858000"/>
          </a:xfrm>
          <a:prstGeom prst="rect">
            <a:avLst/>
          </a:prstGeom>
        </p:spPr>
      </p:pic>
    </p:spTree>
    <p:extLst>
      <p:ext uri="{BB962C8B-B14F-4D97-AF65-F5344CB8AC3E}">
        <p14:creationId xmlns:p14="http://schemas.microsoft.com/office/powerpoint/2010/main" val="4179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40C2B-F956-9B44-9103-5E2B5DC6C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623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9CA8C-74C6-0441-8112-47719DF876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566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4720F-23BA-E641-95F4-8072DD2531F1}"/>
              </a:ext>
            </a:extLst>
          </p:cNvPr>
          <p:cNvPicPr>
            <a:picLocks noChangeAspect="1"/>
          </p:cNvPicPr>
          <p:nvPr/>
        </p:nvPicPr>
        <p:blipFill>
          <a:blip r:embed="rId2"/>
          <a:stretch>
            <a:fillRect/>
          </a:stretch>
        </p:blipFill>
        <p:spPr>
          <a:xfrm>
            <a:off x="0" y="-3313"/>
            <a:ext cx="12192000" cy="6864626"/>
          </a:xfrm>
          <a:prstGeom prst="rect">
            <a:avLst/>
          </a:prstGeom>
        </p:spPr>
      </p:pic>
    </p:spTree>
    <p:extLst>
      <p:ext uri="{BB962C8B-B14F-4D97-AF65-F5344CB8AC3E}">
        <p14:creationId xmlns:p14="http://schemas.microsoft.com/office/powerpoint/2010/main" val="1238188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DBDF9-79F7-7B4D-925B-69A4D33D28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184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CBDC0-8A2C-5A4A-B9D3-C8ECBD7C6D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175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971004" y="1061795"/>
            <a:ext cx="8277497" cy="2935439"/>
          </a:xfrm>
        </p:spPr>
        <p:txBody>
          <a:bodyPr/>
          <a:lstStyle/>
          <a:p>
            <a:r>
              <a:rPr lang="en-US" sz="6000" dirty="0">
                <a:latin typeface="Arial" panose="020B0604020202020204" pitchFamily="34" charset="0"/>
                <a:cs typeface="Arial" panose="020B0604020202020204" pitchFamily="34" charset="0"/>
              </a:rPr>
              <a:t>How does Purdue ME stand up against</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peer institutions?</a:t>
            </a:r>
          </a:p>
          <a:p>
            <a:r>
              <a:rPr lang="en-US" sz="4800" b="0" i="1" dirty="0">
                <a:latin typeface="Arial" panose="020B0604020202020204" pitchFamily="34" charset="0"/>
                <a:cs typeface="Arial" panose="020B0604020202020204" pitchFamily="34" charset="0"/>
              </a:rPr>
              <a:t>(Public universities)</a:t>
            </a:r>
          </a:p>
        </p:txBody>
      </p:sp>
    </p:spTree>
    <p:extLst>
      <p:ext uri="{BB962C8B-B14F-4D97-AF65-F5344CB8AC3E}">
        <p14:creationId xmlns:p14="http://schemas.microsoft.com/office/powerpoint/2010/main" val="23113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D59A5-DE6B-4F0E-33F5-0863190FA050}"/>
              </a:ext>
            </a:extLst>
          </p:cNvPr>
          <p:cNvSpPr>
            <a:spLocks noGrp="1"/>
          </p:cNvSpPr>
          <p:nvPr>
            <p:ph type="ctrTitle"/>
          </p:nvPr>
        </p:nvSpPr>
        <p:spPr/>
        <p:txBody>
          <a:bodyPr>
            <a:normAutofit/>
          </a:bodyPr>
          <a:lstStyle/>
          <a:p>
            <a:r>
              <a:rPr lang="en-US" dirty="0"/>
              <a:t>Students &amp; Post Docs per Faculty</a:t>
            </a:r>
          </a:p>
        </p:txBody>
      </p:sp>
      <p:pic>
        <p:nvPicPr>
          <p:cNvPr id="5" name="Picture 4">
            <a:extLst>
              <a:ext uri="{FF2B5EF4-FFF2-40B4-BE49-F238E27FC236}">
                <a16:creationId xmlns:a16="http://schemas.microsoft.com/office/drawing/2014/main" id="{6977ED34-3EBD-4AF1-9D45-5D7EF7A24F91}"/>
              </a:ext>
            </a:extLst>
          </p:cNvPr>
          <p:cNvPicPr>
            <a:picLocks noChangeAspect="1"/>
          </p:cNvPicPr>
          <p:nvPr/>
        </p:nvPicPr>
        <p:blipFill>
          <a:blip r:embed="rId3"/>
          <a:stretch>
            <a:fillRect/>
          </a:stretch>
        </p:blipFill>
        <p:spPr>
          <a:xfrm>
            <a:off x="2404552" y="955122"/>
            <a:ext cx="7382896" cy="2938527"/>
          </a:xfrm>
          <a:prstGeom prst="rect">
            <a:avLst/>
          </a:prstGeom>
        </p:spPr>
      </p:pic>
      <p:pic>
        <p:nvPicPr>
          <p:cNvPr id="8" name="Picture 7">
            <a:extLst>
              <a:ext uri="{FF2B5EF4-FFF2-40B4-BE49-F238E27FC236}">
                <a16:creationId xmlns:a16="http://schemas.microsoft.com/office/drawing/2014/main" id="{F9EC1C75-0CD8-492A-AAFF-27CDA4E4F976}"/>
              </a:ext>
            </a:extLst>
          </p:cNvPr>
          <p:cNvPicPr>
            <a:picLocks noChangeAspect="1"/>
          </p:cNvPicPr>
          <p:nvPr/>
        </p:nvPicPr>
        <p:blipFill>
          <a:blip r:embed="rId4"/>
          <a:stretch>
            <a:fillRect/>
          </a:stretch>
        </p:blipFill>
        <p:spPr>
          <a:xfrm>
            <a:off x="92936" y="3761199"/>
            <a:ext cx="6370872" cy="3029975"/>
          </a:xfrm>
          <a:prstGeom prst="rect">
            <a:avLst/>
          </a:prstGeom>
        </p:spPr>
      </p:pic>
      <p:pic>
        <p:nvPicPr>
          <p:cNvPr id="9" name="Picture 8">
            <a:extLst>
              <a:ext uri="{FF2B5EF4-FFF2-40B4-BE49-F238E27FC236}">
                <a16:creationId xmlns:a16="http://schemas.microsoft.com/office/drawing/2014/main" id="{628F2705-B095-40BD-BCB5-C8E3BAA19E49}"/>
              </a:ext>
            </a:extLst>
          </p:cNvPr>
          <p:cNvPicPr>
            <a:picLocks noChangeAspect="1"/>
          </p:cNvPicPr>
          <p:nvPr/>
        </p:nvPicPr>
        <p:blipFill>
          <a:blip r:embed="rId5"/>
          <a:stretch>
            <a:fillRect/>
          </a:stretch>
        </p:blipFill>
        <p:spPr>
          <a:xfrm>
            <a:off x="6096000" y="3806321"/>
            <a:ext cx="6096528" cy="3029975"/>
          </a:xfrm>
          <a:prstGeom prst="rect">
            <a:avLst/>
          </a:prstGeom>
        </p:spPr>
      </p:pic>
    </p:spTree>
    <p:extLst>
      <p:ext uri="{BB962C8B-B14F-4D97-AF65-F5344CB8AC3E}">
        <p14:creationId xmlns:p14="http://schemas.microsoft.com/office/powerpoint/2010/main" val="157422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D59A5-DE6B-4F0E-33F5-0863190FA050}"/>
              </a:ext>
            </a:extLst>
          </p:cNvPr>
          <p:cNvSpPr>
            <a:spLocks noGrp="1"/>
          </p:cNvSpPr>
          <p:nvPr>
            <p:ph type="ctrTitle"/>
          </p:nvPr>
        </p:nvSpPr>
        <p:spPr/>
        <p:txBody>
          <a:bodyPr>
            <a:normAutofit/>
          </a:bodyPr>
          <a:lstStyle/>
          <a:p>
            <a:r>
              <a:rPr lang="en-US" dirty="0"/>
              <a:t>Federal Research Grants</a:t>
            </a:r>
          </a:p>
        </p:txBody>
      </p:sp>
      <p:pic>
        <p:nvPicPr>
          <p:cNvPr id="2" name="Picture 1">
            <a:extLst>
              <a:ext uri="{FF2B5EF4-FFF2-40B4-BE49-F238E27FC236}">
                <a16:creationId xmlns:a16="http://schemas.microsoft.com/office/drawing/2014/main" id="{0A98D31C-EA65-4B40-9C5D-32A79BC839D0}"/>
              </a:ext>
            </a:extLst>
          </p:cNvPr>
          <p:cNvPicPr>
            <a:picLocks noChangeAspect="1"/>
          </p:cNvPicPr>
          <p:nvPr/>
        </p:nvPicPr>
        <p:blipFill>
          <a:blip r:embed="rId3"/>
          <a:stretch>
            <a:fillRect/>
          </a:stretch>
        </p:blipFill>
        <p:spPr>
          <a:xfrm>
            <a:off x="0" y="1089649"/>
            <a:ext cx="6261135" cy="4871126"/>
          </a:xfrm>
          <a:prstGeom prst="rect">
            <a:avLst/>
          </a:prstGeom>
        </p:spPr>
      </p:pic>
      <p:pic>
        <p:nvPicPr>
          <p:cNvPr id="5" name="Picture 4">
            <a:extLst>
              <a:ext uri="{FF2B5EF4-FFF2-40B4-BE49-F238E27FC236}">
                <a16:creationId xmlns:a16="http://schemas.microsoft.com/office/drawing/2014/main" id="{BC6D6BD4-CDDD-41DA-8DDD-BD351219E744}"/>
              </a:ext>
            </a:extLst>
          </p:cNvPr>
          <p:cNvPicPr>
            <a:picLocks noChangeAspect="1"/>
          </p:cNvPicPr>
          <p:nvPr/>
        </p:nvPicPr>
        <p:blipFill>
          <a:blip r:embed="rId4"/>
          <a:stretch>
            <a:fillRect/>
          </a:stretch>
        </p:blipFill>
        <p:spPr>
          <a:xfrm>
            <a:off x="6095472" y="962954"/>
            <a:ext cx="6096528" cy="4932091"/>
          </a:xfrm>
          <a:prstGeom prst="rect">
            <a:avLst/>
          </a:prstGeom>
        </p:spPr>
      </p:pic>
    </p:spTree>
    <p:extLst>
      <p:ext uri="{BB962C8B-B14F-4D97-AF65-F5344CB8AC3E}">
        <p14:creationId xmlns:p14="http://schemas.microsoft.com/office/powerpoint/2010/main" val="99215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96D2C-B211-B5DD-5068-651F34158C01}"/>
              </a:ext>
            </a:extLst>
          </p:cNvPr>
          <p:cNvSpPr>
            <a:spLocks noGrp="1"/>
          </p:cNvSpPr>
          <p:nvPr>
            <p:ph type="ctrTitle"/>
          </p:nvPr>
        </p:nvSpPr>
        <p:spPr/>
        <p:txBody>
          <a:bodyPr>
            <a:normAutofit/>
          </a:bodyPr>
          <a:lstStyle/>
          <a:p>
            <a:r>
              <a:rPr lang="en-US" dirty="0"/>
              <a:t>Journal Publications &amp; Citations</a:t>
            </a:r>
          </a:p>
        </p:txBody>
      </p:sp>
      <p:pic>
        <p:nvPicPr>
          <p:cNvPr id="2" name="Picture 1">
            <a:extLst>
              <a:ext uri="{FF2B5EF4-FFF2-40B4-BE49-F238E27FC236}">
                <a16:creationId xmlns:a16="http://schemas.microsoft.com/office/drawing/2014/main" id="{E4F79032-D824-4958-B28F-3155F6FDF5C5}"/>
              </a:ext>
            </a:extLst>
          </p:cNvPr>
          <p:cNvPicPr>
            <a:picLocks noChangeAspect="1"/>
          </p:cNvPicPr>
          <p:nvPr/>
        </p:nvPicPr>
        <p:blipFill>
          <a:blip r:embed="rId2"/>
          <a:stretch>
            <a:fillRect/>
          </a:stretch>
        </p:blipFill>
        <p:spPr>
          <a:xfrm>
            <a:off x="2986770" y="1048690"/>
            <a:ext cx="6218459" cy="2834886"/>
          </a:xfrm>
          <a:prstGeom prst="rect">
            <a:avLst/>
          </a:prstGeom>
        </p:spPr>
      </p:pic>
      <p:pic>
        <p:nvPicPr>
          <p:cNvPr id="3" name="Picture 2">
            <a:extLst>
              <a:ext uri="{FF2B5EF4-FFF2-40B4-BE49-F238E27FC236}">
                <a16:creationId xmlns:a16="http://schemas.microsoft.com/office/drawing/2014/main" id="{0B08910A-2F56-4582-BC22-D0E101D8E292}"/>
              </a:ext>
            </a:extLst>
          </p:cNvPr>
          <p:cNvPicPr>
            <a:picLocks noChangeAspect="1"/>
          </p:cNvPicPr>
          <p:nvPr/>
        </p:nvPicPr>
        <p:blipFill>
          <a:blip r:embed="rId3"/>
          <a:stretch>
            <a:fillRect/>
          </a:stretch>
        </p:blipFill>
        <p:spPr>
          <a:xfrm>
            <a:off x="0" y="3977144"/>
            <a:ext cx="6218459" cy="2834886"/>
          </a:xfrm>
          <a:prstGeom prst="rect">
            <a:avLst/>
          </a:prstGeom>
        </p:spPr>
      </p:pic>
      <p:pic>
        <p:nvPicPr>
          <p:cNvPr id="5" name="Picture 4">
            <a:extLst>
              <a:ext uri="{FF2B5EF4-FFF2-40B4-BE49-F238E27FC236}">
                <a16:creationId xmlns:a16="http://schemas.microsoft.com/office/drawing/2014/main" id="{BDE44E64-8E74-41E0-B632-2073B3C6C27D}"/>
              </a:ext>
            </a:extLst>
          </p:cNvPr>
          <p:cNvPicPr>
            <a:picLocks noChangeAspect="1"/>
          </p:cNvPicPr>
          <p:nvPr/>
        </p:nvPicPr>
        <p:blipFill>
          <a:blip r:embed="rId4"/>
          <a:stretch>
            <a:fillRect/>
          </a:stretch>
        </p:blipFill>
        <p:spPr>
          <a:xfrm>
            <a:off x="5772356" y="3969384"/>
            <a:ext cx="6419644" cy="2834886"/>
          </a:xfrm>
          <a:prstGeom prst="rect">
            <a:avLst/>
          </a:prstGeom>
        </p:spPr>
      </p:pic>
    </p:spTree>
    <p:extLst>
      <p:ext uri="{BB962C8B-B14F-4D97-AF65-F5344CB8AC3E}">
        <p14:creationId xmlns:p14="http://schemas.microsoft.com/office/powerpoint/2010/main" val="1953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Here’s our plan for this morning</a:t>
            </a:r>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8/18/2023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2</a:t>
            </a:fld>
            <a:endParaRPr lang="en-US" dirty="0"/>
          </a:p>
        </p:txBody>
      </p:sp>
      <p:pic>
        <p:nvPicPr>
          <p:cNvPr id="9" name="Picture 8">
            <a:extLst>
              <a:ext uri="{FF2B5EF4-FFF2-40B4-BE49-F238E27FC236}">
                <a16:creationId xmlns:a16="http://schemas.microsoft.com/office/drawing/2014/main" id="{ED243DAB-77DE-7C42-AF14-C7686039FC88}"/>
              </a:ext>
            </a:extLst>
          </p:cNvPr>
          <p:cNvPicPr>
            <a:picLocks noChangeAspect="1"/>
          </p:cNvPicPr>
          <p:nvPr/>
        </p:nvPicPr>
        <p:blipFill>
          <a:blip r:embed="rId3"/>
          <a:stretch>
            <a:fillRect/>
          </a:stretch>
        </p:blipFill>
        <p:spPr>
          <a:xfrm>
            <a:off x="295369" y="6245208"/>
            <a:ext cx="4013200" cy="457200"/>
          </a:xfrm>
          <a:prstGeom prst="rect">
            <a:avLst/>
          </a:prstGeom>
        </p:spPr>
      </p:pic>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295368" y="1037254"/>
            <a:ext cx="7499666" cy="4881764"/>
          </a:xfrm>
        </p:spPr>
        <p:txBody>
          <a:bodyPr>
            <a:noAutofit/>
          </a:bodyPr>
          <a:lstStyle/>
          <a:p>
            <a:pPr lvl="0">
              <a:spcAft>
                <a:spcPts val="1200"/>
              </a:spcAft>
            </a:pPr>
            <a:r>
              <a:rPr lang="en-US" sz="2400" dirty="0">
                <a:latin typeface="Arial" panose="020B0604020202020204" pitchFamily="34" charset="0"/>
                <a:cs typeface="Arial" panose="020B0604020202020204" pitchFamily="34" charset="0"/>
              </a:rPr>
              <a:t>Welcome &amp; discuss our goals</a:t>
            </a:r>
          </a:p>
          <a:p>
            <a:pPr lvl="0">
              <a:spcAft>
                <a:spcPts val="1200"/>
              </a:spcAft>
            </a:pPr>
            <a:r>
              <a:rPr lang="en-US" sz="2400" dirty="0">
                <a:latin typeface="Arial" panose="020B0604020202020204" pitchFamily="34" charset="0"/>
                <a:cs typeface="Arial" panose="020B0604020202020204" pitchFamily="34" charset="0"/>
              </a:rPr>
              <a:t>Introduce new faculty &amp; staff</a:t>
            </a:r>
          </a:p>
          <a:p>
            <a:pPr lvl="0">
              <a:spcAft>
                <a:spcPts val="1200"/>
              </a:spcAft>
            </a:pPr>
            <a:r>
              <a:rPr lang="en-US" sz="2400" dirty="0">
                <a:latin typeface="Arial" panose="020B0604020202020204" pitchFamily="34" charset="0"/>
                <a:cs typeface="Arial" panose="020B0604020202020204" pitchFamily="34" charset="0"/>
              </a:rPr>
              <a:t>Message from Dean Arvind Raman and Q&amp;A</a:t>
            </a:r>
          </a:p>
          <a:p>
            <a:pPr lvl="0">
              <a:spcAft>
                <a:spcPts val="1200"/>
              </a:spcAft>
            </a:pPr>
            <a:r>
              <a:rPr lang="en-US" sz="2400" dirty="0">
                <a:latin typeface="Arial" panose="020B0604020202020204" pitchFamily="34" charset="0"/>
                <a:cs typeface="Arial" panose="020B0604020202020204" pitchFamily="34" charset="0"/>
              </a:rPr>
              <a:t>State of the School </a:t>
            </a:r>
            <a:r>
              <a:rPr lang="en-US" sz="2400" i="1" dirty="0">
                <a:latin typeface="Arial" panose="020B0604020202020204" pitchFamily="34" charset="0"/>
                <a:cs typeface="Arial" panose="020B0604020202020204" pitchFamily="34" charset="0"/>
              </a:rPr>
              <a:t>(renovation, Indy, and more)</a:t>
            </a:r>
          </a:p>
          <a:p>
            <a:pPr>
              <a:spcAft>
                <a:spcPts val="1200"/>
              </a:spcAft>
            </a:pPr>
            <a:r>
              <a:rPr lang="en-US" sz="2400" dirty="0">
                <a:latin typeface="Arial" panose="020B0604020202020204" pitchFamily="34" charset="0"/>
                <a:cs typeface="Arial" panose="020B0604020202020204" pitchFamily="34" charset="0"/>
              </a:rPr>
              <a:t>Well-being discussion</a:t>
            </a:r>
          </a:p>
          <a:p>
            <a:pPr>
              <a:spcAft>
                <a:spcPts val="1200"/>
              </a:spcAft>
            </a:pPr>
            <a:r>
              <a:rPr lang="en-US" sz="2400" dirty="0">
                <a:latin typeface="Arial" panose="020B0604020202020204" pitchFamily="34" charset="0"/>
                <a:cs typeface="Arial" panose="020B0604020202020204" pitchFamily="34" charset="0"/>
              </a:rPr>
              <a:t>Breakouts:</a:t>
            </a:r>
          </a:p>
          <a:p>
            <a:pPr lvl="1">
              <a:spcBef>
                <a:spcPts val="0"/>
              </a:spcBef>
              <a:spcAft>
                <a:spcPts val="600"/>
              </a:spcAft>
            </a:pPr>
            <a:r>
              <a:rPr lang="en-US" sz="2200" dirty="0">
                <a:latin typeface="Arial" panose="020B0604020202020204" pitchFamily="34" charset="0"/>
                <a:cs typeface="Arial" panose="020B0604020202020204" pitchFamily="34" charset="0"/>
              </a:rPr>
              <a:t>Faculty: Curriculum improvement</a:t>
            </a:r>
          </a:p>
          <a:p>
            <a:pPr lvl="1">
              <a:spcBef>
                <a:spcPts val="0"/>
              </a:spcBef>
              <a:spcAft>
                <a:spcPts val="600"/>
              </a:spcAft>
            </a:pPr>
            <a:r>
              <a:rPr lang="en-US" sz="2200" dirty="0">
                <a:latin typeface="Arial" panose="020B0604020202020204" pitchFamily="34" charset="0"/>
                <a:cs typeface="Arial" panose="020B0604020202020204" pitchFamily="34" charset="0"/>
              </a:rPr>
              <a:t>Staff: Professional development</a:t>
            </a:r>
          </a:p>
          <a:p>
            <a:pPr lvl="0">
              <a:spcAft>
                <a:spcPts val="1200"/>
              </a:spcAft>
            </a:pPr>
            <a:r>
              <a:rPr lang="en-US" sz="2400" dirty="0">
                <a:latin typeface="Arial" panose="020B0604020202020204" pitchFamily="34" charset="0"/>
                <a:cs typeface="Arial" panose="020B0604020202020204" pitchFamily="34" charset="0"/>
              </a:rPr>
              <a:t>Discuss results, lunch, and you’re free!</a:t>
            </a:r>
          </a:p>
          <a:p>
            <a:pPr lvl="0">
              <a:spcAft>
                <a:spcPts val="1200"/>
              </a:spcAft>
            </a:pP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4D68A4C-69DA-AC42-9D36-A3781E2E639F}"/>
              </a:ext>
            </a:extLst>
          </p:cNvPr>
          <p:cNvPicPr>
            <a:picLocks noChangeAspect="1"/>
          </p:cNvPicPr>
          <p:nvPr/>
        </p:nvPicPr>
        <p:blipFill rotWithShape="1">
          <a:blip r:embed="rId4"/>
          <a:srcRect l="41404" r="16518"/>
          <a:stretch/>
        </p:blipFill>
        <p:spPr>
          <a:xfrm>
            <a:off x="7872235" y="0"/>
            <a:ext cx="4319765" cy="6858000"/>
          </a:xfrm>
          <a:prstGeom prst="rect">
            <a:avLst/>
          </a:prstGeom>
        </p:spPr>
      </p:pic>
    </p:spTree>
    <p:extLst>
      <p:ext uri="{BB962C8B-B14F-4D97-AF65-F5344CB8AC3E}">
        <p14:creationId xmlns:p14="http://schemas.microsoft.com/office/powerpoint/2010/main" val="314975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96D2C-B211-B5DD-5068-651F34158C01}"/>
              </a:ext>
            </a:extLst>
          </p:cNvPr>
          <p:cNvSpPr>
            <a:spLocks noGrp="1"/>
          </p:cNvSpPr>
          <p:nvPr>
            <p:ph type="ctrTitle"/>
          </p:nvPr>
        </p:nvSpPr>
        <p:spPr/>
        <p:txBody>
          <a:bodyPr>
            <a:normAutofit/>
          </a:bodyPr>
          <a:lstStyle/>
          <a:p>
            <a:r>
              <a:rPr lang="en-US" dirty="0"/>
              <a:t>Books</a:t>
            </a:r>
          </a:p>
        </p:txBody>
      </p:sp>
      <p:pic>
        <p:nvPicPr>
          <p:cNvPr id="2" name="Picture 1">
            <a:extLst>
              <a:ext uri="{FF2B5EF4-FFF2-40B4-BE49-F238E27FC236}">
                <a16:creationId xmlns:a16="http://schemas.microsoft.com/office/drawing/2014/main" id="{9F55262C-7FDD-4CF0-A75A-6E85EA89D496}"/>
              </a:ext>
            </a:extLst>
          </p:cNvPr>
          <p:cNvPicPr>
            <a:picLocks noChangeAspect="1"/>
          </p:cNvPicPr>
          <p:nvPr/>
        </p:nvPicPr>
        <p:blipFill>
          <a:blip r:embed="rId2"/>
          <a:stretch>
            <a:fillRect/>
          </a:stretch>
        </p:blipFill>
        <p:spPr>
          <a:xfrm>
            <a:off x="2724620" y="1814632"/>
            <a:ext cx="6742760" cy="3621338"/>
          </a:xfrm>
          <a:prstGeom prst="rect">
            <a:avLst/>
          </a:prstGeom>
        </p:spPr>
      </p:pic>
    </p:spTree>
    <p:extLst>
      <p:ext uri="{BB962C8B-B14F-4D97-AF65-F5344CB8AC3E}">
        <p14:creationId xmlns:p14="http://schemas.microsoft.com/office/powerpoint/2010/main" val="66375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96D2C-B211-B5DD-5068-651F34158C01}"/>
              </a:ext>
            </a:extLst>
          </p:cNvPr>
          <p:cNvSpPr>
            <a:spLocks noGrp="1"/>
          </p:cNvSpPr>
          <p:nvPr>
            <p:ph type="ctrTitle"/>
          </p:nvPr>
        </p:nvSpPr>
        <p:spPr/>
        <p:txBody>
          <a:bodyPr>
            <a:normAutofit/>
          </a:bodyPr>
          <a:lstStyle/>
          <a:p>
            <a:r>
              <a:rPr lang="en-US" dirty="0"/>
              <a:t>Honorific Awards</a:t>
            </a:r>
          </a:p>
        </p:txBody>
      </p:sp>
      <p:pic>
        <p:nvPicPr>
          <p:cNvPr id="2" name="Picture 1">
            <a:extLst>
              <a:ext uri="{FF2B5EF4-FFF2-40B4-BE49-F238E27FC236}">
                <a16:creationId xmlns:a16="http://schemas.microsoft.com/office/drawing/2014/main" id="{BDCB531A-677A-429D-9717-CBE7E75ACD48}"/>
              </a:ext>
            </a:extLst>
          </p:cNvPr>
          <p:cNvPicPr>
            <a:picLocks noChangeAspect="1"/>
          </p:cNvPicPr>
          <p:nvPr/>
        </p:nvPicPr>
        <p:blipFill>
          <a:blip r:embed="rId3"/>
          <a:stretch>
            <a:fillRect/>
          </a:stretch>
        </p:blipFill>
        <p:spPr>
          <a:xfrm>
            <a:off x="0" y="1133856"/>
            <a:ext cx="12192000" cy="5724144"/>
          </a:xfrm>
          <a:prstGeom prst="rect">
            <a:avLst/>
          </a:prstGeom>
        </p:spPr>
      </p:pic>
    </p:spTree>
    <p:extLst>
      <p:ext uri="{BB962C8B-B14F-4D97-AF65-F5344CB8AC3E}">
        <p14:creationId xmlns:p14="http://schemas.microsoft.com/office/powerpoint/2010/main" val="1895009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F23E9A-6ADD-4118-B1B6-32D16EA1BA93}"/>
              </a:ext>
            </a:extLst>
          </p:cNvPr>
          <p:cNvSpPr>
            <a:spLocks noGrp="1"/>
          </p:cNvSpPr>
          <p:nvPr>
            <p:ph type="ctrTitle"/>
          </p:nvPr>
        </p:nvSpPr>
        <p:spPr/>
        <p:txBody>
          <a:bodyPr>
            <a:normAutofit/>
          </a:bodyPr>
          <a:lstStyle/>
          <a:p>
            <a:r>
              <a:rPr lang="en-US" dirty="0"/>
              <a:t>U.S. News Graduate Rank (ME Peers)</a:t>
            </a:r>
          </a:p>
        </p:txBody>
      </p:sp>
      <p:pic>
        <p:nvPicPr>
          <p:cNvPr id="3" name="Picture 2">
            <a:extLst>
              <a:ext uri="{FF2B5EF4-FFF2-40B4-BE49-F238E27FC236}">
                <a16:creationId xmlns:a16="http://schemas.microsoft.com/office/drawing/2014/main" id="{253A2229-D077-4276-8BD6-15E3518FE825}"/>
              </a:ext>
            </a:extLst>
          </p:cNvPr>
          <p:cNvPicPr>
            <a:picLocks noChangeAspect="1"/>
          </p:cNvPicPr>
          <p:nvPr/>
        </p:nvPicPr>
        <p:blipFill>
          <a:blip r:embed="rId2"/>
          <a:stretch>
            <a:fillRect/>
          </a:stretch>
        </p:blipFill>
        <p:spPr>
          <a:xfrm>
            <a:off x="268357" y="955122"/>
            <a:ext cx="11418798" cy="5901439"/>
          </a:xfrm>
          <a:prstGeom prst="rect">
            <a:avLst/>
          </a:prstGeom>
        </p:spPr>
      </p:pic>
    </p:spTree>
    <p:extLst>
      <p:ext uri="{BB962C8B-B14F-4D97-AF65-F5344CB8AC3E}">
        <p14:creationId xmlns:p14="http://schemas.microsoft.com/office/powerpoint/2010/main" val="66097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F23E9A-6ADD-4118-B1B6-32D16EA1BA93}"/>
              </a:ext>
            </a:extLst>
          </p:cNvPr>
          <p:cNvSpPr>
            <a:spLocks noGrp="1"/>
          </p:cNvSpPr>
          <p:nvPr>
            <p:ph type="ctrTitle"/>
          </p:nvPr>
        </p:nvSpPr>
        <p:spPr/>
        <p:txBody>
          <a:bodyPr>
            <a:normAutofit/>
          </a:bodyPr>
          <a:lstStyle/>
          <a:p>
            <a:r>
              <a:rPr lang="en-US" dirty="0"/>
              <a:t>U.S. News Graduate Reputation Score (ME Peers)</a:t>
            </a:r>
          </a:p>
        </p:txBody>
      </p:sp>
      <p:pic>
        <p:nvPicPr>
          <p:cNvPr id="2" name="Picture 1">
            <a:extLst>
              <a:ext uri="{FF2B5EF4-FFF2-40B4-BE49-F238E27FC236}">
                <a16:creationId xmlns:a16="http://schemas.microsoft.com/office/drawing/2014/main" id="{135E6B6C-AEC5-4771-B70B-9B49C7F021B8}"/>
              </a:ext>
            </a:extLst>
          </p:cNvPr>
          <p:cNvPicPr>
            <a:picLocks noChangeAspect="1"/>
          </p:cNvPicPr>
          <p:nvPr/>
        </p:nvPicPr>
        <p:blipFill>
          <a:blip r:embed="rId2"/>
          <a:stretch>
            <a:fillRect/>
          </a:stretch>
        </p:blipFill>
        <p:spPr>
          <a:xfrm>
            <a:off x="238254" y="956561"/>
            <a:ext cx="11120068" cy="5901439"/>
          </a:xfrm>
          <a:prstGeom prst="rect">
            <a:avLst/>
          </a:prstGeom>
        </p:spPr>
      </p:pic>
    </p:spTree>
    <p:extLst>
      <p:ext uri="{BB962C8B-B14F-4D97-AF65-F5344CB8AC3E}">
        <p14:creationId xmlns:p14="http://schemas.microsoft.com/office/powerpoint/2010/main" val="1646710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5BBE-D10F-43D6-90BF-50BB8ACEFAEF}"/>
              </a:ext>
            </a:extLst>
          </p:cNvPr>
          <p:cNvSpPr>
            <a:spLocks noGrp="1"/>
          </p:cNvSpPr>
          <p:nvPr>
            <p:ph type="ctrTitle"/>
          </p:nvPr>
        </p:nvSpPr>
        <p:spPr>
          <a:xfrm>
            <a:off x="1043554" y="226422"/>
            <a:ext cx="9234309" cy="726507"/>
          </a:xfrm>
        </p:spPr>
        <p:txBody>
          <a:bodyPr/>
          <a:lstStyle/>
          <a:p>
            <a:r>
              <a:rPr lang="en-US" dirty="0"/>
              <a:t>Peer Alumni in Engineering Faculty Positions at Peer Institutions</a:t>
            </a:r>
          </a:p>
        </p:txBody>
      </p:sp>
      <p:sp>
        <p:nvSpPr>
          <p:cNvPr id="7" name="Subtitle 2">
            <a:extLst>
              <a:ext uri="{FF2B5EF4-FFF2-40B4-BE49-F238E27FC236}">
                <a16:creationId xmlns:a16="http://schemas.microsoft.com/office/drawing/2014/main" id="{FB9AAB53-767E-4A28-8965-7B85F49171A4}"/>
              </a:ext>
            </a:extLst>
          </p:cNvPr>
          <p:cNvSpPr>
            <a:spLocks noGrp="1"/>
          </p:cNvSpPr>
          <p:nvPr>
            <p:ph type="subTitle" idx="1"/>
          </p:nvPr>
        </p:nvSpPr>
        <p:spPr>
          <a:xfrm>
            <a:off x="1043554" y="955471"/>
            <a:ext cx="7321993" cy="341599"/>
          </a:xfrm>
        </p:spPr>
        <p:txBody>
          <a:bodyPr/>
          <a:lstStyle/>
          <a:p>
            <a:r>
              <a:rPr lang="en-US" dirty="0"/>
              <a:t>Mechanical Engineering</a:t>
            </a:r>
          </a:p>
        </p:txBody>
      </p:sp>
      <p:pic>
        <p:nvPicPr>
          <p:cNvPr id="4" name="Picture 3">
            <a:extLst>
              <a:ext uri="{FF2B5EF4-FFF2-40B4-BE49-F238E27FC236}">
                <a16:creationId xmlns:a16="http://schemas.microsoft.com/office/drawing/2014/main" id="{CB2CD619-8A29-4CC0-86CD-4BCD8AF083C5}"/>
              </a:ext>
            </a:extLst>
          </p:cNvPr>
          <p:cNvPicPr>
            <a:picLocks noChangeAspect="1"/>
          </p:cNvPicPr>
          <p:nvPr/>
        </p:nvPicPr>
        <p:blipFill>
          <a:blip r:embed="rId3"/>
          <a:stretch>
            <a:fillRect/>
          </a:stretch>
        </p:blipFill>
        <p:spPr>
          <a:xfrm>
            <a:off x="97016" y="1297070"/>
            <a:ext cx="11997968" cy="5017443"/>
          </a:xfrm>
          <a:prstGeom prst="rect">
            <a:avLst/>
          </a:prstGeom>
        </p:spPr>
      </p:pic>
    </p:spTree>
    <p:extLst>
      <p:ext uri="{BB962C8B-B14F-4D97-AF65-F5344CB8AC3E}">
        <p14:creationId xmlns:p14="http://schemas.microsoft.com/office/powerpoint/2010/main" val="820385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F6284D6-83E3-9F4F-A61D-8F0CB749CE9C}"/>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ME Building Renovation</a:t>
            </a:r>
          </a:p>
        </p:txBody>
      </p:sp>
      <p:pic>
        <p:nvPicPr>
          <p:cNvPr id="3" name="Picture 2">
            <a:extLst>
              <a:ext uri="{FF2B5EF4-FFF2-40B4-BE49-F238E27FC236}">
                <a16:creationId xmlns:a16="http://schemas.microsoft.com/office/drawing/2014/main" id="{5F9364A0-3450-2F4E-BA95-9CB4BF7987B0}"/>
              </a:ext>
            </a:extLst>
          </p:cNvPr>
          <p:cNvPicPr>
            <a:picLocks noChangeAspect="1"/>
          </p:cNvPicPr>
          <p:nvPr/>
        </p:nvPicPr>
        <p:blipFill rotWithShape="1">
          <a:blip r:embed="rId2"/>
          <a:srcRect t="13460"/>
          <a:stretch/>
        </p:blipFill>
        <p:spPr>
          <a:xfrm>
            <a:off x="0" y="923108"/>
            <a:ext cx="12192000" cy="5934891"/>
          </a:xfrm>
          <a:prstGeom prst="rect">
            <a:avLst/>
          </a:prstGeom>
        </p:spPr>
      </p:pic>
    </p:spTree>
    <p:extLst>
      <p:ext uri="{BB962C8B-B14F-4D97-AF65-F5344CB8AC3E}">
        <p14:creationId xmlns:p14="http://schemas.microsoft.com/office/powerpoint/2010/main" val="357801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9CC9-0A1E-EA43-B7E1-3561490C87FE}"/>
              </a:ext>
            </a:extLst>
          </p:cNvPr>
          <p:cNvPicPr>
            <a:picLocks noChangeAspect="1"/>
          </p:cNvPicPr>
          <p:nvPr/>
        </p:nvPicPr>
        <p:blipFill>
          <a:blip r:embed="rId2"/>
          <a:stretch>
            <a:fillRect/>
          </a:stretch>
        </p:blipFill>
        <p:spPr>
          <a:xfrm>
            <a:off x="0" y="414"/>
            <a:ext cx="12192000" cy="6857172"/>
          </a:xfrm>
          <a:prstGeom prst="rect">
            <a:avLst/>
          </a:prstGeom>
        </p:spPr>
      </p:pic>
    </p:spTree>
    <p:extLst>
      <p:ext uri="{BB962C8B-B14F-4D97-AF65-F5344CB8AC3E}">
        <p14:creationId xmlns:p14="http://schemas.microsoft.com/office/powerpoint/2010/main" val="2307219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F6284D6-83E3-9F4F-A61D-8F0CB749CE9C}"/>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Recruiting a Diverse Student Population</a:t>
            </a:r>
          </a:p>
        </p:txBody>
      </p:sp>
      <p:pic>
        <p:nvPicPr>
          <p:cNvPr id="8" name="Picture 7">
            <a:extLst>
              <a:ext uri="{FF2B5EF4-FFF2-40B4-BE49-F238E27FC236}">
                <a16:creationId xmlns:a16="http://schemas.microsoft.com/office/drawing/2014/main" id="{BE2F9396-8E5A-AE47-B09C-86109C3E79CE}"/>
              </a:ext>
            </a:extLst>
          </p:cNvPr>
          <p:cNvPicPr>
            <a:picLocks noChangeAspect="1"/>
          </p:cNvPicPr>
          <p:nvPr/>
        </p:nvPicPr>
        <p:blipFill rotWithShape="1">
          <a:blip r:embed="rId2"/>
          <a:srcRect t="13460"/>
          <a:stretch/>
        </p:blipFill>
        <p:spPr>
          <a:xfrm>
            <a:off x="873815" y="923108"/>
            <a:ext cx="10444370" cy="5934891"/>
          </a:xfrm>
          <a:prstGeom prst="rect">
            <a:avLst/>
          </a:prstGeom>
        </p:spPr>
      </p:pic>
    </p:spTree>
    <p:extLst>
      <p:ext uri="{BB962C8B-B14F-4D97-AF65-F5344CB8AC3E}">
        <p14:creationId xmlns:p14="http://schemas.microsoft.com/office/powerpoint/2010/main" val="341065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F6284D6-83E3-9F4F-A61D-8F0CB749CE9C}"/>
              </a:ext>
            </a:extLst>
          </p:cNvPr>
          <p:cNvSpPr>
            <a:spLocks noGrp="1"/>
          </p:cNvSpPr>
          <p:nvPr>
            <p:ph type="ctrTitle"/>
          </p:nvPr>
        </p:nvSpPr>
        <p:spPr>
          <a:xfrm>
            <a:off x="295369" y="269328"/>
            <a:ext cx="9234309" cy="498598"/>
          </a:xfrm>
        </p:spPr>
        <p:txBody>
          <a:bodyPr/>
          <a:lstStyle/>
          <a:p>
            <a:pPr lvl="0">
              <a:spcAft>
                <a:spcPts val="1200"/>
              </a:spcAft>
            </a:pPr>
            <a:r>
              <a:rPr lang="en-US" dirty="0">
                <a:latin typeface="Arial" panose="020B0604020202020204" pitchFamily="34" charset="0"/>
                <a:cs typeface="Arial" panose="020B0604020202020204" pitchFamily="34" charset="0"/>
              </a:rPr>
              <a:t>Curriculum Reform</a:t>
            </a:r>
          </a:p>
        </p:txBody>
      </p:sp>
      <p:pic>
        <p:nvPicPr>
          <p:cNvPr id="3" name="Picture 2">
            <a:extLst>
              <a:ext uri="{FF2B5EF4-FFF2-40B4-BE49-F238E27FC236}">
                <a16:creationId xmlns:a16="http://schemas.microsoft.com/office/drawing/2014/main" id="{5FF91E9B-1F2A-3E41-9500-FA1404F2FF35}"/>
              </a:ext>
            </a:extLst>
          </p:cNvPr>
          <p:cNvPicPr>
            <a:picLocks noChangeAspect="1"/>
          </p:cNvPicPr>
          <p:nvPr/>
        </p:nvPicPr>
        <p:blipFill>
          <a:blip r:embed="rId2"/>
          <a:stretch>
            <a:fillRect/>
          </a:stretch>
        </p:blipFill>
        <p:spPr>
          <a:xfrm>
            <a:off x="1828799" y="920930"/>
            <a:ext cx="8905603" cy="5937069"/>
          </a:xfrm>
          <a:prstGeom prst="rect">
            <a:avLst/>
          </a:prstGeom>
        </p:spPr>
      </p:pic>
    </p:spTree>
    <p:extLst>
      <p:ext uri="{BB962C8B-B14F-4D97-AF65-F5344CB8AC3E}">
        <p14:creationId xmlns:p14="http://schemas.microsoft.com/office/powerpoint/2010/main" val="3100061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F6284D6-83E3-9F4F-A61D-8F0CB749CE9C}"/>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Building and Maintaining Community</a:t>
            </a:r>
          </a:p>
        </p:txBody>
      </p:sp>
      <p:pic>
        <p:nvPicPr>
          <p:cNvPr id="3" name="Picture 2">
            <a:extLst>
              <a:ext uri="{FF2B5EF4-FFF2-40B4-BE49-F238E27FC236}">
                <a16:creationId xmlns:a16="http://schemas.microsoft.com/office/drawing/2014/main" id="{18AA2587-BE33-5A4D-B1FC-CBFA2618591B}"/>
              </a:ext>
            </a:extLst>
          </p:cNvPr>
          <p:cNvPicPr>
            <a:picLocks noChangeAspect="1"/>
          </p:cNvPicPr>
          <p:nvPr/>
        </p:nvPicPr>
        <p:blipFill rotWithShape="1">
          <a:blip r:embed="rId2"/>
          <a:srcRect t="12934"/>
          <a:stretch/>
        </p:blipFill>
        <p:spPr>
          <a:xfrm>
            <a:off x="17756" y="914909"/>
            <a:ext cx="9643480" cy="4720521"/>
          </a:xfrm>
          <a:prstGeom prst="rect">
            <a:avLst/>
          </a:prstGeom>
        </p:spPr>
      </p:pic>
      <p:sp>
        <p:nvSpPr>
          <p:cNvPr id="2" name="TextBox 1">
            <a:extLst>
              <a:ext uri="{FF2B5EF4-FFF2-40B4-BE49-F238E27FC236}">
                <a16:creationId xmlns:a16="http://schemas.microsoft.com/office/drawing/2014/main" id="{9F6F8060-8F87-4F93-672C-356CEB87E8B7}"/>
              </a:ext>
            </a:extLst>
          </p:cNvPr>
          <p:cNvSpPr txBox="1"/>
          <p:nvPr/>
        </p:nvSpPr>
        <p:spPr>
          <a:xfrm>
            <a:off x="9661236" y="1193541"/>
            <a:ext cx="2579296" cy="2862322"/>
          </a:xfrm>
          <a:prstGeom prst="rect">
            <a:avLst/>
          </a:prstGeom>
          <a:noFill/>
        </p:spPr>
        <p:txBody>
          <a:bodyPr wrap="none" rtlCol="0">
            <a:spAutoFit/>
          </a:bodyPr>
          <a:lstStyle/>
          <a:p>
            <a:r>
              <a:rPr lang="en-US" u="sng" dirty="0"/>
              <a:t>Example Activities:</a:t>
            </a:r>
          </a:p>
          <a:p>
            <a:pPr marL="285750" indent="-285750">
              <a:buFont typeface="Arial" panose="020B0604020202020204" pitchFamily="34" charset="0"/>
              <a:buChar char="•"/>
            </a:pPr>
            <a:r>
              <a:rPr lang="en-US" dirty="0"/>
              <a:t>Free Food Fridays</a:t>
            </a:r>
          </a:p>
          <a:p>
            <a:pPr marL="285750" indent="-285750">
              <a:buFont typeface="Arial" panose="020B0604020202020204" pitchFamily="34" charset="0"/>
              <a:buChar char="•"/>
            </a:pPr>
            <a:r>
              <a:rPr lang="en-US" dirty="0"/>
              <a:t>10 Minutes of Talent</a:t>
            </a:r>
          </a:p>
          <a:p>
            <a:pPr marL="285750" indent="-285750">
              <a:buFont typeface="Arial" panose="020B0604020202020204" pitchFamily="34" charset="0"/>
              <a:buChar char="•"/>
            </a:pPr>
            <a:r>
              <a:rPr lang="en-US" dirty="0"/>
              <a:t>Monthly newsletters </a:t>
            </a:r>
          </a:p>
          <a:p>
            <a:pPr marL="285750" indent="-285750">
              <a:buFont typeface="Arial" panose="020B0604020202020204" pitchFamily="34" charset="0"/>
              <a:buChar char="•"/>
            </a:pPr>
            <a:r>
              <a:rPr lang="en-US" dirty="0"/>
              <a:t>Summer lab tours</a:t>
            </a:r>
          </a:p>
          <a:p>
            <a:pPr marL="285750" indent="-285750">
              <a:buFont typeface="Arial" panose="020B0604020202020204" pitchFamily="34" charset="0"/>
              <a:buChar char="•"/>
            </a:pPr>
            <a:r>
              <a:rPr lang="en-US" dirty="0"/>
              <a:t>Community service: </a:t>
            </a:r>
          </a:p>
          <a:p>
            <a:pPr marL="742950" lvl="1" indent="-285750">
              <a:buFont typeface="Acumin Pro" panose="020B0604020202020204" charset="0"/>
              <a:buChar char="-"/>
            </a:pPr>
            <a:r>
              <a:rPr lang="en-US" dirty="0"/>
              <a:t>FIRST Robotics</a:t>
            </a:r>
          </a:p>
          <a:p>
            <a:pPr marL="742950" lvl="1" indent="-285750">
              <a:buFont typeface="Acumin Pro" panose="020B0604020202020204" charset="0"/>
              <a:buChar char="-"/>
            </a:pPr>
            <a:r>
              <a:rPr lang="en-US" dirty="0"/>
              <a:t>High School EV</a:t>
            </a:r>
            <a:br>
              <a:rPr lang="en-US" dirty="0"/>
            </a:br>
            <a:r>
              <a:rPr lang="en-US" dirty="0"/>
              <a:t>Grand Prix</a:t>
            </a:r>
          </a:p>
          <a:p>
            <a:endParaRPr lang="en-US" dirty="0"/>
          </a:p>
        </p:txBody>
      </p:sp>
      <p:sp>
        <p:nvSpPr>
          <p:cNvPr id="4" name="TextBox 3">
            <a:extLst>
              <a:ext uri="{FF2B5EF4-FFF2-40B4-BE49-F238E27FC236}">
                <a16:creationId xmlns:a16="http://schemas.microsoft.com/office/drawing/2014/main" id="{2AF2505E-6122-8982-E5E0-7EE702D9D642}"/>
              </a:ext>
            </a:extLst>
          </p:cNvPr>
          <p:cNvSpPr txBox="1"/>
          <p:nvPr/>
        </p:nvSpPr>
        <p:spPr>
          <a:xfrm>
            <a:off x="443883" y="5782413"/>
            <a:ext cx="5245282" cy="369332"/>
          </a:xfrm>
          <a:prstGeom prst="rect">
            <a:avLst/>
          </a:prstGeom>
          <a:noFill/>
        </p:spPr>
        <p:txBody>
          <a:bodyPr wrap="none" rtlCol="0">
            <a:spAutoFit/>
          </a:bodyPr>
          <a:lstStyle/>
          <a:p>
            <a:pPr marL="285750" indent="-285750">
              <a:buFont typeface="Arial" panose="020B0604020202020204" pitchFamily="34" charset="0"/>
              <a:buChar char="•"/>
            </a:pPr>
            <a:r>
              <a:rPr lang="en-US" dirty="0"/>
              <a:t>Faculty/staff recognition events each semester</a:t>
            </a:r>
          </a:p>
        </p:txBody>
      </p:sp>
    </p:spTree>
    <p:extLst>
      <p:ext uri="{BB962C8B-B14F-4D97-AF65-F5344CB8AC3E}">
        <p14:creationId xmlns:p14="http://schemas.microsoft.com/office/powerpoint/2010/main" val="333803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4CA2D7D9-A500-2A47-82CF-D26789F6ABE1}"/>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Faculty promotions / leadership positions</a:t>
            </a:r>
          </a:p>
        </p:txBody>
      </p:sp>
      <p:sp>
        <p:nvSpPr>
          <p:cNvPr id="13" name="Body Text">
            <a:extLst>
              <a:ext uri="{FF2B5EF4-FFF2-40B4-BE49-F238E27FC236}">
                <a16:creationId xmlns:a16="http://schemas.microsoft.com/office/drawing/2014/main" id="{779CA4EA-CB6F-6848-85E8-F192E1AE31B2}"/>
              </a:ext>
            </a:extLst>
          </p:cNvPr>
          <p:cNvSpPr txBox="1">
            <a:spLocks/>
          </p:cNvSpPr>
          <p:nvPr/>
        </p:nvSpPr>
        <p:spPr>
          <a:xfrm>
            <a:off x="5042263" y="942080"/>
            <a:ext cx="7080068" cy="5915919"/>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600"/>
              </a:spcAft>
            </a:pPr>
            <a:r>
              <a:rPr lang="en-US" sz="2800" dirty="0">
                <a:latin typeface="Arial" panose="020B0604020202020204" pitchFamily="34" charset="0"/>
                <a:cs typeface="Arial" panose="020B0604020202020204" pitchFamily="34" charset="0"/>
              </a:rPr>
              <a:t>Promoted to Professor</a:t>
            </a:r>
          </a:p>
          <a:p>
            <a:pPr lvl="1">
              <a:spcBef>
                <a:spcPts val="0"/>
              </a:spcBef>
              <a:spcAft>
                <a:spcPts val="600"/>
              </a:spcAft>
            </a:pPr>
            <a:r>
              <a:rPr lang="en-US" sz="2800" b="1" dirty="0">
                <a:latin typeface="Arial" panose="020B0604020202020204" pitchFamily="34" charset="0"/>
                <a:cs typeface="Arial" panose="020B0604020202020204" pitchFamily="34" charset="0"/>
              </a:rPr>
              <a:t>Justin Weibel, </a:t>
            </a:r>
            <a:r>
              <a:rPr lang="en-US" sz="2800" b="1" dirty="0" err="1">
                <a:latin typeface="Arial" panose="020B0604020202020204" pitchFamily="34" charset="0"/>
                <a:cs typeface="Arial" panose="020B0604020202020204" pitchFamily="34" charset="0"/>
              </a:rPr>
              <a:t>Kejie</a:t>
            </a:r>
            <a:r>
              <a:rPr lang="en-US" sz="2800" b="1" dirty="0">
                <a:latin typeface="Arial" panose="020B0604020202020204" pitchFamily="34" charset="0"/>
                <a:cs typeface="Arial" panose="020B0604020202020204" pitchFamily="34" charset="0"/>
              </a:rPr>
              <a:t> Zhao</a:t>
            </a:r>
          </a:p>
          <a:p>
            <a:pPr>
              <a:spcAft>
                <a:spcPts val="600"/>
              </a:spcAft>
            </a:pPr>
            <a:r>
              <a:rPr lang="en-US" sz="2800" dirty="0">
                <a:latin typeface="Arial" panose="020B0604020202020204" pitchFamily="34" charset="0"/>
                <a:cs typeface="Arial" panose="020B0604020202020204" pitchFamily="34" charset="0"/>
              </a:rPr>
              <a:t>Promoted to Research Professor</a:t>
            </a:r>
          </a:p>
          <a:p>
            <a:pPr lvl="1">
              <a:spcBef>
                <a:spcPts val="0"/>
              </a:spcBef>
              <a:spcAft>
                <a:spcPts val="600"/>
              </a:spcAft>
            </a:pPr>
            <a:r>
              <a:rPr lang="en-US" sz="2800" b="1" dirty="0">
                <a:latin typeface="Arial" panose="020B0604020202020204" pitchFamily="34" charset="0"/>
                <a:cs typeface="Arial" panose="020B0604020202020204" pitchFamily="34" charset="0"/>
              </a:rPr>
              <a:t>Mikhail </a:t>
            </a:r>
            <a:r>
              <a:rPr lang="en-US" sz="2800" b="1" dirty="0" err="1">
                <a:latin typeface="Arial" panose="020B0604020202020204" pitchFamily="34" charset="0"/>
                <a:cs typeface="Arial" panose="020B0604020202020204" pitchFamily="34" charset="0"/>
              </a:rPr>
              <a:t>Slipchenko</a:t>
            </a:r>
            <a:endParaRPr lang="en-US" sz="2800" b="1" dirty="0">
              <a:latin typeface="Arial" panose="020B0604020202020204" pitchFamily="34" charset="0"/>
              <a:cs typeface="Arial" panose="020B0604020202020204" pitchFamily="34" charset="0"/>
            </a:endParaRPr>
          </a:p>
          <a:p>
            <a:pPr lvl="1">
              <a:spcBef>
                <a:spcPts val="0"/>
              </a:spcBef>
              <a:spcAft>
                <a:spcPts val="600"/>
              </a:spcAft>
            </a:pPr>
            <a:endParaRPr lang="en-US" sz="2800" b="1" dirty="0">
              <a:latin typeface="Arial" panose="020B0604020202020204" pitchFamily="34" charset="0"/>
              <a:cs typeface="Arial" panose="020B0604020202020204" pitchFamily="34" charset="0"/>
            </a:endParaRPr>
          </a:p>
          <a:p>
            <a:pPr>
              <a:spcAft>
                <a:spcPts val="600"/>
              </a:spcAft>
            </a:pPr>
            <a:r>
              <a:rPr lang="en-US" sz="2800" b="1" dirty="0">
                <a:latin typeface="Arial" panose="020B0604020202020204" pitchFamily="34" charset="0"/>
                <a:cs typeface="Arial" panose="020B0604020202020204" pitchFamily="34" charset="0"/>
              </a:rPr>
              <a:t>Jim Jones</a:t>
            </a:r>
            <a:r>
              <a:rPr lang="en-US" sz="2800" dirty="0">
                <a:latin typeface="Arial" panose="020B0604020202020204" pitchFamily="34" charset="0"/>
                <a:cs typeface="Arial" panose="020B0604020202020204" pitchFamily="34" charset="0"/>
              </a:rPr>
              <a:t> steps down as Associate Head for Undergraduate Studies</a:t>
            </a:r>
          </a:p>
          <a:p>
            <a:pPr lvl="1">
              <a:spcAft>
                <a:spcPts val="600"/>
              </a:spcAft>
            </a:pPr>
            <a:r>
              <a:rPr lang="en-US" sz="2600" b="1" dirty="0">
                <a:latin typeface="Arial" panose="020B0604020202020204" pitchFamily="34" charset="0"/>
                <a:cs typeface="Arial" panose="020B0604020202020204" pitchFamily="34" charset="0"/>
              </a:rPr>
              <a:t>Jitesh Panchal: </a:t>
            </a:r>
            <a:r>
              <a:rPr lang="en-US" sz="2600" dirty="0">
                <a:latin typeface="Arial" panose="020B0604020202020204" pitchFamily="34" charset="0"/>
                <a:cs typeface="Arial" panose="020B0604020202020204" pitchFamily="34" charset="0"/>
              </a:rPr>
              <a:t>Associate Head of Undergraduate Programs</a:t>
            </a:r>
            <a:br>
              <a:rPr lang="en-US" sz="26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(curricular activities, teaching plans, and ABET accreditation)</a:t>
            </a:r>
          </a:p>
          <a:p>
            <a:pPr lvl="1">
              <a:spcAft>
                <a:spcPts val="600"/>
              </a:spcAft>
            </a:pPr>
            <a:r>
              <a:rPr lang="en-US" sz="2600" b="1" dirty="0">
                <a:latin typeface="Arial" panose="020B0604020202020204" pitchFamily="34" charset="0"/>
                <a:cs typeface="Arial" panose="020B0604020202020204" pitchFamily="34" charset="0"/>
              </a:rPr>
              <a:t>Beth Hess: </a:t>
            </a:r>
            <a:r>
              <a:rPr lang="en-US" sz="2600" dirty="0">
                <a:latin typeface="Arial" panose="020B0604020202020204" pitchFamily="34" charset="0"/>
                <a:cs typeface="Arial" panose="020B0604020202020204" pitchFamily="34" charset="0"/>
              </a:rPr>
              <a:t>Assistant Head of Undergraduate Student Well-Being</a:t>
            </a:r>
            <a:br>
              <a:rPr lang="en-US" sz="26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(advising and student success activities)</a:t>
            </a:r>
          </a:p>
        </p:txBody>
      </p:sp>
      <p:pic>
        <p:nvPicPr>
          <p:cNvPr id="28" name="Picture 27">
            <a:extLst>
              <a:ext uri="{FF2B5EF4-FFF2-40B4-BE49-F238E27FC236}">
                <a16:creationId xmlns:a16="http://schemas.microsoft.com/office/drawing/2014/main" id="{69254C8A-3F04-624D-82F2-DBB908DE9DCF}"/>
              </a:ext>
            </a:extLst>
          </p:cNvPr>
          <p:cNvPicPr>
            <a:picLocks noChangeAspect="1"/>
          </p:cNvPicPr>
          <p:nvPr/>
        </p:nvPicPr>
        <p:blipFill rotWithShape="1">
          <a:blip r:embed="rId2"/>
          <a:srcRect l="39715" t="2949" r="28575" b="28461"/>
          <a:stretch/>
        </p:blipFill>
        <p:spPr>
          <a:xfrm>
            <a:off x="3374147" y="3685365"/>
            <a:ext cx="1410994" cy="2034721"/>
          </a:xfrm>
          <a:prstGeom prst="rect">
            <a:avLst/>
          </a:prstGeom>
        </p:spPr>
      </p:pic>
      <p:pic>
        <p:nvPicPr>
          <p:cNvPr id="14" name="Picture 13">
            <a:extLst>
              <a:ext uri="{FF2B5EF4-FFF2-40B4-BE49-F238E27FC236}">
                <a16:creationId xmlns:a16="http://schemas.microsoft.com/office/drawing/2014/main" id="{255F6DD8-0BE7-0F4C-A7CD-0733D834A206}"/>
              </a:ext>
            </a:extLst>
          </p:cNvPr>
          <p:cNvPicPr>
            <a:picLocks noChangeAspect="1"/>
          </p:cNvPicPr>
          <p:nvPr/>
        </p:nvPicPr>
        <p:blipFill>
          <a:blip r:embed="rId3"/>
          <a:stretch>
            <a:fillRect/>
          </a:stretch>
        </p:blipFill>
        <p:spPr>
          <a:xfrm>
            <a:off x="1840063" y="3685365"/>
            <a:ext cx="1425096" cy="2034721"/>
          </a:xfrm>
          <a:prstGeom prst="rect">
            <a:avLst/>
          </a:prstGeom>
        </p:spPr>
      </p:pic>
      <p:pic>
        <p:nvPicPr>
          <p:cNvPr id="15" name="Picture 14">
            <a:extLst>
              <a:ext uri="{FF2B5EF4-FFF2-40B4-BE49-F238E27FC236}">
                <a16:creationId xmlns:a16="http://schemas.microsoft.com/office/drawing/2014/main" id="{35195956-D46C-0E4C-9747-EC4826F3E65E}"/>
              </a:ext>
            </a:extLst>
          </p:cNvPr>
          <p:cNvPicPr>
            <a:picLocks noChangeAspect="1"/>
          </p:cNvPicPr>
          <p:nvPr/>
        </p:nvPicPr>
        <p:blipFill>
          <a:blip r:embed="rId4"/>
          <a:stretch>
            <a:fillRect/>
          </a:stretch>
        </p:blipFill>
        <p:spPr>
          <a:xfrm>
            <a:off x="341634" y="3685365"/>
            <a:ext cx="1425096" cy="2034721"/>
          </a:xfrm>
          <a:prstGeom prst="rect">
            <a:avLst/>
          </a:prstGeom>
        </p:spPr>
      </p:pic>
      <p:pic>
        <p:nvPicPr>
          <p:cNvPr id="4" name="Picture 3">
            <a:extLst>
              <a:ext uri="{FF2B5EF4-FFF2-40B4-BE49-F238E27FC236}">
                <a16:creationId xmlns:a16="http://schemas.microsoft.com/office/drawing/2014/main" id="{E3F25A02-8E87-9241-8AA1-01E3F25569BF}"/>
              </a:ext>
            </a:extLst>
          </p:cNvPr>
          <p:cNvPicPr>
            <a:picLocks noChangeAspect="1"/>
          </p:cNvPicPr>
          <p:nvPr/>
        </p:nvPicPr>
        <p:blipFill>
          <a:blip r:embed="rId5"/>
          <a:stretch>
            <a:fillRect/>
          </a:stretch>
        </p:blipFill>
        <p:spPr>
          <a:xfrm>
            <a:off x="341635" y="1105988"/>
            <a:ext cx="1425096" cy="1899949"/>
          </a:xfrm>
          <a:prstGeom prst="rect">
            <a:avLst/>
          </a:prstGeom>
        </p:spPr>
      </p:pic>
      <p:pic>
        <p:nvPicPr>
          <p:cNvPr id="7" name="Picture 6">
            <a:extLst>
              <a:ext uri="{FF2B5EF4-FFF2-40B4-BE49-F238E27FC236}">
                <a16:creationId xmlns:a16="http://schemas.microsoft.com/office/drawing/2014/main" id="{9B15D43E-EDE8-194E-9941-5FA590BA4AFE}"/>
              </a:ext>
            </a:extLst>
          </p:cNvPr>
          <p:cNvPicPr>
            <a:picLocks noChangeAspect="1"/>
          </p:cNvPicPr>
          <p:nvPr/>
        </p:nvPicPr>
        <p:blipFill>
          <a:blip r:embed="rId6"/>
          <a:stretch>
            <a:fillRect/>
          </a:stretch>
        </p:blipFill>
        <p:spPr>
          <a:xfrm>
            <a:off x="1840197" y="1105988"/>
            <a:ext cx="1424962" cy="1899949"/>
          </a:xfrm>
          <a:prstGeom prst="rect">
            <a:avLst/>
          </a:prstGeom>
        </p:spPr>
      </p:pic>
      <p:pic>
        <p:nvPicPr>
          <p:cNvPr id="11" name="Picture 10">
            <a:extLst>
              <a:ext uri="{FF2B5EF4-FFF2-40B4-BE49-F238E27FC236}">
                <a16:creationId xmlns:a16="http://schemas.microsoft.com/office/drawing/2014/main" id="{4545C382-CFF6-C94C-9496-4BAFD211BDBE}"/>
              </a:ext>
            </a:extLst>
          </p:cNvPr>
          <p:cNvPicPr>
            <a:picLocks noChangeAspect="1"/>
          </p:cNvPicPr>
          <p:nvPr/>
        </p:nvPicPr>
        <p:blipFill>
          <a:blip r:embed="rId7"/>
          <a:stretch>
            <a:fillRect/>
          </a:stretch>
        </p:blipFill>
        <p:spPr>
          <a:xfrm>
            <a:off x="3374147" y="1105987"/>
            <a:ext cx="1373457" cy="1899949"/>
          </a:xfrm>
          <a:prstGeom prst="rect">
            <a:avLst/>
          </a:prstGeom>
        </p:spPr>
      </p:pic>
    </p:spTree>
    <p:extLst>
      <p:ext uri="{BB962C8B-B14F-4D97-AF65-F5344CB8AC3E}">
        <p14:creationId xmlns:p14="http://schemas.microsoft.com/office/powerpoint/2010/main" val="3868034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F6284D6-83E3-9F4F-A61D-8F0CB749CE9C}"/>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Recruiting and Retaining Faculty</a:t>
            </a:r>
          </a:p>
        </p:txBody>
      </p:sp>
      <p:pic>
        <p:nvPicPr>
          <p:cNvPr id="3" name="Picture 2">
            <a:extLst>
              <a:ext uri="{FF2B5EF4-FFF2-40B4-BE49-F238E27FC236}">
                <a16:creationId xmlns:a16="http://schemas.microsoft.com/office/drawing/2014/main" id="{32F3EC21-7212-2B4C-85D2-19FAF08D0523}"/>
              </a:ext>
            </a:extLst>
          </p:cNvPr>
          <p:cNvPicPr>
            <a:picLocks noChangeAspect="1"/>
          </p:cNvPicPr>
          <p:nvPr/>
        </p:nvPicPr>
        <p:blipFill>
          <a:blip r:embed="rId2"/>
          <a:stretch>
            <a:fillRect/>
          </a:stretch>
        </p:blipFill>
        <p:spPr>
          <a:xfrm>
            <a:off x="295369" y="923109"/>
            <a:ext cx="11050681" cy="5934891"/>
          </a:xfrm>
          <a:prstGeom prst="rect">
            <a:avLst/>
          </a:prstGeom>
        </p:spPr>
      </p:pic>
    </p:spTree>
    <p:extLst>
      <p:ext uri="{BB962C8B-B14F-4D97-AF65-F5344CB8AC3E}">
        <p14:creationId xmlns:p14="http://schemas.microsoft.com/office/powerpoint/2010/main" val="310998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216988" y="234492"/>
            <a:ext cx="9234309" cy="498598"/>
          </a:xfrm>
        </p:spPr>
        <p:txBody>
          <a:bodyPr/>
          <a:lstStyle/>
          <a:p>
            <a:r>
              <a:rPr lang="en-US" dirty="0">
                <a:latin typeface="Arial" panose="020B0604020202020204" pitchFamily="34" charset="0"/>
                <a:cs typeface="Arial" panose="020B0604020202020204" pitchFamily="34" charset="0"/>
              </a:rPr>
              <a:t>Purdue University in Indianapolis</a:t>
            </a:r>
          </a:p>
        </p:txBody>
      </p:sp>
      <p:pic>
        <p:nvPicPr>
          <p:cNvPr id="4" name="Picture 3">
            <a:extLst>
              <a:ext uri="{FF2B5EF4-FFF2-40B4-BE49-F238E27FC236}">
                <a16:creationId xmlns:a16="http://schemas.microsoft.com/office/drawing/2014/main" id="{E1FF1B86-640F-1D48-956A-B3ECA1ED8800}"/>
              </a:ext>
            </a:extLst>
          </p:cNvPr>
          <p:cNvPicPr>
            <a:picLocks noChangeAspect="1"/>
          </p:cNvPicPr>
          <p:nvPr/>
        </p:nvPicPr>
        <p:blipFill>
          <a:blip r:embed="rId3"/>
          <a:stretch>
            <a:fillRect/>
          </a:stretch>
        </p:blipFill>
        <p:spPr>
          <a:xfrm>
            <a:off x="1" y="893458"/>
            <a:ext cx="8017832" cy="5341880"/>
          </a:xfrm>
          <a:prstGeom prst="rect">
            <a:avLst/>
          </a:prstGeom>
        </p:spPr>
      </p:pic>
      <p:pic>
        <p:nvPicPr>
          <p:cNvPr id="5" name="Picture 4">
            <a:extLst>
              <a:ext uri="{FF2B5EF4-FFF2-40B4-BE49-F238E27FC236}">
                <a16:creationId xmlns:a16="http://schemas.microsoft.com/office/drawing/2014/main" id="{0099EAFC-1F09-394B-8F0B-8CC6C8840EF6}"/>
              </a:ext>
            </a:extLst>
          </p:cNvPr>
          <p:cNvPicPr>
            <a:picLocks noChangeAspect="1"/>
          </p:cNvPicPr>
          <p:nvPr/>
        </p:nvPicPr>
        <p:blipFill>
          <a:blip r:embed="rId4"/>
          <a:stretch>
            <a:fillRect/>
          </a:stretch>
        </p:blipFill>
        <p:spPr>
          <a:xfrm>
            <a:off x="7632357" y="0"/>
            <a:ext cx="4559643" cy="6858000"/>
          </a:xfrm>
          <a:prstGeom prst="rect">
            <a:avLst/>
          </a:prstGeom>
        </p:spPr>
      </p:pic>
    </p:spTree>
    <p:extLst>
      <p:ext uri="{BB962C8B-B14F-4D97-AF65-F5344CB8AC3E}">
        <p14:creationId xmlns:p14="http://schemas.microsoft.com/office/powerpoint/2010/main" val="426369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71701A-BE15-2080-34D9-5DA758DC99BA}"/>
              </a:ext>
            </a:extLst>
          </p:cNvPr>
          <p:cNvSpPr>
            <a:spLocks noGrp="1"/>
          </p:cNvSpPr>
          <p:nvPr>
            <p:ph type="subTitle" idx="1"/>
          </p:nvPr>
        </p:nvSpPr>
        <p:spPr>
          <a:xfrm>
            <a:off x="386605" y="1171637"/>
            <a:ext cx="7288495" cy="338554"/>
          </a:xfrm>
        </p:spPr>
        <p:txBody>
          <a:bodyPr/>
          <a:lstStyle/>
          <a:p>
            <a:r>
              <a:rPr lang="en-US" dirty="0"/>
              <a:t>Faculty Realignment (e-mail by Dean Raman)</a:t>
            </a:r>
          </a:p>
        </p:txBody>
      </p:sp>
      <p:sp>
        <p:nvSpPr>
          <p:cNvPr id="4" name="Text Placeholder 3">
            <a:extLst>
              <a:ext uri="{FF2B5EF4-FFF2-40B4-BE49-F238E27FC236}">
                <a16:creationId xmlns:a16="http://schemas.microsoft.com/office/drawing/2014/main" id="{B3D8F885-3D47-154B-5920-9759496D8B2B}"/>
              </a:ext>
            </a:extLst>
          </p:cNvPr>
          <p:cNvSpPr>
            <a:spLocks noGrp="1"/>
          </p:cNvSpPr>
          <p:nvPr>
            <p:ph type="body" sz="quarter" idx="14"/>
          </p:nvPr>
        </p:nvSpPr>
        <p:spPr>
          <a:xfrm>
            <a:off x="386605" y="1642369"/>
            <a:ext cx="10787938" cy="4559808"/>
          </a:xfrm>
        </p:spPr>
        <p:txBody>
          <a:bodyPr>
            <a:normAutofit/>
          </a:bodyPr>
          <a:lstStyle/>
          <a:p>
            <a:pPr marL="342900" indent="-342900">
              <a:spcAft>
                <a:spcPts val="600"/>
              </a:spcAft>
              <a:buFont typeface="+mj-lt"/>
              <a:buAutoNum type="arabicPeriod"/>
            </a:pPr>
            <a:r>
              <a:rPr lang="en-US" dirty="0"/>
              <a:t>I know each of your schools [BME, ECE, and ME] is thinking about appointing an Assoc/Asst Head or PoC to prepare for and organize for the teaching needs in Indy come fall 2024. However, I request holding off on making those appointments until a few weeks later. Purdue would like to finalize who accepts the Purdue in Indy tenure home option before these discussions begin.</a:t>
            </a:r>
          </a:p>
          <a:p>
            <a:pPr marL="342900" indent="-342900">
              <a:spcAft>
                <a:spcPts val="600"/>
              </a:spcAft>
              <a:buFont typeface="+mj-lt"/>
              <a:buAutoNum type="arabicPeriod"/>
            </a:pPr>
            <a:r>
              <a:rPr lang="en-US" dirty="0"/>
              <a:t>Once we know which IUPUI faculty will be on the Purdue in Indy tenure home vs Purdue WL tenure home, then you can make these Assoc/Asst Head appointments.</a:t>
            </a:r>
          </a:p>
          <a:p>
            <a:pPr marL="342900" indent="-342900">
              <a:spcAft>
                <a:spcPts val="600"/>
              </a:spcAft>
              <a:buFont typeface="+mj-lt"/>
              <a:buAutoNum type="arabicPeriod"/>
            </a:pPr>
            <a:r>
              <a:rPr lang="en-US" dirty="0"/>
              <a:t>Current grad students in the programs in Indy will become full fledged Purdue WL grad students in your programs come fall 2024.</a:t>
            </a:r>
          </a:p>
          <a:p>
            <a:pPr marL="342900" indent="-342900">
              <a:spcAft>
                <a:spcPts val="600"/>
              </a:spcAft>
              <a:buFont typeface="+mj-lt"/>
              <a:buAutoNum type="arabicPeriod"/>
            </a:pPr>
            <a:r>
              <a:rPr lang="en-US" dirty="0"/>
              <a:t>Those faculty who have Purdue in Indy tenure home appointment must be granted a “super” courtesy appointment in your units - i.e., they should have rights to be sole PhD advisors, have access to recruit PhD students, etc., i.e., our grad </a:t>
            </a:r>
            <a:r>
              <a:rPr lang="en-US" dirty="0" err="1"/>
              <a:t>db</a:t>
            </a:r>
            <a:r>
              <a:rPr lang="en-US" dirty="0"/>
              <a:t> system is common. If they do not have this appointment in your units then they will not be allowed to teach classes in your Indy program either.</a:t>
            </a:r>
          </a:p>
          <a:p>
            <a:pPr marL="342900" indent="-342900">
              <a:spcAft>
                <a:spcPts val="600"/>
              </a:spcAft>
              <a:buFont typeface="+mj-lt"/>
              <a:buAutoNum type="arabicPeriod"/>
            </a:pPr>
            <a:r>
              <a:rPr lang="en-US" dirty="0"/>
              <a:t>Once you assign an Assoc/Asst head for your Indy program they will not directly make assignments, rather will coordinate with a person in David’s [</a:t>
            </a:r>
            <a:r>
              <a:rPr lang="en-US" dirty="0" err="1"/>
              <a:t>Umulis</a:t>
            </a:r>
            <a:r>
              <a:rPr lang="en-US" dirty="0"/>
              <a:t>] office to make those assignments (since the faculty have a different tenure home, this layer is needed but will be seamless).</a:t>
            </a:r>
          </a:p>
        </p:txBody>
      </p:sp>
      <p:sp>
        <p:nvSpPr>
          <p:cNvPr id="6" name="Date Placeholder 5">
            <a:extLst>
              <a:ext uri="{FF2B5EF4-FFF2-40B4-BE49-F238E27FC236}">
                <a16:creationId xmlns:a16="http://schemas.microsoft.com/office/drawing/2014/main" id="{D7028E88-8F1E-75EF-C110-CAAAAE1A0F96}"/>
              </a:ext>
            </a:extLst>
          </p:cNvPr>
          <p:cNvSpPr>
            <a:spLocks noGrp="1"/>
          </p:cNvSpPr>
          <p:nvPr>
            <p:ph type="dt" sz="half" idx="2"/>
          </p:nvPr>
        </p:nvSpPr>
        <p:spPr/>
        <p:txBody>
          <a:bodyPr/>
          <a:lstStyle/>
          <a:p>
            <a:fld id="{E0C8DACD-4E35-4E4C-AC75-C3DE50F04E7E}" type="datetime1">
              <a:rPr lang="en-US" smtClean="0"/>
              <a:pPr/>
              <a:t>8/18/2023</a:t>
            </a:fld>
            <a:endParaRPr lang="en-US" dirty="0"/>
          </a:p>
        </p:txBody>
      </p:sp>
      <p:sp>
        <p:nvSpPr>
          <p:cNvPr id="7" name="Slide Number Placeholder 6">
            <a:extLst>
              <a:ext uri="{FF2B5EF4-FFF2-40B4-BE49-F238E27FC236}">
                <a16:creationId xmlns:a16="http://schemas.microsoft.com/office/drawing/2014/main" id="{AAE96BFB-DFAA-8DD8-9846-4B5F877AD1AF}"/>
              </a:ext>
            </a:extLst>
          </p:cNvPr>
          <p:cNvSpPr>
            <a:spLocks noGrp="1"/>
          </p:cNvSpPr>
          <p:nvPr>
            <p:ph type="sldNum" sz="quarter" idx="4"/>
          </p:nvPr>
        </p:nvSpPr>
        <p:spPr/>
        <p:txBody>
          <a:bodyPr/>
          <a:lstStyle/>
          <a:p>
            <a:fld id="{8A7A6979-0714-4377-B894-6BE4C2D6E202}" type="slidenum">
              <a:rPr lang="en-US" smtClean="0"/>
              <a:pPr/>
              <a:t>32</a:t>
            </a:fld>
            <a:endParaRPr lang="en-US" dirty="0"/>
          </a:p>
        </p:txBody>
      </p:sp>
      <p:sp>
        <p:nvSpPr>
          <p:cNvPr id="9" name="Title">
            <a:extLst>
              <a:ext uri="{FF2B5EF4-FFF2-40B4-BE49-F238E27FC236}">
                <a16:creationId xmlns:a16="http://schemas.microsoft.com/office/drawing/2014/main" id="{50563498-76A9-A3B9-0BF5-09246A562BCE}"/>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Purdue University in Indianapolis</a:t>
            </a:r>
          </a:p>
        </p:txBody>
      </p:sp>
    </p:spTree>
    <p:extLst>
      <p:ext uri="{BB962C8B-B14F-4D97-AF65-F5344CB8AC3E}">
        <p14:creationId xmlns:p14="http://schemas.microsoft.com/office/powerpoint/2010/main" val="121679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581D8-A7DF-D24F-B5D7-F55FEA5F84B9}"/>
              </a:ext>
            </a:extLst>
          </p:cNvPr>
          <p:cNvPicPr>
            <a:picLocks noChangeAspect="1"/>
          </p:cNvPicPr>
          <p:nvPr/>
        </p:nvPicPr>
        <p:blipFill>
          <a:blip r:embed="rId3"/>
          <a:stretch>
            <a:fillRect/>
          </a:stretch>
        </p:blipFill>
        <p:spPr>
          <a:xfrm>
            <a:off x="0" y="0"/>
            <a:ext cx="12192000" cy="6858000"/>
          </a:xfrm>
          <a:prstGeom prst="rect">
            <a:avLst/>
          </a:prstGeom>
        </p:spPr>
      </p:pic>
      <p:sp>
        <p:nvSpPr>
          <p:cNvPr id="3" name="Body Text">
            <a:extLst>
              <a:ext uri="{FF2B5EF4-FFF2-40B4-BE49-F238E27FC236}">
                <a16:creationId xmlns:a16="http://schemas.microsoft.com/office/drawing/2014/main" id="{E7F802AD-9F27-524C-82A2-B808B9F1C882}"/>
              </a:ext>
            </a:extLst>
          </p:cNvPr>
          <p:cNvSpPr txBox="1">
            <a:spLocks/>
          </p:cNvSpPr>
          <p:nvPr/>
        </p:nvSpPr>
        <p:spPr>
          <a:xfrm>
            <a:off x="7428411" y="5886994"/>
            <a:ext cx="4763588" cy="362948"/>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Aft>
                <a:spcPts val="1200"/>
              </a:spcAft>
              <a:buNone/>
            </a:pPr>
            <a:r>
              <a:rPr lang="en-US" sz="2800" b="1" dirty="0">
                <a:solidFill>
                  <a:schemeClr val="accent4"/>
                </a:solidFill>
                <a:latin typeface="Arial" panose="020B0604020202020204" pitchFamily="34" charset="0"/>
                <a:cs typeface="Arial" panose="020B0604020202020204" pitchFamily="34" charset="0"/>
              </a:rPr>
              <a:t>2023 Faculty/Staff Retreat</a:t>
            </a:r>
          </a:p>
        </p:txBody>
      </p:sp>
    </p:spTree>
    <p:extLst>
      <p:ext uri="{BB962C8B-B14F-4D97-AF65-F5344CB8AC3E}">
        <p14:creationId xmlns:p14="http://schemas.microsoft.com/office/powerpoint/2010/main" val="385149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4CA2D7D9-A500-2A47-82CF-D26789F6ABE1}"/>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Staff promotions / new titles</a:t>
            </a:r>
          </a:p>
        </p:txBody>
      </p:sp>
      <p:sp>
        <p:nvSpPr>
          <p:cNvPr id="4" name="Body Text">
            <a:extLst>
              <a:ext uri="{FF2B5EF4-FFF2-40B4-BE49-F238E27FC236}">
                <a16:creationId xmlns:a16="http://schemas.microsoft.com/office/drawing/2014/main" id="{36AAF6ED-D081-D347-9DA7-95E144937DA4}"/>
              </a:ext>
            </a:extLst>
          </p:cNvPr>
          <p:cNvSpPr txBox="1">
            <a:spLocks/>
          </p:cNvSpPr>
          <p:nvPr/>
        </p:nvSpPr>
        <p:spPr>
          <a:xfrm>
            <a:off x="5042263" y="1199605"/>
            <a:ext cx="7080068" cy="5658393"/>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600"/>
              </a:spcAft>
            </a:pPr>
            <a:r>
              <a:rPr lang="en-US" sz="2800" b="1" dirty="0" err="1">
                <a:latin typeface="Arial" panose="020B0604020202020204" pitchFamily="34" charset="0"/>
                <a:cs typeface="Arial" panose="020B0604020202020204" pitchFamily="34" charset="0"/>
              </a:rPr>
              <a:t>Xiaomin</a:t>
            </a:r>
            <a:r>
              <a:rPr lang="en-US" sz="2800" b="1" dirty="0">
                <a:latin typeface="Arial" panose="020B0604020202020204" pitchFamily="34" charset="0"/>
                <a:cs typeface="Arial" panose="020B0604020202020204" pitchFamily="34" charset="0"/>
              </a:rPr>
              <a:t> Qian,</a:t>
            </a:r>
            <a:r>
              <a:rPr lang="en-US" sz="2800" dirty="0">
                <a:latin typeface="Arial" panose="020B0604020202020204" pitchFamily="34" charset="0"/>
                <a:cs typeface="Arial" panose="020B0604020202020204" pitchFamily="34" charset="0"/>
              </a:rPr>
              <a:t> Lead P</a:t>
            </a:r>
            <a:r>
              <a:rPr lang="en-US" sz="2800" dirty="0"/>
              <a:t>rogram Administrative Specialist, Graduate Office</a:t>
            </a:r>
          </a:p>
          <a:p>
            <a:pPr>
              <a:spcAft>
                <a:spcPts val="600"/>
              </a:spcAft>
            </a:pPr>
            <a:r>
              <a:rPr lang="en-US" sz="2800" b="1" dirty="0">
                <a:latin typeface="Arial" panose="020B0604020202020204" pitchFamily="34" charset="0"/>
                <a:cs typeface="Arial" panose="020B0604020202020204" pitchFamily="34" charset="0"/>
              </a:rPr>
              <a:t>Jared Pike,</a:t>
            </a:r>
            <a:r>
              <a:rPr lang="en-US" sz="2800" dirty="0">
                <a:latin typeface="Arial" panose="020B0604020202020204" pitchFamily="34" charset="0"/>
                <a:cs typeface="Arial" panose="020B0604020202020204" pitchFamily="34" charset="0"/>
              </a:rPr>
              <a:t> Senior Communications Director</a:t>
            </a:r>
          </a:p>
          <a:p>
            <a:pPr>
              <a:spcAft>
                <a:spcPts val="600"/>
              </a:spcAft>
            </a:pPr>
            <a:r>
              <a:rPr lang="en-US" sz="2800" b="1" dirty="0">
                <a:latin typeface="Arial" panose="020B0604020202020204" pitchFamily="34" charset="0"/>
                <a:cs typeface="Arial" panose="020B0604020202020204" pitchFamily="34" charset="0"/>
              </a:rPr>
              <a:t>Stephanie Winder,</a:t>
            </a:r>
            <a:r>
              <a:rPr lang="en-US" sz="2800" dirty="0">
                <a:latin typeface="Arial" panose="020B0604020202020204" pitchFamily="34" charset="0"/>
                <a:cs typeface="Arial" panose="020B0604020202020204" pitchFamily="34" charset="0"/>
              </a:rPr>
              <a:t> Program Coordinator and Administrative Assistant Supervisor</a:t>
            </a:r>
          </a:p>
          <a:p>
            <a:pPr>
              <a:spcAft>
                <a:spcPts val="600"/>
              </a:spcAft>
            </a:pPr>
            <a:r>
              <a:rPr lang="en-US" sz="2800" b="1" dirty="0">
                <a:latin typeface="Arial" panose="020B0604020202020204" pitchFamily="34" charset="0"/>
                <a:cs typeface="Arial" panose="020B0604020202020204" pitchFamily="34" charset="0"/>
              </a:rPr>
              <a:t>Darren Wilcoxson,</a:t>
            </a:r>
            <a:r>
              <a:rPr lang="en-US" sz="2800" dirty="0">
                <a:latin typeface="Arial" panose="020B0604020202020204" pitchFamily="34" charset="0"/>
                <a:cs typeface="Arial" panose="020B0604020202020204" pitchFamily="34" charset="0"/>
              </a:rPr>
              <a:t> Senior Manager, Student Maker Spaces</a:t>
            </a:r>
          </a:p>
          <a:p>
            <a:pPr>
              <a:spcAft>
                <a:spcPts val="600"/>
              </a:spcAft>
            </a:pPr>
            <a:r>
              <a:rPr lang="en-US" sz="2800" b="1" dirty="0">
                <a:latin typeface="Arial" panose="020B0604020202020204" pitchFamily="34" charset="0"/>
                <a:cs typeface="Arial" panose="020B0604020202020204" pitchFamily="34" charset="0"/>
              </a:rPr>
              <a:t>Alex Van Allen,</a:t>
            </a:r>
            <a:r>
              <a:rPr lang="en-US" sz="2800" dirty="0">
                <a:latin typeface="Arial" panose="020B0604020202020204" pitchFamily="34" charset="0"/>
                <a:cs typeface="Arial" panose="020B0604020202020204" pitchFamily="34" charset="0"/>
              </a:rPr>
              <a:t> </a:t>
            </a:r>
            <a:r>
              <a:rPr lang="en-US" sz="2800" dirty="0"/>
              <a:t>Research Facility Development &amp; Operations Manager, Herrick Labs</a:t>
            </a:r>
            <a:endParaRPr lang="en-US"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72674B9-8C20-8047-8712-7BD494983296}"/>
              </a:ext>
            </a:extLst>
          </p:cNvPr>
          <p:cNvPicPr>
            <a:picLocks noChangeAspect="1"/>
          </p:cNvPicPr>
          <p:nvPr/>
        </p:nvPicPr>
        <p:blipFill>
          <a:blip r:embed="rId2"/>
          <a:stretch>
            <a:fillRect/>
          </a:stretch>
        </p:blipFill>
        <p:spPr>
          <a:xfrm>
            <a:off x="383177" y="1199606"/>
            <a:ext cx="1261291" cy="1891937"/>
          </a:xfrm>
          <a:prstGeom prst="rect">
            <a:avLst/>
          </a:prstGeom>
        </p:spPr>
      </p:pic>
      <p:pic>
        <p:nvPicPr>
          <p:cNvPr id="6" name="Picture 5">
            <a:extLst>
              <a:ext uri="{FF2B5EF4-FFF2-40B4-BE49-F238E27FC236}">
                <a16:creationId xmlns:a16="http://schemas.microsoft.com/office/drawing/2014/main" id="{20912B03-A559-4347-B568-236EFE419165}"/>
              </a:ext>
            </a:extLst>
          </p:cNvPr>
          <p:cNvPicPr>
            <a:picLocks noChangeAspect="1"/>
          </p:cNvPicPr>
          <p:nvPr/>
        </p:nvPicPr>
        <p:blipFill rotWithShape="1">
          <a:blip r:embed="rId3"/>
          <a:srcRect l="6687" r="6600"/>
          <a:stretch/>
        </p:blipFill>
        <p:spPr>
          <a:xfrm>
            <a:off x="1817099" y="1199606"/>
            <a:ext cx="1222194" cy="1891937"/>
          </a:xfrm>
          <a:prstGeom prst="rect">
            <a:avLst/>
          </a:prstGeom>
        </p:spPr>
      </p:pic>
      <p:pic>
        <p:nvPicPr>
          <p:cNvPr id="9" name="Picture 8">
            <a:extLst>
              <a:ext uri="{FF2B5EF4-FFF2-40B4-BE49-F238E27FC236}">
                <a16:creationId xmlns:a16="http://schemas.microsoft.com/office/drawing/2014/main" id="{576DC5D0-DC2E-0F4A-8FE1-383FC9ACABFD}"/>
              </a:ext>
            </a:extLst>
          </p:cNvPr>
          <p:cNvPicPr>
            <a:picLocks noChangeAspect="1"/>
          </p:cNvPicPr>
          <p:nvPr/>
        </p:nvPicPr>
        <p:blipFill>
          <a:blip r:embed="rId4"/>
          <a:stretch>
            <a:fillRect/>
          </a:stretch>
        </p:blipFill>
        <p:spPr>
          <a:xfrm>
            <a:off x="3211924" y="1199606"/>
            <a:ext cx="1362195" cy="1891937"/>
          </a:xfrm>
          <a:prstGeom prst="rect">
            <a:avLst/>
          </a:prstGeom>
        </p:spPr>
      </p:pic>
      <p:pic>
        <p:nvPicPr>
          <p:cNvPr id="11" name="Picture 10">
            <a:extLst>
              <a:ext uri="{FF2B5EF4-FFF2-40B4-BE49-F238E27FC236}">
                <a16:creationId xmlns:a16="http://schemas.microsoft.com/office/drawing/2014/main" id="{8610CC3A-1235-5C4B-8B5F-3F37CF1386E0}"/>
              </a:ext>
            </a:extLst>
          </p:cNvPr>
          <p:cNvPicPr>
            <a:picLocks noChangeAspect="1"/>
          </p:cNvPicPr>
          <p:nvPr/>
        </p:nvPicPr>
        <p:blipFill>
          <a:blip r:embed="rId5"/>
          <a:stretch>
            <a:fillRect/>
          </a:stretch>
        </p:blipFill>
        <p:spPr>
          <a:xfrm>
            <a:off x="783663" y="3709853"/>
            <a:ext cx="1479092" cy="2044606"/>
          </a:xfrm>
          <a:prstGeom prst="rect">
            <a:avLst/>
          </a:prstGeom>
        </p:spPr>
      </p:pic>
      <p:pic>
        <p:nvPicPr>
          <p:cNvPr id="14" name="Picture 13">
            <a:extLst>
              <a:ext uri="{FF2B5EF4-FFF2-40B4-BE49-F238E27FC236}">
                <a16:creationId xmlns:a16="http://schemas.microsoft.com/office/drawing/2014/main" id="{B1F910B6-720E-4844-BC2F-14FD6B227A3B}"/>
              </a:ext>
            </a:extLst>
          </p:cNvPr>
          <p:cNvPicPr>
            <a:picLocks noChangeAspect="1"/>
          </p:cNvPicPr>
          <p:nvPr/>
        </p:nvPicPr>
        <p:blipFill>
          <a:blip r:embed="rId6"/>
          <a:stretch>
            <a:fillRect/>
          </a:stretch>
        </p:blipFill>
        <p:spPr>
          <a:xfrm>
            <a:off x="2494515" y="3709854"/>
            <a:ext cx="1593199" cy="2044606"/>
          </a:xfrm>
          <a:prstGeom prst="rect">
            <a:avLst/>
          </a:prstGeom>
        </p:spPr>
      </p:pic>
    </p:spTree>
    <p:extLst>
      <p:ext uri="{BB962C8B-B14F-4D97-AF65-F5344CB8AC3E}">
        <p14:creationId xmlns:p14="http://schemas.microsoft.com/office/powerpoint/2010/main" val="421103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4CA2D7D9-A500-2A47-82CF-D26789F6ABE1}"/>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Let’s meet our new faculty &amp; staff!</a:t>
            </a:r>
          </a:p>
        </p:txBody>
      </p:sp>
      <p:sp>
        <p:nvSpPr>
          <p:cNvPr id="13" name="Body Text">
            <a:extLst>
              <a:ext uri="{FF2B5EF4-FFF2-40B4-BE49-F238E27FC236}">
                <a16:creationId xmlns:a16="http://schemas.microsoft.com/office/drawing/2014/main" id="{779CA4EA-CB6F-6848-85E8-F192E1AE31B2}"/>
              </a:ext>
            </a:extLst>
          </p:cNvPr>
          <p:cNvSpPr txBox="1">
            <a:spLocks/>
          </p:cNvSpPr>
          <p:nvPr/>
        </p:nvSpPr>
        <p:spPr>
          <a:xfrm>
            <a:off x="5250546" y="1008773"/>
            <a:ext cx="6775991" cy="5849226"/>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400"/>
              </a:spcAft>
            </a:pPr>
            <a:r>
              <a:rPr lang="en-US" b="1" dirty="0">
                <a:latin typeface="Arial" panose="020B0604020202020204" pitchFamily="34" charset="0"/>
                <a:cs typeface="Arial" panose="020B0604020202020204" pitchFamily="34" charset="0"/>
              </a:rPr>
              <a:t>Christopher Baer – </a:t>
            </a:r>
            <a:r>
              <a:rPr lang="en-US" dirty="0">
                <a:latin typeface="Arial" panose="020B0604020202020204" pitchFamily="34" charset="0"/>
                <a:cs typeface="Arial" panose="020B0604020202020204" pitchFamily="34" charset="0"/>
              </a:rPr>
              <a:t>Instructional Support Engineer (machine shop)</a:t>
            </a:r>
          </a:p>
          <a:p>
            <a:pPr>
              <a:spcAft>
                <a:spcPts val="400"/>
              </a:spcAft>
            </a:pPr>
            <a:r>
              <a:rPr lang="en-US" b="1" dirty="0">
                <a:latin typeface="Arial" panose="020B0604020202020204" pitchFamily="34" charset="0"/>
                <a:cs typeface="Arial" panose="020B0604020202020204" pitchFamily="34" charset="0"/>
              </a:rPr>
              <a:t>Carey Dilley – </a:t>
            </a:r>
            <a:r>
              <a:rPr lang="en-US" dirty="0">
                <a:latin typeface="Arial" panose="020B0604020202020204" pitchFamily="34" charset="0"/>
                <a:cs typeface="Arial" panose="020B0604020202020204" pitchFamily="34" charset="0"/>
              </a:rPr>
              <a:t>Operations Engineer (</a:t>
            </a:r>
            <a:r>
              <a:rPr lang="en-US" dirty="0" err="1">
                <a:latin typeface="Arial" panose="020B0604020202020204" pitchFamily="34" charset="0"/>
                <a:cs typeface="Arial" panose="020B0604020202020204" pitchFamily="34" charset="0"/>
              </a:rPr>
              <a:t>Zucrow</a:t>
            </a:r>
            <a:r>
              <a:rPr lang="en-US" dirty="0">
                <a:latin typeface="Arial" panose="020B0604020202020204" pitchFamily="34" charset="0"/>
                <a:cs typeface="Arial" panose="020B0604020202020204" pitchFamily="34" charset="0"/>
              </a:rPr>
              <a:t> Labs)</a:t>
            </a:r>
          </a:p>
          <a:p>
            <a:pPr>
              <a:spcAft>
                <a:spcPts val="400"/>
              </a:spcAft>
            </a:pPr>
            <a:r>
              <a:rPr lang="en-US" b="1" dirty="0" err="1">
                <a:latin typeface="Arial" panose="020B0604020202020204" pitchFamily="34" charset="0"/>
                <a:cs typeface="Arial" panose="020B0604020202020204" pitchFamily="34" charset="0"/>
              </a:rPr>
              <a:t>Munty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Alfadel</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Instructional Support Engineer (E-shop)</a:t>
            </a:r>
          </a:p>
          <a:p>
            <a:pPr>
              <a:spcAft>
                <a:spcPts val="400"/>
              </a:spcAft>
            </a:pPr>
            <a:r>
              <a:rPr lang="en-US" b="1" dirty="0">
                <a:latin typeface="Arial" panose="020B0604020202020204" pitchFamily="34" charset="0"/>
                <a:cs typeface="Arial" panose="020B0604020202020204" pitchFamily="34" charset="0"/>
              </a:rPr>
              <a:t>Monica Embry – </a:t>
            </a:r>
            <a:r>
              <a:rPr lang="en-US" dirty="0">
                <a:latin typeface="Arial" panose="020B0604020202020204" pitchFamily="34" charset="0"/>
                <a:cs typeface="Arial" panose="020B0604020202020204" pitchFamily="34" charset="0"/>
              </a:rPr>
              <a:t>Senior Administrative Assistant</a:t>
            </a:r>
          </a:p>
          <a:p>
            <a:pPr>
              <a:spcAft>
                <a:spcPts val="400"/>
              </a:spcAft>
            </a:pPr>
            <a:r>
              <a:rPr lang="en-US" b="1" dirty="0">
                <a:latin typeface="Arial" panose="020B0604020202020204" pitchFamily="34" charset="0"/>
                <a:cs typeface="Arial" panose="020B0604020202020204" pitchFamily="34" charset="0"/>
              </a:rPr>
              <a:t>Jessie Nesbitt – </a:t>
            </a:r>
            <a:r>
              <a:rPr lang="en-US" dirty="0">
                <a:latin typeface="Arial" panose="020B0604020202020204" pitchFamily="34" charset="0"/>
                <a:cs typeface="Arial" panose="020B0604020202020204" pitchFamily="34" charset="0"/>
              </a:rPr>
              <a:t>Account Clerk (Business Office)</a:t>
            </a:r>
          </a:p>
          <a:p>
            <a:pPr>
              <a:spcAft>
                <a:spcPts val="400"/>
              </a:spcAft>
            </a:pPr>
            <a:r>
              <a:rPr lang="en-US" b="1" dirty="0">
                <a:latin typeface="Arial" panose="020B0604020202020204" pitchFamily="34" charset="0"/>
                <a:cs typeface="Arial" panose="020B0604020202020204" pitchFamily="34" charset="0"/>
              </a:rPr>
              <a:t>Ben </a:t>
            </a:r>
            <a:r>
              <a:rPr lang="en-US" b="1" dirty="0" err="1">
                <a:latin typeface="Arial" panose="020B0604020202020204" pitchFamily="34" charset="0"/>
                <a:cs typeface="Arial" panose="020B0604020202020204" pitchFamily="34" charset="0"/>
              </a:rPr>
              <a:t>Prickel</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Marketing and Communications Specialist (Herrick Labs)</a:t>
            </a:r>
          </a:p>
          <a:p>
            <a:pPr>
              <a:spcAft>
                <a:spcPts val="400"/>
              </a:spcAft>
            </a:pPr>
            <a:r>
              <a:rPr lang="en-US" b="1" dirty="0">
                <a:latin typeface="Arial" panose="020B0604020202020204" pitchFamily="34" charset="0"/>
                <a:cs typeface="Arial" panose="020B0604020202020204" pitchFamily="34" charset="0"/>
              </a:rPr>
              <a:t>Vivian Scott – </a:t>
            </a:r>
            <a:r>
              <a:rPr lang="en-US" dirty="0">
                <a:latin typeface="Arial" panose="020B0604020202020204" pitchFamily="34" charset="0"/>
                <a:cs typeface="Arial" panose="020B0604020202020204" pitchFamily="34" charset="0"/>
              </a:rPr>
              <a:t>Senior Administrative Assistant (Herrick Labs)</a:t>
            </a:r>
          </a:p>
          <a:p>
            <a:pPr>
              <a:spcAft>
                <a:spcPts val="400"/>
              </a:spcAft>
            </a:pPr>
            <a:r>
              <a:rPr lang="en-US" b="1" dirty="0">
                <a:latin typeface="Arial" panose="020B0604020202020204" pitchFamily="34" charset="0"/>
                <a:cs typeface="Arial" panose="020B0604020202020204" pitchFamily="34" charset="0"/>
              </a:rPr>
              <a:t>Yashoda </a:t>
            </a:r>
            <a:r>
              <a:rPr lang="en-US" b="1" dirty="0" err="1">
                <a:latin typeface="Arial" panose="020B0604020202020204" pitchFamily="34" charset="0"/>
                <a:cs typeface="Arial" panose="020B0604020202020204" pitchFamily="34" charset="0"/>
              </a:rPr>
              <a:t>Patil</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Web Developer and Content Specialist</a:t>
            </a:r>
          </a:p>
          <a:p>
            <a:pPr>
              <a:spcAft>
                <a:spcPts val="400"/>
              </a:spcAft>
            </a:pPr>
            <a:r>
              <a:rPr lang="en-US" b="1" dirty="0">
                <a:latin typeface="Arial" panose="020B0604020202020204" pitchFamily="34" charset="0"/>
                <a:cs typeface="Arial" panose="020B0604020202020204" pitchFamily="34" charset="0"/>
              </a:rPr>
              <a:t>Ashlyn </a:t>
            </a:r>
            <a:r>
              <a:rPr lang="en-US" b="1" dirty="0" err="1">
                <a:latin typeface="Arial" panose="020B0604020202020204" pitchFamily="34" charset="0"/>
                <a:cs typeface="Arial" panose="020B0604020202020204" pitchFamily="34" charset="0"/>
              </a:rPr>
              <a:t>Butzen</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Engineering Technician (</a:t>
            </a:r>
            <a:r>
              <a:rPr lang="en-US" dirty="0" err="1">
                <a:latin typeface="Arial" panose="020B0604020202020204" pitchFamily="34" charset="0"/>
                <a:cs typeface="Arial" panose="020B0604020202020204" pitchFamily="34" charset="0"/>
              </a:rPr>
              <a:t>Zucrow</a:t>
            </a:r>
            <a:r>
              <a:rPr lang="en-US" dirty="0">
                <a:latin typeface="Arial" panose="020B0604020202020204" pitchFamily="34" charset="0"/>
                <a:cs typeface="Arial" panose="020B0604020202020204" pitchFamily="34" charset="0"/>
              </a:rPr>
              <a:t> Labs)</a:t>
            </a:r>
          </a:p>
          <a:p>
            <a:pPr>
              <a:spcAft>
                <a:spcPts val="400"/>
              </a:spcAft>
            </a:pPr>
            <a:r>
              <a:rPr lang="en-US" b="1" dirty="0">
                <a:latin typeface="Arial" panose="020B0604020202020204" pitchFamily="34" charset="0"/>
                <a:cs typeface="Arial" panose="020B0604020202020204" pitchFamily="34" charset="0"/>
              </a:rPr>
              <a:t>Cody </a:t>
            </a:r>
            <a:r>
              <a:rPr lang="en-US" b="1" dirty="0" err="1">
                <a:latin typeface="Arial" panose="020B0604020202020204" pitchFamily="34" charset="0"/>
                <a:cs typeface="Arial" panose="020B0604020202020204" pitchFamily="34" charset="0"/>
              </a:rPr>
              <a:t>Bahler</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Senior Engineering Technician (Herrick Labs)</a:t>
            </a:r>
          </a:p>
          <a:p>
            <a:pPr>
              <a:spcAft>
                <a:spcPts val="400"/>
              </a:spcAft>
            </a:pPr>
            <a:r>
              <a:rPr lang="en-US" b="1" dirty="0">
                <a:latin typeface="Arial" panose="020B0604020202020204" pitchFamily="34" charset="0"/>
                <a:cs typeface="Arial" panose="020B0604020202020204" pitchFamily="34" charset="0"/>
              </a:rPr>
              <a:t>Julie </a:t>
            </a:r>
            <a:r>
              <a:rPr lang="en-US" b="1" dirty="0" err="1">
                <a:latin typeface="Arial" panose="020B0604020202020204" pitchFamily="34" charset="0"/>
                <a:cs typeface="Arial" panose="020B0604020202020204" pitchFamily="34" charset="0"/>
              </a:rPr>
              <a:t>Goens</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Research Account Specialist</a:t>
            </a:r>
          </a:p>
          <a:p>
            <a:pPr>
              <a:spcAft>
                <a:spcPts val="400"/>
              </a:spcAft>
            </a:pPr>
            <a:endParaRPr lang="en-US" dirty="0">
              <a:latin typeface="Arial" panose="020B0604020202020204" pitchFamily="34" charset="0"/>
              <a:cs typeface="Arial" panose="020B0604020202020204" pitchFamily="34" charset="0"/>
            </a:endParaRPr>
          </a:p>
          <a:p>
            <a:pPr>
              <a:spcAft>
                <a:spcPts val="400"/>
              </a:spcAft>
            </a:pPr>
            <a:r>
              <a:rPr lang="en-US" dirty="0">
                <a:latin typeface="Arial" panose="020B0604020202020204" pitchFamily="34" charset="0"/>
                <a:cs typeface="Arial" panose="020B0604020202020204" pitchFamily="34" charset="0"/>
              </a:rPr>
              <a:t>Research scientists: </a:t>
            </a:r>
            <a:r>
              <a:rPr lang="en-US" b="1" dirty="0" err="1">
                <a:latin typeface="Arial" panose="020B0604020202020204" pitchFamily="34" charset="0"/>
                <a:cs typeface="Arial" panose="020B0604020202020204" pitchFamily="34" charset="0"/>
              </a:rPr>
              <a:t>Yingnan</a:t>
            </a:r>
            <a:r>
              <a:rPr lang="en-US" b="1" dirty="0">
                <a:latin typeface="Arial" panose="020B0604020202020204" pitchFamily="34" charset="0"/>
                <a:cs typeface="Arial" panose="020B0604020202020204" pitchFamily="34" charset="0"/>
              </a:rPr>
              <a:t> Shen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Bumsoo</a:t>
            </a:r>
            <a:r>
              <a:rPr lang="en-US" dirty="0">
                <a:latin typeface="Arial" panose="020B0604020202020204" pitchFamily="34" charset="0"/>
                <a:cs typeface="Arial" panose="020B0604020202020204" pitchFamily="34" charset="0"/>
              </a:rPr>
              <a:t> Han); </a:t>
            </a:r>
            <a:r>
              <a:rPr lang="en-US" b="1" dirty="0" err="1">
                <a:latin typeface="Arial" panose="020B0604020202020204" pitchFamily="34" charset="0"/>
                <a:cs typeface="Arial" panose="020B0604020202020204" pitchFamily="34" charset="0"/>
              </a:rPr>
              <a:t>Jie</a:t>
            </a:r>
            <a:r>
              <a:rPr lang="en-US" b="1" dirty="0">
                <a:latin typeface="Arial" panose="020B0604020202020204" pitchFamily="34" charset="0"/>
                <a:cs typeface="Arial" panose="020B0604020202020204" pitchFamily="34" charset="0"/>
              </a:rPr>
              <a:t> Ma </a:t>
            </a:r>
            <a:r>
              <a:rPr lang="en-US" dirty="0">
                <a:latin typeface="Arial" panose="020B0604020202020204" pitchFamily="34" charset="0"/>
                <a:cs typeface="Arial" panose="020B0604020202020204" pitchFamily="34" charset="0"/>
              </a:rPr>
              <a:t>(Jim Braun); </a:t>
            </a:r>
            <a:r>
              <a:rPr lang="en-US" b="1" dirty="0" err="1">
                <a:latin typeface="Arial" panose="020B0604020202020204" pitchFamily="34" charset="0"/>
                <a:cs typeface="Arial" panose="020B0604020202020204" pitchFamily="34" charset="0"/>
              </a:rPr>
              <a:t>Sayantan</a:t>
            </a:r>
            <a:r>
              <a:rPr lang="en-US" b="1" dirty="0">
                <a:latin typeface="Arial" panose="020B0604020202020204" pitchFamily="34" charset="0"/>
                <a:cs typeface="Arial" panose="020B0604020202020204" pitchFamily="34" charset="0"/>
              </a:rPr>
              <a:t> Bhattacharya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Pavlos</a:t>
            </a:r>
            <a:r>
              <a:rPr lang="en-US" dirty="0">
                <a:latin typeface="Arial" panose="020B0604020202020204" pitchFamily="34" charset="0"/>
                <a:cs typeface="Arial" panose="020B0604020202020204" pitchFamily="34" charset="0"/>
              </a:rPr>
              <a:t> Vlachos); </a:t>
            </a:r>
            <a:r>
              <a:rPr lang="en-US" b="1" dirty="0" err="1">
                <a:latin typeface="Arial" panose="020B0604020202020204" pitchFamily="34" charset="0"/>
                <a:cs typeface="Arial" panose="020B0604020202020204" pitchFamily="34" charset="0"/>
              </a:rPr>
              <a:t>Bairav</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Vishnugopi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Partha</a:t>
            </a:r>
            <a:r>
              <a:rPr lang="en-US" dirty="0">
                <a:latin typeface="Arial" panose="020B0604020202020204" pitchFamily="34" charset="0"/>
                <a:cs typeface="Arial" panose="020B0604020202020204" pitchFamily="34" charset="0"/>
              </a:rPr>
              <a:t> Mukherjee); </a:t>
            </a:r>
            <a:r>
              <a:rPr lang="en-US" b="1" dirty="0">
                <a:latin typeface="Arial" panose="020B0604020202020204" pitchFamily="34" charset="0"/>
                <a:cs typeface="Arial" panose="020B0604020202020204" pitchFamily="34" charset="0"/>
              </a:rPr>
              <a:t>Anne Meyer </a:t>
            </a:r>
            <a:r>
              <a:rPr lang="en-US" dirty="0">
                <a:latin typeface="Arial" panose="020B0604020202020204" pitchFamily="34" charset="0"/>
                <a:cs typeface="Arial" panose="020B0604020202020204" pitchFamily="34" charset="0"/>
              </a:rPr>
              <a:t>(Nicole Key)</a:t>
            </a:r>
          </a:p>
        </p:txBody>
      </p:sp>
      <p:sp>
        <p:nvSpPr>
          <p:cNvPr id="15" name="Body Text">
            <a:extLst>
              <a:ext uri="{FF2B5EF4-FFF2-40B4-BE49-F238E27FC236}">
                <a16:creationId xmlns:a16="http://schemas.microsoft.com/office/drawing/2014/main" id="{3230FE60-D691-7745-89C7-F10063EBFC41}"/>
              </a:ext>
            </a:extLst>
          </p:cNvPr>
          <p:cNvSpPr txBox="1">
            <a:spLocks/>
          </p:cNvSpPr>
          <p:nvPr/>
        </p:nvSpPr>
        <p:spPr>
          <a:xfrm>
            <a:off x="295369" y="1008772"/>
            <a:ext cx="4659808" cy="5849227"/>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800"/>
              </a:spcAft>
            </a:pPr>
            <a:r>
              <a:rPr lang="en-US" b="1" dirty="0">
                <a:latin typeface="Arial" panose="020B0604020202020204" pitchFamily="34" charset="0"/>
                <a:cs typeface="Arial" panose="020B0604020202020204" pitchFamily="34" charset="0"/>
              </a:rPr>
              <a:t>Luz Sotelo </a:t>
            </a:r>
            <a:r>
              <a:rPr lang="en-US" dirty="0">
                <a:latin typeface="Arial" panose="020B0604020202020204" pitchFamily="34" charset="0"/>
                <a:cs typeface="Arial" panose="020B0604020202020204" pitchFamily="34" charset="0"/>
              </a:rPr>
              <a:t>– Assistant Professor in Convergent Manufacturing</a:t>
            </a:r>
            <a:endParaRPr lang="en-US" i="1" dirty="0">
              <a:latin typeface="Arial" panose="020B0604020202020204" pitchFamily="34" charset="0"/>
              <a:cs typeface="Arial" panose="020B0604020202020204" pitchFamily="34" charset="0"/>
            </a:endParaRPr>
          </a:p>
          <a:p>
            <a:pPr>
              <a:spcAft>
                <a:spcPts val="1800"/>
              </a:spcAft>
            </a:pPr>
            <a:r>
              <a:rPr lang="en-US" b="1" dirty="0">
                <a:latin typeface="Arial" panose="020B0604020202020204" pitchFamily="34" charset="0"/>
                <a:cs typeface="Arial" panose="020B0604020202020204" pitchFamily="34" charset="0"/>
              </a:rPr>
              <a:t>Shubhra Bansal </a:t>
            </a:r>
            <a:r>
              <a:rPr lang="en-US" dirty="0">
                <a:latin typeface="Arial" panose="020B0604020202020204" pitchFamily="34" charset="0"/>
                <a:cs typeface="Arial" panose="020B0604020202020204" pitchFamily="34" charset="0"/>
              </a:rPr>
              <a:t>– Associate Professor in Semiconductor Manufacturing &amp; Electronics Packaging</a:t>
            </a:r>
            <a:endParaRPr lang="en-US" i="1" dirty="0">
              <a:latin typeface="Arial" panose="020B0604020202020204" pitchFamily="34" charset="0"/>
              <a:cs typeface="Arial" panose="020B0604020202020204" pitchFamily="34" charset="0"/>
            </a:endParaRPr>
          </a:p>
          <a:p>
            <a:pPr>
              <a:spcAft>
                <a:spcPts val="1800"/>
              </a:spcAft>
            </a:pPr>
            <a:r>
              <a:rPr lang="en-US" b="1" dirty="0">
                <a:latin typeface="Arial" panose="020B0604020202020204" pitchFamily="34" charset="0"/>
                <a:cs typeface="Arial" panose="020B0604020202020204" pitchFamily="34" charset="0"/>
              </a:rPr>
              <a:t>Riley </a:t>
            </a:r>
            <a:r>
              <a:rPr lang="en-US" b="1" dirty="0" err="1">
                <a:latin typeface="Arial" panose="020B0604020202020204" pitchFamily="34" charset="0"/>
                <a:cs typeface="Arial" panose="020B0604020202020204" pitchFamily="34" charset="0"/>
              </a:rPr>
              <a:t>Barta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Assistant Professor in Thermal Systems</a:t>
            </a:r>
          </a:p>
          <a:p>
            <a:pPr>
              <a:spcAft>
                <a:spcPts val="1800"/>
              </a:spcAft>
            </a:pPr>
            <a:r>
              <a:rPr lang="en-US" b="1" dirty="0" err="1">
                <a:latin typeface="Arial" panose="020B0604020202020204" pitchFamily="34" charset="0"/>
                <a:cs typeface="Arial" panose="020B0604020202020204" pitchFamily="34" charset="0"/>
              </a:rPr>
              <a:t>Junfei</a:t>
            </a:r>
            <a:r>
              <a:rPr lang="en-US" b="1" dirty="0">
                <a:latin typeface="Arial" panose="020B0604020202020204" pitchFamily="34" charset="0"/>
                <a:cs typeface="Arial" panose="020B0604020202020204" pitchFamily="34" charset="0"/>
              </a:rPr>
              <a:t> Li </a:t>
            </a:r>
            <a:r>
              <a:rPr lang="en-US" dirty="0">
                <a:latin typeface="Arial" panose="020B0604020202020204" pitchFamily="34" charset="0"/>
                <a:cs typeface="Arial" panose="020B0604020202020204" pitchFamily="34" charset="0"/>
              </a:rPr>
              <a:t>– Assistant Professor in Fluid Dynamics</a:t>
            </a:r>
          </a:p>
          <a:p>
            <a:pPr>
              <a:spcAft>
                <a:spcPts val="1800"/>
              </a:spcAft>
            </a:pPr>
            <a:r>
              <a:rPr lang="en-US" b="1" dirty="0">
                <a:latin typeface="Arial" panose="020B0604020202020204" pitchFamily="34" charset="0"/>
                <a:cs typeface="Arial" panose="020B0604020202020204" pitchFamily="34" charset="0"/>
              </a:rPr>
              <a:t>Heather Liddell </a:t>
            </a:r>
            <a:r>
              <a:rPr lang="en-US" dirty="0">
                <a:latin typeface="Arial" panose="020B0604020202020204" pitchFamily="34" charset="0"/>
                <a:cs typeface="Arial" panose="020B0604020202020204" pitchFamily="34" charset="0"/>
              </a:rPr>
              <a:t>– Assistant Professor of Mechanical Engineering and Environmental &amp; Ecological Engineering</a:t>
            </a:r>
          </a:p>
          <a:p>
            <a:pPr>
              <a:spcAft>
                <a:spcPts val="1800"/>
              </a:spcAft>
            </a:pPr>
            <a:r>
              <a:rPr lang="en-US" b="1" dirty="0">
                <a:latin typeface="Arial" panose="020B0604020202020204" pitchFamily="34" charset="0"/>
                <a:cs typeface="Arial" panose="020B0604020202020204" pitchFamily="34" charset="0"/>
              </a:rPr>
              <a:t>Dan </a:t>
            </a:r>
            <a:r>
              <a:rPr lang="en-US" b="1" dirty="0" err="1">
                <a:latin typeface="Arial" panose="020B0604020202020204" pitchFamily="34" charset="0"/>
                <a:cs typeface="Arial" panose="020B0604020202020204" pitchFamily="34" charset="0"/>
              </a:rPr>
              <a:t>Guildenbecher</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Associate Professor in Thermodynamics and Fluid Mechanics </a:t>
            </a:r>
            <a:r>
              <a:rPr lang="en-US" i="1" dirty="0">
                <a:latin typeface="Arial" panose="020B0604020202020204" pitchFamily="34" charset="0"/>
                <a:cs typeface="Arial" panose="020B0604020202020204" pitchFamily="34" charset="0"/>
              </a:rPr>
              <a:t>(starts October 1, 2023)</a:t>
            </a:r>
          </a:p>
        </p:txBody>
      </p:sp>
    </p:spTree>
    <p:extLst>
      <p:ext uri="{BB962C8B-B14F-4D97-AF65-F5344CB8AC3E}">
        <p14:creationId xmlns:p14="http://schemas.microsoft.com/office/powerpoint/2010/main" val="409321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4CA2D7D9-A500-2A47-82CF-D26789F6ABE1}"/>
              </a:ext>
            </a:extLst>
          </p:cNvPr>
          <p:cNvSpPr>
            <a:spLocks noGrp="1"/>
          </p:cNvSpPr>
          <p:nvPr>
            <p:ph type="ctrTitle"/>
          </p:nvPr>
        </p:nvSpPr>
        <p:spPr>
          <a:xfrm>
            <a:off x="295369" y="269328"/>
            <a:ext cx="9234309" cy="498598"/>
          </a:xfrm>
        </p:spPr>
        <p:txBody>
          <a:bodyPr/>
          <a:lstStyle/>
          <a:p>
            <a:r>
              <a:rPr lang="en-US" dirty="0">
                <a:latin typeface="Arial" panose="020B0604020202020204" pitchFamily="34" charset="0"/>
                <a:cs typeface="Arial" panose="020B0604020202020204" pitchFamily="34" charset="0"/>
              </a:rPr>
              <a:t>Dean’s Message</a:t>
            </a:r>
          </a:p>
        </p:txBody>
      </p:sp>
      <p:sp>
        <p:nvSpPr>
          <p:cNvPr id="13" name="Body Text">
            <a:extLst>
              <a:ext uri="{FF2B5EF4-FFF2-40B4-BE49-F238E27FC236}">
                <a16:creationId xmlns:a16="http://schemas.microsoft.com/office/drawing/2014/main" id="{779CA4EA-CB6F-6848-85E8-F192E1AE31B2}"/>
              </a:ext>
            </a:extLst>
          </p:cNvPr>
          <p:cNvSpPr txBox="1">
            <a:spLocks/>
          </p:cNvSpPr>
          <p:nvPr/>
        </p:nvSpPr>
        <p:spPr>
          <a:xfrm>
            <a:off x="4770654" y="1676989"/>
            <a:ext cx="6738477" cy="4521588"/>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Arvind Raman</a:t>
            </a:r>
          </a:p>
          <a:p>
            <a:pPr marL="0" indent="0">
              <a:buNone/>
            </a:pPr>
            <a:endParaRPr lang="en-US" sz="3600" b="1"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Dean of the College of Engineering, Robert V. Adams Professor in Mechanical Engineering, Professor of Materials Engineering (by Courtesy)</a:t>
            </a:r>
          </a:p>
        </p:txBody>
      </p:sp>
      <p:pic>
        <p:nvPicPr>
          <p:cNvPr id="4" name="Picture 3">
            <a:extLst>
              <a:ext uri="{FF2B5EF4-FFF2-40B4-BE49-F238E27FC236}">
                <a16:creationId xmlns:a16="http://schemas.microsoft.com/office/drawing/2014/main" id="{AE8E8EBC-905B-CE45-8589-B5C898DBEFED}"/>
              </a:ext>
            </a:extLst>
          </p:cNvPr>
          <p:cNvPicPr>
            <a:picLocks noChangeAspect="1"/>
          </p:cNvPicPr>
          <p:nvPr/>
        </p:nvPicPr>
        <p:blipFill>
          <a:blip r:embed="rId2"/>
          <a:stretch>
            <a:fillRect/>
          </a:stretch>
        </p:blipFill>
        <p:spPr>
          <a:xfrm>
            <a:off x="295369" y="1236617"/>
            <a:ext cx="3642049" cy="5098869"/>
          </a:xfrm>
          <a:prstGeom prst="rect">
            <a:avLst/>
          </a:prstGeom>
        </p:spPr>
      </p:pic>
    </p:spTree>
    <p:extLst>
      <p:ext uri="{BB962C8B-B14F-4D97-AF65-F5344CB8AC3E}">
        <p14:creationId xmlns:p14="http://schemas.microsoft.com/office/powerpoint/2010/main" val="291253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57C398-1A9E-7548-9F3B-BC3AA078D1CA}"/>
              </a:ext>
            </a:extLst>
          </p:cNvPr>
          <p:cNvPicPr>
            <a:picLocks noChangeAspect="1"/>
          </p:cNvPicPr>
          <p:nvPr/>
        </p:nvPicPr>
        <p:blipFill>
          <a:blip r:embed="rId2"/>
          <a:stretch>
            <a:fillRect/>
          </a:stretch>
        </p:blipFill>
        <p:spPr>
          <a:xfrm>
            <a:off x="0" y="0"/>
            <a:ext cx="12192000" cy="6858000"/>
          </a:xfrm>
          <a:prstGeom prst="rect">
            <a:avLst/>
          </a:prstGeom>
        </p:spPr>
      </p:pic>
      <p:sp>
        <p:nvSpPr>
          <p:cNvPr id="8" name="Body Text">
            <a:extLst>
              <a:ext uri="{FF2B5EF4-FFF2-40B4-BE49-F238E27FC236}">
                <a16:creationId xmlns:a16="http://schemas.microsoft.com/office/drawing/2014/main" id="{D6197E74-8580-AC47-BEB8-232D4CEA8E9F}"/>
              </a:ext>
            </a:extLst>
          </p:cNvPr>
          <p:cNvSpPr txBox="1">
            <a:spLocks/>
          </p:cNvSpPr>
          <p:nvPr/>
        </p:nvSpPr>
        <p:spPr>
          <a:xfrm>
            <a:off x="7730731" y="5782997"/>
            <a:ext cx="4461269" cy="767273"/>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600" b="1" dirty="0">
                <a:solidFill>
                  <a:schemeClr val="accent4"/>
                </a:solidFill>
                <a:latin typeface="Arial" panose="020B0604020202020204" pitchFamily="34" charset="0"/>
                <a:cs typeface="Arial" panose="020B0604020202020204" pitchFamily="34" charset="0"/>
              </a:rPr>
              <a:t>State of the School</a:t>
            </a:r>
            <a:endParaRPr lang="en-US" sz="36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8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A247C-9D27-2D43-BFFA-9EEACAA1C9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62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147617-361D-FF48-BC26-94EA90C58438}"/>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C059BD-E4E8-0647-93B9-91BBA4CF9C16}"/>
              </a:ext>
            </a:extLst>
          </p:cNvPr>
          <p:cNvPicPr>
            <a:picLocks noChangeAspect="1"/>
          </p:cNvPicPr>
          <p:nvPr/>
        </p:nvPicPr>
        <p:blipFill>
          <a:blip r:embed="rId2"/>
          <a:stretch>
            <a:fillRect/>
          </a:stretch>
        </p:blipFill>
        <p:spPr>
          <a:xfrm>
            <a:off x="0" y="0"/>
            <a:ext cx="6096000" cy="6858000"/>
          </a:xfrm>
          <a:prstGeom prst="rect">
            <a:avLst/>
          </a:prstGeom>
        </p:spPr>
      </p:pic>
      <p:pic>
        <p:nvPicPr>
          <p:cNvPr id="12" name="Picture 11">
            <a:extLst>
              <a:ext uri="{FF2B5EF4-FFF2-40B4-BE49-F238E27FC236}">
                <a16:creationId xmlns:a16="http://schemas.microsoft.com/office/drawing/2014/main" id="{F3315329-8BBF-484E-869C-02DB85F05C99}"/>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801049208"/>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8455E22C-3EB5-4DBC-9DC5-3FF6858F910F}" vid="{ACE38C47-7851-43D5-8B5C-90E80E08C7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2013</TotalTime>
  <Words>923</Words>
  <Application>Microsoft Office PowerPoint</Application>
  <PresentationFormat>Widescreen</PresentationFormat>
  <Paragraphs>102</Paragraphs>
  <Slides>33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Wingdings</vt:lpstr>
      <vt:lpstr>Acumin Pro</vt:lpstr>
      <vt:lpstr>United Sans Rg Md</vt:lpstr>
      <vt:lpstr>United Sans Cd Md</vt:lpstr>
      <vt:lpstr>Calibri</vt:lpstr>
      <vt:lpstr>Acumin Pro SemiCondensed</vt:lpstr>
      <vt:lpstr>Acumin Pro Semibold</vt:lpstr>
      <vt:lpstr>Acumin Pro ExtraCondensed Smbd</vt:lpstr>
      <vt:lpstr>Acumin Pro Medium</vt:lpstr>
      <vt:lpstr>Acumin Pro ExtraCondensed</vt:lpstr>
      <vt:lpstr>Purdue1</vt:lpstr>
      <vt:lpstr>PowerPoint Presentation</vt:lpstr>
      <vt:lpstr>Here’s our plan for this morning</vt:lpstr>
      <vt:lpstr>Faculty promotions / leadership positions</vt:lpstr>
      <vt:lpstr>Staff promotions / new titles</vt:lpstr>
      <vt:lpstr>Let’s meet our new faculty &amp; staff!</vt:lpstr>
      <vt:lpstr>Dean’s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Students &amp; Post Docs per Faculty</vt:lpstr>
      <vt:lpstr>Federal Research Grants</vt:lpstr>
      <vt:lpstr>Journal Publications &amp; Citations</vt:lpstr>
      <vt:lpstr>Books</vt:lpstr>
      <vt:lpstr>Honorific Awards</vt:lpstr>
      <vt:lpstr>U.S. News Graduate Rank (ME Peers)</vt:lpstr>
      <vt:lpstr>U.S. News Graduate Reputation Score (ME Peers)</vt:lpstr>
      <vt:lpstr>Peer Alumni in Engineering Faculty Positions at Peer Institutions</vt:lpstr>
      <vt:lpstr>ME Building Renovation</vt:lpstr>
      <vt:lpstr>PowerPoint Presentation</vt:lpstr>
      <vt:lpstr>Recruiting a Diverse Student Population</vt:lpstr>
      <vt:lpstr>Curriculum Reform</vt:lpstr>
      <vt:lpstr>Building and Maintaining Community</vt:lpstr>
      <vt:lpstr>Recruiting and Retaining Faculty</vt:lpstr>
      <vt:lpstr>Purdue University in Indianapolis</vt:lpstr>
      <vt:lpstr>Purdue University in Indianapolis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Pike, Jared D</dc:creator>
  <cp:lastModifiedBy>Wunderlich, Victoria Ann</cp:lastModifiedBy>
  <cp:revision>170</cp:revision>
  <cp:lastPrinted>2020-09-02T13:40:45Z</cp:lastPrinted>
  <dcterms:created xsi:type="dcterms:W3CDTF">2020-09-02T12:30:22Z</dcterms:created>
  <dcterms:modified xsi:type="dcterms:W3CDTF">2023-08-18T14:34:56Z</dcterms:modified>
</cp:coreProperties>
</file>