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7" r:id="rId3"/>
    <p:sldId id="260" r:id="rId4"/>
    <p:sldId id="269" r:id="rId5"/>
    <p:sldId id="266" r:id="rId6"/>
    <p:sldId id="257" r:id="rId7"/>
    <p:sldId id="264" r:id="rId8"/>
    <p:sldId id="258" r:id="rId9"/>
    <p:sldId id="259" r:id="rId10"/>
    <p:sldId id="262" r:id="rId11"/>
    <p:sldId id="265" r:id="rId12"/>
    <p:sldId id="263" r:id="rId13"/>
    <p:sldId id="261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241BD2-32E5-49FC-9135-8A9C5E8B5A77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7738D-64A3-49A4-B7DA-B7FB58AC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BC627-A055-40BD-B125-AFFFDF5266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Draper Laboratory Proprietary Information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6E30D-D7F0-485E-B3A0-76A67B5A66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29C2-CB5C-4209-85F9-0A769E87B2B7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BBAE-CEAE-440B-94B3-5D6F2188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EE9A-AD00-4896-BEFD-1216AE04BE8B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533D-3D9F-407F-99F8-3B8400A81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9C66-129F-4CED-A33C-40FF53C525F4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8FC4-35F0-4083-8C7E-9CEC9229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BEE5-C00E-445E-BE88-38107826FCB9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B7AC-B08A-4F3D-814A-A991BC4C2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5865-19BA-4E21-B42F-D57CC3014637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3172-20DF-4843-82FB-32A8D9164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466D-F83F-4B9E-A74F-1745480CD55E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33FD-B064-4D7D-AC7A-B98BD9C5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06BC-0992-4845-AB99-EE5A6E65051C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B69C-F2F8-41C3-B8C0-F539C9D3D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E86E-574C-46A3-8B67-9152747AE86E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CC0E-B00C-4FDB-9A2B-9575ED56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12D3-E690-492A-9C5E-991637BDD857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52D4-D3AE-4646-8D50-4D136417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C365-98B4-407D-89B6-B92DC1B43342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F350-27AB-4477-AB3C-7D5113F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3251-4A16-4B7E-A395-C50D94283AF6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9877-CD45-42E5-B243-CB76668D5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5D2B41-9063-44AF-9A25-44F70EBB7A7A}" type="datetimeFigureOut">
              <a:rPr lang="en-US"/>
              <a:pPr>
                <a:defRPr/>
              </a:pPr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A9284-1E28-4ECF-9C14-B0D9397F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4/48/Turtle_DSV-3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Training_with_a_Atmospheric_Dive_Suit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nationalgeographic.com/blogs/news/chiefeditor/Jacques-Cousteau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0481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6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352800" cy="487680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11267" name="Picture 5" descr="IMG_4970"/>
          <p:cNvPicPr>
            <a:picLocks noChangeAspect="1" noChangeArrowheads="1"/>
          </p:cNvPicPr>
          <p:nvPr/>
        </p:nvPicPr>
        <p:blipFill>
          <a:blip r:embed="rId3" cstate="print"/>
          <a:srcRect l="5556" r="16667"/>
          <a:stretch>
            <a:fillRect/>
          </a:stretch>
        </p:blipFill>
        <p:spPr bwMode="auto">
          <a:xfrm>
            <a:off x="4724400" y="1219200"/>
            <a:ext cx="3505200" cy="2495550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11268" name="Picture 2" descr="model for fdr section 1jpg"/>
          <p:cNvPicPr>
            <a:picLocks noChangeAspect="1" noChangeArrowheads="1"/>
          </p:cNvPicPr>
          <p:nvPr/>
        </p:nvPicPr>
        <p:blipFill>
          <a:blip r:embed="rId4" cstate="print"/>
          <a:srcRect l="41534" t="15179" r="38544" b="14581"/>
          <a:stretch>
            <a:fillRect/>
          </a:stretch>
        </p:blipFill>
        <p:spPr bwMode="auto">
          <a:xfrm rot="-3092272">
            <a:off x="4055269" y="750094"/>
            <a:ext cx="18827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ds track &amp; cradle isometric sd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070729-N-3093M-0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adorfk\Desktop\Li Ion Way Ahead_20100526ReadAhead_Pag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31088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UNS a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6384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Documents and Settings\sadorfk\Desktop\DSC00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IMG_19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342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idway\SMALL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Ehime Maru\dive ops\images\010215-N-6520M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1768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A:\rob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675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N:\SHARE\IMAGES\Avalon\kellie-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3783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File:Turtle DSV-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630613"/>
            <a:ext cx="46482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048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File:Training with a Atmospheric Dive Sui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8600"/>
            <a:ext cx="37909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idway\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546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A:\IMAGE10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04800" y="3505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A:\yor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886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26" descr="A: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30480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urt\Desktop\Da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0"/>
            <a:ext cx="4133850" cy="1447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2" name="Picture 3" descr="N:\SHARE\UMV\Images\AA#261\000202-N-5961C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"/>
            <a:ext cx="3657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4495800" cy="371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" y="962025"/>
            <a:ext cx="29464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4700" y="1003300"/>
            <a:ext cx="297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04800" y="3946525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990600" y="3641725"/>
            <a:ext cx="3124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222250">
              <a:spcBef>
                <a:spcPct val="50000"/>
              </a:spcBef>
              <a:buClr>
                <a:schemeClr val="accent2"/>
              </a:buClr>
            </a:pPr>
            <a:r>
              <a:rPr lang="en-US" sz="1400" b="1">
                <a:latin typeface="Tahoma" pitchFamily="34" charset="0"/>
              </a:rPr>
              <a:t>Conventional Swim Fins</a:t>
            </a: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92100" y="4556125"/>
            <a:ext cx="403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914400" y="4175125"/>
            <a:ext cx="3124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222250">
              <a:spcBef>
                <a:spcPct val="50000"/>
              </a:spcBef>
              <a:buClr>
                <a:schemeClr val="accent2"/>
              </a:buClr>
            </a:pPr>
            <a:r>
              <a:rPr lang="en-US" sz="1400" b="1">
                <a:latin typeface="Tahoma" pitchFamily="34" charset="0"/>
              </a:rPr>
              <a:t>Oscillating Foil Propulsion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819400" y="977900"/>
          <a:ext cx="3048000" cy="1651000"/>
        </p:xfrm>
        <a:graphic>
          <a:graphicData uri="http://schemas.openxmlformats.org/presentationml/2006/ole">
            <p:oleObj spid="_x0000_s1026" name="Visio" r:id="rId7" imgW="2345741" imgH="1272235" progId="">
              <p:embed/>
            </p:oleObj>
          </a:graphicData>
        </a:graphic>
      </p:graphicFrame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4508500" y="266700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FontTx/>
              <a:buChar char="•"/>
            </a:pPr>
            <a:r>
              <a:rPr lang="en-US" sz="1400" b="1">
                <a:latin typeface="Calibri" pitchFamily="34" charset="0"/>
              </a:rPr>
              <a:t>The Strouhal number (St) describes the temporal relationship between oscillating foils and the vortices they shed.  (St=oscillation freq*amplitude/velocity)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FontTx/>
              <a:buChar char="•"/>
            </a:pPr>
            <a:r>
              <a:rPr lang="en-US" sz="1400" b="1">
                <a:latin typeface="Calibri" pitchFamily="34" charset="0"/>
              </a:rPr>
              <a:t>For 0.2&lt;St&lt;0.4 the shed vortices swirl and propel the foil forward, recovering energy from the fluid and reaching propulsive efficiencies in excess of 80%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  <a:buClr>
                <a:srgbClr val="A50021"/>
              </a:buClr>
              <a:buFontTx/>
              <a:buChar char="•"/>
            </a:pPr>
            <a:r>
              <a:rPr lang="en-US" sz="1400" b="1">
                <a:latin typeface="Calibri" pitchFamily="34" charset="0"/>
              </a:rPr>
              <a:t>In the natural world flyers and swimmers exhibit St in this range</a:t>
            </a: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43400" y="5105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rgbClr val="A50021"/>
              </a:buClr>
              <a:buFontTx/>
              <a:buChar char="•"/>
            </a:pPr>
            <a:r>
              <a:rPr lang="en-US" b="1" i="1">
                <a:latin typeface="Arial Unicode MS" pitchFamily="34" charset="-128"/>
              </a:rPr>
              <a:t>Oscillating foils share the same vortex energy recovery characteristics as sea turtles, dolphins, and migratory birds.  This results in extremely high propulsive efficiencies.   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912813" y="-9525"/>
            <a:ext cx="71643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7" tIns="45640" rIns="91277" bIns="45640" anchor="ctr"/>
          <a:lstStyle/>
          <a:p>
            <a:pPr algn="ctr">
              <a:lnSpc>
                <a:spcPct val="75000"/>
              </a:lnSpc>
              <a:spcAft>
                <a:spcPct val="75000"/>
              </a:spcAft>
            </a:pPr>
            <a:r>
              <a:rPr lang="fr-FR" sz="2600" b="1">
                <a:solidFill>
                  <a:schemeClr val="bg1"/>
                </a:solidFill>
                <a:latin typeface="Calibri" pitchFamily="34" charset="0"/>
              </a:rPr>
              <a:t>Science of PowerSwim</a:t>
            </a:r>
            <a:endParaRPr lang="en-US" sz="26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6" descr="powerswim 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1901825" cy="227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33035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" charset="0"/>
              <a:buNone/>
              <a:defRPr/>
            </a:pPr>
            <a:r>
              <a:rPr lang="en-US" sz="2800" dirty="0" smtClean="0">
                <a:latin typeface="+mn-lt"/>
              </a:rPr>
              <a:t>Iteration 1 - Summary of Modifications</a:t>
            </a:r>
            <a:endParaRPr lang="en-US" sz="2800" dirty="0">
              <a:latin typeface="+mn-lt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066800"/>
            <a:ext cx="4495800" cy="407988"/>
          </a:xfrm>
        </p:spPr>
        <p:txBody>
          <a:bodyPr/>
          <a:lstStyle/>
          <a:p>
            <a:pPr marL="0" indent="0" algn="ctr" eaLnBrk="1" hangingPunct="1"/>
            <a:r>
              <a:rPr lang="en-US" sz="2000" smtClean="0"/>
              <a:t>500 lbs. Wet Wt Payload Capacity</a:t>
            </a:r>
          </a:p>
          <a:p>
            <a:pPr marL="0" indent="0" eaLnBrk="1" hangingPunct="1"/>
            <a:endParaRPr lang="en-US" smtClean="0"/>
          </a:p>
        </p:txBody>
      </p:sp>
      <p:cxnSp>
        <p:nvCxnSpPr>
          <p:cNvPr id="9220" name="Straight Arrow Connector 9"/>
          <p:cNvCxnSpPr>
            <a:cxnSpLocks noChangeShapeType="1"/>
          </p:cNvCxnSpPr>
          <p:nvPr/>
        </p:nvCxnSpPr>
        <p:spPr bwMode="auto">
          <a:xfrm flipH="1">
            <a:off x="6234113" y="1924050"/>
            <a:ext cx="11430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1" name="Straight Arrow Connector 11"/>
          <p:cNvCxnSpPr>
            <a:cxnSpLocks noChangeShapeType="1"/>
          </p:cNvCxnSpPr>
          <p:nvPr/>
        </p:nvCxnSpPr>
        <p:spPr bwMode="auto">
          <a:xfrm>
            <a:off x="3033713" y="2020888"/>
            <a:ext cx="8382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9222" name="Picture 13"/>
          <p:cNvPicPr>
            <a:picLocks noChangeAspect="1"/>
          </p:cNvPicPr>
          <p:nvPr/>
        </p:nvPicPr>
        <p:blipFill>
          <a:blip r:embed="rId3" cstate="print"/>
          <a:srcRect l="12325" t="33939" r="14865" b="32222"/>
          <a:stretch>
            <a:fillRect/>
          </a:stretch>
        </p:blipFill>
        <p:spPr bwMode="auto">
          <a:xfrm>
            <a:off x="1662113" y="1774825"/>
            <a:ext cx="61277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3" name="Straight Arrow Connector 16"/>
          <p:cNvCxnSpPr>
            <a:cxnSpLocks noChangeShapeType="1"/>
          </p:cNvCxnSpPr>
          <p:nvPr/>
        </p:nvCxnSpPr>
        <p:spPr bwMode="auto">
          <a:xfrm flipH="1" flipV="1">
            <a:off x="4557713" y="3371850"/>
            <a:ext cx="838200" cy="609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Straight Arrow Connector 19"/>
          <p:cNvCxnSpPr>
            <a:cxnSpLocks noChangeShapeType="1"/>
          </p:cNvCxnSpPr>
          <p:nvPr/>
        </p:nvCxnSpPr>
        <p:spPr bwMode="auto">
          <a:xfrm rot="5400000">
            <a:off x="4785519" y="2018506"/>
            <a:ext cx="1196975" cy="7096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3863975" y="1066800"/>
            <a:ext cx="5280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Personnel Capability – 8 Total</a:t>
            </a:r>
          </a:p>
          <a:p>
            <a:pPr algn="ctr"/>
            <a:r>
              <a:rPr lang="en-US" sz="2000">
                <a:latin typeface="Calibri" pitchFamily="34" charset="0"/>
              </a:rPr>
              <a:t>Crew and Passenger Volume ~40% increase</a:t>
            </a:r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>
            <a:off x="5322888" y="3829050"/>
            <a:ext cx="1935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5th Battery Box</a:t>
            </a:r>
          </a:p>
          <a:p>
            <a:endParaRPr lang="en-US">
              <a:latin typeface="Calibri" pitchFamily="34" charset="0"/>
            </a:endParaRPr>
          </a:p>
        </p:txBody>
      </p:sp>
      <p:cxnSp>
        <p:nvCxnSpPr>
          <p:cNvPr id="9227" name="Straight Arrow Connector 5"/>
          <p:cNvCxnSpPr>
            <a:cxnSpLocks noChangeShapeType="1"/>
          </p:cNvCxnSpPr>
          <p:nvPr/>
        </p:nvCxnSpPr>
        <p:spPr bwMode="auto">
          <a:xfrm flipV="1">
            <a:off x="2971800" y="3676650"/>
            <a:ext cx="900113" cy="7429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8" name="Content Placeholder 6"/>
          <p:cNvSpPr>
            <a:spLocks noGrp="1"/>
          </p:cNvSpPr>
          <p:nvPr>
            <p:ph sz="half" idx="2"/>
          </p:nvPr>
        </p:nvSpPr>
        <p:spPr>
          <a:xfrm>
            <a:off x="304800" y="4419600"/>
            <a:ext cx="4953000" cy="762000"/>
          </a:xfrm>
        </p:spPr>
        <p:txBody>
          <a:bodyPr/>
          <a:lstStyle/>
          <a:p>
            <a:pPr marL="0" indent="0" algn="ctr" eaLnBrk="1" hangingPunct="1"/>
            <a:r>
              <a:rPr lang="en-US" sz="2000" smtClean="0"/>
              <a:t>Redesigned Middle Section (Bulkheads, Tanks, Foam, Relocated Canisters)</a:t>
            </a:r>
          </a:p>
          <a:p>
            <a:pPr marL="0" indent="0" eaLnBrk="1" hangingPunct="1"/>
            <a:endParaRPr lang="en-US" smtClean="0"/>
          </a:p>
        </p:txBody>
      </p:sp>
      <p:cxnSp>
        <p:nvCxnSpPr>
          <p:cNvPr id="9229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3200400" y="1752600"/>
            <a:ext cx="2590800" cy="1371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Content Placeholder 6"/>
          <p:cNvSpPr>
            <a:spLocks noGrp="1"/>
          </p:cNvSpPr>
          <p:nvPr>
            <p:ph sz="half" idx="2"/>
          </p:nvPr>
        </p:nvSpPr>
        <p:spPr>
          <a:xfrm>
            <a:off x="6705600" y="3505200"/>
            <a:ext cx="2309813" cy="381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Aft Ballast Tank</a:t>
            </a: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cxnSp>
        <p:nvCxnSpPr>
          <p:cNvPr id="9231" name="Straight Arrow Connector 16"/>
          <p:cNvCxnSpPr>
            <a:cxnSpLocks noChangeShapeType="1"/>
          </p:cNvCxnSpPr>
          <p:nvPr/>
        </p:nvCxnSpPr>
        <p:spPr bwMode="auto">
          <a:xfrm rot="10800000">
            <a:off x="6096000" y="3200400"/>
            <a:ext cx="838200" cy="457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148</Words>
  <Application>Microsoft Office PowerPoint</Application>
  <PresentationFormat>On-screen Show (4:3)</PresentationFormat>
  <Paragraphs>17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Arial Unicode MS</vt:lpstr>
      <vt:lpstr>Times New Roman</vt:lpstr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Iteration 1 - Summary of Modifications</vt:lpstr>
      <vt:lpstr>Slide 9</vt:lpstr>
      <vt:lpstr>Slide 10</vt:lpstr>
      <vt:lpstr>Slide 11</vt:lpstr>
      <vt:lpstr>Slide 12</vt:lpstr>
      <vt:lpstr>Slide 13</vt:lpstr>
      <vt:lpstr>Slide 14</vt:lpstr>
    </vt:vector>
  </TitlesOfParts>
  <Company>NAVSOC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sadorfk</dc:creator>
  <cp:lastModifiedBy>lhiggins</cp:lastModifiedBy>
  <cp:revision>75</cp:revision>
  <dcterms:created xsi:type="dcterms:W3CDTF">2010-10-08T13:50:06Z</dcterms:created>
  <dcterms:modified xsi:type="dcterms:W3CDTF">2010-10-15T18:32:14Z</dcterms:modified>
</cp:coreProperties>
</file>