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5" r:id="rId7"/>
    <p:sldId id="270" r:id="rId8"/>
    <p:sldId id="271" r:id="rId9"/>
    <p:sldId id="272" r:id="rId10"/>
    <p:sldId id="273" r:id="rId11"/>
    <p:sldId id="275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8CE4-F060-4ED9-9ABB-A358FE219A88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242B3-3EF2-4087-AA1C-EA3E5CD4D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62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04119CD-AA0C-4B4B-A1A0-AEAC8F98331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77FE7F-CC8E-4DF1-BF10-0D2D20647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esteunitedstates.org/" TargetMode="External"/><Relationship Id="rId2" Type="http://schemas.openxmlformats.org/officeDocument/2006/relationships/hyperlink" Target="http://www.studyabroad.purdue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105400" cy="1752600"/>
          </a:xfrm>
        </p:spPr>
        <p:txBody>
          <a:bodyPr/>
          <a:lstStyle/>
          <a:p>
            <a:r>
              <a:rPr lang="en-US" dirty="0" smtClean="0"/>
              <a:t>Melissa </a:t>
            </a:r>
            <a:r>
              <a:rPr lang="en-US" dirty="0" err="1" smtClean="0"/>
              <a:t>Carosiello</a:t>
            </a:r>
            <a:r>
              <a:rPr lang="en-US" dirty="0" smtClean="0"/>
              <a:t> &amp; Pete </a:t>
            </a:r>
            <a:r>
              <a:rPr lang="en-US" dirty="0" err="1" smtClean="0"/>
              <a:t>Leenheers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Melissa’s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Minor in Environmental &amp; Ecological Engineering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Purdue Mechanical Engineering Ambassadors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419600"/>
            <a:ext cx="3810000" cy="235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1219200" cy="11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Melissa’s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Abroad</a:t>
            </a:r>
          </a:p>
          <a:p>
            <a:pPr lvl="1"/>
            <a:r>
              <a:rPr lang="en-US" dirty="0" smtClean="0"/>
              <a:t>2011 China </a:t>
            </a:r>
            <a:r>
              <a:rPr lang="en-US" dirty="0" err="1" smtClean="0"/>
              <a:t>Maymester</a:t>
            </a:r>
            <a:endParaRPr lang="en-US" dirty="0" smtClean="0"/>
          </a:p>
          <a:p>
            <a:r>
              <a:rPr lang="en-US" dirty="0" smtClean="0"/>
              <a:t>Internship Experiences</a:t>
            </a:r>
          </a:p>
          <a:p>
            <a:pPr lvl="1"/>
            <a:r>
              <a:rPr lang="en-US" dirty="0" smtClean="0"/>
              <a:t>Ingersoll Rand</a:t>
            </a:r>
          </a:p>
          <a:p>
            <a:pPr lvl="1"/>
            <a:r>
              <a:rPr lang="en-US" dirty="0" smtClean="0"/>
              <a:t>General Mills</a:t>
            </a:r>
          </a:p>
          <a:p>
            <a:r>
              <a:rPr lang="en-US" dirty="0" smtClean="0"/>
              <a:t>Future Plans</a:t>
            </a:r>
          </a:p>
          <a:p>
            <a:pPr lvl="1"/>
            <a:r>
              <a:rPr lang="en-US" dirty="0" smtClean="0"/>
              <a:t>General Mills – Cincinnati, OH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209800" cy="165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200"/>
            <a:ext cx="1409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" t="14684" r="5825" b="2274"/>
          <a:stretch/>
        </p:blipFill>
        <p:spPr bwMode="auto">
          <a:xfrm>
            <a:off x="4781550" y="2895600"/>
            <a:ext cx="2514600" cy="150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9" t="12374" r="18332" b="21161"/>
          <a:stretch/>
        </p:blipFill>
        <p:spPr bwMode="auto">
          <a:xfrm>
            <a:off x="7296150" y="3812933"/>
            <a:ext cx="1828800" cy="117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5" t="9504" r="6290" b="7116"/>
          <a:stretch/>
        </p:blipFill>
        <p:spPr bwMode="auto">
          <a:xfrm>
            <a:off x="5788602" y="4985504"/>
            <a:ext cx="1910195" cy="18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302" y="5453393"/>
            <a:ext cx="994064" cy="132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172200" y="6400800"/>
            <a:ext cx="228600" cy="228600"/>
          </a:xfrm>
          <a:prstGeom prst="star5">
            <a:avLst/>
          </a:prstGeom>
          <a:solidFill>
            <a:srgbClr val="66FF3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572000" cy="4325112"/>
          </a:xfrm>
        </p:spPr>
        <p:txBody>
          <a:bodyPr/>
          <a:lstStyle/>
          <a:p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Fourth Generation Purdue Engineer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Phi Kappa Psi Fraternity</a:t>
            </a:r>
            <a:endParaRPr lang="en-US" dirty="0" smtClean="0"/>
          </a:p>
          <a:p>
            <a:pPr lvl="1"/>
            <a:r>
              <a:rPr lang="en-US" dirty="0" err="1" smtClean="0"/>
              <a:t>Interfraternity</a:t>
            </a:r>
            <a:r>
              <a:rPr lang="en-US" dirty="0" smtClean="0"/>
              <a:t> Council</a:t>
            </a:r>
          </a:p>
          <a:p>
            <a:pPr lvl="1"/>
            <a:r>
              <a:rPr lang="en-US" dirty="0" smtClean="0"/>
              <a:t>Old Masters</a:t>
            </a:r>
          </a:p>
          <a:p>
            <a:pPr lvl="1"/>
            <a:r>
              <a:rPr lang="en-US" dirty="0" smtClean="0"/>
              <a:t>Mechanical Engineering Ambassadors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a1.sphotos.ak.fbcdn.net/hphotos-ak-snc6/218081_165713296818035_160157580706940_403095_3542930_n.jpg"/>
          <p:cNvPicPr>
            <a:picLocks noChangeAspect="1" noChangeArrowheads="1"/>
          </p:cNvPicPr>
          <p:nvPr/>
        </p:nvPicPr>
        <p:blipFill>
          <a:blip r:embed="rId2" cstate="print"/>
          <a:srcRect t="17778"/>
          <a:stretch>
            <a:fillRect/>
          </a:stretch>
        </p:blipFill>
        <p:spPr bwMode="auto">
          <a:xfrm>
            <a:off x="5105400" y="4267200"/>
            <a:ext cx="3830594" cy="2362200"/>
          </a:xfrm>
          <a:prstGeom prst="rect">
            <a:avLst/>
          </a:prstGeom>
          <a:noFill/>
        </p:spPr>
      </p:pic>
      <p:pic>
        <p:nvPicPr>
          <p:cNvPr id="7" name="Picture 6" descr="IMGP0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981200"/>
            <a:ext cx="3124200" cy="2343150"/>
          </a:xfrm>
          <a:prstGeom prst="rect">
            <a:avLst/>
          </a:prstGeom>
        </p:spPr>
      </p:pic>
      <p:pic>
        <p:nvPicPr>
          <p:cNvPr id="2052" name="Picture 4" descr="http://a6.sphotos.ak.fbcdn.net/hphotos-ak-snc7/377862_10150395924724281_506789280_8022792_16548071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85800"/>
            <a:ext cx="2819400" cy="210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6.sphotos.ak.fbcdn.net/photos-ak-ash1/v651/63/27/742215857/n742215857_5496750_1743.jpg"/>
          <p:cNvPicPr>
            <a:picLocks noChangeAspect="1" noChangeArrowheads="1"/>
          </p:cNvPicPr>
          <p:nvPr/>
        </p:nvPicPr>
        <p:blipFill>
          <a:blip r:embed="rId2" cstate="print"/>
          <a:srcRect b="8609"/>
          <a:stretch>
            <a:fillRect/>
          </a:stretch>
        </p:blipFill>
        <p:spPr bwMode="auto">
          <a:xfrm>
            <a:off x="0" y="1600200"/>
            <a:ext cx="203766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Pete’s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114800" cy="4325112"/>
          </a:xfrm>
        </p:spPr>
        <p:txBody>
          <a:bodyPr/>
          <a:lstStyle/>
          <a:p>
            <a:r>
              <a:rPr lang="en-US" dirty="0" smtClean="0"/>
              <a:t>Study Abroad</a:t>
            </a:r>
          </a:p>
          <a:p>
            <a:pPr lvl="1"/>
            <a:r>
              <a:rPr lang="en-US" dirty="0" smtClean="0"/>
              <a:t>Summer in Florence, Italy</a:t>
            </a:r>
          </a:p>
          <a:p>
            <a:r>
              <a:rPr lang="en-US" dirty="0" smtClean="0"/>
              <a:t>Work Experience</a:t>
            </a:r>
          </a:p>
          <a:p>
            <a:pPr lvl="1"/>
            <a:r>
              <a:rPr lang="en-US" dirty="0" smtClean="0"/>
              <a:t>ExxonMobil Co-op</a:t>
            </a:r>
          </a:p>
          <a:p>
            <a:pPr lvl="1"/>
            <a:r>
              <a:rPr lang="en-US" dirty="0" smtClean="0"/>
              <a:t>Argonne National Laboratory</a:t>
            </a:r>
            <a:endParaRPr lang="en-US" dirty="0"/>
          </a:p>
        </p:txBody>
      </p:sp>
      <p:pic>
        <p:nvPicPr>
          <p:cNvPr id="1026" name="Picture 2" descr="http://a3.sphotos.ak.fbcdn.net/hphotos-ak-snc6/164580_10150378710700858_742215857_17179766_6198420_n.jpg"/>
          <p:cNvPicPr>
            <a:picLocks noChangeAspect="1" noChangeArrowheads="1"/>
          </p:cNvPicPr>
          <p:nvPr/>
        </p:nvPicPr>
        <p:blipFill>
          <a:blip r:embed="rId3" cstate="print"/>
          <a:srcRect l="3347" t="3750" r="1255"/>
          <a:stretch>
            <a:fillRect/>
          </a:stretch>
        </p:blipFill>
        <p:spPr bwMode="auto">
          <a:xfrm>
            <a:off x="1752600" y="1752600"/>
            <a:ext cx="2438400" cy="3293980"/>
          </a:xfrm>
          <a:prstGeom prst="rect">
            <a:avLst/>
          </a:prstGeom>
          <a:noFill/>
        </p:spPr>
      </p:pic>
      <p:pic>
        <p:nvPicPr>
          <p:cNvPr id="5" name="Picture 4" descr="sc005981c0.jpg"/>
          <p:cNvPicPr>
            <a:picLocks noChangeAspect="1"/>
          </p:cNvPicPr>
          <p:nvPr/>
        </p:nvPicPr>
        <p:blipFill>
          <a:blip r:embed="rId4" cstate="print"/>
          <a:srcRect l="11532" t="10000" r="11801" b="16667"/>
          <a:stretch>
            <a:fillRect/>
          </a:stretch>
        </p:blipFill>
        <p:spPr>
          <a:xfrm>
            <a:off x="152399" y="4267200"/>
            <a:ext cx="3138587" cy="2362200"/>
          </a:xfrm>
          <a:prstGeom prst="rect">
            <a:avLst/>
          </a:prstGeom>
        </p:spPr>
      </p:pic>
      <p:pic>
        <p:nvPicPr>
          <p:cNvPr id="1028" name="Picture 4" descr="http://a3.sphotos.ak.fbcdn.net/hphotos-ak-snc7/318455_10150256992496056_731211055_7804839_7002623_n.jpg"/>
          <p:cNvPicPr>
            <a:picLocks noChangeAspect="1" noChangeArrowheads="1"/>
          </p:cNvPicPr>
          <p:nvPr/>
        </p:nvPicPr>
        <p:blipFill>
          <a:blip r:embed="rId5" cstate="print"/>
          <a:srcRect l="10833" t="31111" r="4167" b="23333"/>
          <a:stretch>
            <a:fillRect/>
          </a:stretch>
        </p:blipFill>
        <p:spPr bwMode="auto">
          <a:xfrm>
            <a:off x="4114800" y="4724400"/>
            <a:ext cx="4876800" cy="196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Mechanical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engineering is the </a:t>
            </a:r>
            <a:r>
              <a:rPr lang="en-US" i="1" dirty="0" smtClean="0"/>
              <a:t>broadest</a:t>
            </a:r>
            <a:r>
              <a:rPr lang="en-US" dirty="0" smtClean="0"/>
              <a:t> of all engineering disciplines and involves activities in research and development, design and manufacturing, operations and maintenance, and marketing and sales, among others.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5000"/>
              </a:lnSpc>
              <a:spcBef>
                <a:spcPts val="600"/>
              </a:spcBef>
            </a:pPr>
            <a:r>
              <a:rPr lang="en-US" dirty="0" smtClean="0"/>
              <a:t>Ranked in top 7 ME Programs in the Country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 smtClean="0"/>
              <a:t>Roger B. </a:t>
            </a:r>
            <a:r>
              <a:rPr lang="en-US" dirty="0" err="1" smtClean="0"/>
              <a:t>Gatewood</a:t>
            </a:r>
            <a:r>
              <a:rPr lang="en-US" dirty="0" smtClean="0"/>
              <a:t> Wing ($33 million state-of-the-art Wing) &amp; First LEED Certified Building on Campus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 smtClean="0"/>
              <a:t>1001 Undergrads (largest Program in the </a:t>
            </a:r>
            <a:r>
              <a:rPr lang="en-US" dirty="0" err="1" smtClean="0"/>
              <a:t>CoE</a:t>
            </a:r>
            <a:r>
              <a:rPr lang="en-US" dirty="0" smtClean="0"/>
              <a:t>)</a:t>
            </a:r>
          </a:p>
          <a:p>
            <a:pPr lvl="1">
              <a:spcBef>
                <a:spcPct val="30000"/>
              </a:spcBef>
            </a:pPr>
            <a:r>
              <a:rPr lang="en-US" dirty="0" smtClean="0"/>
              <a:t>39 Underrepresented Minority Students</a:t>
            </a:r>
          </a:p>
          <a:p>
            <a:pPr lvl="1">
              <a:spcBef>
                <a:spcPct val="30000"/>
              </a:spcBef>
            </a:pPr>
            <a:r>
              <a:rPr lang="en-US" dirty="0" smtClean="0"/>
              <a:t>134 Female Students</a:t>
            </a:r>
          </a:p>
          <a:p>
            <a:pPr lvl="1">
              <a:spcBef>
                <a:spcPct val="30000"/>
              </a:spcBef>
            </a:pPr>
            <a:r>
              <a:rPr lang="en-US" dirty="0" smtClean="0"/>
              <a:t>169 International Students	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90% have Intern/Co-op Exp. (70/20 split)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30% have International Experience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eft Arrow 7"/>
          <p:cNvSpPr>
            <a:spLocks noChangeArrowheads="1"/>
          </p:cNvSpPr>
          <p:nvPr/>
        </p:nvSpPr>
        <p:spPr bwMode="auto">
          <a:xfrm>
            <a:off x="6715125" y="2000250"/>
            <a:ext cx="1500188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sp>
        <p:nvSpPr>
          <p:cNvPr id="8197" name="Right Brace 12"/>
          <p:cNvSpPr>
            <a:spLocks/>
          </p:cNvSpPr>
          <p:nvPr/>
        </p:nvSpPr>
        <p:spPr bwMode="auto">
          <a:xfrm>
            <a:off x="7786688" y="2500313"/>
            <a:ext cx="1071562" cy="2214562"/>
          </a:xfrm>
          <a:prstGeom prst="rightBrace">
            <a:avLst>
              <a:gd name="adj1" fmla="val 8334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b"/>
          <a:lstStyle/>
          <a:p>
            <a:endParaRPr lang="en-US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281668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Profile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accent6"/>
                </a:solidFill>
              </a:rPr>
              <a:t>Aerospace/Defense</a:t>
            </a:r>
            <a:r>
              <a:rPr lang="en-US" dirty="0" smtClean="0"/>
              <a:t> – Boeing, GD, Lockheed-Martin, </a:t>
            </a:r>
            <a:r>
              <a:rPr lang="en-US" dirty="0" err="1" smtClean="0"/>
              <a:t>Northrup</a:t>
            </a:r>
            <a:r>
              <a:rPr lang="en-US" dirty="0" smtClean="0"/>
              <a:t> Grumman, Pratt &amp; Whitney, Rockwell, Rolls-Royce, </a:t>
            </a:r>
            <a:r>
              <a:rPr lang="en-US" dirty="0" err="1" smtClean="0"/>
              <a:t>SpaceX</a:t>
            </a:r>
            <a:r>
              <a:rPr lang="en-US" dirty="0" smtClean="0"/>
              <a:t>, The Aerospace Corp., Wright </a:t>
            </a:r>
            <a:r>
              <a:rPr lang="en-US" dirty="0" err="1" smtClean="0"/>
              <a:t>Patt</a:t>
            </a:r>
            <a:r>
              <a:rPr lang="en-US" dirty="0" smtClean="0"/>
              <a:t>.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Automotive</a:t>
            </a:r>
            <a:r>
              <a:rPr lang="en-US" dirty="0" smtClean="0"/>
              <a:t> – Allison Trans., Bosch, Chrysler, Ford, Honda, GM, Toyota, Tesla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Biotech/Pharmaceutical</a:t>
            </a:r>
            <a:r>
              <a:rPr lang="en-US" dirty="0" smtClean="0"/>
              <a:t> – </a:t>
            </a:r>
            <a:r>
              <a:rPr lang="en-US" dirty="0" err="1" smtClean="0"/>
              <a:t>BioMet</a:t>
            </a:r>
            <a:r>
              <a:rPr lang="en-US" dirty="0" smtClean="0"/>
              <a:t>, </a:t>
            </a:r>
            <a:r>
              <a:rPr lang="en-US" dirty="0" err="1" smtClean="0"/>
              <a:t>DePuy</a:t>
            </a:r>
            <a:r>
              <a:rPr lang="en-US" dirty="0" smtClean="0"/>
              <a:t>/J&amp;J, Zimmer, Eli Lilly, Merck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Chemical /Petroleum </a:t>
            </a:r>
            <a:r>
              <a:rPr lang="en-US" dirty="0" smtClean="0"/>
              <a:t>– 3M, Air Products, BP, ConocoPhillips, Dow, DuPont, Chevron, Exxon/Mobil, Marathon Oil, Shell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Computers/Electronics </a:t>
            </a:r>
            <a:r>
              <a:rPr lang="en-US" dirty="0" smtClean="0"/>
              <a:t>– Eaton, Honeywell, Lexmark, Motorola, Tyco, </a:t>
            </a:r>
            <a:r>
              <a:rPr lang="en-US" dirty="0" err="1" smtClean="0"/>
              <a:t>ZebraTech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Construction</a:t>
            </a:r>
            <a:r>
              <a:rPr lang="en-US" dirty="0" smtClean="0"/>
              <a:t> – </a:t>
            </a:r>
            <a:r>
              <a:rPr lang="en-US" dirty="0" err="1" smtClean="0"/>
              <a:t>ArcelorMittal</a:t>
            </a:r>
            <a:r>
              <a:rPr lang="en-US" dirty="0" smtClean="0"/>
              <a:t>, Bechtel, Babcock/Wilcox, KJWW </a:t>
            </a:r>
            <a:r>
              <a:rPr lang="en-US" dirty="0" err="1" smtClean="0"/>
              <a:t>Engr</a:t>
            </a:r>
            <a:r>
              <a:rPr lang="en-US" dirty="0" smtClean="0"/>
              <a:t> Consulting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Consumer/Food Products </a:t>
            </a:r>
            <a:r>
              <a:rPr lang="en-US" dirty="0" smtClean="0"/>
              <a:t>– Anheuser-Busch, P&amp;G, Kimberly-Clark, GE, Frito-Lay, Gen. Mills, L’Oreal, Mars/Wrigley, Nestle, PepsiCo, Starbucks, Whirlpool,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Consulting</a:t>
            </a:r>
            <a:r>
              <a:rPr lang="en-US" dirty="0" smtClean="0"/>
              <a:t> – Accenture, PricewaterhouseCoopers, </a:t>
            </a:r>
            <a:r>
              <a:rPr lang="en-US" dirty="0" err="1" smtClean="0"/>
              <a:t>Tricad</a:t>
            </a:r>
            <a:r>
              <a:rPr lang="en-US" dirty="0" smtClean="0"/>
              <a:t> Engineering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Energy/Nuclear</a:t>
            </a:r>
            <a:r>
              <a:rPr lang="en-US" dirty="0" smtClean="0"/>
              <a:t> – </a:t>
            </a:r>
            <a:r>
              <a:rPr lang="en-US" dirty="0" err="1" smtClean="0"/>
              <a:t>Amer</a:t>
            </a:r>
            <a:r>
              <a:rPr lang="en-US" dirty="0" smtClean="0"/>
              <a:t> Elect </a:t>
            </a:r>
            <a:r>
              <a:rPr lang="en-US" dirty="0" err="1" smtClean="0"/>
              <a:t>Pwr</a:t>
            </a:r>
            <a:r>
              <a:rPr lang="en-US" dirty="0" smtClean="0"/>
              <a:t> (AEP), Duke Energy, GE, Indy </a:t>
            </a:r>
            <a:r>
              <a:rPr lang="en-US" dirty="0" err="1" smtClean="0"/>
              <a:t>Pwr</a:t>
            </a:r>
            <a:r>
              <a:rPr lang="en-US" dirty="0" smtClean="0"/>
              <a:t> &amp; Light, Schneider Electric, Westinghouse Electric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Heavy Off Road Equip </a:t>
            </a:r>
            <a:r>
              <a:rPr lang="en-US" dirty="0" smtClean="0"/>
              <a:t>– Caterpillar, John Deere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/>
                </a:solidFill>
              </a:rPr>
              <a:t>Health Care </a:t>
            </a:r>
            <a:r>
              <a:rPr lang="en-US" dirty="0" smtClean="0"/>
              <a:t>– Abbott, Boston Scientific,  Paragon Medica</a:t>
            </a:r>
            <a:r>
              <a:rPr lang="en-US" sz="3200" dirty="0" smtClean="0"/>
              <a:t>l, </a:t>
            </a:r>
            <a:r>
              <a:rPr lang="en-US" dirty="0" smtClean="0"/>
              <a:t>Stryker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07202" y="4949825"/>
            <a:ext cx="2679323" cy="1755775"/>
            <a:chOff x="2986" y="3242"/>
            <a:chExt cx="1334" cy="816"/>
          </a:xfrm>
        </p:grpSpPr>
        <p:sp>
          <p:nvSpPr>
            <p:cNvPr id="22546" name="Rectangle 4"/>
            <p:cNvSpPr>
              <a:spLocks noChangeArrowheads="1"/>
            </p:cNvSpPr>
            <p:nvPr/>
          </p:nvSpPr>
          <p:spPr bwMode="auto">
            <a:xfrm>
              <a:off x="2990" y="3372"/>
              <a:ext cx="133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Gen. Ed. Minors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Global Engineering Minor</a:t>
              </a:r>
            </a:p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Engrng</a:t>
              </a:r>
              <a:r>
                <a:rPr lang="en-US" sz="1400" dirty="0">
                  <a:solidFill>
                    <a:schemeClr val="tx1"/>
                  </a:solidFill>
                </a:rPr>
                <a:t>. &amp; Public Policy</a:t>
              </a:r>
            </a:p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Intell</a:t>
              </a:r>
              <a:r>
                <a:rPr lang="en-US" sz="1400" dirty="0">
                  <a:solidFill>
                    <a:schemeClr val="tx1"/>
                  </a:solidFill>
                </a:rPr>
                <a:t> Prop. Minor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Health Care Minor (In Process)</a:t>
              </a:r>
            </a:p>
          </p:txBody>
        </p:sp>
        <p:sp>
          <p:nvSpPr>
            <p:cNvPr id="22547" name="Oval 5"/>
            <p:cNvSpPr>
              <a:spLocks noChangeArrowheads="1"/>
            </p:cNvSpPr>
            <p:nvPr/>
          </p:nvSpPr>
          <p:spPr bwMode="auto">
            <a:xfrm>
              <a:off x="2986" y="3242"/>
              <a:ext cx="1288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39975" y="1524000"/>
            <a:ext cx="3811588" cy="1574800"/>
            <a:chOff x="4189" y="2654"/>
            <a:chExt cx="1288" cy="816"/>
          </a:xfrm>
        </p:grpSpPr>
        <p:sp>
          <p:nvSpPr>
            <p:cNvPr id="22544" name="Rectangle 7"/>
            <p:cNvSpPr>
              <a:spLocks noChangeArrowheads="1"/>
            </p:cNvSpPr>
            <p:nvPr/>
          </p:nvSpPr>
          <p:spPr bwMode="auto">
            <a:xfrm>
              <a:off x="4304" y="2783"/>
              <a:ext cx="1058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 Year BSME/MSME (GPA&gt;3.2)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Honors Certificate (Top 10%)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Undergrad </a:t>
              </a:r>
              <a:r>
                <a:rPr lang="en-US" sz="1400" dirty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Technical Minors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ME Concentrations </a:t>
              </a:r>
            </a:p>
          </p:txBody>
        </p:sp>
        <p:sp>
          <p:nvSpPr>
            <p:cNvPr id="22545" name="Oval 8"/>
            <p:cNvSpPr>
              <a:spLocks noChangeArrowheads="1"/>
            </p:cNvSpPr>
            <p:nvPr/>
          </p:nvSpPr>
          <p:spPr bwMode="auto">
            <a:xfrm>
              <a:off x="4189" y="2654"/>
              <a:ext cx="1288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044825" y="3722688"/>
            <a:ext cx="2449513" cy="1504950"/>
            <a:chOff x="2995" y="1143"/>
            <a:chExt cx="1270" cy="892"/>
          </a:xfrm>
        </p:grpSpPr>
        <p:sp>
          <p:nvSpPr>
            <p:cNvPr id="22542" name="Rectangle 10"/>
            <p:cNvSpPr>
              <a:spLocks noChangeArrowheads="1"/>
            </p:cNvSpPr>
            <p:nvPr/>
          </p:nvSpPr>
          <p:spPr bwMode="auto">
            <a:xfrm>
              <a:off x="3390" y="1312"/>
              <a:ext cx="477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u="sng" dirty="0"/>
                <a:t>BSME</a:t>
              </a:r>
            </a:p>
            <a:p>
              <a:r>
                <a:rPr lang="en-US" sz="1600" dirty="0"/>
                <a:t>4 PEs</a:t>
              </a:r>
            </a:p>
            <a:p>
              <a:r>
                <a:rPr lang="en-US" sz="1600" dirty="0"/>
                <a:t>6 GEs</a:t>
              </a:r>
            </a:p>
            <a:p>
              <a:r>
                <a:rPr lang="en-US" sz="1600" dirty="0"/>
                <a:t>Free El.</a:t>
              </a:r>
            </a:p>
          </p:txBody>
        </p:sp>
        <p:sp>
          <p:nvSpPr>
            <p:cNvPr id="22543" name="Oval 11"/>
            <p:cNvSpPr>
              <a:spLocks noChangeArrowheads="1"/>
            </p:cNvSpPr>
            <p:nvPr/>
          </p:nvSpPr>
          <p:spPr bwMode="auto">
            <a:xfrm>
              <a:off x="2995" y="1143"/>
              <a:ext cx="1270" cy="8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4" name="Line 12"/>
          <p:cNvSpPr>
            <a:spLocks noChangeShapeType="1"/>
          </p:cNvSpPr>
          <p:nvPr/>
        </p:nvSpPr>
        <p:spPr bwMode="auto">
          <a:xfrm>
            <a:off x="5327650" y="4808538"/>
            <a:ext cx="823913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 flipH="1">
            <a:off x="2773363" y="4949825"/>
            <a:ext cx="541337" cy="322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 flipV="1">
            <a:off x="4267200" y="3098800"/>
            <a:ext cx="0" cy="614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71463" y="4808538"/>
            <a:ext cx="2743200" cy="1897062"/>
            <a:chOff x="1895" y="2679"/>
            <a:chExt cx="1201" cy="770"/>
          </a:xfrm>
        </p:grpSpPr>
        <p:sp>
          <p:nvSpPr>
            <p:cNvPr id="22540" name="Rectangle 16"/>
            <p:cNvSpPr>
              <a:spLocks noChangeArrowheads="1"/>
            </p:cNvSpPr>
            <p:nvPr/>
          </p:nvSpPr>
          <p:spPr bwMode="auto">
            <a:xfrm>
              <a:off x="1895" y="2867"/>
              <a:ext cx="1201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5Yr BSME/MBA (GPA&gt;3.5)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Entrepreneurship Certif. MGMT Minor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ECON Minor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541" name="Oval 17"/>
            <p:cNvSpPr>
              <a:spLocks noChangeArrowheads="1"/>
            </p:cNvSpPr>
            <p:nvPr/>
          </p:nvSpPr>
          <p:spPr bwMode="auto">
            <a:xfrm>
              <a:off x="1909" y="2679"/>
              <a:ext cx="1172" cy="77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8" name="TextBox 17"/>
          <p:cNvSpPr txBox="1">
            <a:spLocks noChangeArrowheads="1"/>
          </p:cNvSpPr>
          <p:nvPr/>
        </p:nvSpPr>
        <p:spPr bwMode="auto">
          <a:xfrm>
            <a:off x="6300788" y="1773238"/>
            <a:ext cx="246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Double Majors are also possible, but typically require and extra year.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Available Opportunities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Global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GEARE</a:t>
            </a:r>
            <a:r>
              <a:rPr lang="en-US" sz="2400" dirty="0" smtClean="0"/>
              <a:t> – 7 months abroad</a:t>
            </a:r>
          </a:p>
          <a:p>
            <a:pPr lvl="1"/>
            <a:r>
              <a:rPr lang="en-US" sz="2000" dirty="0" smtClean="0"/>
              <a:t>Int’l and dom. internships; 2-sem global design </a:t>
            </a:r>
            <a:r>
              <a:rPr lang="en-US" sz="2000" dirty="0" err="1" smtClean="0"/>
              <a:t>proj</a:t>
            </a:r>
            <a:r>
              <a:rPr lang="en-US" sz="2000" dirty="0" smtClean="0"/>
              <a:t>. </a:t>
            </a:r>
          </a:p>
          <a:p>
            <a:r>
              <a:rPr lang="en-US" sz="2400" b="1" dirty="0" err="1" smtClean="0"/>
              <a:t>Engr</a:t>
            </a:r>
            <a:r>
              <a:rPr lang="en-US" sz="2400" b="1" dirty="0" smtClean="0"/>
              <a:t> Term Abroad (ETA) – </a:t>
            </a:r>
            <a:r>
              <a:rPr lang="en-US" sz="2400" dirty="0" smtClean="0"/>
              <a:t>1 sem. abroad</a:t>
            </a:r>
          </a:p>
          <a:p>
            <a:pPr lvl="1"/>
            <a:r>
              <a:rPr lang="en-US" sz="2000" dirty="0" smtClean="0"/>
              <a:t>1 sem. study abroad, time to graduation unchanged</a:t>
            </a:r>
          </a:p>
          <a:p>
            <a:r>
              <a:rPr lang="en-US" sz="2400" b="1" dirty="0" smtClean="0"/>
              <a:t>Summer Research Abroad </a:t>
            </a:r>
            <a:r>
              <a:rPr lang="en-US" sz="2400" dirty="0" smtClean="0"/>
              <a:t>(Hannover; </a:t>
            </a:r>
            <a:r>
              <a:rPr lang="en-US" sz="2400" dirty="0" err="1" smtClean="0"/>
              <a:t>Clausthal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Traditional Study Abroad </a:t>
            </a:r>
            <a:r>
              <a:rPr lang="en-US" sz="2400" dirty="0" smtClean="0"/>
              <a:t>(Anywhere)</a:t>
            </a:r>
          </a:p>
          <a:p>
            <a:pPr>
              <a:buFont typeface="Monotype Sorts" pitchFamily="2" charset="2"/>
              <a:buNone/>
            </a:pPr>
            <a:r>
              <a:rPr lang="en-US" sz="1400" dirty="0" smtClean="0"/>
              <a:t>	For more information go to:  </a:t>
            </a:r>
            <a:r>
              <a:rPr lang="en-US" sz="1400" dirty="0" smtClean="0">
                <a:hlinkClick r:id="rId2"/>
              </a:rPr>
              <a:t>http://www.studyabroad.purdue.edu/</a:t>
            </a:r>
            <a:endParaRPr lang="en-US" sz="1400" dirty="0" smtClean="0"/>
          </a:p>
          <a:p>
            <a:r>
              <a:rPr lang="en-US" sz="2400" b="1" dirty="0" smtClean="0"/>
              <a:t>G-PAL – </a:t>
            </a:r>
            <a:r>
              <a:rPr lang="en-US" sz="2400" dirty="0" smtClean="0"/>
              <a:t>Int’l internship with host country student </a:t>
            </a:r>
          </a:p>
          <a:p>
            <a:r>
              <a:rPr lang="en-US" sz="2400" b="1" dirty="0" smtClean="0"/>
              <a:t>International Project Course -  </a:t>
            </a:r>
            <a:r>
              <a:rPr lang="en-US" sz="2400" dirty="0" smtClean="0"/>
              <a:t>(ME 463)</a:t>
            </a:r>
          </a:p>
          <a:p>
            <a:r>
              <a:rPr lang="en-US" sz="2400" b="1" dirty="0" smtClean="0"/>
              <a:t>International Co-op – </a:t>
            </a:r>
            <a:r>
              <a:rPr lang="en-US" sz="2400" dirty="0" smtClean="0"/>
              <a:t>One co-op session abroad.</a:t>
            </a:r>
          </a:p>
          <a:p>
            <a:r>
              <a:rPr lang="en-US" sz="2400" b="1" dirty="0" err="1" smtClean="0"/>
              <a:t>Maymester</a:t>
            </a:r>
            <a:r>
              <a:rPr lang="en-US" sz="2400" dirty="0" smtClean="0"/>
              <a:t> </a:t>
            </a:r>
            <a:r>
              <a:rPr lang="en-US" sz="2400" b="1" dirty="0" smtClean="0"/>
              <a:t> Abroad – </a:t>
            </a:r>
            <a:r>
              <a:rPr lang="en-US" sz="2400" dirty="0" smtClean="0"/>
              <a:t>3 weeks abroad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IAESTE – </a:t>
            </a:r>
            <a:r>
              <a:rPr lang="en-US" sz="2400" dirty="0" smtClean="0"/>
              <a:t>Int’l Assn. for the </a:t>
            </a:r>
            <a:r>
              <a:rPr lang="en-US" sz="2400" dirty="0" err="1" smtClean="0"/>
              <a:t>Exch</a:t>
            </a:r>
            <a:r>
              <a:rPr lang="en-US" sz="2400" dirty="0" smtClean="0"/>
              <a:t> of Stud for Tech Exp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dirty="0" smtClean="0"/>
              <a:t>	</a:t>
            </a:r>
            <a:r>
              <a:rPr lang="en-US" sz="1400" dirty="0" smtClean="0"/>
              <a:t>For more information go to:  </a:t>
            </a:r>
            <a:r>
              <a:rPr lang="en-US" sz="1400" dirty="0" smtClean="0">
                <a:hlinkClick r:id="rId3"/>
              </a:rPr>
              <a:t>http://www.iaesteunitedstates.org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Target Goals for Int’l Programs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School of Mechanical Engineering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ct val="30000"/>
              </a:spcAft>
            </a:pPr>
            <a:endParaRPr lang="en-US" sz="1800" b="1" dirty="0" smtClean="0"/>
          </a:p>
          <a:p>
            <a:pPr>
              <a:spcAft>
                <a:spcPct val="30000"/>
              </a:spcAft>
            </a:pPr>
            <a:r>
              <a:rPr lang="en-US" sz="1800" b="1" dirty="0" smtClean="0"/>
              <a:t>2010 – 30% Participation in International Programs </a:t>
            </a:r>
            <a:r>
              <a:rPr lang="en-US" sz="1800" dirty="0" smtClean="0"/>
              <a:t>(Current)</a:t>
            </a:r>
          </a:p>
          <a:p>
            <a:pPr lvl="1">
              <a:spcAft>
                <a:spcPct val="30000"/>
              </a:spcAft>
            </a:pPr>
            <a:r>
              <a:rPr lang="en-US" sz="1600" dirty="0" smtClean="0"/>
              <a:t>19 (China), 7 (Germany), 1 (India), 30 (China </a:t>
            </a:r>
            <a:r>
              <a:rPr lang="en-US" sz="1600" dirty="0" err="1" smtClean="0"/>
              <a:t>Maymester</a:t>
            </a:r>
            <a:r>
              <a:rPr lang="en-US" sz="1600" dirty="0" smtClean="0"/>
              <a:t>),  plus others</a:t>
            </a:r>
          </a:p>
          <a:p>
            <a:pPr lvl="1">
              <a:spcAft>
                <a:spcPct val="30000"/>
              </a:spcAft>
            </a:pPr>
            <a:r>
              <a:rPr lang="en-US" sz="1600" dirty="0" smtClean="0"/>
              <a:t>40 students committed to going to China next spring</a:t>
            </a:r>
          </a:p>
          <a:p>
            <a:pPr lvl="1">
              <a:spcAft>
                <a:spcPct val="30000"/>
              </a:spcAft>
            </a:pPr>
            <a:r>
              <a:rPr lang="en-US" sz="1600" dirty="0" smtClean="0"/>
              <a:t>Three new sites coming on line in 2011 – Singapore, Turkey, Spain)</a:t>
            </a:r>
          </a:p>
          <a:p>
            <a:pPr>
              <a:spcAft>
                <a:spcPct val="30000"/>
              </a:spcAft>
            </a:pPr>
            <a:r>
              <a:rPr lang="en-US" sz="1800" b="1" dirty="0" smtClean="0"/>
              <a:t>2013 – 50% Participation in Int’l Programs </a:t>
            </a:r>
            <a:r>
              <a:rPr lang="en-US" sz="1800" dirty="0" smtClean="0"/>
              <a:t>(next ABET visit)</a:t>
            </a:r>
          </a:p>
          <a:p>
            <a:pPr lvl="1">
              <a:spcAft>
                <a:spcPct val="30000"/>
              </a:spcAft>
            </a:pPr>
            <a:r>
              <a:rPr lang="en-US" sz="1600" dirty="0" smtClean="0"/>
              <a:t>New ETA sites under consideration (Greece, Australia, New Zealand, United Kingdom, France, Japan, etc.)</a:t>
            </a:r>
          </a:p>
          <a:p>
            <a:pPr>
              <a:spcAft>
                <a:spcPct val="30000"/>
              </a:spcAft>
            </a:pPr>
            <a:r>
              <a:rPr lang="en-US" sz="1800" b="1" dirty="0" smtClean="0"/>
              <a:t>2020 – 80% Participation in Int’l Programs </a:t>
            </a:r>
            <a:r>
              <a:rPr lang="en-US" sz="1800" dirty="0" smtClean="0"/>
              <a:t>(</a:t>
            </a:r>
            <a:r>
              <a:rPr lang="en-US" sz="1800" dirty="0" err="1" smtClean="0"/>
              <a:t>Engr</a:t>
            </a:r>
            <a:r>
              <a:rPr lang="en-US" sz="1800" dirty="0" smtClean="0"/>
              <a:t> of 2020 target) </a:t>
            </a:r>
          </a:p>
          <a:p>
            <a:pPr>
              <a:spcAft>
                <a:spcPct val="30000"/>
              </a:spcAft>
            </a:pPr>
            <a:r>
              <a:rPr lang="en-US" sz="1800" b="1" dirty="0" smtClean="0"/>
              <a:t>International Experience should become as common place as Professional Work Experience (Intern/Co-ops)</a:t>
            </a:r>
            <a:endParaRPr lang="en-US" sz="1800" dirty="0" smtClean="0"/>
          </a:p>
          <a:p>
            <a:pPr>
              <a:spcAft>
                <a:spcPct val="30000"/>
              </a:spcAft>
              <a:buFont typeface="Arial" pitchFamily="34" charset="0"/>
              <a:buNone/>
            </a:pPr>
            <a:r>
              <a:rPr lang="en-US" sz="1800" dirty="0" smtClean="0"/>
              <a:t>	</a:t>
            </a:r>
          </a:p>
          <a:p>
            <a:pPr>
              <a:spcAft>
                <a:spcPct val="30000"/>
              </a:spcAft>
              <a:buFont typeface="Arial" pitchFamily="34" charset="0"/>
              <a:buNone/>
            </a:pPr>
            <a:r>
              <a:rPr lang="en-US" sz="1800" dirty="0" smtClean="0"/>
              <a:t>	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 is the </a:t>
            </a:r>
            <a:r>
              <a:rPr lang="en-US" i="1" dirty="0" smtClean="0"/>
              <a:t>Broadest</a:t>
            </a:r>
            <a:r>
              <a:rPr lang="en-US" dirty="0" smtClean="0"/>
              <a:t> of all of the Engineering Disciplines</a:t>
            </a:r>
          </a:p>
          <a:p>
            <a:endParaRPr lang="en-US" dirty="0" smtClean="0"/>
          </a:p>
          <a:p>
            <a:r>
              <a:rPr lang="en-US" dirty="0" smtClean="0"/>
              <a:t>ME offers the </a:t>
            </a:r>
            <a:r>
              <a:rPr lang="en-US" i="1" dirty="0" smtClean="0"/>
              <a:t>Broadest</a:t>
            </a:r>
            <a:r>
              <a:rPr lang="en-US" dirty="0" smtClean="0"/>
              <a:t> Array of Career Opportunities (both traditional &amp; non-traditional)</a:t>
            </a:r>
          </a:p>
          <a:p>
            <a:endParaRPr lang="en-US" dirty="0" smtClean="0"/>
          </a:p>
          <a:p>
            <a:r>
              <a:rPr lang="en-US" dirty="0" smtClean="0"/>
              <a:t>ME offers the </a:t>
            </a:r>
            <a:r>
              <a:rPr lang="en-US" i="1" dirty="0" smtClean="0"/>
              <a:t>Broadest</a:t>
            </a:r>
            <a:r>
              <a:rPr lang="en-US" dirty="0" smtClean="0"/>
              <a:t> Array of Educational Options</a:t>
            </a:r>
          </a:p>
          <a:p>
            <a:endParaRPr lang="en-US" dirty="0" smtClean="0"/>
          </a:p>
          <a:p>
            <a:r>
              <a:rPr lang="en-US" dirty="0" smtClean="0"/>
              <a:t>ME is the most Progressive School with respect to  </a:t>
            </a:r>
            <a:r>
              <a:rPr lang="en-US" i="1" dirty="0" smtClean="0"/>
              <a:t>International Experiences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</TotalTime>
  <Words>652</Words>
  <Application>Microsoft Office PowerPoint</Application>
  <PresentationFormat>On-screen Show (4:3)</PresentationFormat>
  <Paragraphs>105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Mechanical Engineering</vt:lpstr>
      <vt:lpstr>What is Mechanical Engineering?</vt:lpstr>
      <vt:lpstr>Basic Stats</vt:lpstr>
      <vt:lpstr>Slide 4</vt:lpstr>
      <vt:lpstr>High Profile Employers</vt:lpstr>
      <vt:lpstr>Slide 6</vt:lpstr>
      <vt:lpstr>Available Global Opportunities</vt:lpstr>
      <vt:lpstr>Target Goals for Int’l Programs School of Mechanical Engineering</vt:lpstr>
      <vt:lpstr>Concluding Thoughts</vt:lpstr>
      <vt:lpstr>Melissa’s Journey</vt:lpstr>
      <vt:lpstr>Melissa’s Journey</vt:lpstr>
      <vt:lpstr>Pete’s Journey</vt:lpstr>
      <vt:lpstr>Pete’s Journey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Engineering</dc:title>
  <dc:creator>Mechanical Engineering</dc:creator>
  <cp:lastModifiedBy>Pete Leenheers</cp:lastModifiedBy>
  <cp:revision>16</cp:revision>
  <dcterms:created xsi:type="dcterms:W3CDTF">2011-11-14T14:06:54Z</dcterms:created>
  <dcterms:modified xsi:type="dcterms:W3CDTF">2011-11-14T17:58:14Z</dcterms:modified>
</cp:coreProperties>
</file>