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194813-B5C4-44A2-B9E0-F933F0E26BB3}" type="doc">
      <dgm:prSet loTypeId="urn:microsoft.com/office/officeart/2005/8/layout/pyramid1" loCatId="pyramid" qsTypeId="urn:microsoft.com/office/officeart/2005/8/quickstyle/simple1" qsCatId="simple" csTypeId="urn:microsoft.com/office/officeart/2005/8/colors/accent1_2" csCatId="accent1" phldr="1"/>
      <dgm:spPr/>
    </dgm:pt>
    <dgm:pt modelId="{DF047C34-B47D-4F07-8A6C-567F0AB80DDA}">
      <dgm:prSet phldrT="[Text]" custT="1">
        <dgm:style>
          <a:lnRef idx="1">
            <a:schemeClr val="dk1"/>
          </a:lnRef>
          <a:fillRef idx="2">
            <a:schemeClr val="dk1"/>
          </a:fillRef>
          <a:effectRef idx="1">
            <a:schemeClr val="dk1"/>
          </a:effectRef>
          <a:fontRef idx="minor">
            <a:schemeClr val="dk1"/>
          </a:fontRef>
        </dgm:style>
      </dgm:prSet>
      <dgm:spPr/>
      <dgm:t>
        <a:bodyPr/>
        <a:lstStyle/>
        <a:p>
          <a:pPr algn="ctr"/>
          <a:endParaRPr lang="en-US" sz="2000" b="1" dirty="0"/>
        </a:p>
      </dgm:t>
    </dgm:pt>
    <dgm:pt modelId="{22E38205-7829-4D30-8A36-BC890E80D914}" type="parTrans" cxnId="{30F52B02-5CEE-47C5-93D2-35F602D0954B}">
      <dgm:prSet/>
      <dgm:spPr/>
      <dgm:t>
        <a:bodyPr/>
        <a:lstStyle/>
        <a:p>
          <a:pPr algn="ctr"/>
          <a:endParaRPr lang="en-US"/>
        </a:p>
      </dgm:t>
    </dgm:pt>
    <dgm:pt modelId="{1FE583C1-209F-4F11-BE88-A9BE7E52403A}" type="sibTrans" cxnId="{30F52B02-5CEE-47C5-93D2-35F602D0954B}">
      <dgm:prSet/>
      <dgm:spPr/>
      <dgm:t>
        <a:bodyPr/>
        <a:lstStyle/>
        <a:p>
          <a:pPr algn="ctr"/>
          <a:endParaRPr lang="en-US"/>
        </a:p>
      </dgm:t>
    </dgm:pt>
    <dgm:pt modelId="{F583B081-0477-44E1-A0D4-ED50A19D07C9}">
      <dgm:prSet phldrT="[Text]" custT="1">
        <dgm:style>
          <a:lnRef idx="1">
            <a:schemeClr val="accent4"/>
          </a:lnRef>
          <a:fillRef idx="2">
            <a:schemeClr val="accent4"/>
          </a:fillRef>
          <a:effectRef idx="1">
            <a:schemeClr val="accent4"/>
          </a:effectRef>
          <a:fontRef idx="minor">
            <a:schemeClr val="dk1"/>
          </a:fontRef>
        </dgm:style>
      </dgm:prSet>
      <dgm:spPr/>
      <dgm:t>
        <a:bodyPr/>
        <a:lstStyle/>
        <a:p>
          <a:pPr algn="ctr"/>
          <a:r>
            <a:rPr lang="en-US" sz="1800" b="1" dirty="0" smtClean="0">
              <a:latin typeface="Palatino Linotype" pitchFamily="18" charset="0"/>
            </a:rPr>
            <a:t>Human Factors</a:t>
          </a:r>
          <a:endParaRPr lang="en-US" sz="1800" b="1" dirty="0">
            <a:latin typeface="Palatino Linotype" pitchFamily="18" charset="0"/>
          </a:endParaRPr>
        </a:p>
      </dgm:t>
    </dgm:pt>
    <dgm:pt modelId="{3EA1D804-C065-4070-B96E-A577D8A77BE8}" type="parTrans" cxnId="{2EC3732D-AA30-415E-8F99-92AB1B903EFA}">
      <dgm:prSet/>
      <dgm:spPr/>
      <dgm:t>
        <a:bodyPr/>
        <a:lstStyle/>
        <a:p>
          <a:pPr algn="ctr"/>
          <a:endParaRPr lang="en-US"/>
        </a:p>
      </dgm:t>
    </dgm:pt>
    <dgm:pt modelId="{1EC01964-392E-42FD-8695-833D6EEE25FD}" type="sibTrans" cxnId="{2EC3732D-AA30-415E-8F99-92AB1B903EFA}">
      <dgm:prSet/>
      <dgm:spPr/>
      <dgm:t>
        <a:bodyPr/>
        <a:lstStyle/>
        <a:p>
          <a:pPr algn="ctr"/>
          <a:endParaRPr lang="en-US"/>
        </a:p>
      </dgm:t>
    </dgm:pt>
    <dgm:pt modelId="{927BD4EE-64EE-44F6-9569-E87081777F49}">
      <dgm:prSet>
        <dgm:style>
          <a:lnRef idx="1">
            <a:schemeClr val="accent2"/>
          </a:lnRef>
          <a:fillRef idx="2">
            <a:schemeClr val="accent2"/>
          </a:fillRef>
          <a:effectRef idx="1">
            <a:schemeClr val="accent2"/>
          </a:effectRef>
          <a:fontRef idx="minor">
            <a:schemeClr val="dk1"/>
          </a:fontRef>
        </dgm:style>
      </dgm:prSet>
      <dgm:spPr/>
      <dgm:t>
        <a:bodyPr/>
        <a:lstStyle/>
        <a:p>
          <a:pPr algn="ctr"/>
          <a:endParaRPr lang="en-US"/>
        </a:p>
      </dgm:t>
    </dgm:pt>
    <dgm:pt modelId="{AB9D162A-34D2-4DE6-8026-21D0C4FDDEFB}" type="parTrans" cxnId="{4E5CE335-BA79-474E-8DA6-E483945615BC}">
      <dgm:prSet/>
      <dgm:spPr/>
      <dgm:t>
        <a:bodyPr/>
        <a:lstStyle/>
        <a:p>
          <a:pPr algn="ctr"/>
          <a:endParaRPr lang="en-US"/>
        </a:p>
      </dgm:t>
    </dgm:pt>
    <dgm:pt modelId="{3087D537-54E2-4DBD-93CE-1747BB42B67B}" type="sibTrans" cxnId="{4E5CE335-BA79-474E-8DA6-E483945615BC}">
      <dgm:prSet/>
      <dgm:spPr/>
      <dgm:t>
        <a:bodyPr/>
        <a:lstStyle/>
        <a:p>
          <a:pPr algn="ctr"/>
          <a:endParaRPr lang="en-US"/>
        </a:p>
      </dgm:t>
    </dgm:pt>
    <dgm:pt modelId="{B449FF39-2806-4F77-8EC6-CC58B5844CC5}">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en-US" sz="1800" b="1" dirty="0" smtClean="0">
              <a:latin typeface="Palatino Linotype" pitchFamily="18" charset="0"/>
            </a:rPr>
            <a:t>Production and Management Systems</a:t>
          </a:r>
          <a:endParaRPr lang="en-US" sz="1800" b="1" dirty="0">
            <a:latin typeface="Palatino Linotype" pitchFamily="18" charset="0"/>
          </a:endParaRPr>
        </a:p>
      </dgm:t>
    </dgm:pt>
    <dgm:pt modelId="{F0C1165A-9EA2-4CAE-B33B-22851508A0E9}" type="sibTrans" cxnId="{019C7884-426A-43B8-A38E-35A71214CBBC}">
      <dgm:prSet/>
      <dgm:spPr/>
      <dgm:t>
        <a:bodyPr/>
        <a:lstStyle/>
        <a:p>
          <a:pPr algn="ctr"/>
          <a:endParaRPr lang="en-US"/>
        </a:p>
      </dgm:t>
    </dgm:pt>
    <dgm:pt modelId="{32F3ACF8-8696-44F1-A147-29BCECCC4FFF}" type="parTrans" cxnId="{019C7884-426A-43B8-A38E-35A71214CBBC}">
      <dgm:prSet/>
      <dgm:spPr/>
      <dgm:t>
        <a:bodyPr/>
        <a:lstStyle/>
        <a:p>
          <a:pPr algn="ctr"/>
          <a:endParaRPr lang="en-US"/>
        </a:p>
      </dgm:t>
    </dgm:pt>
    <dgm:pt modelId="{42553FBE-4B0A-466B-97B8-1582F61800C6}" type="pres">
      <dgm:prSet presAssocID="{69194813-B5C4-44A2-B9E0-F933F0E26BB3}" presName="Name0" presStyleCnt="0">
        <dgm:presLayoutVars>
          <dgm:dir/>
          <dgm:animLvl val="lvl"/>
          <dgm:resizeHandles val="exact"/>
        </dgm:presLayoutVars>
      </dgm:prSet>
      <dgm:spPr/>
    </dgm:pt>
    <dgm:pt modelId="{5DC1BD4F-8D02-4595-80F8-96C7CBC971F6}" type="pres">
      <dgm:prSet presAssocID="{DF047C34-B47D-4F07-8A6C-567F0AB80DDA}" presName="Name8" presStyleCnt="0"/>
      <dgm:spPr/>
    </dgm:pt>
    <dgm:pt modelId="{300CE25A-C0DD-4F91-9997-10F8658503A9}" type="pres">
      <dgm:prSet presAssocID="{DF047C34-B47D-4F07-8A6C-567F0AB80DDA}" presName="level" presStyleLbl="node1" presStyleIdx="0" presStyleCnt="4">
        <dgm:presLayoutVars>
          <dgm:chMax val="1"/>
          <dgm:bulletEnabled val="1"/>
        </dgm:presLayoutVars>
      </dgm:prSet>
      <dgm:spPr/>
      <dgm:t>
        <a:bodyPr/>
        <a:lstStyle/>
        <a:p>
          <a:endParaRPr lang="en-US"/>
        </a:p>
      </dgm:t>
    </dgm:pt>
    <dgm:pt modelId="{86523236-76BC-47CE-9E2A-094CCA5E8EA8}" type="pres">
      <dgm:prSet presAssocID="{DF047C34-B47D-4F07-8A6C-567F0AB80DDA}" presName="levelTx" presStyleLbl="revTx" presStyleIdx="0" presStyleCnt="0">
        <dgm:presLayoutVars>
          <dgm:chMax val="1"/>
          <dgm:bulletEnabled val="1"/>
        </dgm:presLayoutVars>
      </dgm:prSet>
      <dgm:spPr/>
      <dgm:t>
        <a:bodyPr/>
        <a:lstStyle/>
        <a:p>
          <a:endParaRPr lang="en-US"/>
        </a:p>
      </dgm:t>
    </dgm:pt>
    <dgm:pt modelId="{2AAF1A7E-0435-49BE-9575-4F3B4AEFED02}" type="pres">
      <dgm:prSet presAssocID="{927BD4EE-64EE-44F6-9569-E87081777F49}" presName="Name8" presStyleCnt="0"/>
      <dgm:spPr/>
    </dgm:pt>
    <dgm:pt modelId="{780F49F2-3DCA-48C4-8138-801882AB40BD}" type="pres">
      <dgm:prSet presAssocID="{927BD4EE-64EE-44F6-9569-E87081777F49}" presName="level" presStyleLbl="node1" presStyleIdx="1" presStyleCnt="4">
        <dgm:presLayoutVars>
          <dgm:chMax val="1"/>
          <dgm:bulletEnabled val="1"/>
        </dgm:presLayoutVars>
      </dgm:prSet>
      <dgm:spPr/>
      <dgm:t>
        <a:bodyPr/>
        <a:lstStyle/>
        <a:p>
          <a:endParaRPr lang="en-US"/>
        </a:p>
      </dgm:t>
    </dgm:pt>
    <dgm:pt modelId="{5DE8A276-3205-49B9-A124-DF0340A38519}" type="pres">
      <dgm:prSet presAssocID="{927BD4EE-64EE-44F6-9569-E87081777F49}" presName="levelTx" presStyleLbl="revTx" presStyleIdx="0" presStyleCnt="0">
        <dgm:presLayoutVars>
          <dgm:chMax val="1"/>
          <dgm:bulletEnabled val="1"/>
        </dgm:presLayoutVars>
      </dgm:prSet>
      <dgm:spPr/>
      <dgm:t>
        <a:bodyPr/>
        <a:lstStyle/>
        <a:p>
          <a:endParaRPr lang="en-US"/>
        </a:p>
      </dgm:t>
    </dgm:pt>
    <dgm:pt modelId="{C7614AC2-FEA4-43A8-9DCC-50A2E38FD2DA}" type="pres">
      <dgm:prSet presAssocID="{B449FF39-2806-4F77-8EC6-CC58B5844CC5}" presName="Name8" presStyleCnt="0"/>
      <dgm:spPr/>
    </dgm:pt>
    <dgm:pt modelId="{049D2C37-A7F3-44E6-A8F4-411EA9EEE0B6}" type="pres">
      <dgm:prSet presAssocID="{B449FF39-2806-4F77-8EC6-CC58B5844CC5}" presName="level" presStyleLbl="node1" presStyleIdx="2" presStyleCnt="4">
        <dgm:presLayoutVars>
          <dgm:chMax val="1"/>
          <dgm:bulletEnabled val="1"/>
        </dgm:presLayoutVars>
      </dgm:prSet>
      <dgm:spPr/>
      <dgm:t>
        <a:bodyPr/>
        <a:lstStyle/>
        <a:p>
          <a:endParaRPr lang="en-US"/>
        </a:p>
      </dgm:t>
    </dgm:pt>
    <dgm:pt modelId="{2B16F30B-04BD-489D-8976-6B8FD296E6F4}" type="pres">
      <dgm:prSet presAssocID="{B449FF39-2806-4F77-8EC6-CC58B5844CC5}" presName="levelTx" presStyleLbl="revTx" presStyleIdx="0" presStyleCnt="0">
        <dgm:presLayoutVars>
          <dgm:chMax val="1"/>
          <dgm:bulletEnabled val="1"/>
        </dgm:presLayoutVars>
      </dgm:prSet>
      <dgm:spPr/>
      <dgm:t>
        <a:bodyPr/>
        <a:lstStyle/>
        <a:p>
          <a:endParaRPr lang="en-US"/>
        </a:p>
      </dgm:t>
    </dgm:pt>
    <dgm:pt modelId="{E6144997-3D82-4881-B628-B67D0B59B38F}" type="pres">
      <dgm:prSet presAssocID="{F583B081-0477-44E1-A0D4-ED50A19D07C9}" presName="Name8" presStyleCnt="0"/>
      <dgm:spPr/>
    </dgm:pt>
    <dgm:pt modelId="{2167031E-4438-4215-BFD3-7E7B8AD719E8}" type="pres">
      <dgm:prSet presAssocID="{F583B081-0477-44E1-A0D4-ED50A19D07C9}" presName="level" presStyleLbl="node1" presStyleIdx="3" presStyleCnt="4">
        <dgm:presLayoutVars>
          <dgm:chMax val="1"/>
          <dgm:bulletEnabled val="1"/>
        </dgm:presLayoutVars>
      </dgm:prSet>
      <dgm:spPr/>
      <dgm:t>
        <a:bodyPr/>
        <a:lstStyle/>
        <a:p>
          <a:endParaRPr lang="en-US"/>
        </a:p>
      </dgm:t>
    </dgm:pt>
    <dgm:pt modelId="{A45F233F-4D5A-423E-B3F4-368F38508EDB}" type="pres">
      <dgm:prSet presAssocID="{F583B081-0477-44E1-A0D4-ED50A19D07C9}" presName="levelTx" presStyleLbl="revTx" presStyleIdx="0" presStyleCnt="0">
        <dgm:presLayoutVars>
          <dgm:chMax val="1"/>
          <dgm:bulletEnabled val="1"/>
        </dgm:presLayoutVars>
      </dgm:prSet>
      <dgm:spPr/>
      <dgm:t>
        <a:bodyPr/>
        <a:lstStyle/>
        <a:p>
          <a:endParaRPr lang="en-US"/>
        </a:p>
      </dgm:t>
    </dgm:pt>
  </dgm:ptLst>
  <dgm:cxnLst>
    <dgm:cxn modelId="{49FBA56B-6081-47CA-A8F4-2EF109F5F4AC}" type="presOf" srcId="{B449FF39-2806-4F77-8EC6-CC58B5844CC5}" destId="{049D2C37-A7F3-44E6-A8F4-411EA9EEE0B6}" srcOrd="0" destOrd="0" presId="urn:microsoft.com/office/officeart/2005/8/layout/pyramid1"/>
    <dgm:cxn modelId="{88B023B9-519F-4F4B-96B7-651972A30D5C}" type="presOf" srcId="{B449FF39-2806-4F77-8EC6-CC58B5844CC5}" destId="{2B16F30B-04BD-489D-8976-6B8FD296E6F4}" srcOrd="1" destOrd="0" presId="urn:microsoft.com/office/officeart/2005/8/layout/pyramid1"/>
    <dgm:cxn modelId="{2EC3732D-AA30-415E-8F99-92AB1B903EFA}" srcId="{69194813-B5C4-44A2-B9E0-F933F0E26BB3}" destId="{F583B081-0477-44E1-A0D4-ED50A19D07C9}" srcOrd="3" destOrd="0" parTransId="{3EA1D804-C065-4070-B96E-A577D8A77BE8}" sibTransId="{1EC01964-392E-42FD-8695-833D6EEE25FD}"/>
    <dgm:cxn modelId="{12F65809-36D0-4BFE-807C-AB7F189EF3CB}" type="presOf" srcId="{927BD4EE-64EE-44F6-9569-E87081777F49}" destId="{780F49F2-3DCA-48C4-8138-801882AB40BD}" srcOrd="0" destOrd="0" presId="urn:microsoft.com/office/officeart/2005/8/layout/pyramid1"/>
    <dgm:cxn modelId="{C07B9159-5976-488E-9650-5DB5C0043DBF}" type="presOf" srcId="{DF047C34-B47D-4F07-8A6C-567F0AB80DDA}" destId="{300CE25A-C0DD-4F91-9997-10F8658503A9}" srcOrd="0" destOrd="0" presId="urn:microsoft.com/office/officeart/2005/8/layout/pyramid1"/>
    <dgm:cxn modelId="{0B16BFCF-68D8-40B5-8C86-77DA6C6B3E3A}" type="presOf" srcId="{69194813-B5C4-44A2-B9E0-F933F0E26BB3}" destId="{42553FBE-4B0A-466B-97B8-1582F61800C6}" srcOrd="0" destOrd="0" presId="urn:microsoft.com/office/officeart/2005/8/layout/pyramid1"/>
    <dgm:cxn modelId="{7C50654F-96E9-4A98-83FD-7A00D9ABF606}" type="presOf" srcId="{F583B081-0477-44E1-A0D4-ED50A19D07C9}" destId="{A45F233F-4D5A-423E-B3F4-368F38508EDB}" srcOrd="1" destOrd="0" presId="urn:microsoft.com/office/officeart/2005/8/layout/pyramid1"/>
    <dgm:cxn modelId="{4E5CE335-BA79-474E-8DA6-E483945615BC}" srcId="{69194813-B5C4-44A2-B9E0-F933F0E26BB3}" destId="{927BD4EE-64EE-44F6-9569-E87081777F49}" srcOrd="1" destOrd="0" parTransId="{AB9D162A-34D2-4DE6-8026-21D0C4FDDEFB}" sibTransId="{3087D537-54E2-4DBD-93CE-1747BB42B67B}"/>
    <dgm:cxn modelId="{019C7884-426A-43B8-A38E-35A71214CBBC}" srcId="{69194813-B5C4-44A2-B9E0-F933F0E26BB3}" destId="{B449FF39-2806-4F77-8EC6-CC58B5844CC5}" srcOrd="2" destOrd="0" parTransId="{32F3ACF8-8696-44F1-A147-29BCECCC4FFF}" sibTransId="{F0C1165A-9EA2-4CAE-B33B-22851508A0E9}"/>
    <dgm:cxn modelId="{4ED6E3B2-1A29-4ED5-A8E5-37FCB77AC200}" type="presOf" srcId="{F583B081-0477-44E1-A0D4-ED50A19D07C9}" destId="{2167031E-4438-4215-BFD3-7E7B8AD719E8}" srcOrd="0" destOrd="0" presId="urn:microsoft.com/office/officeart/2005/8/layout/pyramid1"/>
    <dgm:cxn modelId="{FAC10B65-03D5-45CD-A923-9FFECA7FC4B8}" type="presOf" srcId="{927BD4EE-64EE-44F6-9569-E87081777F49}" destId="{5DE8A276-3205-49B9-A124-DF0340A38519}" srcOrd="1" destOrd="0" presId="urn:microsoft.com/office/officeart/2005/8/layout/pyramid1"/>
    <dgm:cxn modelId="{30F52B02-5CEE-47C5-93D2-35F602D0954B}" srcId="{69194813-B5C4-44A2-B9E0-F933F0E26BB3}" destId="{DF047C34-B47D-4F07-8A6C-567F0AB80DDA}" srcOrd="0" destOrd="0" parTransId="{22E38205-7829-4D30-8A36-BC890E80D914}" sibTransId="{1FE583C1-209F-4F11-BE88-A9BE7E52403A}"/>
    <dgm:cxn modelId="{28DEC915-3378-42C0-B7C4-711BC54EC588}" type="presOf" srcId="{DF047C34-B47D-4F07-8A6C-567F0AB80DDA}" destId="{86523236-76BC-47CE-9E2A-094CCA5E8EA8}" srcOrd="1" destOrd="0" presId="urn:microsoft.com/office/officeart/2005/8/layout/pyramid1"/>
    <dgm:cxn modelId="{4E36BA2D-E9C4-42FC-B486-792FE19A7980}" type="presParOf" srcId="{42553FBE-4B0A-466B-97B8-1582F61800C6}" destId="{5DC1BD4F-8D02-4595-80F8-96C7CBC971F6}" srcOrd="0" destOrd="0" presId="urn:microsoft.com/office/officeart/2005/8/layout/pyramid1"/>
    <dgm:cxn modelId="{34343B90-29F0-4F54-99F9-D29C1B5CF0DA}" type="presParOf" srcId="{5DC1BD4F-8D02-4595-80F8-96C7CBC971F6}" destId="{300CE25A-C0DD-4F91-9997-10F8658503A9}" srcOrd="0" destOrd="0" presId="urn:microsoft.com/office/officeart/2005/8/layout/pyramid1"/>
    <dgm:cxn modelId="{F36A515C-F846-4228-B14E-BA22262DB35E}" type="presParOf" srcId="{5DC1BD4F-8D02-4595-80F8-96C7CBC971F6}" destId="{86523236-76BC-47CE-9E2A-094CCA5E8EA8}" srcOrd="1" destOrd="0" presId="urn:microsoft.com/office/officeart/2005/8/layout/pyramid1"/>
    <dgm:cxn modelId="{F01FC423-526D-4E76-ADF1-68A25E9CA857}" type="presParOf" srcId="{42553FBE-4B0A-466B-97B8-1582F61800C6}" destId="{2AAF1A7E-0435-49BE-9575-4F3B4AEFED02}" srcOrd="1" destOrd="0" presId="urn:microsoft.com/office/officeart/2005/8/layout/pyramid1"/>
    <dgm:cxn modelId="{88477D3F-B941-44A9-BB36-D5CC5E556A50}" type="presParOf" srcId="{2AAF1A7E-0435-49BE-9575-4F3B4AEFED02}" destId="{780F49F2-3DCA-48C4-8138-801882AB40BD}" srcOrd="0" destOrd="0" presId="urn:microsoft.com/office/officeart/2005/8/layout/pyramid1"/>
    <dgm:cxn modelId="{250F0866-37A6-4E76-935B-CCFD8E29557E}" type="presParOf" srcId="{2AAF1A7E-0435-49BE-9575-4F3B4AEFED02}" destId="{5DE8A276-3205-49B9-A124-DF0340A38519}" srcOrd="1" destOrd="0" presId="urn:microsoft.com/office/officeart/2005/8/layout/pyramid1"/>
    <dgm:cxn modelId="{E4BD2AA0-CEC0-434F-B5A3-9AA53C94EB1A}" type="presParOf" srcId="{42553FBE-4B0A-466B-97B8-1582F61800C6}" destId="{C7614AC2-FEA4-43A8-9DCC-50A2E38FD2DA}" srcOrd="2" destOrd="0" presId="urn:microsoft.com/office/officeart/2005/8/layout/pyramid1"/>
    <dgm:cxn modelId="{B373A731-0F9A-47E4-AD70-F9A0173417AC}" type="presParOf" srcId="{C7614AC2-FEA4-43A8-9DCC-50A2E38FD2DA}" destId="{049D2C37-A7F3-44E6-A8F4-411EA9EEE0B6}" srcOrd="0" destOrd="0" presId="urn:microsoft.com/office/officeart/2005/8/layout/pyramid1"/>
    <dgm:cxn modelId="{F0B9B3E2-1DFD-4589-8C9A-0747102F66C2}" type="presParOf" srcId="{C7614AC2-FEA4-43A8-9DCC-50A2E38FD2DA}" destId="{2B16F30B-04BD-489D-8976-6B8FD296E6F4}" srcOrd="1" destOrd="0" presId="urn:microsoft.com/office/officeart/2005/8/layout/pyramid1"/>
    <dgm:cxn modelId="{252E83B1-C52D-430B-9CFC-3F5CA5DDD00B}" type="presParOf" srcId="{42553FBE-4B0A-466B-97B8-1582F61800C6}" destId="{E6144997-3D82-4881-B628-B67D0B59B38F}" srcOrd="3" destOrd="0" presId="urn:microsoft.com/office/officeart/2005/8/layout/pyramid1"/>
    <dgm:cxn modelId="{E26C50CE-BF4F-4A3D-BA59-53048A5C2FB1}" type="presParOf" srcId="{E6144997-3D82-4881-B628-B67D0B59B38F}" destId="{2167031E-4438-4215-BFD3-7E7B8AD719E8}" srcOrd="0" destOrd="0" presId="urn:microsoft.com/office/officeart/2005/8/layout/pyramid1"/>
    <dgm:cxn modelId="{24E3C640-18ED-4760-AD94-197DCDE4FCA4}" type="presParOf" srcId="{E6144997-3D82-4881-B628-B67D0B59B38F}" destId="{A45F233F-4D5A-423E-B3F4-368F38508EDB}"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00CE25A-C0DD-4F91-9997-10F8658503A9}">
      <dsp:nvSpPr>
        <dsp:cNvPr id="0" name=""/>
        <dsp:cNvSpPr/>
      </dsp:nvSpPr>
      <dsp:spPr>
        <a:xfrm>
          <a:off x="2286000" y="0"/>
          <a:ext cx="1524000" cy="1016000"/>
        </a:xfrm>
        <a:prstGeom prst="trapezoid">
          <a:avLst>
            <a:gd name="adj" fmla="val 75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6350" cap="rnd" cmpd="sng" algn="ctr">
          <a:solidFill>
            <a:schemeClr val="dk1">
              <a:shade val="95000"/>
              <a:satMod val="105000"/>
            </a:schemeClr>
          </a:solidFill>
          <a:prstDash val="solid"/>
        </a:ln>
        <a:effectLst>
          <a:outerShdw blurRad="45000" dist="25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b="1" kern="1200" dirty="0"/>
        </a:p>
      </dsp:txBody>
      <dsp:txXfrm>
        <a:off x="2286000" y="0"/>
        <a:ext cx="1524000" cy="1016000"/>
      </dsp:txXfrm>
    </dsp:sp>
    <dsp:sp modelId="{780F49F2-3DCA-48C4-8138-801882AB40BD}">
      <dsp:nvSpPr>
        <dsp:cNvPr id="0" name=""/>
        <dsp:cNvSpPr/>
      </dsp:nvSpPr>
      <dsp:spPr>
        <a:xfrm>
          <a:off x="1524000" y="1015999"/>
          <a:ext cx="3048000" cy="1016000"/>
        </a:xfrm>
        <a:prstGeom prst="trapezoid">
          <a:avLst>
            <a:gd name="adj" fmla="val 75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6350" cap="rnd" cmpd="sng" algn="ctr">
          <a:solidFill>
            <a:schemeClr val="accent2">
              <a:shade val="95000"/>
              <a:satMod val="105000"/>
            </a:schemeClr>
          </a:solidFill>
          <a:prstDash val="solid"/>
        </a:ln>
        <a:effectLst>
          <a:outerShdw blurRad="45000" dist="25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7470" tIns="77470" rIns="77470" bIns="77470" numCol="1" spcCol="1270" anchor="ctr" anchorCtr="0">
          <a:noAutofit/>
        </a:bodyPr>
        <a:lstStyle/>
        <a:p>
          <a:pPr lvl="0" algn="ctr" defTabSz="2711450">
            <a:lnSpc>
              <a:spcPct val="90000"/>
            </a:lnSpc>
            <a:spcBef>
              <a:spcPct val="0"/>
            </a:spcBef>
            <a:spcAft>
              <a:spcPct val="35000"/>
            </a:spcAft>
          </a:pPr>
          <a:endParaRPr lang="en-US" sz="6100" kern="1200"/>
        </a:p>
      </dsp:txBody>
      <dsp:txXfrm>
        <a:off x="2057400" y="1015999"/>
        <a:ext cx="1981200" cy="1016000"/>
      </dsp:txXfrm>
    </dsp:sp>
    <dsp:sp modelId="{049D2C37-A7F3-44E6-A8F4-411EA9EEE0B6}">
      <dsp:nvSpPr>
        <dsp:cNvPr id="0" name=""/>
        <dsp:cNvSpPr/>
      </dsp:nvSpPr>
      <dsp:spPr>
        <a:xfrm>
          <a:off x="762000" y="2031999"/>
          <a:ext cx="4572000" cy="1016000"/>
        </a:xfrm>
        <a:prstGeom prst="trapezoid">
          <a:avLst>
            <a:gd name="adj" fmla="val 75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6350" cap="rnd" cmpd="sng" algn="ctr">
          <a:solidFill>
            <a:schemeClr val="accent1">
              <a:shade val="95000"/>
              <a:satMod val="105000"/>
            </a:schemeClr>
          </a:solidFill>
          <a:prstDash val="solid"/>
        </a:ln>
        <a:effectLst>
          <a:outerShdw blurRad="45000" dist="25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Palatino Linotype" pitchFamily="18" charset="0"/>
            </a:rPr>
            <a:t>Production and Management Systems</a:t>
          </a:r>
          <a:endParaRPr lang="en-US" sz="1800" b="1" kern="1200" dirty="0">
            <a:latin typeface="Palatino Linotype" pitchFamily="18" charset="0"/>
          </a:endParaRPr>
        </a:p>
      </dsp:txBody>
      <dsp:txXfrm>
        <a:off x="1562100" y="2031999"/>
        <a:ext cx="2971800" cy="1016000"/>
      </dsp:txXfrm>
    </dsp:sp>
    <dsp:sp modelId="{2167031E-4438-4215-BFD3-7E7B8AD719E8}">
      <dsp:nvSpPr>
        <dsp:cNvPr id="0" name=""/>
        <dsp:cNvSpPr/>
      </dsp:nvSpPr>
      <dsp:spPr>
        <a:xfrm>
          <a:off x="0" y="3047999"/>
          <a:ext cx="6096000" cy="1016000"/>
        </a:xfrm>
        <a:prstGeom prst="trapezoid">
          <a:avLst>
            <a:gd name="adj" fmla="val 75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6350" cap="rnd" cmpd="sng" algn="ctr">
          <a:solidFill>
            <a:schemeClr val="accent4">
              <a:shade val="95000"/>
              <a:satMod val="105000"/>
            </a:schemeClr>
          </a:solidFill>
          <a:prstDash val="solid"/>
        </a:ln>
        <a:effectLst>
          <a:outerShdw blurRad="45000" dist="25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Palatino Linotype" pitchFamily="18" charset="0"/>
            </a:rPr>
            <a:t>Human Factors</a:t>
          </a:r>
          <a:endParaRPr lang="en-US" sz="1800" b="1" kern="1200" dirty="0">
            <a:latin typeface="Palatino Linotype" pitchFamily="18" charset="0"/>
          </a:endParaRPr>
        </a:p>
      </dsp:txBody>
      <dsp:txXfrm>
        <a:off x="1066799" y="3047999"/>
        <a:ext cx="3962400" cy="1016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E6C45B0-AC54-4EA4-A05D-92FA955746F1}"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1DA6A-5152-4C54-AC1E-C4BA161B7BF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6C45B0-AC54-4EA4-A05D-92FA955746F1}"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1DA6A-5152-4C54-AC1E-C4BA161B7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6C45B0-AC54-4EA4-A05D-92FA955746F1}" type="datetimeFigureOut">
              <a:rPr lang="en-US" smtClean="0"/>
              <a:pPr/>
              <a:t>10/25/2011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581DA6A-5152-4C54-AC1E-C4BA161B7B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6C45B0-AC54-4EA4-A05D-92FA955746F1}"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1DA6A-5152-4C54-AC1E-C4BA161B7B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6C45B0-AC54-4EA4-A05D-92FA955746F1}"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81DA6A-5152-4C54-AC1E-C4BA161B7BF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6C45B0-AC54-4EA4-A05D-92FA955746F1}"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1DA6A-5152-4C54-AC1E-C4BA161B7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E6C45B0-AC54-4EA4-A05D-92FA955746F1}" type="datetimeFigureOut">
              <a:rPr lang="en-US" smtClean="0"/>
              <a:pPr/>
              <a:t>10/25/2011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81DA6A-5152-4C54-AC1E-C4BA161B7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6C45B0-AC54-4EA4-A05D-92FA955746F1}" type="datetimeFigureOut">
              <a:rPr lang="en-US" smtClean="0"/>
              <a:pPr/>
              <a:t>10/25/2011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81DA6A-5152-4C54-AC1E-C4BA161B7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C45B0-AC54-4EA4-A05D-92FA955746F1}" type="datetimeFigureOut">
              <a:rPr lang="en-US" smtClean="0"/>
              <a:pPr/>
              <a:t>10/25/2011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1DA6A-5152-4C54-AC1E-C4BA161B7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6C45B0-AC54-4EA4-A05D-92FA955746F1}"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81DA6A-5152-4C54-AC1E-C4BA161B7BF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E6C45B0-AC54-4EA4-A05D-92FA955746F1}" type="datetimeFigureOut">
              <a:rPr lang="en-US" smtClean="0"/>
              <a:pPr/>
              <a:t>10/25/2011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581DA6A-5152-4C54-AC1E-C4BA161B7BF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E6C45B0-AC54-4EA4-A05D-92FA955746F1}" type="datetimeFigureOut">
              <a:rPr lang="en-US" smtClean="0"/>
              <a:pPr/>
              <a:t>10/25/2011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581DA6A-5152-4C54-AC1E-C4BA161B7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Palatino Linotype" pitchFamily="18" charset="0"/>
              </a:rPr>
              <a:t>Industrial Engineering</a:t>
            </a:r>
            <a:endParaRPr lang="en-US" dirty="0">
              <a:latin typeface="Palatino Linotype" pitchFamily="18" charset="0"/>
            </a:endParaRPr>
          </a:p>
        </p:txBody>
      </p:sp>
      <p:sp>
        <p:nvSpPr>
          <p:cNvPr id="3" name="Subtitle 2"/>
          <p:cNvSpPr>
            <a:spLocks noGrp="1"/>
          </p:cNvSpPr>
          <p:nvPr>
            <p:ph type="subTitle" idx="1"/>
          </p:nvPr>
        </p:nvSpPr>
        <p:spPr/>
        <p:txBody>
          <a:bodyPr/>
          <a:lstStyle/>
          <a:p>
            <a:r>
              <a:rPr lang="en-US" b="1" dirty="0" smtClean="0">
                <a:latin typeface="Palatino Linotype" pitchFamily="18" charset="0"/>
              </a:rPr>
              <a:t>Engineering ambassador presentation</a:t>
            </a:r>
            <a:endParaRPr lang="en-US" b="1" dirty="0">
              <a:latin typeface="Palatino Linotyp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12manage.com/images/picture_rockart_critical_success_factor.jpg"/>
          <p:cNvPicPr>
            <a:picLocks noChangeAspect="1" noChangeArrowheads="1"/>
          </p:cNvPicPr>
          <p:nvPr/>
        </p:nvPicPr>
        <p:blipFill>
          <a:blip r:embed="rId2" cstate="print"/>
          <a:stretch>
            <a:fillRect/>
          </a:stretch>
        </p:blipFill>
        <p:spPr bwMode="auto">
          <a:xfrm>
            <a:off x="7010400" y="304800"/>
            <a:ext cx="1295400" cy="859536"/>
          </a:xfrm>
          <a:prstGeom prst="rect">
            <a:avLst/>
          </a:prstGeom>
          <a:noFill/>
          <a:ln>
            <a:noFill/>
          </a:ln>
        </p:spPr>
      </p:pic>
      <p:sp>
        <p:nvSpPr>
          <p:cNvPr id="2" name="Title 1"/>
          <p:cNvSpPr>
            <a:spLocks noGrp="1"/>
          </p:cNvSpPr>
          <p:nvPr>
            <p:ph type="title"/>
          </p:nvPr>
        </p:nvSpPr>
        <p:spPr/>
        <p:txBody>
          <a:bodyPr/>
          <a:lstStyle/>
          <a:p>
            <a:r>
              <a:rPr lang="en-US" dirty="0" smtClean="0"/>
              <a:t>IE’s key success factors</a:t>
            </a:r>
            <a:endParaRPr lang="en-US" dirty="0"/>
          </a:p>
        </p:txBody>
      </p:sp>
      <p:sp>
        <p:nvSpPr>
          <p:cNvPr id="3" name="Content Placeholder 2"/>
          <p:cNvSpPr>
            <a:spLocks noGrp="1"/>
          </p:cNvSpPr>
          <p:nvPr>
            <p:ph idx="1"/>
          </p:nvPr>
        </p:nvSpPr>
        <p:spPr>
          <a:xfrm>
            <a:off x="609600" y="1828800"/>
            <a:ext cx="8229600" cy="4625609"/>
          </a:xfrm>
        </p:spPr>
        <p:txBody>
          <a:bodyPr>
            <a:normAutofit lnSpcReduction="10000"/>
          </a:bodyPr>
          <a:lstStyle/>
          <a:p>
            <a:pPr marL="633222" indent="-514350" algn="just">
              <a:buFont typeface="+mj-lt"/>
              <a:buAutoNum type="arabicPeriod"/>
            </a:pPr>
            <a:r>
              <a:rPr lang="en-US" dirty="0" smtClean="0">
                <a:latin typeface="Palatino Linotype" pitchFamily="18" charset="0"/>
              </a:rPr>
              <a:t>Whatever we do we do it to reach the level of perfection</a:t>
            </a:r>
          </a:p>
          <a:p>
            <a:pPr marL="633222" indent="-514350" algn="just">
              <a:buFont typeface="+mj-lt"/>
              <a:buAutoNum type="arabicPeriod"/>
            </a:pPr>
            <a:endParaRPr lang="en-US" dirty="0" smtClean="0">
              <a:latin typeface="Palatino Linotype" pitchFamily="18" charset="0"/>
            </a:endParaRPr>
          </a:p>
          <a:p>
            <a:pPr marL="633222" indent="-514350" algn="just">
              <a:buFont typeface="+mj-lt"/>
              <a:buAutoNum type="arabicPeriod"/>
            </a:pPr>
            <a:r>
              <a:rPr lang="en-US" dirty="0" smtClean="0">
                <a:latin typeface="Palatino Linotype" pitchFamily="18" charset="0"/>
              </a:rPr>
              <a:t>The things we do we do them timely</a:t>
            </a:r>
          </a:p>
          <a:p>
            <a:pPr marL="633222" indent="-514350" algn="just">
              <a:buFont typeface="+mj-lt"/>
              <a:buAutoNum type="arabicPeriod"/>
            </a:pPr>
            <a:endParaRPr lang="en-US" dirty="0" smtClean="0">
              <a:latin typeface="Palatino Linotype" pitchFamily="18" charset="0"/>
            </a:endParaRPr>
          </a:p>
          <a:p>
            <a:pPr marL="633222" indent="-514350" algn="just">
              <a:buFont typeface="+mj-lt"/>
              <a:buAutoNum type="arabicPeriod"/>
            </a:pPr>
            <a:r>
              <a:rPr lang="en-US" dirty="0" smtClean="0">
                <a:latin typeface="Palatino Linotype" pitchFamily="18" charset="0"/>
              </a:rPr>
              <a:t>All the things we do; we do them at a competitive price</a:t>
            </a:r>
          </a:p>
          <a:p>
            <a:pPr marL="633222" indent="-514350" algn="just">
              <a:buFont typeface="+mj-lt"/>
              <a:buAutoNum type="arabicPeriod"/>
            </a:pPr>
            <a:endParaRPr lang="en-US" dirty="0" smtClean="0">
              <a:latin typeface="Palatino Linotype" pitchFamily="18" charset="0"/>
            </a:endParaRPr>
          </a:p>
          <a:p>
            <a:pPr marL="633222" indent="-514350" algn="just">
              <a:buFont typeface="+mj-lt"/>
              <a:buAutoNum type="arabicPeriod"/>
            </a:pPr>
            <a:r>
              <a:rPr lang="en-US" dirty="0" smtClean="0">
                <a:latin typeface="Palatino Linotype" pitchFamily="18" charset="0"/>
              </a:rPr>
              <a:t>All the three points above are done with a sense of happiness and joy </a:t>
            </a:r>
            <a:r>
              <a:rPr lang="en-US" dirty="0" smtClean="0">
                <a:latin typeface="Palatino Linotype" pitchFamily="18" charset="0"/>
                <a:sym typeface="Wingdings" pitchFamily="2" charset="2"/>
              </a:rPr>
              <a:t></a:t>
            </a:r>
            <a:endParaRPr lang="en-US" dirty="0" smtClean="0">
              <a:latin typeface="Palatino Linotyp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800" dirty="0" smtClean="0"/>
              <a:t>Wikipedia</a:t>
            </a:r>
          </a:p>
          <a:p>
            <a:endParaRPr lang="en-US" sz="1800" dirty="0" smtClean="0"/>
          </a:p>
          <a:p>
            <a:r>
              <a:rPr lang="en-US" sz="1800" dirty="0" smtClean="0"/>
              <a:t>YouTube</a:t>
            </a:r>
          </a:p>
          <a:p>
            <a:endParaRPr lang="en-US" sz="1800" dirty="0" smtClean="0"/>
          </a:p>
          <a:p>
            <a:r>
              <a:rPr lang="en-US" sz="1800" dirty="0" smtClean="0"/>
              <a:t>Purdue.edu/</a:t>
            </a:r>
            <a:r>
              <a:rPr lang="en-US" sz="1800" dirty="0" err="1" smtClean="0"/>
              <a:t>ie</a:t>
            </a:r>
            <a:endParaRPr lang="en-US" sz="1800" dirty="0" smtClean="0"/>
          </a:p>
          <a:p>
            <a:endParaRPr lang="en-US" sz="1800" dirty="0" smtClean="0"/>
          </a:p>
          <a:p>
            <a:endParaRPr lang="en-US" sz="1800" dirty="0" smtClean="0"/>
          </a:p>
          <a:p>
            <a:endParaRPr lang="en-US" sz="1800" dirty="0" smtClean="0"/>
          </a:p>
          <a:p>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the support</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Palatino Linotype" pitchFamily="18" charset="0"/>
              </a:rPr>
              <a:t>How would you describe the picture below?</a:t>
            </a:r>
            <a:endParaRPr lang="en-US" dirty="0">
              <a:latin typeface="Palatino Linotype" pitchFamily="18" charset="0"/>
            </a:endParaRPr>
          </a:p>
        </p:txBody>
      </p:sp>
      <p:pic>
        <p:nvPicPr>
          <p:cNvPr id="1028" name="Picture 4" descr="http://4.bp.blogspot.com/-7xO_5ZxZDwM/Tb2Wm7xzOrI/AAAAAAAAAY0/-HVeMINEJmk/s1600/glass-half-full.jpg"/>
          <p:cNvPicPr>
            <a:picLocks noChangeAspect="1" noChangeArrowheads="1"/>
          </p:cNvPicPr>
          <p:nvPr/>
        </p:nvPicPr>
        <p:blipFill>
          <a:blip r:embed="rId2" cstate="print"/>
          <a:srcRect/>
          <a:stretch>
            <a:fillRect/>
          </a:stretch>
        </p:blipFill>
        <p:spPr bwMode="auto">
          <a:xfrm>
            <a:off x="914400" y="1676400"/>
            <a:ext cx="3276600" cy="4798737"/>
          </a:xfrm>
          <a:prstGeom prst="rect">
            <a:avLst/>
          </a:prstGeom>
          <a:noFill/>
        </p:spPr>
      </p:pic>
      <p:pic>
        <p:nvPicPr>
          <p:cNvPr id="1030" name="Picture 6" descr="http://blog.sysomos.com/wp-content/uploads/2010/05/question-mark.jpg"/>
          <p:cNvPicPr>
            <a:picLocks noChangeAspect="1" noChangeArrowheads="1"/>
          </p:cNvPicPr>
          <p:nvPr/>
        </p:nvPicPr>
        <p:blipFill>
          <a:blip r:embed="rId3" cstate="print"/>
          <a:srcRect/>
          <a:stretch>
            <a:fillRect/>
          </a:stretch>
        </p:blipFill>
        <p:spPr bwMode="auto">
          <a:xfrm>
            <a:off x="5257800" y="2514600"/>
            <a:ext cx="2895600" cy="30480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latino Linotype" pitchFamily="18" charset="0"/>
              </a:rPr>
              <a:t>All answers are correct!!!</a:t>
            </a:r>
            <a:endParaRPr lang="en-US" dirty="0">
              <a:latin typeface="Palatino Linotype" pitchFamily="18" charset="0"/>
            </a:endParaRPr>
          </a:p>
        </p:txBody>
      </p:sp>
      <p:sp>
        <p:nvSpPr>
          <p:cNvPr id="3" name="Content Placeholder 2"/>
          <p:cNvSpPr>
            <a:spLocks noGrp="1"/>
          </p:cNvSpPr>
          <p:nvPr>
            <p:ph idx="1"/>
          </p:nvPr>
        </p:nvSpPr>
        <p:spPr/>
        <p:txBody>
          <a:bodyPr/>
          <a:lstStyle/>
          <a:p>
            <a:pPr algn="just"/>
            <a:r>
              <a:rPr lang="en-US" dirty="0" smtClean="0">
                <a:latin typeface="Palatino Linotype" pitchFamily="18" charset="0"/>
              </a:rPr>
              <a:t>An OPTIMISTIC description – “The glass is half full”</a:t>
            </a:r>
          </a:p>
          <a:p>
            <a:pPr algn="just"/>
            <a:endParaRPr lang="en-US" dirty="0" smtClean="0">
              <a:latin typeface="Palatino Linotype" pitchFamily="18" charset="0"/>
            </a:endParaRPr>
          </a:p>
          <a:p>
            <a:pPr algn="just"/>
            <a:r>
              <a:rPr lang="en-US" dirty="0" smtClean="0">
                <a:latin typeface="Palatino Linotype" pitchFamily="18" charset="0"/>
              </a:rPr>
              <a:t>A PESSIMISTIC description – “The glass is half empty”</a:t>
            </a:r>
          </a:p>
          <a:p>
            <a:pPr algn="just"/>
            <a:endParaRPr lang="en-US" dirty="0" smtClean="0">
              <a:latin typeface="Palatino Linotype" pitchFamily="18" charset="0"/>
            </a:endParaRPr>
          </a:p>
          <a:p>
            <a:pPr algn="just"/>
            <a:r>
              <a:rPr lang="en-US" dirty="0" smtClean="0">
                <a:latin typeface="Palatino Linotype" pitchFamily="18" charset="0"/>
              </a:rPr>
              <a:t>But an industrial engineer’s response – “The glass is twice the size it needs to be”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itinerary </a:t>
            </a:r>
            <a:endParaRPr lang="en-US" dirty="0"/>
          </a:p>
        </p:txBody>
      </p:sp>
      <p:sp>
        <p:nvSpPr>
          <p:cNvPr id="3" name="Content Placeholder 2"/>
          <p:cNvSpPr>
            <a:spLocks noGrp="1"/>
          </p:cNvSpPr>
          <p:nvPr>
            <p:ph idx="1"/>
          </p:nvPr>
        </p:nvSpPr>
        <p:spPr/>
        <p:txBody>
          <a:bodyPr/>
          <a:lstStyle/>
          <a:p>
            <a:pPr algn="just"/>
            <a:r>
              <a:rPr lang="en-US" b="1" dirty="0" smtClean="0">
                <a:latin typeface="Palatino Linotype" pitchFamily="18" charset="0"/>
              </a:rPr>
              <a:t>What is Industrial engineering?</a:t>
            </a:r>
          </a:p>
          <a:p>
            <a:pPr algn="just"/>
            <a:endParaRPr lang="en-US" b="1" dirty="0" smtClean="0">
              <a:latin typeface="Palatino Linotype" pitchFamily="18" charset="0"/>
            </a:endParaRPr>
          </a:p>
          <a:p>
            <a:pPr algn="just"/>
            <a:r>
              <a:rPr lang="en-US" b="1" dirty="0" smtClean="0">
                <a:latin typeface="Palatino Linotype" pitchFamily="18" charset="0"/>
              </a:rPr>
              <a:t>Skills an I.E. develops</a:t>
            </a:r>
          </a:p>
          <a:p>
            <a:pPr algn="just"/>
            <a:endParaRPr lang="en-US" b="1" dirty="0" smtClean="0">
              <a:latin typeface="Palatino Linotype" pitchFamily="18" charset="0"/>
            </a:endParaRPr>
          </a:p>
          <a:p>
            <a:pPr algn="just"/>
            <a:r>
              <a:rPr lang="en-US" b="1" dirty="0" smtClean="0">
                <a:latin typeface="Palatino Linotype" pitchFamily="18" charset="0"/>
              </a:rPr>
              <a:t>Career Opportunities</a:t>
            </a:r>
          </a:p>
          <a:p>
            <a:pPr algn="just"/>
            <a:endParaRPr lang="en-US" b="1" dirty="0" smtClean="0">
              <a:latin typeface="Palatino Linotype" pitchFamily="18" charset="0"/>
            </a:endParaRPr>
          </a:p>
          <a:p>
            <a:pPr algn="just"/>
            <a:r>
              <a:rPr lang="en-US" b="1" dirty="0" smtClean="0">
                <a:latin typeface="Palatino Linotype" pitchFamily="18" charset="0"/>
              </a:rPr>
              <a:t>Why is chose I.E. as my career</a:t>
            </a:r>
            <a:endParaRPr lang="en-US" b="1" dirty="0">
              <a:latin typeface="Palatino Linotyp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http://www.stufftohate.com/uploads/2010/07/confused.jpg"/>
          <p:cNvPicPr>
            <a:picLocks noChangeAspect="1" noChangeArrowheads="1"/>
          </p:cNvPicPr>
          <p:nvPr/>
        </p:nvPicPr>
        <p:blipFill>
          <a:blip r:embed="rId2" cstate="print"/>
          <a:srcRect/>
          <a:stretch>
            <a:fillRect/>
          </a:stretch>
        </p:blipFill>
        <p:spPr bwMode="auto">
          <a:xfrm>
            <a:off x="5486400" y="1981200"/>
            <a:ext cx="2590800" cy="2672187"/>
          </a:xfrm>
          <a:prstGeom prst="rect">
            <a:avLst/>
          </a:prstGeom>
          <a:noFill/>
        </p:spPr>
      </p:pic>
      <p:sp>
        <p:nvSpPr>
          <p:cNvPr id="2" name="Title 1"/>
          <p:cNvSpPr>
            <a:spLocks noGrp="1"/>
          </p:cNvSpPr>
          <p:nvPr>
            <p:ph type="title"/>
          </p:nvPr>
        </p:nvSpPr>
        <p:spPr/>
        <p:txBody>
          <a:bodyPr>
            <a:normAutofit/>
          </a:bodyPr>
          <a:lstStyle/>
          <a:p>
            <a:r>
              <a:rPr lang="en-US" dirty="0" smtClean="0"/>
              <a:t>What is Industrial Engineering?</a:t>
            </a:r>
            <a:endParaRPr lang="en-US" dirty="0"/>
          </a:p>
        </p:txBody>
      </p:sp>
      <p:sp>
        <p:nvSpPr>
          <p:cNvPr id="3" name="Content Placeholder 2"/>
          <p:cNvSpPr>
            <a:spLocks noGrp="1"/>
          </p:cNvSpPr>
          <p:nvPr>
            <p:ph idx="1"/>
          </p:nvPr>
        </p:nvSpPr>
        <p:spPr>
          <a:xfrm>
            <a:off x="457200" y="1828800"/>
            <a:ext cx="8229600" cy="4625609"/>
          </a:xfrm>
        </p:spPr>
        <p:txBody>
          <a:bodyPr>
            <a:normAutofit lnSpcReduction="10000"/>
          </a:bodyPr>
          <a:lstStyle/>
          <a:p>
            <a:pPr algn="just"/>
            <a:r>
              <a:rPr lang="en-US" sz="2400" dirty="0" smtClean="0">
                <a:latin typeface="Palatino Linotype" pitchFamily="18" charset="0"/>
              </a:rPr>
              <a:t>Branch of engineering that deals  with optimization of complex processes and systems</a:t>
            </a:r>
          </a:p>
          <a:p>
            <a:pPr algn="just"/>
            <a:endParaRPr lang="en-US" sz="2400" dirty="0" smtClean="0">
              <a:latin typeface="Palatino Linotype" pitchFamily="18" charset="0"/>
            </a:endParaRPr>
          </a:p>
          <a:p>
            <a:pPr algn="just"/>
            <a:r>
              <a:rPr lang="en-US" sz="2400" dirty="0" smtClean="0">
                <a:latin typeface="Palatino Linotype" pitchFamily="18" charset="0"/>
              </a:rPr>
              <a:t>It is concerned </a:t>
            </a:r>
            <a:r>
              <a:rPr lang="en-US" sz="2400" dirty="0" smtClean="0">
                <a:latin typeface="Palatino Linotype" pitchFamily="18" charset="0"/>
              </a:rPr>
              <a:t>with</a:t>
            </a:r>
            <a:endParaRPr lang="en-US" sz="2400" dirty="0" smtClean="0">
              <a:latin typeface="Palatino Linotype" pitchFamily="18" charset="0"/>
            </a:endParaRPr>
          </a:p>
          <a:p>
            <a:pPr marL="576072" indent="-457200" algn="just">
              <a:buFont typeface="+mj-lt"/>
              <a:buAutoNum type="arabicPeriod"/>
            </a:pPr>
            <a:r>
              <a:rPr lang="en-US" sz="2400" dirty="0" smtClean="0">
                <a:latin typeface="Palatino Linotype" pitchFamily="18" charset="0"/>
              </a:rPr>
              <a:t>Development</a:t>
            </a:r>
          </a:p>
          <a:p>
            <a:pPr marL="576072" indent="-457200" algn="just">
              <a:buFont typeface="+mj-lt"/>
              <a:buAutoNum type="arabicPeriod"/>
            </a:pPr>
            <a:r>
              <a:rPr lang="en-US" sz="2400" dirty="0" smtClean="0">
                <a:latin typeface="Palatino Linotype" pitchFamily="18" charset="0"/>
              </a:rPr>
              <a:t>Improvement</a:t>
            </a:r>
          </a:p>
          <a:p>
            <a:pPr marL="576072" indent="-457200" algn="just">
              <a:buFont typeface="+mj-lt"/>
              <a:buAutoNum type="arabicPeriod"/>
            </a:pPr>
            <a:r>
              <a:rPr lang="en-US" sz="2400" dirty="0" smtClean="0">
                <a:latin typeface="Palatino Linotype" pitchFamily="18" charset="0"/>
              </a:rPr>
              <a:t>Implementation and</a:t>
            </a:r>
          </a:p>
          <a:p>
            <a:pPr marL="576072" indent="-457200" algn="just">
              <a:buFont typeface="+mj-lt"/>
              <a:buAutoNum type="arabicPeriod"/>
            </a:pPr>
            <a:r>
              <a:rPr lang="en-US" sz="2400" dirty="0" smtClean="0">
                <a:latin typeface="Palatino Linotype" pitchFamily="18" charset="0"/>
              </a:rPr>
              <a:t>Evaluation of integrated systems of people, money, knowledge, information, equipment, energy, materials, analysis and synthesis as well as mathematical, physical and social sciences together with principles of system design to specify, predict, evaluate the results to be obtained from such systems or processes</a:t>
            </a:r>
            <a:endParaRPr lang="en-US" sz="2400" dirty="0">
              <a:latin typeface="Palatino Linotyp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676400" y="18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5"/>
          <p:cNvSpPr>
            <a:spLocks noGrp="1"/>
          </p:cNvSpPr>
          <p:nvPr>
            <p:ph type="title"/>
          </p:nvPr>
        </p:nvSpPr>
        <p:spPr/>
        <p:txBody>
          <a:bodyPr>
            <a:normAutofit fontScale="90000"/>
          </a:bodyPr>
          <a:lstStyle/>
          <a:p>
            <a:r>
              <a:rPr lang="en-US" dirty="0" smtClean="0">
                <a:latin typeface="Palatino Linotype" pitchFamily="18" charset="0"/>
              </a:rPr>
              <a:t>Back bone of industrial engineering</a:t>
            </a:r>
            <a:endParaRPr lang="en-US" dirty="0">
              <a:latin typeface="Palatino Linotype" pitchFamily="18" charset="0"/>
            </a:endParaRPr>
          </a:p>
        </p:txBody>
      </p:sp>
      <p:sp>
        <p:nvSpPr>
          <p:cNvPr id="8" name="TextBox 7"/>
          <p:cNvSpPr txBox="1"/>
          <p:nvPr/>
        </p:nvSpPr>
        <p:spPr>
          <a:xfrm>
            <a:off x="3886200" y="2133600"/>
            <a:ext cx="1828800" cy="646331"/>
          </a:xfrm>
          <a:prstGeom prst="rect">
            <a:avLst/>
          </a:prstGeom>
          <a:noFill/>
        </p:spPr>
        <p:txBody>
          <a:bodyPr wrap="square" rtlCol="0">
            <a:spAutoFit/>
          </a:bodyPr>
          <a:lstStyle/>
          <a:p>
            <a:pPr algn="ctr"/>
            <a:r>
              <a:rPr lang="en-US" b="1" dirty="0" smtClean="0">
                <a:latin typeface="Palatino Linotype" pitchFamily="18" charset="0"/>
              </a:rPr>
              <a:t>Manufacturing Systems</a:t>
            </a:r>
            <a:endParaRPr lang="en-US" b="1" dirty="0">
              <a:latin typeface="Palatino Linotype" pitchFamily="18" charset="0"/>
            </a:endParaRPr>
          </a:p>
        </p:txBody>
      </p:sp>
      <p:sp>
        <p:nvSpPr>
          <p:cNvPr id="9" name="TextBox 8"/>
          <p:cNvSpPr txBox="1"/>
          <p:nvPr/>
        </p:nvSpPr>
        <p:spPr>
          <a:xfrm>
            <a:off x="3581400" y="3124200"/>
            <a:ext cx="2369559" cy="369332"/>
          </a:xfrm>
          <a:prstGeom prst="rect">
            <a:avLst/>
          </a:prstGeom>
          <a:noFill/>
        </p:spPr>
        <p:txBody>
          <a:bodyPr wrap="none" rtlCol="0">
            <a:spAutoFit/>
          </a:bodyPr>
          <a:lstStyle/>
          <a:p>
            <a:r>
              <a:rPr lang="en-US" b="1" dirty="0" smtClean="0">
                <a:latin typeface="Palatino Linotype" pitchFamily="18" charset="0"/>
              </a:rPr>
              <a:t>Operations Research</a:t>
            </a:r>
            <a:endParaRPr lang="en-US" b="1" dirty="0">
              <a:latin typeface="Palatino Linotyp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sz="1800" b="1" dirty="0" smtClean="0">
                <a:latin typeface="Palatino Linotype" pitchFamily="18" charset="0"/>
              </a:rPr>
              <a:t>Manufacturing Systems: </a:t>
            </a:r>
            <a:r>
              <a:rPr lang="en-US" sz="1800" dirty="0" smtClean="0">
                <a:latin typeface="Palatino Linotype" pitchFamily="18" charset="0"/>
              </a:rPr>
              <a:t>Deals with engineering systems in manufacturing such as- Mass production, Just in time manufacturing, Lean manufacturing, Quality control manufacturing, fabrications and many more. The list is endless…. Example robots in car assembly and the assembly design</a:t>
            </a:r>
          </a:p>
          <a:p>
            <a:pPr algn="just"/>
            <a:endParaRPr lang="en-US" sz="1800" b="1" dirty="0" smtClean="0">
              <a:latin typeface="Palatino Linotype" pitchFamily="18" charset="0"/>
            </a:endParaRPr>
          </a:p>
          <a:p>
            <a:pPr algn="just"/>
            <a:r>
              <a:rPr lang="en-US" sz="1800" b="1" dirty="0" smtClean="0">
                <a:latin typeface="Palatino Linotype" pitchFamily="18" charset="0"/>
              </a:rPr>
              <a:t>Operations Research: </a:t>
            </a:r>
            <a:r>
              <a:rPr lang="en-US" sz="1800" dirty="0" smtClean="0">
                <a:latin typeface="Palatino Linotype" pitchFamily="18" charset="0"/>
              </a:rPr>
              <a:t>uses mathematical modeling, statistical analysis and mathematical optimization to produce optimal or near optimal solutions to complex decision making process. Example concrete transport problem</a:t>
            </a:r>
          </a:p>
          <a:p>
            <a:pPr algn="just"/>
            <a:endParaRPr lang="en-US" sz="1800" b="1" dirty="0" smtClean="0">
              <a:latin typeface="Palatino Linotype" pitchFamily="18" charset="0"/>
            </a:endParaRPr>
          </a:p>
          <a:p>
            <a:pPr algn="just"/>
            <a:r>
              <a:rPr lang="en-US" sz="1800" b="1" dirty="0" smtClean="0">
                <a:latin typeface="Palatino Linotype" pitchFamily="18" charset="0"/>
              </a:rPr>
              <a:t>Production and Management systems: </a:t>
            </a:r>
            <a:r>
              <a:rPr lang="en-US" sz="1800" dirty="0" smtClean="0">
                <a:latin typeface="Palatino Linotype" pitchFamily="18" charset="0"/>
              </a:rPr>
              <a:t>area of management concerned with overseeing, designing, and redesigning business operations in the production of goods and services. Example – a future production plan for a company</a:t>
            </a:r>
          </a:p>
          <a:p>
            <a:pPr algn="just"/>
            <a:endParaRPr lang="en-US" sz="1800" b="1" dirty="0" smtClean="0">
              <a:latin typeface="Palatino Linotype" pitchFamily="18" charset="0"/>
            </a:endParaRPr>
          </a:p>
          <a:p>
            <a:pPr algn="just"/>
            <a:r>
              <a:rPr lang="en-US" sz="1800" b="1" dirty="0" smtClean="0">
                <a:latin typeface="Palatino Linotype" pitchFamily="18" charset="0"/>
              </a:rPr>
              <a:t>Human factors (Ergonomics):</a:t>
            </a:r>
            <a:r>
              <a:rPr lang="en-US" sz="1800" dirty="0" smtClean="0">
                <a:latin typeface="Palatino Linotype" pitchFamily="18" charset="0"/>
              </a:rPr>
              <a:t> a field incorporating contributions from psychology, statistics, anthropometry and industrial design. Example – air traffic controlling system</a:t>
            </a:r>
            <a:endParaRPr lang="en-US" sz="1800" b="1" dirty="0">
              <a:latin typeface="Palatino Linotype" pitchFamily="18" charset="0"/>
            </a:endParaRPr>
          </a:p>
        </p:txBody>
      </p:sp>
      <p:pic>
        <p:nvPicPr>
          <p:cNvPr id="4098" name="Picture 2" descr="http://blog.marketo.com/wp-content/uploads/2010/08/marketing-skills.jpg"/>
          <p:cNvPicPr>
            <a:picLocks noChangeAspect="1" noChangeArrowheads="1"/>
          </p:cNvPicPr>
          <p:nvPr/>
        </p:nvPicPr>
        <p:blipFill>
          <a:blip r:embed="rId2" cstate="print"/>
          <a:srcRect/>
          <a:stretch>
            <a:fillRect/>
          </a:stretch>
        </p:blipFill>
        <p:spPr bwMode="auto">
          <a:xfrm>
            <a:off x="2438400" y="0"/>
            <a:ext cx="4495800" cy="143732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Job Opportunities</a:t>
            </a:r>
            <a:endParaRPr lang="en-US" dirty="0"/>
          </a:p>
        </p:txBody>
      </p:sp>
      <p:sp>
        <p:nvSpPr>
          <p:cNvPr id="3" name="Content Placeholder 2"/>
          <p:cNvSpPr>
            <a:spLocks noGrp="1"/>
          </p:cNvSpPr>
          <p:nvPr>
            <p:ph idx="1"/>
          </p:nvPr>
        </p:nvSpPr>
        <p:spPr/>
        <p:txBody>
          <a:bodyPr>
            <a:normAutofit/>
          </a:bodyPr>
          <a:lstStyle/>
          <a:p>
            <a:pPr algn="just"/>
            <a:r>
              <a:rPr lang="en-US" sz="1800" dirty="0" smtClean="0">
                <a:latin typeface="Palatino Linotype" pitchFamily="18" charset="0"/>
              </a:rPr>
              <a:t>According to the U.S. Bureau of Labor Statistics, industrial engineers hold about 201,000 jobs. This represents 13.4% of the 1.5 million jobs held by engineers in the U.S. </a:t>
            </a:r>
          </a:p>
          <a:p>
            <a:pPr algn="just"/>
            <a:endParaRPr lang="en-US" sz="1800" dirty="0" smtClean="0">
              <a:latin typeface="Palatino Linotype" pitchFamily="18" charset="0"/>
            </a:endParaRPr>
          </a:p>
          <a:p>
            <a:pPr algn="just"/>
            <a:r>
              <a:rPr lang="en-US" sz="1800" dirty="0" smtClean="0">
                <a:latin typeface="Palatino Linotype" pitchFamily="18" charset="0"/>
              </a:rPr>
              <a:t>Six in 10 of these jobs were in manufacturing industries, and an additional 1 in 10 worked in professional, scientific, and technical services firms, many of whom provide consulting services to manufacturing firms. </a:t>
            </a:r>
          </a:p>
          <a:p>
            <a:pPr algn="just"/>
            <a:endParaRPr lang="en-US" sz="1800" dirty="0" smtClean="0">
              <a:latin typeface="Palatino Linotype" pitchFamily="18" charset="0"/>
            </a:endParaRPr>
          </a:p>
          <a:p>
            <a:pPr algn="just"/>
            <a:r>
              <a:rPr lang="en-US" sz="1800" dirty="0" smtClean="0">
                <a:latin typeface="Palatino Linotype" pitchFamily="18" charset="0"/>
              </a:rPr>
              <a:t>Reason behind diversity: </a:t>
            </a:r>
            <a:r>
              <a:rPr lang="en-US" sz="1800" dirty="0" smtClean="0">
                <a:latin typeface="Palatino Linotype" pitchFamily="18" charset="0"/>
              </a:rPr>
              <a:t>because </a:t>
            </a:r>
            <a:r>
              <a:rPr lang="en-US" sz="1800" dirty="0" smtClean="0">
                <a:latin typeface="Palatino Linotype" pitchFamily="18" charset="0"/>
              </a:rPr>
              <a:t>the skills </a:t>
            </a:r>
            <a:r>
              <a:rPr lang="en-US" sz="1800" dirty="0" smtClean="0">
                <a:latin typeface="Palatino Linotype" pitchFamily="18" charset="0"/>
              </a:rPr>
              <a:t>can be used in almost any type of organization, and that is why industrial engineers are more widely distributed among industries than any are other engineering </a:t>
            </a:r>
            <a:r>
              <a:rPr lang="en-US" sz="1800" dirty="0" smtClean="0">
                <a:latin typeface="Palatino Linotype" pitchFamily="18" charset="0"/>
              </a:rPr>
              <a:t>major</a:t>
            </a:r>
          </a:p>
          <a:p>
            <a:pPr algn="just"/>
            <a:endParaRPr lang="en-US" sz="1800" dirty="0" smtClean="0">
              <a:latin typeface="Palatino Linotype" pitchFamily="18" charset="0"/>
            </a:endParaRPr>
          </a:p>
          <a:p>
            <a:pPr algn="just"/>
            <a:r>
              <a:rPr lang="en-US" sz="1800" dirty="0" smtClean="0">
                <a:latin typeface="Palatino Linotype" pitchFamily="18" charset="0"/>
              </a:rPr>
              <a:t>All the points above means that an industrial engineer can pretty much work </a:t>
            </a:r>
            <a:r>
              <a:rPr lang="en-US" sz="2400" dirty="0" smtClean="0">
                <a:latin typeface="Palatino Linotype" pitchFamily="18" charset="0"/>
              </a:rPr>
              <a:t>ANYWHERE </a:t>
            </a:r>
            <a:r>
              <a:rPr lang="en-US" sz="2400" dirty="0" smtClean="0">
                <a:latin typeface="Palatino Linotype" pitchFamily="18" charset="0"/>
                <a:sym typeface="Wingdings" pitchFamily="2" charset="2"/>
              </a:rPr>
              <a:t></a:t>
            </a:r>
            <a:endParaRPr lang="en-US" sz="1800" dirty="0">
              <a:latin typeface="Palatino Linotyp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 as my personal choice	</a:t>
            </a:r>
            <a:endParaRPr lang="en-US" dirty="0"/>
          </a:p>
        </p:txBody>
      </p:sp>
      <p:sp>
        <p:nvSpPr>
          <p:cNvPr id="3" name="Content Placeholder 2"/>
          <p:cNvSpPr>
            <a:spLocks noGrp="1"/>
          </p:cNvSpPr>
          <p:nvPr>
            <p:ph idx="1"/>
          </p:nvPr>
        </p:nvSpPr>
        <p:spPr/>
        <p:txBody>
          <a:bodyPr>
            <a:normAutofit/>
          </a:bodyPr>
          <a:lstStyle/>
          <a:p>
            <a:pPr algn="just"/>
            <a:r>
              <a:rPr lang="en-US" sz="1800" dirty="0" smtClean="0">
                <a:latin typeface="Palatino Linotype" pitchFamily="18" charset="0"/>
              </a:rPr>
              <a:t>Reason: I hate working in just one field. I get bored if I am working something similar everyday for a long time</a:t>
            </a:r>
          </a:p>
          <a:p>
            <a:pPr algn="just"/>
            <a:endParaRPr lang="en-US" sz="1800" dirty="0" smtClean="0">
              <a:latin typeface="Palatino Linotype" pitchFamily="18" charset="0"/>
            </a:endParaRPr>
          </a:p>
          <a:p>
            <a:pPr algn="just"/>
            <a:r>
              <a:rPr lang="en-US" sz="1800" dirty="0" smtClean="0">
                <a:latin typeface="Palatino Linotype" pitchFamily="18" charset="0"/>
              </a:rPr>
              <a:t>Consulting suits me best. It gives me an opportunity to work with different companies and then different sectors at the same time, such as Manufacturing, Healthcare, Energy, Financial markets and many more</a:t>
            </a:r>
          </a:p>
          <a:p>
            <a:pPr algn="just"/>
            <a:endParaRPr lang="en-US" sz="1800" dirty="0" smtClean="0">
              <a:latin typeface="Palatino Linotype" pitchFamily="18" charset="0"/>
            </a:endParaRPr>
          </a:p>
          <a:p>
            <a:pPr algn="just"/>
            <a:r>
              <a:rPr lang="en-US" sz="1800" dirty="0" smtClean="0">
                <a:latin typeface="Palatino Linotype" pitchFamily="18" charset="0"/>
              </a:rPr>
              <a:t>I.E. provides me with the tools I would need to be a good consultant and hence the choice was simple-</a:t>
            </a:r>
          </a:p>
          <a:p>
            <a:pPr algn="just"/>
            <a:endParaRPr lang="en-US" sz="1800" dirty="0" smtClean="0">
              <a:latin typeface="Palatino Linotype" pitchFamily="18" charset="0"/>
            </a:endParaRPr>
          </a:p>
          <a:p>
            <a:pPr algn="just"/>
            <a:r>
              <a:rPr lang="en-US" dirty="0" smtClean="0">
                <a:latin typeface="Palatino Linotype" pitchFamily="18" charset="0"/>
              </a:rPr>
              <a:t>I.E. it was!!!</a:t>
            </a:r>
            <a:endParaRPr lang="en-US" dirty="0">
              <a:latin typeface="Palatino Linotyp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117</TotalTime>
  <Words>586</Words>
  <Application>Microsoft Office PowerPoint</Application>
  <PresentationFormat>On-screen Show (4:3)</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Industrial Engineering</vt:lpstr>
      <vt:lpstr>How would you describe the picture below?</vt:lpstr>
      <vt:lpstr>All answers are correct!!!</vt:lpstr>
      <vt:lpstr>Today’s itinerary </vt:lpstr>
      <vt:lpstr>What is Industrial Engineering?</vt:lpstr>
      <vt:lpstr>Back bone of industrial engineering</vt:lpstr>
      <vt:lpstr>Slide 7</vt:lpstr>
      <vt:lpstr>Job Opportunities</vt:lpstr>
      <vt:lpstr>I.E. as my personal choice </vt:lpstr>
      <vt:lpstr>IE’s key success factors</vt:lpstr>
      <vt:lpstr>References</vt:lpstr>
      <vt:lpstr>Thanks for the support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Engineering</dc:title>
  <dc:creator>MYKGARG</dc:creator>
  <cp:lastModifiedBy>MYKGARG</cp:lastModifiedBy>
  <cp:revision>15</cp:revision>
  <dcterms:created xsi:type="dcterms:W3CDTF">2011-10-25T02:17:26Z</dcterms:created>
  <dcterms:modified xsi:type="dcterms:W3CDTF">2011-10-25T21:18:29Z</dcterms:modified>
</cp:coreProperties>
</file>