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260" r:id="rId3"/>
    <p:sldId id="261" r:id="rId4"/>
    <p:sldId id="262" r:id="rId5"/>
    <p:sldId id="263" r:id="rId6"/>
    <p:sldId id="288" r:id="rId7"/>
    <p:sldId id="265" r:id="rId8"/>
    <p:sldId id="289" r:id="rId9"/>
    <p:sldId id="29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91" r:id="rId18"/>
    <p:sldId id="293" r:id="rId19"/>
    <p:sldId id="277" r:id="rId20"/>
    <p:sldId id="294" r:id="rId21"/>
    <p:sldId id="279" r:id="rId22"/>
    <p:sldId id="280" r:id="rId23"/>
    <p:sldId id="295" r:id="rId24"/>
    <p:sldId id="282" r:id="rId25"/>
    <p:sldId id="296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W. Sutherland" initials="JWS" lastIdx="3" clrIdx="0"/>
  <p:cmAuthor id="1" name="Stephen Hoffmann" initials="EC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E69B4"/>
    <a:srgbClr val="58A736"/>
    <a:srgbClr val="E09F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388" autoAdjust="0"/>
    <p:restoredTop sz="94660"/>
  </p:normalViewPr>
  <p:slideViewPr>
    <p:cSldViewPr snapToGrid="0" snapToObjects="1">
      <p:cViewPr>
        <p:scale>
          <a:sx n="105" d="100"/>
          <a:sy n="105" d="100"/>
        </p:scale>
        <p:origin x="13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F8454-FE13-7A4A-8F45-C55802B53C2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62CB-7CEC-204F-8E76-4DBF5B84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4614-E3F9-4A41-A01F-E1573E00347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2216-8C8D-9A4F-889C-3C8B50B4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7188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2216-8C8D-9A4F-889C-3C8B50B4D2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— EEE is about engineering while protecting</a:t>
            </a:r>
            <a:r>
              <a:rPr lang="en-US" baseline="0" dirty="0" smtClean="0"/>
              <a:t> these resources</a:t>
            </a:r>
          </a:p>
          <a:p>
            <a:r>
              <a:rPr lang="en-US" baseline="0" dirty="0" smtClean="0"/>
              <a:t>— “Save the Planet”: The best solutions will require technology/engineering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3D81-2F33-EE4B-9192-07CD3C3A42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— EEE is about engineering while protecting</a:t>
            </a:r>
            <a:r>
              <a:rPr lang="en-US" baseline="0" dirty="0" smtClean="0"/>
              <a:t> these resources</a:t>
            </a:r>
          </a:p>
          <a:p>
            <a:r>
              <a:rPr lang="en-US" baseline="0" dirty="0" smtClean="0"/>
              <a:t>— “Save the Planet”: The best solutions will require technology/engineering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3D81-2F33-EE4B-9192-07CD3C3A42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— EEE is about engineering while protecting</a:t>
            </a:r>
            <a:r>
              <a:rPr lang="en-US" baseline="0" dirty="0" smtClean="0"/>
              <a:t> these resources</a:t>
            </a:r>
          </a:p>
          <a:p>
            <a:r>
              <a:rPr lang="en-US" baseline="0" dirty="0" smtClean="0"/>
              <a:t>— “Save the Planet”: The best solutions will require technology/engineering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3D81-2F33-EE4B-9192-07CD3C3A42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3D81-2F33-EE4B-9192-07CD3C3A42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3D81-2F33-EE4B-9192-07CD3C3A42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3D81-2F33-EE4B-9192-07CD3C3A42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86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73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4124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80759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1244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1244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965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2459" y="1600200"/>
            <a:ext cx="3484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70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622" y="273050"/>
            <a:ext cx="3902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7470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31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931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931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3DF7-0B06-FD48-BF2A-7FA3CE3A2D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EE 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3799" y="5901447"/>
            <a:ext cx="2673810" cy="847634"/>
          </a:xfrm>
          <a:prstGeom prst="rect">
            <a:avLst/>
          </a:prstGeom>
        </p:spPr>
      </p:pic>
      <p:pic>
        <p:nvPicPr>
          <p:cNvPr id="8" name="Picture 7" descr="grass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18707" y="2856253"/>
            <a:ext cx="1543434" cy="1985963"/>
          </a:xfrm>
          <a:prstGeom prst="rect">
            <a:avLst/>
          </a:prstGeom>
        </p:spPr>
      </p:pic>
      <p:pic>
        <p:nvPicPr>
          <p:cNvPr id="9" name="Picture 8" descr="mill1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9071" y="4842216"/>
            <a:ext cx="1533071" cy="2567894"/>
          </a:xfrm>
          <a:prstGeom prst="rect">
            <a:avLst/>
          </a:prstGeom>
        </p:spPr>
      </p:pic>
      <p:pic>
        <p:nvPicPr>
          <p:cNvPr id="11" name="Picture 10" descr="water2.tiff"/>
          <p:cNvPicPr>
            <a:picLocks noChangeAspect="1"/>
          </p:cNvPicPr>
          <p:nvPr userDrawn="1"/>
        </p:nvPicPr>
        <p:blipFill>
          <a:blip r:embed="rId16"/>
          <a:srcRect r="13238" b="42149"/>
          <a:stretch>
            <a:fillRect/>
          </a:stretch>
        </p:blipFill>
        <p:spPr>
          <a:xfrm flipH="1">
            <a:off x="6571342" y="130516"/>
            <a:ext cx="2590799" cy="272573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5315851" y="-61855"/>
            <a:ext cx="2703292" cy="9795791"/>
          </a:xfrm>
          <a:prstGeom prst="ellipse">
            <a:avLst/>
          </a:prstGeom>
          <a:solidFill>
            <a:schemeClr val="bg1"/>
          </a:solidFill>
          <a:ln w="31750">
            <a:solidFill>
              <a:srgbClr val="E09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915607" y="-148576"/>
            <a:ext cx="2924540" cy="105365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36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0061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1.pd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d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and ecological engineering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Engineering Ambassadors</a:t>
            </a:r>
          </a:p>
          <a:p>
            <a:r>
              <a:rPr lang="en-US" dirty="0" smtClean="0"/>
              <a:t>November 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14" y="1995714"/>
            <a:ext cx="6126915" cy="399142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Multidisciplinary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System-wide problem-solving and analysis: complex and complete system thinking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Consideration of ecosystem resources: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materials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space / land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air and water availability and purity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waste assimilation capacity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7923"/>
            <a:ext cx="6291943" cy="1623786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So what is EEE anyway?</a:t>
            </a:r>
            <a:br>
              <a:rPr lang="en-US" sz="3600" b="0" dirty="0" smtClean="0"/>
            </a:br>
            <a:r>
              <a:rPr lang="en-US" b="0" dirty="0" smtClean="0"/>
              <a:t>“Designing solutions at the boundary of the </a:t>
            </a:r>
            <a:r>
              <a:rPr lang="en-US" i="1" dirty="0" smtClean="0"/>
              <a:t>engineered </a:t>
            </a:r>
            <a:r>
              <a:rPr lang="en-US" b="0" dirty="0" smtClean="0"/>
              <a:t>and the </a:t>
            </a:r>
            <a:r>
              <a:rPr lang="en-US" i="1" dirty="0" smtClean="0"/>
              <a:t>natural.</a:t>
            </a:r>
            <a:r>
              <a:rPr lang="en-US" b="0" dirty="0" smtClean="0"/>
              <a:t>”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EEEs</a:t>
            </a:r>
            <a:r>
              <a:rPr lang="en-US" sz="4000" dirty="0" smtClean="0"/>
              <a:t>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92860" cy="4536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latin typeface="Gill Sans"/>
                <a:cs typeface="Gill Sans"/>
              </a:rPr>
              <a:t>NATURAL RESOURCES ENGINEERING</a:t>
            </a:r>
          </a:p>
          <a:p>
            <a:pPr>
              <a:buNone/>
            </a:pPr>
            <a:endParaRPr lang="en-US" sz="2400" dirty="0" smtClean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sz="2400" dirty="0" smtClean="0">
                <a:latin typeface="Gill Sans"/>
                <a:cs typeface="Gill Sans"/>
              </a:rPr>
              <a:t>Provide clean water and sanitation. Manage food production. Ensure that engineered systems and environmental and ecological systems interact sustainably.</a:t>
            </a:r>
            <a:endParaRPr lang="en-US" sz="2400" dirty="0">
              <a:latin typeface="Gill Sans"/>
              <a:cs typeface="Gill Sans"/>
            </a:endParaRPr>
          </a:p>
        </p:txBody>
      </p:sp>
      <p:pic>
        <p:nvPicPr>
          <p:cNvPr id="5" name="Content Placeholder 4" descr="da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8451" b="-84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EEEs</a:t>
            </a:r>
            <a:r>
              <a:rPr lang="en-US" sz="4000" dirty="0" smtClean="0"/>
              <a:t>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92860" cy="41980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latin typeface="Gill Sans"/>
                <a:cs typeface="Gill Sans"/>
              </a:rPr>
              <a:t>POLLUTION CONTROL, MONITORING, ABATEMENT, AND REMEDIATION</a:t>
            </a:r>
          </a:p>
          <a:p>
            <a:pPr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dirty="0" smtClean="0">
                <a:latin typeface="Gill Sans"/>
                <a:cs typeface="Gill Sans"/>
              </a:rPr>
              <a:t>Contaminated soil and sediment, water and wastewater treatment, air pollution control, </a:t>
            </a:r>
            <a:r>
              <a:rPr lang="en-US" dirty="0" err="1" smtClean="0">
                <a:latin typeface="Gill Sans"/>
                <a:cs typeface="Gill Sans"/>
              </a:rPr>
              <a:t>brownfield</a:t>
            </a:r>
            <a:r>
              <a:rPr lang="en-US" dirty="0" smtClean="0">
                <a:latin typeface="Gill Sans"/>
                <a:cs typeface="Gill Sans"/>
              </a:rPr>
              <a:t> remediation, industrial waste control, </a:t>
            </a:r>
            <a:r>
              <a:rPr lang="en-US" dirty="0" err="1" smtClean="0">
                <a:latin typeface="Gill Sans"/>
                <a:cs typeface="Gill Sans"/>
              </a:rPr>
              <a:t>ecotoxicology</a:t>
            </a:r>
            <a:r>
              <a:rPr lang="en-US" dirty="0" smtClean="0">
                <a:latin typeface="Gill Sans"/>
                <a:cs typeface="Gill Sans"/>
              </a:rPr>
              <a:t>.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7" name="Content Placeholder 6" descr="windmill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8824" b="-88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EEEs</a:t>
            </a:r>
            <a:r>
              <a:rPr lang="en-US" sz="4000" dirty="0" smtClean="0"/>
              <a:t>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780972" cy="38986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>
                <a:latin typeface="Gill Sans"/>
                <a:cs typeface="Gill Sans"/>
              </a:rPr>
              <a:t>INDUSTRIAL ECOLOGY</a:t>
            </a:r>
          </a:p>
          <a:p>
            <a:pPr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dirty="0" smtClean="0">
                <a:latin typeface="Gill Sans"/>
                <a:cs typeface="Gill Sans"/>
              </a:rPr>
              <a:t>Optimize industrial resource use, analyze and control complete life-cycle of materials, industrial system redesign, energy efficiency maximization.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7" name="Content Placeholder 6" descr="earthrecycle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18873" b="-188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EEEs</a:t>
            </a:r>
            <a:r>
              <a:rPr lang="en-US" sz="4000" dirty="0" smtClean="0"/>
              <a:t>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92860" cy="4198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latin typeface="Gill Sans"/>
                <a:cs typeface="Gill Sans"/>
              </a:rPr>
              <a:t>ENERGY TECHNOLOGY</a:t>
            </a:r>
          </a:p>
          <a:p>
            <a:pPr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dirty="0" smtClean="0">
                <a:latin typeface="Gill Sans"/>
                <a:cs typeface="Gill Sans"/>
              </a:rPr>
              <a:t>Develop alternative energy, reduce greenhouse emissions, increase efficiency, seek energy sustainability.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9" name="Content Placeholder 8" descr="vSola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8628" b="-86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EEEs</a:t>
            </a:r>
            <a:r>
              <a:rPr lang="en-US" sz="4000" dirty="0" smtClean="0"/>
              <a:t>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00537" cy="38750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>
                <a:latin typeface="Gill Sans"/>
                <a:cs typeface="Gill Sans"/>
              </a:rPr>
              <a:t>SUSTAINABILITY</a:t>
            </a:r>
          </a:p>
          <a:p>
            <a:pPr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dirty="0" smtClean="0">
                <a:latin typeface="Gill Sans"/>
                <a:cs typeface="Gill Sans"/>
              </a:rPr>
              <a:t>Provide for current needs without sacrificing future ability to meet needs.  Consider equity over time. Design for consumption at </a:t>
            </a:r>
            <a:r>
              <a:rPr lang="en-US" dirty="0" err="1" smtClean="0">
                <a:latin typeface="Gill Sans"/>
                <a:cs typeface="Gill Sans"/>
              </a:rPr>
              <a:t>biospheric</a:t>
            </a:r>
            <a:r>
              <a:rPr lang="en-US" dirty="0" smtClean="0">
                <a:latin typeface="Gill Sans"/>
                <a:cs typeface="Gill Sans"/>
              </a:rPr>
              <a:t> regeneration rates. Consider the whole system.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9" name="Content Placeholder 8" descr="vSola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11899" b="11434"/>
          <a:stretch>
            <a:fillRect/>
          </a:stretch>
        </p:blipFill>
        <p:spPr>
          <a:xfrm>
            <a:off x="4610137" y="1959429"/>
            <a:ext cx="3051594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EEEs</a:t>
            </a:r>
            <a:r>
              <a:rPr lang="en-US" sz="4000" dirty="0" smtClean="0"/>
              <a:t>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6"/>
            <a:ext cx="7311571" cy="481123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211" b="1" dirty="0" smtClean="0">
                <a:latin typeface="Gill Sans"/>
                <a:cs typeface="Gill Sans"/>
              </a:rPr>
              <a:t>From Labor Dept. O*NET:</a:t>
            </a:r>
          </a:p>
          <a:p>
            <a:pPr lvl="0"/>
            <a:r>
              <a:rPr lang="en-US" sz="3158" b="1" dirty="0" smtClean="0">
                <a:latin typeface="Gill Sans"/>
                <a:cs typeface="Gill Sans"/>
              </a:rPr>
              <a:t>Collaborate </a:t>
            </a:r>
            <a:r>
              <a:rPr lang="en-US" sz="3158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with environmental scientists, planners, hazardous waste technicians, engineers, and other specialists, and experts in law and business </a:t>
            </a:r>
            <a:r>
              <a:rPr lang="en-US" sz="3158" b="1" dirty="0" smtClean="0">
                <a:latin typeface="Gill Sans"/>
                <a:cs typeface="Gill Sans"/>
              </a:rPr>
              <a:t>to address environmental problems.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Inspect industrial and municipal facilities and programs to </a:t>
            </a:r>
            <a:r>
              <a:rPr lang="en-US" sz="3158" b="1" dirty="0" smtClean="0">
                <a:latin typeface="Gill Sans"/>
                <a:cs typeface="Gill Sans"/>
              </a:rPr>
              <a:t>evaluate operational effectiveness and ensure compliance with environmental regulations.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Prepare, review, and update </a:t>
            </a:r>
            <a:r>
              <a:rPr lang="en-US" sz="3158" b="1" dirty="0" smtClean="0">
                <a:latin typeface="Gill Sans"/>
                <a:cs typeface="Gill Sans"/>
              </a:rPr>
              <a:t>environmental investigation </a:t>
            </a:r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and recommendation reports.</a:t>
            </a:r>
          </a:p>
          <a:p>
            <a:pPr lvl="0"/>
            <a:r>
              <a:rPr lang="en-US" sz="3158" b="1" dirty="0" smtClean="0">
                <a:latin typeface="Gill Sans"/>
                <a:cs typeface="Gill Sans"/>
              </a:rPr>
              <a:t>Design and supervise the development of systems processes or equipment</a:t>
            </a:r>
            <a:r>
              <a:rPr lang="en-US" sz="3158" dirty="0" smtClean="0">
                <a:latin typeface="Gill Sans"/>
                <a:cs typeface="Gill Sans"/>
              </a:rPr>
              <a:t> </a:t>
            </a:r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for control, management, or remediation of water, air, or soil quality.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Provide environmental engineering assistance in </a:t>
            </a:r>
            <a:r>
              <a:rPr lang="en-US" sz="3158" b="1" dirty="0" smtClean="0">
                <a:latin typeface="Gill Sans"/>
                <a:cs typeface="Gill Sans"/>
              </a:rPr>
              <a:t>network analysis, regulatory analysis</a:t>
            </a:r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, and planning or reviewing database development.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Obtain, update, and maintain </a:t>
            </a:r>
            <a:r>
              <a:rPr lang="en-US" sz="3158" b="1" dirty="0" smtClean="0">
                <a:latin typeface="Gill Sans"/>
                <a:cs typeface="Gill Sans"/>
              </a:rPr>
              <a:t>plans, permits, </a:t>
            </a:r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and standard operating procedures</a:t>
            </a:r>
            <a:r>
              <a:rPr lang="en-US" sz="3158" dirty="0" smtClean="0">
                <a:latin typeface="Gill Sans"/>
                <a:cs typeface="Gill Sans"/>
              </a:rPr>
              <a:t>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Provide technical-level support for environmental </a:t>
            </a:r>
            <a:r>
              <a:rPr lang="en-US" sz="3158" b="1" dirty="0" smtClean="0">
                <a:latin typeface="Gill Sans"/>
                <a:cs typeface="Gill Sans"/>
              </a:rPr>
              <a:t>remediation and litigation projects</a:t>
            </a:r>
            <a:r>
              <a:rPr lang="en-US" sz="3158" dirty="0" smtClean="0">
                <a:latin typeface="Gill Sans"/>
                <a:cs typeface="Gill Sans"/>
              </a:rPr>
              <a:t>, </a:t>
            </a:r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including </a:t>
            </a:r>
            <a:r>
              <a:rPr lang="en-US" sz="3158" b="1" dirty="0" smtClean="0">
                <a:latin typeface="Gill Sans"/>
                <a:cs typeface="Gill Sans"/>
              </a:rPr>
              <a:t>remediation system design </a:t>
            </a:r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and determination of regulatory applicability.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Monitor progress of </a:t>
            </a:r>
            <a:r>
              <a:rPr lang="en-US" sz="3158" b="1" dirty="0" smtClean="0">
                <a:latin typeface="Gill Sans"/>
                <a:cs typeface="Gill Sans"/>
              </a:rPr>
              <a:t>environmental improvement programs</a:t>
            </a:r>
            <a:r>
              <a:rPr lang="en-US" sz="3158" dirty="0" smtClean="0">
                <a:latin typeface="Gill Sans"/>
                <a:cs typeface="Gill Sans"/>
              </a:rPr>
              <a:t>.</a:t>
            </a:r>
          </a:p>
          <a:p>
            <a:pPr lvl="0"/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Advise corporations and government agencies of procedures to follow in </a:t>
            </a:r>
            <a:r>
              <a:rPr lang="en-US" sz="3158" b="1" dirty="0" smtClean="0">
                <a:latin typeface="Gill Sans"/>
                <a:cs typeface="Gill Sans"/>
              </a:rPr>
              <a:t>cleaning up contaminated sites to protect people and the environment.</a:t>
            </a:r>
          </a:p>
          <a:p>
            <a:r>
              <a:rPr lang="en-US" sz="3158" dirty="0" smtClean="0">
                <a:solidFill>
                  <a:srgbClr val="7F7F7F"/>
                </a:solidFill>
                <a:latin typeface="Gill Sans"/>
                <a:cs typeface="Gill Sans"/>
              </a:rPr>
              <a:t>Inform company employees and other interested parties of </a:t>
            </a:r>
            <a:r>
              <a:rPr lang="en-US" sz="3158" b="1" dirty="0" smtClean="0">
                <a:latin typeface="Gill Sans"/>
                <a:cs typeface="Gill Sans"/>
              </a:rPr>
              <a:t>environmental issues.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“Environmental Engineers should experience the fastest growth” of all engineering fields (2010 BLS Job Outlook Report for Engineers)</a:t>
            </a:r>
          </a:p>
          <a:p>
            <a:r>
              <a:rPr lang="en-US" dirty="0" smtClean="0">
                <a:latin typeface="Gill Sans"/>
                <a:cs typeface="Gill Sans"/>
              </a:rPr>
              <a:t>Bureau of Labor Statistics data:</a:t>
            </a:r>
          </a:p>
          <a:p>
            <a:pPr lvl="1">
              <a:buNone/>
            </a:pPr>
            <a:r>
              <a:rPr lang="en-US" sz="2595" dirty="0" smtClean="0">
                <a:latin typeface="Gill Sans"/>
                <a:cs typeface="Gill Sans"/>
              </a:rPr>
              <a:t>in 2008, there were 54,000 Environmental and Ecological Engineering jobs in the US – more than </a:t>
            </a:r>
            <a:r>
              <a:rPr lang="en-US" sz="2595" dirty="0" err="1" smtClean="0">
                <a:latin typeface="Gill Sans"/>
                <a:cs typeface="Gill Sans"/>
              </a:rPr>
              <a:t>ChE</a:t>
            </a:r>
            <a:r>
              <a:rPr lang="en-US" sz="2595" dirty="0" smtClean="0">
                <a:latin typeface="Gill Sans"/>
                <a:cs typeface="Gill Sans"/>
              </a:rPr>
              <a:t>, NE, BME, MSE.</a:t>
            </a:r>
          </a:p>
          <a:p>
            <a:pPr lvl="1">
              <a:buNone/>
            </a:pPr>
            <a:r>
              <a:rPr lang="en-US" sz="2595" dirty="0" smtClean="0">
                <a:latin typeface="Gill Sans"/>
                <a:cs typeface="Gill Sans"/>
              </a:rPr>
              <a:t>Predicted 30% increase in the next decade.</a:t>
            </a:r>
          </a:p>
          <a:p>
            <a:pPr lvl="1">
              <a:buNone/>
            </a:pPr>
            <a:r>
              <a:rPr lang="en-US" sz="2595" dirty="0" smtClean="0">
                <a:latin typeface="Gill Sans"/>
                <a:cs typeface="Gill Sans"/>
              </a:rPr>
              <a:t>Shift in job emphasis to pollution and problem prevention, and public health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opportunities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29811" y="2093764"/>
            <a:ext cx="7127773" cy="3825782"/>
            <a:chOff x="1596158" y="4285272"/>
            <a:chExt cx="4217619" cy="2263774"/>
          </a:xfrm>
        </p:grpSpPr>
        <p:pic>
          <p:nvPicPr>
            <p:cNvPr id="5" name="Picture 4" descr="jobspi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7759" y="4285272"/>
              <a:ext cx="1664908" cy="16263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06277" y="5911640"/>
              <a:ext cx="1507500" cy="63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private: 72%</a:t>
              </a:r>
            </a:p>
            <a:p>
              <a:r>
                <a:rPr lang="en-US" dirty="0" smtClean="0">
                  <a:latin typeface="Gill Sans"/>
                  <a:cs typeface="Gill Sans"/>
                </a:rPr>
                <a:t>   </a:t>
              </a:r>
              <a:r>
                <a:rPr lang="en-US" sz="1400" dirty="0" smtClean="0">
                  <a:latin typeface="Gill Sans"/>
                  <a:cs typeface="Gill Sans"/>
                </a:rPr>
                <a:t>about half and half between</a:t>
              </a:r>
            </a:p>
            <a:p>
              <a:r>
                <a:rPr lang="en-US" sz="1400" dirty="0" smtClean="0">
                  <a:latin typeface="Gill Sans"/>
                  <a:cs typeface="Gill Sans"/>
                </a:rPr>
                <a:t>    environmental firms and</a:t>
              </a:r>
            </a:p>
            <a:p>
              <a:r>
                <a:rPr lang="en-US" sz="1400" dirty="0" smtClean="0">
                  <a:latin typeface="Gill Sans"/>
                  <a:cs typeface="Gill Sans"/>
                </a:rPr>
                <a:t>    other industry.</a:t>
              </a:r>
              <a:endParaRPr lang="en-US" dirty="0">
                <a:latin typeface="Gill Sans"/>
                <a:cs typeface="Gill Sans"/>
              </a:endParaRPr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 rot="10800000">
              <a:off x="3960127" y="5582600"/>
              <a:ext cx="346150" cy="6477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96158" y="4472456"/>
              <a:ext cx="776192" cy="60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public: 28%</a:t>
              </a:r>
            </a:p>
            <a:p>
              <a:r>
                <a:rPr lang="en-US" sz="1400" dirty="0" smtClean="0">
                  <a:latin typeface="Gill Sans"/>
                  <a:cs typeface="Gill Sans"/>
                </a:rPr>
                <a:t>   federal – 7%</a:t>
              </a:r>
            </a:p>
            <a:p>
              <a:r>
                <a:rPr lang="en-US" sz="1400" dirty="0" smtClean="0">
                  <a:latin typeface="Gill Sans"/>
                  <a:cs typeface="Gill Sans"/>
                </a:rPr>
                <a:t>   state – 13%</a:t>
              </a:r>
            </a:p>
            <a:p>
              <a:r>
                <a:rPr lang="en-US" sz="1400" dirty="0" smtClean="0">
                  <a:latin typeface="Gill Sans"/>
                  <a:cs typeface="Gill Sans"/>
                </a:rPr>
                <a:t>   local – 8%</a:t>
              </a:r>
              <a:endParaRPr lang="en-US" sz="1400" dirty="0">
                <a:latin typeface="Gill Sans"/>
                <a:cs typeface="Gill Sans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>
              <a:off x="2372350" y="4385053"/>
              <a:ext cx="375409" cy="821356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"/>
                <a:cs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6318" y="1417638"/>
            <a:ext cx="64008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Private sector EEE employment: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Consulting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environmental impact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remediation design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regulation compliance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energy planning / audits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Construction/Civil Engineering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Energy production/delivery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Mineral and resource extraction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Manufacturing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Non-profit / Global / NGOs</a:t>
            </a: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6536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Career opportunities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24085" cy="797379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/>
              <a:t>Introduction to EEE	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Gill Sans"/>
                <a:cs typeface="Gill Sans"/>
              </a:rPr>
              <a:t>Three engineering problems</a:t>
            </a:r>
          </a:p>
          <a:p>
            <a:pPr algn="ctr"/>
            <a:endParaRPr lang="en-US" sz="2000" dirty="0" smtClean="0">
              <a:latin typeface="Gill Sans"/>
              <a:cs typeface="Gill Sans"/>
            </a:endParaRPr>
          </a:p>
          <a:p>
            <a:pPr algn="ctr"/>
            <a:r>
              <a:rPr lang="en-US" sz="2000" dirty="0" smtClean="0">
                <a:latin typeface="Gill Sans"/>
                <a:cs typeface="Gill Sans"/>
              </a:rPr>
              <a:t>What do </a:t>
            </a:r>
            <a:r>
              <a:rPr lang="en-US" sz="2000" dirty="0" err="1" smtClean="0">
                <a:latin typeface="Gill Sans"/>
                <a:cs typeface="Gill Sans"/>
              </a:rPr>
              <a:t>EEE’s</a:t>
            </a:r>
            <a:r>
              <a:rPr lang="en-US" sz="2000" dirty="0" smtClean="0">
                <a:latin typeface="Gill Sans"/>
                <a:cs typeface="Gill Sans"/>
              </a:rPr>
              <a:t> do?</a:t>
            </a:r>
          </a:p>
          <a:p>
            <a:pPr algn="ctr"/>
            <a:endParaRPr lang="en-US" sz="2000" dirty="0" smtClean="0">
              <a:latin typeface="Gill Sans"/>
              <a:cs typeface="Gill Sans"/>
            </a:endParaRPr>
          </a:p>
          <a:p>
            <a:pPr algn="ctr"/>
            <a:r>
              <a:rPr lang="en-US" sz="2000" dirty="0" smtClean="0">
                <a:latin typeface="Gill Sans"/>
                <a:cs typeface="Gill Sans"/>
              </a:rPr>
              <a:t>What jobs are available?</a:t>
            </a:r>
          </a:p>
          <a:p>
            <a:pPr algn="ctr"/>
            <a:endParaRPr lang="en-US" sz="2000" dirty="0" smtClean="0">
              <a:latin typeface="Gill Sans"/>
              <a:cs typeface="Gill Sans"/>
            </a:endParaRPr>
          </a:p>
          <a:p>
            <a:pPr algn="ctr"/>
            <a:r>
              <a:rPr lang="en-US" sz="2000" dirty="0" smtClean="0">
                <a:latin typeface="Gill Sans"/>
                <a:cs typeface="Gill Sans"/>
              </a:rPr>
              <a:t>What are the degree options?</a:t>
            </a:r>
          </a:p>
          <a:p>
            <a:pPr algn="ctr"/>
            <a:endParaRPr lang="en-US" sz="2000" dirty="0" smtClean="0">
              <a:latin typeface="Gill Sans"/>
              <a:cs typeface="Gill Sans"/>
            </a:endParaRPr>
          </a:p>
          <a:p>
            <a:pPr algn="ctr"/>
            <a:r>
              <a:rPr lang="en-US" sz="2000" dirty="0" smtClean="0">
                <a:latin typeface="Gill Sans"/>
                <a:cs typeface="Gill Sans"/>
              </a:rPr>
              <a:t>What is it like to be an EEE student?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>
          <a:xfrm>
            <a:off x="3501203" y="1435100"/>
            <a:ext cx="4053840" cy="4343400"/>
            <a:chOff x="-392526" y="353552"/>
            <a:chExt cx="8890000" cy="9525000"/>
          </a:xfrm>
        </p:grpSpPr>
        <p:pic>
          <p:nvPicPr>
            <p:cNvPr id="8" name="Picture 7" descr="adams-d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7474" y="353552"/>
              <a:ext cx="1270000" cy="1587500"/>
            </a:xfrm>
            <a:prstGeom prst="rect">
              <a:avLst/>
            </a:prstGeom>
          </p:spPr>
        </p:pic>
        <p:pic>
          <p:nvPicPr>
            <p:cNvPr id="9" name="Picture 8" descr="adams-r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474" y="5116052"/>
              <a:ext cx="1270000" cy="1587500"/>
            </a:xfrm>
            <a:prstGeom prst="rect">
              <a:avLst/>
            </a:prstGeom>
          </p:spPr>
        </p:pic>
        <p:pic>
          <p:nvPicPr>
            <p:cNvPr id="10" name="Picture 9" descr="agrawal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7474" y="1941052"/>
              <a:ext cx="1270000" cy="1587500"/>
            </a:xfrm>
            <a:prstGeom prst="rect">
              <a:avLst/>
            </a:prstGeom>
          </p:spPr>
        </p:pic>
        <p:pic>
          <p:nvPicPr>
            <p:cNvPr id="11" name="Picture 10" descr="banks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7474" y="1941052"/>
              <a:ext cx="1270000" cy="1587500"/>
            </a:xfrm>
            <a:prstGeom prst="rect">
              <a:avLst/>
            </a:prstGeom>
          </p:spPr>
        </p:pic>
        <p:pic>
          <p:nvPicPr>
            <p:cNvPr id="12" name="Picture 11" descr="bickham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7474" y="353552"/>
              <a:ext cx="1270000" cy="1587500"/>
            </a:xfrm>
            <a:prstGeom prst="rect">
              <a:avLst/>
            </a:prstGeom>
          </p:spPr>
        </p:pic>
        <p:pic>
          <p:nvPicPr>
            <p:cNvPr id="13" name="Picture 12" descr="blatchley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7474" y="1941052"/>
              <a:ext cx="1270000" cy="1587500"/>
            </a:xfrm>
            <a:prstGeom prst="rect">
              <a:avLst/>
            </a:prstGeom>
          </p:spPr>
        </p:pic>
        <p:pic>
          <p:nvPicPr>
            <p:cNvPr id="14" name="Picture 13" descr="braun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7474" y="3528552"/>
              <a:ext cx="1270000" cy="1587500"/>
            </a:xfrm>
            <a:prstGeom prst="rect">
              <a:avLst/>
            </a:prstGeom>
          </p:spPr>
        </p:pic>
        <p:pic>
          <p:nvPicPr>
            <p:cNvPr id="15" name="Picture 14" descr="cardella.jpe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474" y="1941052"/>
              <a:ext cx="1270000" cy="1587500"/>
            </a:xfrm>
            <a:prstGeom prst="rect">
              <a:avLst/>
            </a:prstGeom>
          </p:spPr>
        </p:pic>
        <p:pic>
          <p:nvPicPr>
            <p:cNvPr id="16" name="Picture 15" descr="chaubey.jpe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7474" y="3528552"/>
              <a:ext cx="1270000" cy="1587500"/>
            </a:xfrm>
            <a:prstGeom prst="rect">
              <a:avLst/>
            </a:prstGeom>
          </p:spPr>
        </p:pic>
        <p:pic>
          <p:nvPicPr>
            <p:cNvPr id="17" name="Picture 16" descr="cooper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17474" y="1941052"/>
              <a:ext cx="1270000" cy="1587500"/>
            </a:xfrm>
            <a:prstGeom prst="rect">
              <a:avLst/>
            </a:prstGeom>
          </p:spPr>
        </p:pic>
        <p:pic>
          <p:nvPicPr>
            <p:cNvPr id="18" name="Picture 17" descr="cox.jpe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17474" y="3528552"/>
              <a:ext cx="1270000" cy="1587500"/>
            </a:xfrm>
            <a:prstGeom prst="rect">
              <a:avLst/>
            </a:prstGeom>
          </p:spPr>
        </p:pic>
        <p:pic>
          <p:nvPicPr>
            <p:cNvPr id="19" name="Picture 18" descr="crawford.jpe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87474" y="353552"/>
              <a:ext cx="1270000" cy="1587500"/>
            </a:xfrm>
            <a:prstGeom prst="rect">
              <a:avLst/>
            </a:prstGeom>
          </p:spPr>
        </p:pic>
        <p:pic>
          <p:nvPicPr>
            <p:cNvPr id="20" name="Picture 19" descr="delaurentis.jpe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17474" y="6703552"/>
              <a:ext cx="1270000" cy="1587500"/>
            </a:xfrm>
            <a:prstGeom prst="rect">
              <a:avLst/>
            </a:prstGeom>
          </p:spPr>
        </p:pic>
        <p:pic>
          <p:nvPicPr>
            <p:cNvPr id="21" name="Picture 20" descr="engel.jpe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87474" y="5116052"/>
              <a:ext cx="1270000" cy="1587500"/>
            </a:xfrm>
            <a:prstGeom prst="rect">
              <a:avLst/>
            </a:prstGeom>
          </p:spPr>
        </p:pic>
        <p:pic>
          <p:nvPicPr>
            <p:cNvPr id="22" name="Picture 21" descr="fentiman.jpe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47474" y="8291052"/>
              <a:ext cx="1270000" cy="1587500"/>
            </a:xfrm>
            <a:prstGeom prst="rect">
              <a:avLst/>
            </a:prstGeom>
          </p:spPr>
        </p:pic>
        <p:pic>
          <p:nvPicPr>
            <p:cNvPr id="23" name="Picture 22" descr="frankenberger.jpe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7474" y="6703552"/>
              <a:ext cx="1270000" cy="1587500"/>
            </a:xfrm>
            <a:prstGeom prst="rect">
              <a:avLst/>
            </a:prstGeom>
          </p:spPr>
        </p:pic>
        <p:pic>
          <p:nvPicPr>
            <p:cNvPr id="24" name="Picture 23" descr="garrison.jpe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392526" y="353552"/>
              <a:ext cx="1270000" cy="1587500"/>
            </a:xfrm>
            <a:prstGeom prst="rect">
              <a:avLst/>
            </a:prstGeom>
          </p:spPr>
        </p:pic>
        <p:pic>
          <p:nvPicPr>
            <p:cNvPr id="25" name="Picture 24" descr="handwerker.jpe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392526" y="3528552"/>
              <a:ext cx="1270000" cy="1587500"/>
            </a:xfrm>
            <a:prstGeom prst="rect">
              <a:avLst/>
            </a:prstGeom>
          </p:spPr>
        </p:pic>
        <p:pic>
          <p:nvPicPr>
            <p:cNvPr id="26" name="Picture 25" descr="harris.jpe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227474" y="5116052"/>
              <a:ext cx="1270000" cy="1587500"/>
            </a:xfrm>
            <a:prstGeom prst="rect">
              <a:avLst/>
            </a:prstGeom>
          </p:spPr>
        </p:pic>
        <p:pic>
          <p:nvPicPr>
            <p:cNvPr id="27" name="Picture 26" descr="heber.jpe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687474" y="8291052"/>
              <a:ext cx="1270000" cy="1587500"/>
            </a:xfrm>
            <a:prstGeom prst="rect">
              <a:avLst/>
            </a:prstGeom>
          </p:spPr>
        </p:pic>
        <p:pic>
          <p:nvPicPr>
            <p:cNvPr id="28" name="Picture 27" descr="hua.jpe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957474" y="6703552"/>
              <a:ext cx="1270000" cy="1587500"/>
            </a:xfrm>
            <a:prstGeom prst="rect">
              <a:avLst/>
            </a:prstGeom>
          </p:spPr>
        </p:pic>
        <p:pic>
          <p:nvPicPr>
            <p:cNvPr id="29" name="Picture 28" descr="iyer.jpeg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227474" y="3528552"/>
              <a:ext cx="1270000" cy="1587500"/>
            </a:xfrm>
            <a:prstGeom prst="rect">
              <a:avLst/>
            </a:prstGeom>
          </p:spPr>
        </p:pic>
        <p:pic>
          <p:nvPicPr>
            <p:cNvPr id="30" name="Picture 29" descr="jacko.jpeg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-392526" y="5116052"/>
              <a:ext cx="1270000" cy="1587500"/>
            </a:xfrm>
            <a:prstGeom prst="rect">
              <a:avLst/>
            </a:prstGeom>
          </p:spPr>
        </p:pic>
        <p:pic>
          <p:nvPicPr>
            <p:cNvPr id="31" name="Picture 30" descr="jafvert.jpeg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-392526" y="1941052"/>
              <a:ext cx="1270000" cy="1587500"/>
            </a:xfrm>
            <a:prstGeom prst="rect">
              <a:avLst/>
            </a:prstGeom>
          </p:spPr>
        </p:pic>
        <p:pic>
          <p:nvPicPr>
            <p:cNvPr id="32" name="Picture 31" descr="ladisch.jpe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227474" y="6703552"/>
              <a:ext cx="1270000" cy="1587500"/>
            </a:xfrm>
            <a:prstGeom prst="rect">
              <a:avLst/>
            </a:prstGeom>
          </p:spPr>
        </p:pic>
        <p:pic>
          <p:nvPicPr>
            <p:cNvPr id="33" name="Picture 32" descr="lee.jpeg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147474" y="5116052"/>
              <a:ext cx="1270000" cy="1587500"/>
            </a:xfrm>
            <a:prstGeom prst="rect">
              <a:avLst/>
            </a:prstGeom>
          </p:spPr>
        </p:pic>
        <p:pic>
          <p:nvPicPr>
            <p:cNvPr id="34" name="Picture 33" descr="mohtar.jpeg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47474" y="353552"/>
              <a:ext cx="1270000" cy="1587500"/>
            </a:xfrm>
            <a:prstGeom prst="rect">
              <a:avLst/>
            </a:prstGeom>
          </p:spPr>
        </p:pic>
        <p:pic>
          <p:nvPicPr>
            <p:cNvPr id="35" name="Picture 34" descr="nies.jpeg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147474" y="3528552"/>
              <a:ext cx="1270000" cy="1587500"/>
            </a:xfrm>
            <a:prstGeom prst="rect">
              <a:avLst/>
            </a:prstGeom>
          </p:spPr>
        </p:pic>
        <p:pic>
          <p:nvPicPr>
            <p:cNvPr id="36" name="Picture 35" descr="oakes.jpeg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227474" y="8291052"/>
              <a:ext cx="1270000" cy="1587500"/>
            </a:xfrm>
            <a:prstGeom prst="rect">
              <a:avLst/>
            </a:prstGeom>
          </p:spPr>
        </p:pic>
        <p:pic>
          <p:nvPicPr>
            <p:cNvPr id="37" name="Picture 36" descr="pawley.jpeg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957474" y="5116052"/>
              <a:ext cx="1270000" cy="1587500"/>
            </a:xfrm>
            <a:prstGeom prst="rect">
              <a:avLst/>
            </a:prstGeom>
          </p:spPr>
        </p:pic>
        <p:pic>
          <p:nvPicPr>
            <p:cNvPr id="38" name="Picture 37" descr="porterfield.jpeg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417474" y="353552"/>
              <a:ext cx="1270000" cy="1587500"/>
            </a:xfrm>
            <a:prstGeom prst="rect">
              <a:avLst/>
            </a:prstGeom>
          </p:spPr>
        </p:pic>
        <p:pic>
          <p:nvPicPr>
            <p:cNvPr id="39" name="Picture 38" descr="qu.jpeg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77474" y="3528552"/>
              <a:ext cx="1270000" cy="1587500"/>
            </a:xfrm>
            <a:prstGeom prst="rect">
              <a:avLst/>
            </a:prstGeom>
          </p:spPr>
        </p:pic>
        <p:pic>
          <p:nvPicPr>
            <p:cNvPr id="40" name="Picture 39" descr="ramani.jpeg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77474" y="5116052"/>
              <a:ext cx="1270000" cy="1587500"/>
            </a:xfrm>
            <a:prstGeom prst="rect">
              <a:avLst/>
            </a:prstGeom>
          </p:spPr>
        </p:pic>
        <p:pic>
          <p:nvPicPr>
            <p:cNvPr id="41" name="Picture 40" descr="rao.jpeg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77474" y="8291052"/>
              <a:ext cx="1270000" cy="1587500"/>
            </a:xfrm>
            <a:prstGeom prst="rect">
              <a:avLst/>
            </a:prstGeom>
          </p:spPr>
        </p:pic>
        <p:pic>
          <p:nvPicPr>
            <p:cNvPr id="42" name="Picture 41" descr="shin.jpeg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877474" y="353552"/>
              <a:ext cx="1270000" cy="1587500"/>
            </a:xfrm>
            <a:prstGeom prst="rect">
              <a:avLst/>
            </a:prstGeom>
          </p:spPr>
        </p:pic>
        <p:pic>
          <p:nvPicPr>
            <p:cNvPr id="43" name="Picture 42" descr="strobel.jpeg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5957474" y="8291052"/>
              <a:ext cx="1270000" cy="1587500"/>
            </a:xfrm>
            <a:prstGeom prst="rect">
              <a:avLst/>
            </a:prstGeom>
          </p:spPr>
        </p:pic>
        <p:pic>
          <p:nvPicPr>
            <p:cNvPr id="44" name="Picture 43" descr="sutherland.jpeg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-392526" y="6703552"/>
              <a:ext cx="1270000" cy="1587500"/>
            </a:xfrm>
            <a:prstGeom prst="rect">
              <a:avLst/>
            </a:prstGeom>
          </p:spPr>
        </p:pic>
        <p:pic>
          <p:nvPicPr>
            <p:cNvPr id="45" name="Picture 44" descr="tao.jpeg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-392526" y="8291052"/>
              <a:ext cx="1270000" cy="1587500"/>
            </a:xfrm>
            <a:prstGeom prst="rect">
              <a:avLst/>
            </a:prstGeom>
          </p:spPr>
        </p:pic>
        <p:pic>
          <p:nvPicPr>
            <p:cNvPr id="46" name="Picture 45" descr="turco.jpeg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687474" y="6703552"/>
              <a:ext cx="1270000" cy="1587500"/>
            </a:xfrm>
            <a:prstGeom prst="rect">
              <a:avLst/>
            </a:prstGeom>
          </p:spPr>
        </p:pic>
        <p:pic>
          <p:nvPicPr>
            <p:cNvPr id="47" name="Picture 46" descr="uhan.jpeg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3417474" y="8291052"/>
              <a:ext cx="1270000" cy="1587500"/>
            </a:xfrm>
            <a:prstGeom prst="rect">
              <a:avLst/>
            </a:prstGeom>
          </p:spPr>
        </p:pic>
        <p:pic>
          <p:nvPicPr>
            <p:cNvPr id="48" name="Picture 47" descr="youngblood.jpeg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2147474" y="1941052"/>
              <a:ext cx="1270000" cy="1587500"/>
            </a:xfrm>
            <a:prstGeom prst="rect">
              <a:avLst/>
            </a:prstGeom>
          </p:spPr>
        </p:pic>
        <p:pic>
          <p:nvPicPr>
            <p:cNvPr id="49" name="Picture 48" descr="zhao.jpeg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2147474" y="6703552"/>
              <a:ext cx="1270000" cy="1587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6318" y="1417638"/>
            <a:ext cx="64008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Public sector EEE employment: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Federal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Environmental Protection Agency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Dept. of Energy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Army Corps of Engineers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Dept. of Interior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State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IDEM (Indiana Dept of Environ. Mgmt.)</a:t>
            </a:r>
          </a:p>
          <a:p>
            <a:pPr lvl="2"/>
            <a:r>
              <a:rPr lang="en-US" sz="1995" dirty="0" smtClean="0">
                <a:latin typeface="Gill Sans"/>
                <a:cs typeface="Gill Sans"/>
              </a:rPr>
              <a:t>Purdue University</a:t>
            </a:r>
          </a:p>
          <a:p>
            <a:pPr lvl="1"/>
            <a:r>
              <a:rPr lang="en-US" sz="2295" dirty="0" smtClean="0">
                <a:latin typeface="Gill Sans"/>
                <a:cs typeface="Gill Sans"/>
              </a:rPr>
              <a:t>Local</a:t>
            </a:r>
          </a:p>
          <a:p>
            <a:pPr lvl="2"/>
            <a:r>
              <a:rPr lang="en-US" sz="2000" dirty="0" smtClean="0">
                <a:latin typeface="Gill Sans"/>
                <a:cs typeface="Gill Sans"/>
              </a:rPr>
              <a:t>water/wastewater districts</a:t>
            </a:r>
          </a:p>
          <a:p>
            <a:pPr lvl="2"/>
            <a:r>
              <a:rPr lang="en-US" sz="2000" dirty="0" smtClean="0">
                <a:latin typeface="Gill Sans"/>
                <a:cs typeface="Gill Sans"/>
              </a:rPr>
              <a:t>city departments of engineering/planning</a:t>
            </a: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6536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Career opportunities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64008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Bureau of Labor Statistics data:</a:t>
            </a:r>
          </a:p>
          <a:p>
            <a:pPr lvl="1">
              <a:buNone/>
            </a:pPr>
            <a:r>
              <a:rPr lang="en-US" sz="2595" dirty="0" smtClean="0">
                <a:latin typeface="Gill Sans"/>
                <a:cs typeface="Gill Sans"/>
              </a:rPr>
              <a:t>in 2009, the </a:t>
            </a:r>
            <a:r>
              <a:rPr lang="en-US" sz="2595" b="1" dirty="0" smtClean="0">
                <a:latin typeface="Gill Sans"/>
                <a:cs typeface="Gill Sans"/>
              </a:rPr>
              <a:t>median </a:t>
            </a:r>
            <a:r>
              <a:rPr lang="en-US" sz="2595" dirty="0" smtClean="0">
                <a:latin typeface="Gill Sans"/>
                <a:cs typeface="Gill Sans"/>
              </a:rPr>
              <a:t>salary was $77K for EEE jobs in the US.</a:t>
            </a: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  <a:p>
            <a:pPr lvl="1">
              <a:buNone/>
            </a:pPr>
            <a:endParaRPr lang="en-US" sz="2595" dirty="0" smtClean="0">
              <a:latin typeface="Gill Sans"/>
              <a:cs typeface="Gill Sans"/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919576" y="3116914"/>
            <a:ext cx="6243224" cy="2713898"/>
            <a:chOff x="2609917" y="2131278"/>
            <a:chExt cx="6243224" cy="2713898"/>
          </a:xfrm>
        </p:grpSpPr>
        <p:grpSp>
          <p:nvGrpSpPr>
            <p:cNvPr id="8" name="Group 18"/>
            <p:cNvGrpSpPr/>
            <p:nvPr/>
          </p:nvGrpSpPr>
          <p:grpSpPr>
            <a:xfrm>
              <a:off x="2609917" y="2667000"/>
              <a:ext cx="6243224" cy="521732"/>
              <a:chOff x="2609917" y="3974068"/>
              <a:chExt cx="6243224" cy="5217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966830" y="4304903"/>
                <a:ext cx="5486400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2857102" y="4381103"/>
                <a:ext cx="227806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228702" y="4381103"/>
                <a:ext cx="227806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600302" y="4381103"/>
                <a:ext cx="227806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6971902" y="4381103"/>
                <a:ext cx="227806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8343502" y="4381103"/>
                <a:ext cx="227806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609917" y="3974068"/>
                <a:ext cx="723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$60K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01000" y="3974068"/>
                <a:ext cx="852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$100K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24717" y="3974068"/>
                <a:ext cx="723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$90K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51529" y="3974068"/>
                <a:ext cx="723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$80K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43280" y="3974068"/>
                <a:ext cx="723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$70K</a:t>
                </a:r>
                <a:endParaRPr lang="en-US" dirty="0"/>
              </a:p>
            </p:txBody>
          </p:sp>
        </p:grpSp>
        <p:grpSp>
          <p:nvGrpSpPr>
            <p:cNvPr id="9" name="Group 30"/>
            <p:cNvGrpSpPr/>
            <p:nvPr/>
          </p:nvGrpSpPr>
          <p:grpSpPr>
            <a:xfrm>
              <a:off x="3962400" y="2131278"/>
              <a:ext cx="4226244" cy="2713898"/>
              <a:chOff x="3962400" y="2131278"/>
              <a:chExt cx="4226244" cy="271389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181600" y="3198541"/>
                <a:ext cx="492443" cy="88769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BME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48535" y="3178985"/>
                <a:ext cx="492443" cy="72464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CE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53200" y="3174621"/>
                <a:ext cx="492443" cy="91161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CHE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00600" y="3812429"/>
                <a:ext cx="492443" cy="60717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IE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7400" y="3219597"/>
                <a:ext cx="492443" cy="67129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EE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67400" y="3984404"/>
                <a:ext cx="492443" cy="86077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MSE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63135" y="3201045"/>
                <a:ext cx="492443" cy="88519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AAE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62400" y="3227720"/>
                <a:ext cx="492443" cy="85851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ABE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696201" y="3219098"/>
                <a:ext cx="492443" cy="74330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NE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29200" y="4024111"/>
                <a:ext cx="492443" cy="74330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>
                    <a:latin typeface="Gill Sans"/>
                    <a:cs typeface="Gill Sans"/>
                  </a:rPr>
                  <a:t>ME </a:t>
                </a:r>
                <a:r>
                  <a:rPr lang="en-US" sz="2000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dirty="0">
                  <a:latin typeface="Gill Sans"/>
                  <a:cs typeface="Gill San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000656" y="2131278"/>
                <a:ext cx="492443" cy="917504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2000" b="1" dirty="0" smtClean="0">
                    <a:latin typeface="Gill Sans"/>
                    <a:cs typeface="Gill Sans"/>
                  </a:rPr>
                  <a:t>EEE </a:t>
                </a:r>
                <a:r>
                  <a:rPr lang="en-US" sz="2000" b="1" dirty="0" err="1" smtClean="0">
                    <a:latin typeface="Gill Sans"/>
                    <a:cs typeface="Gill Sans"/>
                    <a:sym typeface="Wingdings"/>
                  </a:rPr>
                  <a:t></a:t>
                </a:r>
                <a:endParaRPr lang="en-US" sz="2000" b="1" dirty="0">
                  <a:latin typeface="Gill Sans"/>
                  <a:cs typeface="Gill Sans"/>
                </a:endParaRPr>
              </a:p>
            </p:txBody>
          </p:sp>
        </p:grpSp>
      </p:grp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6536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Career opportunities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0939" y="533925"/>
            <a:ext cx="6331430" cy="6422934"/>
            <a:chOff x="1219200" y="685800"/>
            <a:chExt cx="5638800" cy="5915318"/>
          </a:xfrm>
        </p:grpSpPr>
        <p:grpSp>
          <p:nvGrpSpPr>
            <p:cNvPr id="8" name="Group 11"/>
            <p:cNvGrpSpPr/>
            <p:nvPr/>
          </p:nvGrpSpPr>
          <p:grpSpPr>
            <a:xfrm>
              <a:off x="1219200" y="685800"/>
              <a:ext cx="2479105" cy="5334000"/>
              <a:chOff x="3200400" y="533400"/>
              <a:chExt cx="2479105" cy="5334000"/>
            </a:xfrm>
          </p:grpSpPr>
          <p:sp>
            <p:nvSpPr>
              <p:cNvPr id="15" name="Can 14"/>
              <p:cNvSpPr/>
              <p:nvPr/>
            </p:nvSpPr>
            <p:spPr>
              <a:xfrm>
                <a:off x="3200400" y="4724400"/>
                <a:ext cx="2286000" cy="1143000"/>
              </a:xfrm>
              <a:prstGeom prst="can">
                <a:avLst>
                  <a:gd name="adj" fmla="val 3373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6" name="Can 2"/>
              <p:cNvSpPr/>
              <p:nvPr/>
            </p:nvSpPr>
            <p:spPr>
              <a:xfrm>
                <a:off x="3200400" y="3200400"/>
                <a:ext cx="2286000" cy="1691640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an 3"/>
              <p:cNvSpPr/>
              <p:nvPr/>
            </p:nvSpPr>
            <p:spPr>
              <a:xfrm>
                <a:off x="3200400" y="2286000"/>
                <a:ext cx="2286000" cy="1115568"/>
              </a:xfrm>
              <a:prstGeom prst="can">
                <a:avLst>
                  <a:gd name="adj" fmla="val 3395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an 4"/>
              <p:cNvSpPr/>
              <p:nvPr/>
            </p:nvSpPr>
            <p:spPr>
              <a:xfrm>
                <a:off x="3200400" y="865632"/>
                <a:ext cx="2286000" cy="1572768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5"/>
              <p:cNvSpPr/>
              <p:nvPr/>
            </p:nvSpPr>
            <p:spPr>
              <a:xfrm>
                <a:off x="3200400" y="533400"/>
                <a:ext cx="2286000" cy="457200"/>
              </a:xfrm>
              <a:prstGeom prst="can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6"/>
              <p:cNvSpPr/>
              <p:nvPr/>
            </p:nvSpPr>
            <p:spPr>
              <a:xfrm>
                <a:off x="3393505" y="682823"/>
                <a:ext cx="2286000" cy="340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Gill Sans"/>
                    <a:cs typeface="Gill Sans"/>
                  </a:rPr>
                  <a:t>Electives (5)</a:t>
                </a:r>
              </a:p>
            </p:txBody>
          </p:sp>
          <p:sp>
            <p:nvSpPr>
              <p:cNvPr id="21" name="Rectangle 7"/>
              <p:cNvSpPr/>
              <p:nvPr/>
            </p:nvSpPr>
            <p:spPr>
              <a:xfrm>
                <a:off x="3200400" y="1229114"/>
                <a:ext cx="2286000" cy="1105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Gill Sans"/>
                    <a:cs typeface="Gill Sans"/>
                  </a:rPr>
                  <a:t>Environmental and</a:t>
                </a:r>
              </a:p>
              <a:p>
                <a:r>
                  <a:rPr lang="en-US" dirty="0" smtClean="0">
                    <a:latin typeface="Gill Sans"/>
                    <a:cs typeface="Gill Sans"/>
                  </a:rPr>
                  <a:t>Ecological Engineering</a:t>
                </a:r>
              </a:p>
              <a:p>
                <a:r>
                  <a:rPr lang="en-US" dirty="0" smtClean="0">
                    <a:latin typeface="Gill Sans"/>
                    <a:cs typeface="Gill Sans"/>
                  </a:rPr>
                  <a:t>area focus courses (39-40)</a:t>
                </a:r>
              </a:p>
            </p:txBody>
          </p:sp>
          <p:sp>
            <p:nvSpPr>
              <p:cNvPr id="22" name="Rectangle 8"/>
              <p:cNvSpPr/>
              <p:nvPr/>
            </p:nvSpPr>
            <p:spPr>
              <a:xfrm>
                <a:off x="3200400" y="2677180"/>
                <a:ext cx="2362200" cy="59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Gill Sans"/>
                    <a:cs typeface="Gill Sans"/>
                  </a:rPr>
                  <a:t>Engineering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Gill Sans"/>
                    <a:cs typeface="Gill Sans"/>
                  </a:rPr>
                  <a:t>Fundamentals (</a:t>
                </a:r>
                <a:r>
                  <a:rPr lang="en-US" dirty="0" smtClean="0">
                    <a:latin typeface="Gill Sans"/>
                    <a:cs typeface="Gill Sans"/>
                  </a:rPr>
                  <a:t>17</a:t>
                </a:r>
                <a:r>
                  <a:rPr lang="en-US" dirty="0" smtClean="0">
                    <a:solidFill>
                      <a:schemeClr val="tx1"/>
                    </a:solidFill>
                    <a:latin typeface="Gill Sans"/>
                    <a:cs typeface="Gill Sans"/>
                  </a:rPr>
                  <a:t>)</a:t>
                </a:r>
              </a:p>
            </p:txBody>
          </p:sp>
          <p:sp>
            <p:nvSpPr>
              <p:cNvPr id="23" name="Rectangle 9"/>
              <p:cNvSpPr/>
              <p:nvPr/>
            </p:nvSpPr>
            <p:spPr>
              <a:xfrm>
                <a:off x="3200400" y="3886200"/>
                <a:ext cx="2286000" cy="59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Gill Sans"/>
                    <a:cs typeface="Gill Sans"/>
                  </a:rPr>
                  <a:t>Math and Science</a:t>
                </a:r>
              </a:p>
              <a:p>
                <a:r>
                  <a:rPr lang="en-US" dirty="0" smtClean="0">
                    <a:latin typeface="Gill Sans"/>
                    <a:cs typeface="Gill Sans"/>
                  </a:rPr>
                  <a:t>Tools (37-39)</a:t>
                </a:r>
                <a:endParaRPr lang="en-US" dirty="0" smtClean="0">
                  <a:solidFill>
                    <a:schemeClr val="tx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24" name="Rectangle 10"/>
              <p:cNvSpPr/>
              <p:nvPr/>
            </p:nvSpPr>
            <p:spPr>
              <a:xfrm>
                <a:off x="3200400" y="5191780"/>
                <a:ext cx="2286000" cy="59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Gill Sans"/>
                    <a:cs typeface="Gill Sans"/>
                  </a:rPr>
                  <a:t>Society and Humanity</a:t>
                </a:r>
              </a:p>
              <a:p>
                <a:r>
                  <a:rPr lang="en-US" dirty="0" smtClean="0">
                    <a:latin typeface="Gill Sans"/>
                    <a:cs typeface="Gill Sans"/>
                  </a:rPr>
                  <a:t>Core (Gen Ed) </a:t>
                </a:r>
                <a:r>
                  <a:rPr lang="en-US" dirty="0" smtClean="0">
                    <a:solidFill>
                      <a:schemeClr val="tx1"/>
                    </a:solidFill>
                    <a:latin typeface="Gill Sans"/>
                    <a:cs typeface="Gill Sans"/>
                  </a:rPr>
                  <a:t>(25)</a:t>
                </a:r>
              </a:p>
            </p:txBody>
          </p:sp>
        </p:grpSp>
        <p:sp>
          <p:nvSpPr>
            <p:cNvPr id="9" name="Left Brace 8"/>
            <p:cNvSpPr/>
            <p:nvPr/>
          </p:nvSpPr>
          <p:spPr>
            <a:xfrm>
              <a:off x="3581400" y="767743"/>
              <a:ext cx="609600" cy="375257"/>
            </a:xfrm>
            <a:prstGeom prst="leftBrace">
              <a:avLst>
                <a:gd name="adj1" fmla="val 23938"/>
                <a:gd name="adj2" fmla="val 53803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3581400" y="1447800"/>
              <a:ext cx="609600" cy="685800"/>
            </a:xfrm>
            <a:prstGeom prst="leftBrace">
              <a:avLst>
                <a:gd name="adj1" fmla="val 23938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3581400" y="2338864"/>
              <a:ext cx="609600" cy="1215103"/>
            </a:xfrm>
            <a:prstGeom prst="leftBrace">
              <a:avLst>
                <a:gd name="adj1" fmla="val 23938"/>
                <a:gd name="adj2" fmla="val 5129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3581400" y="3750239"/>
              <a:ext cx="609600" cy="1473813"/>
            </a:xfrm>
            <a:prstGeom prst="leftBrace">
              <a:avLst>
                <a:gd name="adj1" fmla="val 23938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3581400" y="5400726"/>
              <a:ext cx="609600" cy="495300"/>
            </a:xfrm>
            <a:prstGeom prst="leftBrace">
              <a:avLst>
                <a:gd name="adj1" fmla="val 23938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762000"/>
              <a:ext cx="2743200" cy="583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Technical Electives (5)</a:t>
              </a:r>
            </a:p>
            <a:p>
              <a:pPr marL="342900" indent="-342900"/>
              <a:endParaRPr lang="en-US" sz="1400" dirty="0" smtClean="0">
                <a:latin typeface="Gill Sans"/>
                <a:cs typeface="Gill Sans"/>
              </a:endParaRPr>
            </a:p>
            <a:p>
              <a:pPr marL="342900" indent="-342900"/>
              <a:endParaRPr lang="en-US" sz="1400" dirty="0" smtClean="0">
                <a:latin typeface="Gill Sans"/>
                <a:cs typeface="Gill Sans"/>
              </a:endParaRP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Required (15-16): EEE 250, EEE 300, EEE 430, CE 350/ABE 325, CE 355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EEE Selective (18)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Ecology (6) </a:t>
              </a:r>
            </a:p>
            <a:p>
              <a:pPr marL="342900" indent="-342900"/>
              <a:endParaRPr lang="en-US" sz="1400" dirty="0" smtClean="0">
                <a:latin typeface="Gill Sans"/>
                <a:cs typeface="Gill Sans"/>
              </a:endParaRP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Statics and dynamics (3)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Thermodynamics (3)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Fluid Mechanics (4)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Senior Design (3)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Statistics (3)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Professional Preparation (1)</a:t>
              </a:r>
            </a:p>
            <a:p>
              <a:pPr marL="342900" indent="-342900"/>
              <a:endParaRPr lang="en-US" sz="1400" dirty="0" smtClean="0">
                <a:latin typeface="Gill Sans"/>
                <a:cs typeface="Gill Sans"/>
              </a:endParaRP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Calculus I and II (8-10)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Multivariable Calculus (4)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Linear Algebra / Diff. Eqns. (4)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Chemistry I and II (8)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Organic Chemistry (4)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Physics (3)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Biology (2)</a:t>
              </a:r>
            </a:p>
            <a:p>
              <a:pPr marL="342900" indent="-342900"/>
              <a:endParaRPr lang="en-US" sz="1400" dirty="0" smtClean="0">
                <a:latin typeface="Gill Sans"/>
                <a:cs typeface="Gill Sans"/>
              </a:endParaRP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English Composition: ENGL 106 (4)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Speech Communication: COM 114 (3)</a:t>
              </a:r>
            </a:p>
            <a:p>
              <a:pPr marL="342900" indent="-342900"/>
              <a:r>
                <a:rPr lang="en-US" sz="1400" dirty="0" smtClean="0">
                  <a:latin typeface="Gill Sans"/>
                  <a:cs typeface="Gill Sans"/>
                </a:rPr>
                <a:t>General Education Electives (18)</a:t>
              </a:r>
            </a:p>
            <a:p>
              <a:pPr marL="342900" indent="-342900"/>
              <a:endParaRPr lang="en-US" sz="1400" dirty="0" smtClean="0">
                <a:latin typeface="Gill Sans"/>
                <a:cs typeface="Gill Sans"/>
              </a:endParaRPr>
            </a:p>
            <a:p>
              <a:endParaRPr lang="en-US" sz="1400" dirty="0">
                <a:latin typeface="Gill Sans"/>
                <a:cs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300939" y="533925"/>
            <a:ext cx="2783621" cy="5791731"/>
            <a:chOff x="3200400" y="533400"/>
            <a:chExt cx="2479105" cy="5334000"/>
          </a:xfrm>
        </p:grpSpPr>
        <p:sp>
          <p:nvSpPr>
            <p:cNvPr id="15" name="Can 14"/>
            <p:cNvSpPr/>
            <p:nvPr/>
          </p:nvSpPr>
          <p:spPr>
            <a:xfrm>
              <a:off x="3200400" y="4724400"/>
              <a:ext cx="2286000" cy="1143000"/>
            </a:xfrm>
            <a:prstGeom prst="can">
              <a:avLst>
                <a:gd name="adj" fmla="val 3373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6" name="Can 2"/>
            <p:cNvSpPr/>
            <p:nvPr/>
          </p:nvSpPr>
          <p:spPr>
            <a:xfrm>
              <a:off x="3200400" y="3200400"/>
              <a:ext cx="2286000" cy="1691640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3"/>
            <p:cNvSpPr/>
            <p:nvPr/>
          </p:nvSpPr>
          <p:spPr>
            <a:xfrm>
              <a:off x="3200400" y="2286000"/>
              <a:ext cx="2286000" cy="1115568"/>
            </a:xfrm>
            <a:prstGeom prst="can">
              <a:avLst>
                <a:gd name="adj" fmla="val 33953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4"/>
            <p:cNvSpPr/>
            <p:nvPr/>
          </p:nvSpPr>
          <p:spPr>
            <a:xfrm>
              <a:off x="3200400" y="865632"/>
              <a:ext cx="2286000" cy="1572768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5"/>
            <p:cNvSpPr/>
            <p:nvPr/>
          </p:nvSpPr>
          <p:spPr>
            <a:xfrm>
              <a:off x="3200400" y="533400"/>
              <a:ext cx="2286000" cy="457200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"/>
            <p:cNvSpPr/>
            <p:nvPr/>
          </p:nvSpPr>
          <p:spPr>
            <a:xfrm>
              <a:off x="3393505" y="682823"/>
              <a:ext cx="2286000" cy="340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Electives (5)</a:t>
              </a:r>
            </a:p>
          </p:txBody>
        </p:sp>
        <p:sp>
          <p:nvSpPr>
            <p:cNvPr id="21" name="Rectangle 7"/>
            <p:cNvSpPr/>
            <p:nvPr/>
          </p:nvSpPr>
          <p:spPr>
            <a:xfrm>
              <a:off x="3200400" y="1229114"/>
              <a:ext cx="2286000" cy="1105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Gill Sans"/>
                  <a:cs typeface="Gill Sans"/>
                </a:rPr>
                <a:t>Environmental and</a:t>
              </a:r>
            </a:p>
            <a:p>
              <a:r>
                <a:rPr lang="en-US" dirty="0" smtClean="0">
                  <a:latin typeface="Gill Sans"/>
                  <a:cs typeface="Gill Sans"/>
                </a:rPr>
                <a:t>Ecological Engineering</a:t>
              </a:r>
            </a:p>
            <a:p>
              <a:r>
                <a:rPr lang="en-US" dirty="0" smtClean="0">
                  <a:latin typeface="Gill Sans"/>
                  <a:cs typeface="Gill Sans"/>
                </a:rPr>
                <a:t>area focus courses (39-40)</a:t>
              </a:r>
            </a:p>
          </p:txBody>
        </p:sp>
        <p:sp>
          <p:nvSpPr>
            <p:cNvPr id="22" name="Rectangle 8"/>
            <p:cNvSpPr/>
            <p:nvPr/>
          </p:nvSpPr>
          <p:spPr>
            <a:xfrm>
              <a:off x="3200400" y="2677180"/>
              <a:ext cx="2362200" cy="595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Gill Sans"/>
                  <a:cs typeface="Gill Sans"/>
                </a:rPr>
                <a:t>Engineering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Gill Sans"/>
                  <a:cs typeface="Gill Sans"/>
                </a:rPr>
                <a:t>Fundamentals (</a:t>
              </a:r>
              <a:r>
                <a:rPr lang="en-US" dirty="0" smtClean="0">
                  <a:latin typeface="Gill Sans"/>
                  <a:cs typeface="Gill Sans"/>
                </a:rPr>
                <a:t>17</a:t>
              </a:r>
              <a:r>
                <a:rPr lang="en-US" dirty="0" smtClean="0">
                  <a:solidFill>
                    <a:schemeClr val="tx1"/>
                  </a:solidFill>
                  <a:latin typeface="Gill Sans"/>
                  <a:cs typeface="Gill Sans"/>
                </a:rPr>
                <a:t>)</a:t>
              </a:r>
            </a:p>
          </p:txBody>
        </p:sp>
        <p:sp>
          <p:nvSpPr>
            <p:cNvPr id="23" name="Rectangle 9"/>
            <p:cNvSpPr/>
            <p:nvPr/>
          </p:nvSpPr>
          <p:spPr>
            <a:xfrm>
              <a:off x="3200400" y="3886200"/>
              <a:ext cx="2286000" cy="595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Math and Science</a:t>
              </a:r>
            </a:p>
            <a:p>
              <a:r>
                <a:rPr lang="en-US" dirty="0" smtClean="0">
                  <a:latin typeface="Gill Sans"/>
                  <a:cs typeface="Gill Sans"/>
                </a:rPr>
                <a:t>Tools (37-39)</a:t>
              </a:r>
              <a:endParaRPr lang="en-US" dirty="0" smtClean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24" name="Rectangle 10"/>
            <p:cNvSpPr/>
            <p:nvPr/>
          </p:nvSpPr>
          <p:spPr>
            <a:xfrm>
              <a:off x="3200400" y="5191780"/>
              <a:ext cx="2286000" cy="595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Gill Sans"/>
                  <a:cs typeface="Gill Sans"/>
                </a:rPr>
                <a:t>Society and Humanity</a:t>
              </a:r>
            </a:p>
            <a:p>
              <a:r>
                <a:rPr lang="en-US" dirty="0" smtClean="0">
                  <a:latin typeface="Gill Sans"/>
                  <a:cs typeface="Gill Sans"/>
                </a:rPr>
                <a:t>Core (Gen Ed) </a:t>
              </a:r>
              <a:r>
                <a:rPr lang="en-US" dirty="0" smtClean="0">
                  <a:solidFill>
                    <a:schemeClr val="tx1"/>
                  </a:solidFill>
                  <a:latin typeface="Gill Sans"/>
                  <a:cs typeface="Gill Sans"/>
                </a:rPr>
                <a:t>(25)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269964" y="2643696"/>
            <a:ext cx="2783621" cy="372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9964" y="376330"/>
            <a:ext cx="2683331" cy="689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6760" y="2958272"/>
            <a:ext cx="72077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Gill Sans"/>
                <a:cs typeface="Gill Sans"/>
              </a:rPr>
              <a:t>Traditional Environmental Engineering Skills: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2400" dirty="0" smtClean="0">
                <a:latin typeface="Gill Sans"/>
                <a:cs typeface="Gill Sans"/>
              </a:rPr>
              <a:t>CE 350/ABE 325, EEE 300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Gill Sans"/>
                <a:cs typeface="Gill Sans"/>
              </a:rPr>
              <a:t>Complex Systems and Sustainability: 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2400" dirty="0" smtClean="0">
                <a:latin typeface="Gill Sans"/>
                <a:cs typeface="Gill Sans"/>
              </a:rPr>
              <a:t>EEE 250, CE 355, EEE 430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Gill Sans"/>
                <a:cs typeface="Gill Sans"/>
              </a:rPr>
              <a:t>Flexibility to Study across Environment and Engineering: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2400" dirty="0" smtClean="0">
                <a:latin typeface="Gill Sans"/>
                <a:cs typeface="Gill Sans"/>
              </a:rPr>
              <a:t>18 credits of EEE </a:t>
            </a:r>
            <a:r>
              <a:rPr lang="en-US" sz="2400" dirty="0" err="1" smtClean="0">
                <a:latin typeface="Gill Sans"/>
                <a:cs typeface="Gill Sans"/>
              </a:rPr>
              <a:t>Selectives</a:t>
            </a:r>
            <a:endParaRPr lang="en-US" sz="2400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Gill Sans"/>
                <a:cs typeface="Gill Sans"/>
              </a:rPr>
              <a:t>Ecology Focus: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2400" dirty="0" smtClean="0">
                <a:latin typeface="Gill Sans"/>
                <a:cs typeface="Gill Sans"/>
              </a:rPr>
              <a:t>BIOL 286, BIOL 585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658" y="1030359"/>
            <a:ext cx="294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smtClean="0">
                <a:latin typeface="Gill Sans"/>
                <a:cs typeface="Gill Sans"/>
              </a:rPr>
              <a:t>THESE ARE THE COURSES THAT HELP MAKE PURDUE EEE UNIQUE: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-BSEEEcomparison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36306" t="24339" r="6406" b="31746"/>
              <a:stretch>
                <a:fillRect/>
              </a:stretch>
            </p:blipFill>
          </mc:Choice>
          <mc:Fallback>
            <p:blipFill>
              <a:blip r:embed="rId3"/>
              <a:srcRect l="36306" t="24339" r="6406" b="31746"/>
              <a:stretch>
                <a:fillRect/>
              </a:stretch>
            </p:blipFill>
          </mc:Fallback>
        </mc:AlternateContent>
        <p:spPr>
          <a:xfrm>
            <a:off x="12100" y="-8427"/>
            <a:ext cx="7075709" cy="701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622" y="9005"/>
            <a:ext cx="3902338" cy="5853113"/>
          </a:xfrm>
        </p:spPr>
        <p:txBody>
          <a:bodyPr/>
          <a:lstStyle/>
          <a:p>
            <a:r>
              <a:rPr lang="en-US" dirty="0" smtClean="0"/>
              <a:t>Study Abroad</a:t>
            </a:r>
          </a:p>
          <a:p>
            <a:r>
              <a:rPr lang="en-US" dirty="0" smtClean="0"/>
              <a:t>REU – NSF</a:t>
            </a:r>
          </a:p>
          <a:p>
            <a:r>
              <a:rPr lang="en-US" dirty="0" smtClean="0"/>
              <a:t>EPICS project</a:t>
            </a:r>
          </a:p>
          <a:p>
            <a:r>
              <a:rPr lang="en-US" dirty="0" smtClean="0"/>
              <a:t>Boiler Green</a:t>
            </a:r>
          </a:p>
          <a:p>
            <a:r>
              <a:rPr lang="en-US" dirty="0" smtClean="0"/>
              <a:t>Grad level courses</a:t>
            </a:r>
          </a:p>
          <a:p>
            <a:r>
              <a:rPr lang="en-US" dirty="0" smtClean="0"/>
              <a:t>Next year?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tephen\Pictures\Study Abroad\Summary_Albums\New_Zealand_2011\IMGP5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32298"/>
            <a:ext cx="2722076" cy="2041557"/>
          </a:xfrm>
          <a:prstGeom prst="rect">
            <a:avLst/>
          </a:prstGeom>
          <a:noFill/>
        </p:spPr>
      </p:pic>
      <p:pic>
        <p:nvPicPr>
          <p:cNvPr id="1027" name="Picture 3" descr="C:\Users\Stephen\Pictures\Summer2010\137_0630\IMGP2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274" y="3573855"/>
            <a:ext cx="3051017" cy="2288263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PwZQchS9IPm4_bz0LueCdg_aSToC5KAwQ1ZafZazluOOOJQ6J9j2DzxB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1312" y="4456697"/>
            <a:ext cx="1304685" cy="1027439"/>
          </a:xfrm>
          <a:prstGeom prst="rect">
            <a:avLst/>
          </a:prstGeom>
          <a:noFill/>
        </p:spPr>
      </p:pic>
      <p:pic>
        <p:nvPicPr>
          <p:cNvPr id="1028" name="Picture 4" descr="C:\Users\Stephen\Pictures\Purdue_senior\EPICS\IMGP79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4291" y="3573855"/>
            <a:ext cx="3675359" cy="2756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latin typeface="Gill Sans"/>
              <a:cs typeface="Gill Sans"/>
            </a:endParaRPr>
          </a:p>
          <a:p>
            <a:pPr algn="ctr">
              <a:buNone/>
            </a:pPr>
            <a:r>
              <a:rPr lang="en-US" sz="4800" dirty="0" smtClean="0">
                <a:latin typeface="Gill Sans"/>
                <a:cs typeface="Gill Sans"/>
              </a:rPr>
              <a:t>Questions?</a:t>
            </a:r>
            <a:endParaRPr lang="en-US" sz="4800" dirty="0" smtClean="0">
              <a:latin typeface="Gill Sans"/>
              <a:cs typeface="Gill Sans"/>
            </a:endParaRPr>
          </a:p>
        </p:txBody>
      </p:sp>
      <p:pic>
        <p:nvPicPr>
          <p:cNvPr id="6" name="Picture 5" descr="EEE log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9560" y="4724400"/>
            <a:ext cx="4091040" cy="12963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619" y="5890379"/>
            <a:ext cx="2709333" cy="907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45467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Gill Sans"/>
                <a:cs typeface="Gill Sans"/>
              </a:rPr>
              <a:t>Stephen Hoffmann</a:t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 err="1" smtClean="0">
                <a:latin typeface="Gill Sans"/>
                <a:cs typeface="Gill Sans"/>
              </a:rPr>
              <a:t>srh@purdue.edu</a:t>
            </a:r>
            <a:r>
              <a:rPr lang="en-US" dirty="0" smtClean="0">
                <a:latin typeface="Gill Sans"/>
                <a:cs typeface="Gill Sans"/>
              </a:rPr>
              <a:t/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 smtClean="0">
                <a:latin typeface="Gill Sans"/>
                <a:cs typeface="Gill Sans"/>
              </a:rPr>
              <a:t>6-7578</a:t>
            </a:r>
          </a:p>
          <a:p>
            <a:pPr marL="0" indent="0" algn="ctr"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 algn="ctr">
              <a:buNone/>
            </a:pPr>
            <a:r>
              <a:rPr lang="en-US" dirty="0" smtClean="0">
                <a:latin typeface="Gill Sans"/>
                <a:cs typeface="Gill Sans"/>
              </a:rPr>
              <a:t>Stephen Kelly</a:t>
            </a:r>
          </a:p>
          <a:p>
            <a:pPr marL="0" indent="0" algn="ctr">
              <a:buNone/>
            </a:pPr>
            <a:r>
              <a:rPr lang="en-US" dirty="0" smtClean="0">
                <a:latin typeface="Gill Sans"/>
                <a:cs typeface="Gill Sans"/>
              </a:rPr>
              <a:t>k</a:t>
            </a:r>
            <a:r>
              <a:rPr lang="en-US" dirty="0" smtClean="0">
                <a:latin typeface="Gill Sans"/>
                <a:cs typeface="Gill Sans"/>
              </a:rPr>
              <a:t>ellysa@purdue.edu</a:t>
            </a:r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4771" y="2531524"/>
            <a:ext cx="3484472" cy="2959710"/>
          </a:xfrm>
        </p:spPr>
        <p:txBody>
          <a:bodyPr/>
          <a:lstStyle/>
          <a:p>
            <a:pPr lvl="0" algn="ctr" defTabSz="91440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dirty="0" smtClean="0">
                <a:latin typeface="Gill Sans"/>
                <a:cs typeface="Gill Sans"/>
              </a:rPr>
              <a:t>Potter Engineering Center, room 322</a:t>
            </a:r>
          </a:p>
          <a:p>
            <a:pPr lvl="0" algn="ctr" defTabSz="91440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endParaRPr lang="en-US" dirty="0" smtClean="0">
              <a:latin typeface="Gill Sans"/>
              <a:cs typeface="Gill Sans"/>
            </a:endParaRPr>
          </a:p>
          <a:p>
            <a:pPr lvl="0" algn="ctr" defTabSz="91440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dirty="0" smtClean="0">
                <a:latin typeface="Gill Sans"/>
                <a:cs typeface="Gill Sans"/>
              </a:rPr>
              <a:t>http://engineering.</a:t>
            </a:r>
          </a:p>
          <a:p>
            <a:pPr lvl="0" algn="ctr" defTabSz="91440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dirty="0" err="1" smtClean="0">
                <a:latin typeface="Gill Sans"/>
                <a:cs typeface="Gill Sans"/>
              </a:rPr>
              <a:t>purdue.edu</a:t>
            </a:r>
            <a:r>
              <a:rPr lang="en-US" dirty="0" smtClean="0">
                <a:latin typeface="Gill Sans"/>
                <a:cs typeface="Gill Sans"/>
              </a:rPr>
              <a:t>/EEE</a:t>
            </a:r>
          </a:p>
          <a:p>
            <a:pPr algn="ctr">
              <a:buNone/>
            </a:pP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9772"/>
            <a:ext cx="6137728" cy="11620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An engineering problem: energy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4861711"/>
            <a:ext cx="6513828" cy="1424214"/>
          </a:xfrm>
        </p:spPr>
        <p:txBody>
          <a:bodyPr anchor="ctr">
            <a:noAutofit/>
          </a:bodyPr>
          <a:lstStyle/>
          <a:p>
            <a:pPr algn="ctr"/>
            <a:r>
              <a:rPr lang="en-US" sz="1800" dirty="0" smtClean="0">
                <a:latin typeface="Gill Sans"/>
                <a:cs typeface="Gill Sans"/>
              </a:rPr>
              <a:t>What will be the sources of this energy? </a:t>
            </a:r>
          </a:p>
          <a:p>
            <a:pPr algn="ctr"/>
            <a:r>
              <a:rPr lang="en-US" sz="1800" dirty="0" smtClean="0">
                <a:latin typeface="Gill Sans"/>
                <a:cs typeface="Gill Sans"/>
              </a:rPr>
              <a:t>What are the environmental implications of this energy use pattern?</a:t>
            </a:r>
          </a:p>
          <a:p>
            <a:pPr algn="ctr"/>
            <a:r>
              <a:rPr lang="en-US" sz="1800" dirty="0" smtClean="0">
                <a:latin typeface="Gill Sans"/>
                <a:cs typeface="Gill Sans"/>
              </a:rPr>
              <a:t>What is the role of engineers?</a:t>
            </a:r>
          </a:p>
        </p:txBody>
      </p:sp>
      <p:pic>
        <p:nvPicPr>
          <p:cNvPr id="5" name="Content Placeholder 4" descr="IEA-reference-demand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536" b="-2536"/>
          <a:stretch>
            <a:fillRect/>
          </a:stretch>
        </p:blipFill>
        <p:spPr>
          <a:xfrm>
            <a:off x="988782" y="1271822"/>
            <a:ext cx="5982246" cy="3817651"/>
          </a:xfrm>
        </p:spPr>
      </p:pic>
      <p:sp>
        <p:nvSpPr>
          <p:cNvPr id="6" name="Rectangle 5"/>
          <p:cNvSpPr/>
          <p:nvPr/>
        </p:nvSpPr>
        <p:spPr>
          <a:xfrm rot="16200000">
            <a:off x="4363355" y="38495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latin typeface="Gill Sans"/>
                <a:cs typeface="Gill Sans"/>
              </a:rPr>
              <a:t>International Energy Agency, </a:t>
            </a:r>
          </a:p>
          <a:p>
            <a:pPr algn="r"/>
            <a:r>
              <a:rPr lang="en-US" sz="1400" dirty="0" smtClean="0">
                <a:latin typeface="Gill Sans"/>
                <a:cs typeface="Gill Sans"/>
              </a:rPr>
              <a:t>“World Energy Outlook 2006”</a:t>
            </a:r>
            <a:endParaRPr lang="en-US" sz="14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6071"/>
            <a:ext cx="6092370" cy="11620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An engineering problem: water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9214" y="5154382"/>
            <a:ext cx="6277429" cy="139518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Gill Sans"/>
                <a:cs typeface="Gill Sans"/>
              </a:rPr>
              <a:t>Colorado R. supplies: Los Angeles, Las Vegas, Phoenix, irrigation</a:t>
            </a:r>
          </a:p>
          <a:p>
            <a:pPr algn="ctr"/>
            <a:r>
              <a:rPr lang="en-US" sz="1800" dirty="0" smtClean="0">
                <a:latin typeface="Gill Sans"/>
                <a:cs typeface="Gill Sans"/>
              </a:rPr>
              <a:t>Often does not reach Gulf of California.</a:t>
            </a:r>
          </a:p>
          <a:p>
            <a:pPr algn="ctr"/>
            <a:r>
              <a:rPr lang="en-US" sz="1800" dirty="0" smtClean="0">
                <a:latin typeface="Gill Sans"/>
                <a:cs typeface="Gill Sans"/>
              </a:rPr>
              <a:t>What is the role of engineers?</a:t>
            </a:r>
          </a:p>
        </p:txBody>
      </p:sp>
      <p:pic>
        <p:nvPicPr>
          <p:cNvPr id="5" name="Content Placeholder 4" descr="ColoradoRive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4" r="-104"/>
          <a:stretch>
            <a:fillRect/>
          </a:stretch>
        </p:blipFill>
        <p:spPr>
          <a:xfrm>
            <a:off x="457201" y="1435101"/>
            <a:ext cx="6758759" cy="3646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2" y="146056"/>
            <a:ext cx="6355442" cy="11620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An engineering problem: copper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4771557"/>
            <a:ext cx="6999514" cy="1297214"/>
          </a:xfrm>
        </p:spPr>
        <p:txBody>
          <a:bodyPr anchor="ctr">
            <a:noAutofit/>
          </a:bodyPr>
          <a:lstStyle/>
          <a:p>
            <a:pPr algn="ctr"/>
            <a:r>
              <a:rPr lang="en-US" sz="1800" dirty="0" smtClean="0">
                <a:latin typeface="Gill Sans"/>
                <a:cs typeface="Gill Sans"/>
              </a:rPr>
              <a:t>“Today’s developed country level of services for copper worldwide… would appear to require conversion of essentially all of the ore…plus near-complete recycling of the metals from that point forward”</a:t>
            </a:r>
          </a:p>
          <a:p>
            <a:pPr algn="ctr"/>
            <a:r>
              <a:rPr lang="en-US" sz="1800" dirty="0" smtClean="0">
                <a:latin typeface="Gill Sans"/>
                <a:cs typeface="Gill Sans"/>
              </a:rPr>
              <a:t>What is the role of engineers?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4634046" y="33219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latin typeface="Gill Sans"/>
                <a:cs typeface="Gill Sans"/>
              </a:rPr>
              <a:t>Gordon, Bertram, and </a:t>
            </a:r>
            <a:r>
              <a:rPr lang="en-US" sz="1400" dirty="0" err="1" smtClean="0">
                <a:latin typeface="Gill Sans"/>
                <a:cs typeface="Gill Sans"/>
              </a:rPr>
              <a:t>Graedel</a:t>
            </a:r>
            <a:r>
              <a:rPr lang="en-US" sz="1400" dirty="0" smtClean="0">
                <a:latin typeface="Gill Sans"/>
                <a:cs typeface="Gill Sans"/>
              </a:rPr>
              <a:t> (2006)</a:t>
            </a:r>
          </a:p>
          <a:p>
            <a:pPr algn="r"/>
            <a:r>
              <a:rPr lang="en-US" sz="1400" i="1" dirty="0" smtClean="0">
                <a:latin typeface="Gill Sans"/>
                <a:cs typeface="Gill Sans"/>
              </a:rPr>
              <a:t>Proc. Nat. Acad. Sci.</a:t>
            </a:r>
            <a:r>
              <a:rPr lang="en-US" sz="1400" dirty="0" smtClean="0">
                <a:latin typeface="Gill Sans"/>
                <a:cs typeface="Gill Sans"/>
              </a:rPr>
              <a:t>, </a:t>
            </a:r>
            <a:r>
              <a:rPr lang="en-US" sz="1400" b="1" dirty="0" smtClean="0">
                <a:latin typeface="Gill Sans"/>
                <a:cs typeface="Gill Sans"/>
              </a:rPr>
              <a:t>103(5)</a:t>
            </a:r>
            <a:endParaRPr lang="en-US" sz="1400" i="1" dirty="0">
              <a:latin typeface="Gill Sans"/>
              <a:cs typeface="Gill Sans"/>
            </a:endParaRPr>
          </a:p>
        </p:txBody>
      </p:sp>
      <p:pic>
        <p:nvPicPr>
          <p:cNvPr id="9" name="Content Placeholder 8" descr="Metal-Stocks-Gordon31jan06f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283" b="-4283"/>
          <a:stretch>
            <a:fillRect/>
          </a:stretch>
        </p:blipFill>
        <p:spPr>
          <a:xfrm>
            <a:off x="1156972" y="1435100"/>
            <a:ext cx="5592174" cy="3083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</a:t>
            </a:r>
            <a:r>
              <a:rPr lang="en-US" sz="4000" dirty="0" smtClean="0"/>
              <a:t>challenges</a:t>
            </a:r>
            <a:r>
              <a:rPr lang="en-US" dirty="0" smtClean="0"/>
              <a:t> of engineering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29" dirty="0" smtClean="0">
                <a:latin typeface="Gill Sans"/>
                <a:cs typeface="Gill Sans"/>
              </a:rPr>
              <a:t>Make solar energy economical.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Provide energy from fusion.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Develop carbon sequestration methods.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Manage the nitrogen cycle.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Provide access to clean water.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Restore and improve urban infrastructure.</a:t>
            </a:r>
          </a:p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Advance health informatics.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Engineer better medicines.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Reverse-engineer the brain.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Prevent nuclear terror.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Secure cyberspace.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Enhance virtual reality.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Advance personalized  learning.</a:t>
            </a:r>
          </a:p>
          <a:p>
            <a:r>
              <a:rPr lang="en-US" sz="3429" dirty="0" smtClean="0">
                <a:solidFill>
                  <a:srgbClr val="000000"/>
                </a:solidFill>
                <a:latin typeface="Gill Sans"/>
                <a:cs typeface="Gill Sans"/>
              </a:rPr>
              <a:t>Engineer the tools of scientific discovery.</a:t>
            </a:r>
          </a:p>
          <a:p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</a:t>
            </a:r>
            <a:r>
              <a:rPr lang="en-US" sz="4000" dirty="0" smtClean="0"/>
              <a:t>challenges</a:t>
            </a:r>
            <a:r>
              <a:rPr lang="en-US" dirty="0" smtClean="0"/>
              <a:t> of engineering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29" dirty="0" smtClean="0">
                <a:latin typeface="Gill Sans"/>
                <a:cs typeface="Gill Sans"/>
              </a:rPr>
              <a:t>Make solar energy economical.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Provide energy from fusion.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Develop carbon sequestration methods.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Manage the nitrogen cycle.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Provide access to clean water.</a:t>
            </a:r>
          </a:p>
          <a:p>
            <a:r>
              <a:rPr lang="en-US" sz="3429" dirty="0" smtClean="0">
                <a:latin typeface="Gill Sans"/>
                <a:cs typeface="Gill Sans"/>
              </a:rPr>
              <a:t>Restore and improve urban infrastructure.</a:t>
            </a:r>
          </a:p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Advance health informatics.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Engineer better medicines.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Reverse-engineer the brain.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Prevent nuclear terror.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Secure cyberspace.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Enhance virtual reality.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Advance personalized  learning.</a:t>
            </a:r>
          </a:p>
          <a:p>
            <a:r>
              <a:rPr lang="en-US" sz="3429" dirty="0" smtClean="0">
                <a:solidFill>
                  <a:srgbClr val="D9D9D9"/>
                </a:solidFill>
                <a:latin typeface="Gill Sans"/>
                <a:cs typeface="Gill Sans"/>
              </a:rPr>
              <a:t>Engineer the tools of scientific discovery.</a:t>
            </a:r>
          </a:p>
          <a:p>
            <a:endParaRPr lang="en-US" dirty="0">
              <a:solidFill>
                <a:srgbClr val="D9D9D9"/>
              </a:solidFill>
              <a:latin typeface="Gill Sans"/>
              <a:cs typeface="Gill Sans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3141671" y="6050644"/>
            <a:ext cx="4401457" cy="671286"/>
            <a:chOff x="0" y="5715000"/>
            <a:chExt cx="8229600" cy="1143000"/>
          </a:xfrm>
        </p:grpSpPr>
        <p:pic>
          <p:nvPicPr>
            <p:cNvPr id="6" name="Picture 5" descr="thumb-sola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5000"/>
              <a:ext cx="1524000" cy="1143000"/>
            </a:xfrm>
            <a:prstGeom prst="rect">
              <a:avLst/>
            </a:prstGeom>
          </p:spPr>
        </p:pic>
        <p:pic>
          <p:nvPicPr>
            <p:cNvPr id="7" name="Picture 6" descr="thumb_fus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5715000"/>
              <a:ext cx="1524000" cy="1143000"/>
            </a:xfrm>
            <a:prstGeom prst="rect">
              <a:avLst/>
            </a:prstGeom>
          </p:spPr>
        </p:pic>
        <p:pic>
          <p:nvPicPr>
            <p:cNvPr id="8" name="Picture 7" descr="thumb_nitroge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5715000"/>
              <a:ext cx="1524000" cy="1143000"/>
            </a:xfrm>
            <a:prstGeom prst="rect">
              <a:avLst/>
            </a:prstGeom>
          </p:spPr>
        </p:pic>
        <p:pic>
          <p:nvPicPr>
            <p:cNvPr id="9" name="Picture 8" descr="thumb_water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5715000"/>
              <a:ext cx="1524000" cy="1143000"/>
            </a:xfrm>
            <a:prstGeom prst="rect">
              <a:avLst/>
            </a:prstGeom>
          </p:spPr>
        </p:pic>
        <p:pic>
          <p:nvPicPr>
            <p:cNvPr id="10" name="Picture 9" descr="CarbonSeques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5715000"/>
              <a:ext cx="1524000" cy="1143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14" y="1995714"/>
            <a:ext cx="6126915" cy="399142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Multidisciplinary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7923"/>
            <a:ext cx="6291943" cy="1623786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So what is EEE anyway?</a:t>
            </a:r>
            <a:br>
              <a:rPr lang="en-US" sz="3600" b="0" dirty="0" smtClean="0"/>
            </a:br>
            <a:r>
              <a:rPr lang="en-US" b="0" dirty="0" smtClean="0"/>
              <a:t>“Designing solutions at the boundary of the </a:t>
            </a:r>
            <a:r>
              <a:rPr lang="en-US" i="1" dirty="0" smtClean="0"/>
              <a:t>engineered </a:t>
            </a:r>
            <a:r>
              <a:rPr lang="en-US" b="0" dirty="0" smtClean="0"/>
              <a:t>and the </a:t>
            </a:r>
            <a:r>
              <a:rPr lang="en-US" i="1" dirty="0" smtClean="0"/>
              <a:t>natural.</a:t>
            </a:r>
            <a:r>
              <a:rPr lang="en-US" b="0" dirty="0" smtClean="0"/>
              <a:t>”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14" y="1995714"/>
            <a:ext cx="6126915" cy="399142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Multidisciplinary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System-wide problem-solving and analysis: complex and complete system thinking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7923"/>
            <a:ext cx="6291943" cy="1623786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So what is EEE anyway?</a:t>
            </a:r>
            <a:br>
              <a:rPr lang="en-US" sz="3600" b="0" dirty="0" smtClean="0"/>
            </a:br>
            <a:r>
              <a:rPr lang="en-US" b="0" dirty="0" smtClean="0"/>
              <a:t>“Designing solutions at the boundary of the </a:t>
            </a:r>
            <a:r>
              <a:rPr lang="en-US" i="1" dirty="0" smtClean="0"/>
              <a:t>engineered </a:t>
            </a:r>
            <a:r>
              <a:rPr lang="en-US" b="0" dirty="0" smtClean="0"/>
              <a:t>and the </a:t>
            </a:r>
            <a:r>
              <a:rPr lang="en-US" i="1" dirty="0" smtClean="0"/>
              <a:t>natural.</a:t>
            </a:r>
            <a:r>
              <a:rPr lang="en-US" b="0" dirty="0" smtClean="0"/>
              <a:t>”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1215</Words>
  <Application>Microsoft Office PowerPoint</Application>
  <PresentationFormat>On-screen Show (4:3)</PresentationFormat>
  <Paragraphs>248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Environmental and ecological engineering</vt:lpstr>
      <vt:lpstr>Introduction to EEE </vt:lpstr>
      <vt:lpstr>An engineering problem: energy</vt:lpstr>
      <vt:lpstr>An engineering problem: water</vt:lpstr>
      <vt:lpstr>An engineering problem: copper</vt:lpstr>
      <vt:lpstr>Grand challenges of engineering</vt:lpstr>
      <vt:lpstr>Grand challenges of engineering</vt:lpstr>
      <vt:lpstr>So what is EEE anyway? “Designing solutions at the boundary of the engineered and the natural.”</vt:lpstr>
      <vt:lpstr>So what is EEE anyway? “Designing solutions at the boundary of the engineered and the natural.”</vt:lpstr>
      <vt:lpstr>So what is EEE anyway? “Designing solutions at the boundary of the engineered and the natural.”</vt:lpstr>
      <vt:lpstr>What EEEs Do</vt:lpstr>
      <vt:lpstr>What EEEs Do</vt:lpstr>
      <vt:lpstr>What EEEs Do</vt:lpstr>
      <vt:lpstr>What EEEs Do</vt:lpstr>
      <vt:lpstr>What EEEs Do</vt:lpstr>
      <vt:lpstr>What EEEs Do</vt:lpstr>
      <vt:lpstr>Career opportunities</vt:lpstr>
      <vt:lpstr>Career opportunities</vt:lpstr>
      <vt:lpstr>Slide 19</vt:lpstr>
      <vt:lpstr>Slide 20</vt:lpstr>
      <vt:lpstr>Slide 21</vt:lpstr>
      <vt:lpstr>Slide 22</vt:lpstr>
      <vt:lpstr>Slide 23</vt:lpstr>
      <vt:lpstr>Slide 24</vt:lpstr>
      <vt:lpstr>About me:</vt:lpstr>
      <vt:lpstr>Slide 26</vt:lpstr>
      <vt:lpstr>Contact information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Hoffmann</dc:creator>
  <cp:lastModifiedBy>Stephen Alexander Kelly</cp:lastModifiedBy>
  <cp:revision>32</cp:revision>
  <cp:lastPrinted>2011-02-23T16:41:09Z</cp:lastPrinted>
  <dcterms:created xsi:type="dcterms:W3CDTF">2011-10-27T14:24:15Z</dcterms:created>
  <dcterms:modified xsi:type="dcterms:W3CDTF">2011-11-01T21:36:16Z</dcterms:modified>
</cp:coreProperties>
</file>