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8" r:id="rId2"/>
    <p:sldId id="274" r:id="rId3"/>
    <p:sldId id="275" r:id="rId4"/>
    <p:sldId id="276" r:id="rId5"/>
    <p:sldId id="277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CC00"/>
    <a:srgbClr val="B2B2B2"/>
    <a:srgbClr val="C0C0C0"/>
    <a:srgbClr val="EAEAEA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93" autoAdjust="0"/>
  </p:normalViewPr>
  <p:slideViewPr>
    <p:cSldViewPr>
      <p:cViewPr>
        <p:scale>
          <a:sx n="66" d="100"/>
          <a:sy n="66" d="100"/>
        </p:scale>
        <p:origin x="-1290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95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1DE8FF-1DB4-4185-8D79-518F030E1C25}" type="datetimeFigureOut">
              <a:rPr lang="en-US"/>
              <a:pPr>
                <a:defRPr/>
              </a:pPr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BC9B050-BBE2-4A96-A100-9EC396022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4608B0-216C-4B57-8876-2D8DEF713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F052F3-FC5F-4DD7-9331-5CC2E69E2D7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445E-5319-4425-9903-C5249BF3E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74A21-530B-4EB9-BBC1-5B8502EB1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24552-2ADA-47B9-9860-757C61B0F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C2043-FF89-46E8-BC59-99B847A93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23DD-F7A8-4EAA-88D9-53DE340F3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E7CF0-AF4A-41F8-8351-7779EC5C9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A1747-A0B7-4826-9132-C369904CA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402EC-B523-4319-BDD7-B4C932AC2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6FF87-8116-4F37-AEDD-8D12D5714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AC19B-368C-4F7B-AE1B-AAA6ADA0B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E4DF2-9808-422F-9190-3921CD3D3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E62CFA-FD9F-47F1-9AB0-F65EC7077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Chemical Engineering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934200" cy="1752600"/>
          </a:xfrm>
        </p:spPr>
        <p:txBody>
          <a:bodyPr/>
          <a:lstStyle/>
          <a:p>
            <a:r>
              <a:rPr lang="en-US" sz="2400" dirty="0" smtClean="0"/>
              <a:t>Alyssa </a:t>
            </a:r>
            <a:r>
              <a:rPr lang="en-US" sz="2400" dirty="0" err="1" smtClean="0"/>
              <a:t>DeVries</a:t>
            </a:r>
            <a:r>
              <a:rPr lang="en-US" sz="2400" dirty="0" smtClean="0"/>
              <a:t>, Andrew Nguyen, Victoria </a:t>
            </a:r>
            <a:r>
              <a:rPr lang="en-US" sz="2400" dirty="0" err="1" smtClean="0"/>
              <a:t>Liem</a:t>
            </a:r>
            <a:endParaRPr lang="en-US" sz="2400" dirty="0" smtClean="0"/>
          </a:p>
          <a:p>
            <a:r>
              <a:rPr lang="en-US" sz="2400" dirty="0" smtClean="0"/>
              <a:t>November 15, 2011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Materials and Polymers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0772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Micro/</a:t>
            </a:r>
            <a:r>
              <a:rPr lang="en-US" sz="2800" dirty="0" err="1" smtClean="0">
                <a:latin typeface="Calibri" pitchFamily="34" charset="0"/>
              </a:rPr>
              <a:t>Nanoscale</a:t>
            </a:r>
            <a:r>
              <a:rPr lang="en-US" sz="2800" dirty="0" smtClean="0">
                <a:latin typeface="Calibri" pitchFamily="34" charset="0"/>
              </a:rPr>
              <a:t> Physical Processes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Particulate Systems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Polymerization Reaction Engineering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Structure and Physical Behavior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Electrical, Optical and Magnetic Properties of Materials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Powder Processing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Fracture of Materials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Manufacturing Advanced Composites</a:t>
            </a: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http://www.clotureclub.com/wp-content/uploads/2010/02/040_dow.p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495800"/>
            <a:ext cx="1819275" cy="1819275"/>
          </a:xfrm>
          <a:prstGeom prst="rect">
            <a:avLst/>
          </a:prstGeom>
          <a:noFill/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alibri" pitchFamily="34" charset="0"/>
              </a:rPr>
              <a:t>Gases</a:t>
            </a:r>
          </a:p>
          <a:p>
            <a:endParaRPr lang="en-US" sz="2800" dirty="0" smtClean="0">
              <a:latin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</a:rPr>
              <a:t>Pharmaceuticals</a:t>
            </a:r>
          </a:p>
          <a:p>
            <a:endParaRPr lang="en-US" sz="2800" dirty="0" smtClean="0">
              <a:latin typeface="Calibri" pitchFamily="34" charset="0"/>
            </a:endParaRPr>
          </a:p>
          <a:p>
            <a:endParaRPr lang="en-US" sz="2800" dirty="0" smtClean="0">
              <a:latin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</a:rPr>
              <a:t>Chemicals</a:t>
            </a:r>
          </a:p>
          <a:p>
            <a:pPr>
              <a:buNone/>
            </a:pPr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pic>
        <p:nvPicPr>
          <p:cNvPr id="2050" name="Picture 2" descr="http://www.healthtransformation.net/galleries/logosTransSol/EliLill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429000"/>
            <a:ext cx="1905000" cy="120015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Career Paths in Chemical Engineering</a:t>
            </a:r>
          </a:p>
        </p:txBody>
      </p:sp>
      <p:pic>
        <p:nvPicPr>
          <p:cNvPr id="2052" name="Picture 4" descr="http://t1.gstatic.com/images?q=tbn:ANd9GcQmaafvh-lH40tGky5DtmtHFFlUEvFlSMPL-8i0J0Ybo7GJfCx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3657600"/>
            <a:ext cx="1402423" cy="878984"/>
          </a:xfrm>
          <a:prstGeom prst="rect">
            <a:avLst/>
          </a:prstGeom>
          <a:noFill/>
        </p:spPr>
      </p:pic>
      <p:sp>
        <p:nvSpPr>
          <p:cNvPr id="2054" name="AutoShape 6" descr="data:image/jpeg;base64,/9j/4AAQSkZJRgABAQAAAQABAAD/2wCEAAkGBhARERUUEBMWFRUUExQYFBgUFxQUFRUYGBcVGBoXFxkXHSYeGhwjGhUXIC8gIycpLTAsGB4xNTAqNycsLCkBCQoKDgwOGg8PGjQkHyQsLC80NSwqLCwsNTIsLC0sKSwsLCw1LCwsLiwsLCwsLCwsLCwsLDQsKSwsLCwsLDUsLP/AABEIAKIBOAMBIgACEQEDEQH/xAAcAAEBAAMBAQEBAAAAAAAAAAAABwUGCAQDAgH/xABPEAABAwEDBgkHCgQDBgcAAAABAAIDEQQGQQUHEiExURNSU2FxgZGS0RQiIzJCYqEVFzVDcnOTsbLBM7PCwySC8DRUY6Kj0hYlRHSD4eP/xAAZAQEAAwEBAAAAAAAAAAAAAAAAAwQFAgH/xAAvEQACAgEDAgQGAgIDAQAAAAAAAQIDEQQSMRMUIVFhoSIyM0FS8HGBkcEjNNFC/9oADAMBAAIRAxEAPwC4oiIAiIgCIiAL+OcAKk0A2k7Av6pXnLvzpl1kszvNGqZ49o8mDuGJx2b6y1VOyW1EdligssxecC/JtcnBQOIgYdoJHCuHtfZGA691NO8odxz3j4rN3PupJb5tEVbG2hlfxRuHvHDtwVxsmRrPExrGRMDWgADRB1DnOsnnWlO6GnSglkpRrld8TZzl5S7jnvHxTyl3HPePiukvk+Lk2d1vgnyfFybO63wUffL8fc77R+Zzb5S7jnvHxTyl3HPePiukvk+Lk2d1vgnyfFybO63wTvl+PuO0fmc2+Uu457x8U8pdxz3j4rpL5Pi5Nndb4J8nxcmzut8E75fj7jtH5nNvlLuOe8fFPKXcc94+K6S+T4uTZ3W+CfJ8XJs7rfBO+X4+47R+Zzb5S7jnvHxTyl3HPePiukvk+Lk2d1vgnyfFybO63wTvl+PuO0fmc2+Uu457x8U8pdxz3j4rpL5Pi5Nndb4J8nxcmzut8E75fj7jtH5nNvlLuOe8fFPKXcc94+K6S+T4uTZ3W+CfJ8XJs7rfBO+X4+47R+Zzb5S7jnvHxTyl3HPePiukvk+Lk2d1vgnyfFybO63wTvl+PuO0fmc2+Uu457x8U8pdxz3j4rpL5Pi5Nndb4J8nxcmzut8E75fj7jtH5nNvlLuOe8fFf3yh3HPePiukfk+Lk2d1vgvnasjWeRjmPiYWuBBGiBqPONY6U75fiO0fmSHN/fg2STgp3EwSHWSSeCcfaHu7x1762hjwQCDUHWCNYIUEvjdSSwTaJq6J9TE/eOKfeGPb0bRm0vzoFtktLvNJpC8+yT9WTuOG46t1PNRSrI9WsU2OD2TKqiIs0vBERAEREAREQBERAEREARFqd/b6NsMehGQZ5B5g26A2abh+QxPMCuoQc3tRzKSissxmci/PANNms7vSuHpHD6ppwHvkdg17SFNMgZCltkzYohrOtzj6rG4udzfmaBfCyWWa1TBjAZJZXYmpJOsucT1kk86ul0bqx2CHQbR0jqGV/GduG5owH7krUlKOlhtXLKEU755fB7cg5EiscLYYRqbtJ9Z7jtc7nPgMFkERZTbbyzQSwsIIiLw9CIiAIiIAiIgCIiAIiIAiIgCIiAIiIAiIgMfl3IkVrhdDMKh2wja1w2ObzjxGKguX8hS2OZ0Uo1jW1w9V7Tsc3m5sDULopYK911Y7fDoOo2RtTE/iu3H3TiOvaAremv6bw+CvfTvWVya7m3vzw7RZrQ70rR6Nx+taMD74HaNe0Fb+ubrVZZrNMWPBjlidgaFpGsEEdRBHMrNcO+bbdFoyECeMeeNmmNnCNH5jA8xCk1VG344cHFF2fglybWiIqBbCIiAIiIAiIgCIsfl3LcVkhdNMaBuwDa5x2NbznxOC9SbeEeN48WeO9t6Y7BCXu1vdURMxc7n3NGJ/chQq2Wua1TF7yZJZXYCpJOoNaB1AAcy+94MvS2yZ0sp1nU1o9VjcGjxxNSqVm3uNwAFptDfSuHo2n6tpxPvkdg5yVqxjHSw3S5ZnybvnhcGUuFcptij05ADPIPPO3QG3QafzOJ5gFtiIsyc3N7mX4xUVhBFMr25yLZZbZLDE2IsYW00muLtbGu1kPGJOCxHzvW/iQdx//ep46SySTRC9RBPBZEUfgzw2wHz4oXDmD2Ht0j+S3W62cSzW1wjIMUp2McQQ77DsTzEArmemsgstHUb4SeEza0RFXJgiIgCIiAIiIAiIgCIonaM5+Ug9wEjKBzgPRswJCmqplbnb9iKy1V8lsRa5cHLU1rsYlnILzI8VADRQGg1BbGo5RcW4s7jLcsoIiLk6CIiAIiIDUb/XKFtj04gBPGPNOzhBt0HH8jgeYlRyxW2ayzB8ZLJI3HaKEEai1wOG0ELpFT3OTcbhgbVZm+kaKysH1jR7QHGA7RzjXf0t+P8AjnwVL6s/HHk2e6d6I7dAJGantoJWYsd+7TtB/cFZtc7XdvBLYp2yxHme32Xtxaf2OBV7yLlmK1wtmhNWuwxacWuGBCi1NHSeVwd0271h8nuREVUsBERAERfmSQNBLiAACSTqAA2klAfK3W6OGN0krg1jAS4nAf6wUJvheuS3zaRq2JtREzcOMfeOPYshf++xtsnBxEizsPm4cI4e2ebcOvHV+831yDbH8LMP8Ow7OVcPZHujE9W+mpRUqI9Szn99yhbY7ZbImVzaXG4Qttdpb5gNYWH2jyhG4YDHbspWqr+MYAAAKACgA1AL+qhba7JbmW661BYQREURIQjON9JWjpj/AJUa9FxLlx5QEunI5nB6FNENNdLT21+yvPnG+krR0x/yo1tWZbZaumH+6tmcnHTpx8l/ozIxUrsPzZ5stZoHsjL7NMZHNFdB7QC6mDXA0rzEdanbHlpBBIIIII1EEawRuIK6aXOOXWgWqcN2CeWnRpuXOkulZlSOtRXGGHEutz8tG12OKV3rEFr/ALbSWk9dK9azK0fNCT5C6uFofTux/vVbuSs26KjNpeZdreYJs/qLSst51bHA4siDp3A0JYQI6/bO3qBHOsVFnoZXz7K4D3ZQ49hYPzXa01rWUjl3Vp4yUpFh7vXrs1taTA/WPWY4aL29I3c4qFmFBKLi8MlTTWUEX5e8AEkgACpJ1AAYlaRljO3ZInFsLHTke00hkfU46z0gU511CuU/CKOZTjHlm8optZ888ZPpLK4De2Rrj2FrfzW7ZCvJZrYzTs79KnrNOp7ftNOzp2LqdM4eMkeRthLwTMmuaLX/ABH/AG3fqK6XXNFr/iP+279RV3Qf/X9FbV/Ys2aj6Pb97L+pbipTdC/tmsNgax4c+UySHQYNgLtRc46hXrPMvWzPQ2vnWVwG8SgnsLAPiobNPZKcml9ySu6EYpNlLRYe7t6rNbmkwO1t9ZjtT29I3c4qFmFUcXF4ZYTTWUEXnt+UIoI3STPDGN2l2z/7PMFolvzyQNdSGB8g4znCMHoFHHtou4VTs+VHMrIw+ZlDRT7J2eKzvcBPC+IH2mkStHTQA9gK3uyWtkrGvjcHscKtc01BHMk6p1/MhGyM/lZ9kRFGdkmzlXG4Im1Wdvo3GszB7BPtgcUnbuOvYdWu3Mva+wTV1uifQSs/qb7w+I1dF5kjDgQ4Agggg6wQdoIUUv8A3KNik4SIE2eQ+bjwbj7B5tx6sNenp7lZHpWFG6twe+BZ7Ha2SsbJG4OY8AtI2EFfZRbN7fc2N/AzH0Dzt5Jx9oe6cR1762hrgRUawdlFSupdUsMs1WKxZP6iIoSUKTZyr88KXWWzO9GDSV49sj2AeKDt3nmGvK5yb88EDZbM70hFJXj2AfYB4xG3cOc6p3dy78ttnbFEKYvdTzWNxcf2GJWjpqFFdWf76lK+1t7IntuZdJ9vmprbEwgyv/pb7x+A17q3Wx2NkTGxxtDWMADQNgAXnyLkaKywtihFGtHW44uccSV7lW1F7tl6E9NSrXqERFXJgiIgIRnG+krR0x/yo1mc1147LZBaPKJRHpmLRqHGtOEr6oO8LDZxvpK0dMf8qNYbJ+R7RPXgInyaNNLQaXUrWlab6HsW4oKdKjJ+GEZW5xtbXmys5fzpWOOJ3kz+FlIIZRrg1p4zi4DUNtBt5tqjbnEmp1kmpOJK9VvyTaIKcPFJHXZptc2vQSNa9V2cpxWe0xyzRCVjTrBrVvvtGwkbQDq66Ee1VRqi3DxE5yskt3gWe4eR3WWwxMeKPcC94xBea0POBQdS1/OzeN0MTbPGaOmBMhG0RjVT/MdXQ0jFb5BO17WvYQWuaHNI2EEVB7FFM6NpLsoyA+wyJo7of+bys7TrqXZl/JcueyvC/g1/I+SJbVK2KBuk92/UABtc44ALZcs5rrZZ4jKHMlDBV7WaWkANpAI84Dt5llczEAMtpfTWGRtHQ5zyf0DsVUcKqxfqpws2rhENNEZwyznDJGVZLNMyaI0cw15nDFp5iNS6HybbmzxMlZ6sjGuHQRWnSuc7bEGSvaNjZHtHU4j9laM11pL8nRg+w+RvUHEj4OTWwTipjSyak4mCzuXjc0MskZppt05aYtqQ1nQSCT0BT7IWQZrZKIoAC6lSSaNa0bXOO7WO1ZHOFaS/KNoJ9lzWjoaxo/Oq2/MxZxo2l9NelG2vMA4/1KRPo0ZXP/pw11bcM1zL+bS12WIy6TJGtFX6GkHNHGoRrAxp2LBZBy3JY52TRnW0+cMHt9pp6R8aHBdDWmEPY5pFQ5pBG8EU/dQD/wAHZQ/3WbuOXmnv6sWrD26rY04F/stpbIxr2GrXta5p3hwBHwK5ttf8R/23fqKvNx4pWWCBszXMexpaWuFHANc4N1fZAUGtf8R/23fqK40SxKa/fudal5jFmUu7dO024kQNGi31nvOiwE4VoSTzAFfa8dybXYQHTNa5hNNOMlzQdxqAR2Kl5p2j5PHPLLXn1gfkAsnf2IOydaa4RE9bSHD4gJLVSVu37ZwFRF17vvgiOQ8sPss7JozQscKjjN9pp5iP2XRbHggEbCAR0FcyldGZFk/wsLjyERPcaV5r4r4We6R8okuc68brRanQtPooDogYGT2nHo9UdB3rG3XuTabfpOi0WMaaF760rt0WgCpNCO1YO0TF73PO17nOPS4kn81ZbgZWskOT4WunhY6jy4Okja6pe46wTXZRTWt0VJQRFBK2bcia3ouZaLAWmXRcx5o17K0rt0SCKg019u5ZvNXeV0No8nefRzV0QdjZKVBH2gKHn0VtecTKlkmyfK1k8L3gxuaGyMc6oe2tADX1SVIsn2kxyxvG1kjHD/K4H9krbvqamvETSqsTidKIiLGNMLz2+wxzxujlaHMeKOBxH7HnXoRAQG991ZLBNomro3VMT+MNx94Y9RxW1ZtL86BbZLS7zTqgefZPJk7uL2bqUPL2QorZC6GUajrBHrMcNjm848RioLl7IctjmdDMNY1tI9V7Tsc3mPwNRgtWucdTDZPn98TPnF0y3R4Oi0WhZuL8+UNFmtDvTNHmOP1rRgffA7Rr3os2yDrltkXYTU1lGn5wbmvscplZV0MriQTUljjUlridZrrIJ29I1/fNpe5lkkMMwaI5nD0lACx2waR4n5HXiVXrfYY543RytDmPFHA4j9jjVQm991JLBNomro3VMT+MNx94Y9uK0abVfDpz5KdsHVLfHgvwKKZ5tL810bJaXa9kDzjujcd/FPVurTFn21uuW1lyuamsoIiKM7CIiAhGcb6StHTH/KjW1Zltlq6Yf7q1XON9JWjpj/lRrasy2y1dMP8AdWvb/wBZfwv9GdX9f+2b9lvI8dqgfDIKh4NDi12Dhzg61zrLEWOLXbWkg9IND8QumSudrzxaNttI3Wib9biotBJ5cSTVrhldzYW0yZOjB2xufH1B1R2NcB1KZ5xj/wCZWj7TP5Ua3zM9JWxyDdaHfGOPwK0fOXHTKU3OIj/02fuCuqFjUSX8nNrzTE2bMt/6r/4P7qpyl2ZeTzrS3e2E9hkH7qoqpq/qv9+xY0/00c35Z/2ib76X9blWc0Z/wB+/k/JikeU5NKaUjGWQ9r3FWDNPHTJ4PGllPxDf6Ve1f0V/RV0/1CX3yP8Aj7T9+/8ANb/mZ/gWj71v6AtEvzFo5QtI/wCKT3g137reczD/AEVoG6Rh7WnwKX/9f/B5V9b/ACUZF+ZH0BJwBPYpp89I/wB0/wCt/wDms2uqdnyovTsjD5mU1c0Wv+I/7bv1FdCXcyx5XZo59DQ4TSOjXSoA5zdtBtpXZiue7X/Ef9t36ir2hTTkn+8lXVPKi0WbNR9Ht+9l/Uspfn6PtP3L1i81H0e372X9Syl+fo+0/cvVWf1/7/2Tx+l/RACuhsmf7DH/AO1Z/KC55K6JyKytjhG+zxjtjarmu4iV9LyznVuwdAX3bY5CKhjyDsIa4g9gXypTVuV4zevrk2z8zCOx7h+ys33dKO7GSCqvqPBDfIZeTf3HeCeQy8m/uO8F0FeLLbbHZ3zuaXBmj5oIBOk4N1V6Vp8WeGFzg0WaSriAPOZtJoq8NTZNZjD3JZUQi8OXsUGPYOgL9IiyTRCIiAKM5zb1x2qVsUIa5kJd6TaXOOohp4gp1kVwFc5nLvzo6VkszvO2TvHsjk2nfvOGzfTSro3Vkt82g2rY20Mr+KNw944DrwWlpqVBdWZSvscn04mSzeXRktcwlcXMhheCXAlpc8UIawjZgSRs6SisuT7BHBG2KJoaxgo0D/WsnaTvKKrdfKyWSeulQWD0LH5dyJFa4XRTCodsI9Zrhsc3nHiMVkEUCbTyiVrKwznXL2QprFOYpRrGtrhUB7cHN/1qIoqlm7vx5U3gJ3enYNRP1rRj9oY79u+mcvbdaO3wljvNe2pifi13PvacR+4Chlps89knLXVjlieNm0Eaw4HEYg4grUi46qGH8yKDTollcHR6LWLj3xZboqOo2dgHCN3++33T8Dq3V2dZkouD2svRkpLKCIi5OiEZxvpK0dMf8qNbVmW2Wrph/ur9XszbWu1WuWaN8Qa8toHOeHamNbrowjaN6zeb26E9gE3DOY7hOD0eDLj6unWuk0cYLTstg6NqfjhFGFclbux4eJuBUAv1Fo5QtI/4te81rv3V/U1vfm1tVqtck0T4g1+hqe54dUMa07GkeyoNJZGE3uf2JdTByisH7zMSeitDd0jD2tI/pXhzw5FcJI7S0ea5vBvO5wqWk9IJH+VbHm+uhaLBw3DOjcJOD0dAuNC3TrXSaOMtpyhk+OeN0UrQ5jxRwP8ArUQdYKSuUL3OPigq3Kra+SEXQvK6w2gS6OkwtLZGjUS0kGo5wQD2jFb5l3O1Z+AcLKJDK5pALm6IZUesdesjADtWGy3mjtLHE2VzZWYNcQyQcxr5p6ajoWJhzZ5TcaGEN53SR0+Difgrkuha97fuVl1YLakaxGwuIDQSSQABrJJ1ADnJXQt18k+S2SGE7WMGl9okud/zErXrm5tmWRwmncJJh6oA8yM7xXW53OaU3YrdlU1d6sxGPCLGnqcPF8kfzuZFdHaW2gDzJmgE7nsFKHpbo9hWFuTew2Ccuc0ujkAbI0bdRqHNrqqKnVuJVuyvkmK1ROimbpMd1EHBzTgRvUqyxmktcbj5M5szMKkRvHSD5p6QeoKai+E6+nYR21SjPfAzF586kD7O+Oyh5fI0t0nN0QwOFCdtS6mzDGqmFngc9zWMFXOIa0DEk0A7VssGbPKbjQwhvO6SOn/KSfgt/uZm5ZY3CWZwkmp5tB5kddR0a6yae0adCk6lNEXseTjZZbL4jZ8i5OFns8UI+rja2u8gCp6zU9a51tf8R/23fqK6XUgnzRW5znESQa3E+tJiSeIq+ktjFyc3yTaittJRRt2aj6Pb97L+pZS/P0fafuXr83IyDJYrKIZS0uD3uqwkijjUbQD8F7byZNfaLLNCwgOkjc1pdUCp30BVeUk7t32ySxT6ePQ51K6MyB/ssH3EX6GqWnM/buUg70n/AGKsZLsxihijdSrI2NNNlWtANOxWdZbCaW1kOmhKLeUQq+uRTZbZKylGucXx7ix5JFOg1b/lWfuDnBjscZgtIcY9IuY5g0i2u1pFdldereVRb03Uht8ejJVrm1Mb2+swn8wdVR+W1S7KGavKEbqRtZK3Ase1p62vIp8VLC6u6vZYyOVc657oHpv/AH+ZbWNhs7XCMODnueKF5FaADACtdeNN2vE3AyMbTbohTzInCR5wAYagdbqDt3L35OzVZQkcOEayFuJc5rj1NYTXrIVSuzdiGwxaEWsnW959Z559wGAw7SvLLq6q9lbEK52T3TMwiIss0AtJziX4FkZwMB9O8ayPqmn2vtHAde6uRvvfFlgi82jpng8G3d77vdHxOreRFYIZ7XOA2sksr8dridZJOAxJ2ABXtNp93xz4Kt92PhjyfXIWRJrbOIohVztbnGpDW4vcevrJpirzkHIUVjhbFCNQ1kn1nuO1zuc+AwXjujdWOwQ6DaOkdQyv4ztw3NGA69pKzq41N/UeFwdUU7Fl8hERVCwEREAWqX8uW23RaUdBPGPMOwPG3Qcd244HmJW1ouoTcHuRzKKksM5xsNunsc4eyrJY3EEEYjU5rhuwIV1uteaK3QCRmpw1SMrrY7dzg7QcR1rW849xvKGm0Wdvpmjz2j61o3e+B2jVuU1u3eGWxTiWLXg9p2Pbi0/scCtOUY6qG6PKKMW6JYfB0Oi8ORssRWqFssJq1w62nFrhgQvcstpp4ZfTz4oIiLw9CIiAIiIAiIgCIiAIiIAiIgCIiAIiIAiIgCIiAIiIAsPei8sVhgMkmtx1Rsrre7cNwxJwHUvXljK8VlhdLM6jWjrJwa0Yk7lBry3ilts5lk1DYxm0MbuHPvOJ6la09DteXwV7rdiwuTz5QyhPbJy+Sr5JHAAAE7dTWNG7ABWK4Vy22GPTkAM8g887dAbdBp/M4nmAWNzcXF4BotNob6Vw9G0/VNOJ98jsGraSt+UmqvT/AOOHBxRVj45chERUS2EREAREQBERAFLs5dxaaVrszdW2dgw3yNG7jDr3qor+EV2qWq11y3IjsrU1hkGuZe59gmrrdE8gSs/rb7w+I1bqXSx2xkrGyRuDmPALXDYQVIM4lx/JXmeBvoHnWB9U44fYOG7ZuXyzfX3NjfwUx/w7z+E4+0PdOI699b91Svj1K+f33KlU3VLZMtSL8seCAQagioI1gjmX6WWXwiIgCIiAIiIAiIgCIiAIiIAiIgCIiAIiIAiIgC+VrtbImOfI4NYwEuJ2ABfRzgBU6gNtVGM4V9zbH8DAfQMO3lXD2j7owHXupNTS7ZYRFbYq1kx19b3vt82qrYWE8Ew/rd7x+A1b67Nm0uLpaNrtLfNGuBh9o4SOG7ijr3Vxeby45tb+GnHoGHUD9a4ez9kYnHZvpZmtAFBsCuai5VrpVlamtzfUmf1ERZpeCIiAIiIAiIgCIiAIiID5WmzMkY5kjQ5rgQ4HWCDtBUOvvc59glq2roHk8G7djoOO8b8Rr30uy8eVclRWmJ0UzdJjxr3jcQcCDrBVii51S9CG2pWL1Jpm1vzwZbZbS7zCaQvPsE/Vk8U4HA6thFKuue70XalsM5jk1tNTG+mp7d/MRsIw6CF77LnIyjGxrGyghoABcxjnUGypIqekq5bpuq99f3K1d+z4Zl1RQ/50cp8qz8Nngnzo5T5Vn4bPBQdlZ6EvdQLgih/zo5T5Vn4bPBPnRynyrPw2eCdlZ6DuoFwRQ/50cp8qz8Nngnzo5T5Vn4bPBOys9B3UC4Iof86OU+VZ+GzwT50cp8qz8NngnZWeg7qBcEUP+dHKfKs/DZ4J86OU+VZ+GzwTsrPQd1AuCKH/ADo5T5Vn4bPBPnRynyrPw2eCdlZ6DuoFwRQ/50cp8qz8Nngnzo5T5Vn4bPBOys9B3UC4Iof86OU+VZ+GzwT50cp8qz8NngnZWeg7qBcEUP8AnRynyrPw2eCfOjlPlWfhs8E7Kz0HdQLgih/zo5T5Vn4bPBfO05ycpPY5hmADgQS1jGuodxAqDzhOxs9B3UDP5yr9aZdZLM7zRqmePaPJg7hicdm+uuXJue+3za6thYRwrt/uN94/Aa91fFdm7ctunEUeoDXI+mpjd/TgBieul5yRkmKyxNihbotaOsnFxOJJ1kqe2yOnh04ckVcHdLfLg+9lsrImNZG0Na0ANA1AAbAF9URZZfCIiAIiIAiIgCIiAIiIAiIgCIiA0rO1G02CpAJbLHQ01itQaHCoUYRFsaL6f9mbqvnCIiulUIiIAiIgCIiAIiIAiIgCIiAIiIAiIgCIiAsuaONosJIAqZn1NNZoG0qcaLd0RYF/1Zfya9PyIIiKElCIiAIiIAiI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data:image/jpeg;base64,/9j/4AAQSkZJRgABAQAAAQABAAD/2wCEAAkGBhARERUUEBMWFRUUExQYFBgUFxQUFRUYGBcVGBoXFxkXHSYeGhwjGhUXIC8gIycpLTAsGB4xNTAqNycsLCkBCQoKDgwOGg8PGjQkHyQsLC80NSwqLCwsNTIsLC0sKSwsLCw1LCwsLiwsLCwsLCwsLCwsLDQsKSwsLCwsLDUsLP/AABEIAKIBOAMBIgACEQEDEQH/xAAcAAEBAAMBAQEBAAAAAAAAAAAABwUGCAQDAgH/xABPEAABAwEDBgkHCgQDBgcAAAABAAIDEQQGQQUHEiExURNSU2FxgZGS0RQiIzJCYqEVFzVDcnOTsbLBM7PCwySC8DRUY6Kj0hYlRHSD4eP/xAAZAQEAAwEBAAAAAAAAAAAAAAAAAwQFAgH/xAAvEQACAgEDAgQGAgIDAQAAAAAAAQIDEQQSMRMUIVFhoSIyM0FS8HGBkcEjNNFC/9oADAMBAAIRAxEAPwC4oiIAiIgCIiAL+OcAKk0A2k7Av6pXnLvzpl1kszvNGqZ49o8mDuGJx2b6y1VOyW1EdligssxecC/JtcnBQOIgYdoJHCuHtfZGA691NO8odxz3j4rN3PupJb5tEVbG2hlfxRuHvHDtwVxsmRrPExrGRMDWgADRB1DnOsnnWlO6GnSglkpRrld8TZzl5S7jnvHxTyl3HPePiukvk+Lk2d1vgnyfFybO63wUffL8fc77R+Zzb5S7jnvHxTyl3HPePiukvk+Lk2d1vgnyfFybO63wTvl+PuO0fmc2+Uu457x8U8pdxz3j4rpL5Pi5Nndb4J8nxcmzut8E75fj7jtH5nNvlLuOe8fFPKXcc94+K6S+T4uTZ3W+CfJ8XJs7rfBO+X4+47R+Zzb5S7jnvHxTyl3HPePiukvk+Lk2d1vgnyfFybO63wTvl+PuO0fmc2+Uu457x8U8pdxz3j4rpL5Pi5Nndb4J8nxcmzut8E75fj7jtH5nNvlLuOe8fFPKXcc94+K6S+T4uTZ3W+CfJ8XJs7rfBO+X4+47R+Zzb5S7jnvHxTyl3HPePiukvk+Lk2d1vgnyfFybO63wTvl+PuO0fmc2+Uu457x8U8pdxz3j4rpL5Pi5Nndb4J8nxcmzut8E75fj7jtH5nNvlLuOe8fFf3yh3HPePiukfk+Lk2d1vgvnasjWeRjmPiYWuBBGiBqPONY6U75fiO0fmSHN/fg2STgp3EwSHWSSeCcfaHu7x1762hjwQCDUHWCNYIUEvjdSSwTaJq6J9TE/eOKfeGPb0bRm0vzoFtktLvNJpC8+yT9WTuOG46t1PNRSrI9WsU2OD2TKqiIs0vBERAEREAREQBERAEREARFqd/b6NsMehGQZ5B5g26A2abh+QxPMCuoQc3tRzKSissxmci/PANNms7vSuHpHD6ppwHvkdg17SFNMgZCltkzYohrOtzj6rG4udzfmaBfCyWWa1TBjAZJZXYmpJOsucT1kk86ul0bqx2CHQbR0jqGV/GduG5owH7krUlKOlhtXLKEU755fB7cg5EiscLYYRqbtJ9Z7jtc7nPgMFkERZTbbyzQSwsIIiLw9CIiAIiIAiIgCIiAIiIAiIgCIiAIiIAiIgMfl3IkVrhdDMKh2wja1w2ObzjxGKguX8hS2OZ0Uo1jW1w9V7Tsc3m5sDULopYK911Y7fDoOo2RtTE/iu3H3TiOvaAremv6bw+CvfTvWVya7m3vzw7RZrQ70rR6Nx+taMD74HaNe0Fb+ubrVZZrNMWPBjlidgaFpGsEEdRBHMrNcO+bbdFoyECeMeeNmmNnCNH5jA8xCk1VG344cHFF2fglybWiIqBbCIiAIiIAiIgCIsfl3LcVkhdNMaBuwDa5x2NbznxOC9SbeEeN48WeO9t6Y7BCXu1vdURMxc7n3NGJ/chQq2Wua1TF7yZJZXYCpJOoNaB1AAcy+94MvS2yZ0sp1nU1o9VjcGjxxNSqVm3uNwAFptDfSuHo2n6tpxPvkdg5yVqxjHSw3S5ZnybvnhcGUuFcptij05ADPIPPO3QG3QafzOJ5gFtiIsyc3N7mX4xUVhBFMr25yLZZbZLDE2IsYW00muLtbGu1kPGJOCxHzvW/iQdx//ep46SySTRC9RBPBZEUfgzw2wHz4oXDmD2Ht0j+S3W62cSzW1wjIMUp2McQQ77DsTzEArmemsgstHUb4SeEza0RFXJgiIgCIiAIiIAiIgCIonaM5+Ug9wEjKBzgPRswJCmqplbnb9iKy1V8lsRa5cHLU1rsYlnILzI8VADRQGg1BbGo5RcW4s7jLcsoIiLk6CIiAIiIDUb/XKFtj04gBPGPNOzhBt0HH8jgeYlRyxW2ayzB8ZLJI3HaKEEai1wOG0ELpFT3OTcbhgbVZm+kaKysH1jR7QHGA7RzjXf0t+P8AjnwVL6s/HHk2e6d6I7dAJGantoJWYsd+7TtB/cFZtc7XdvBLYp2yxHme32Xtxaf2OBV7yLlmK1wtmhNWuwxacWuGBCi1NHSeVwd0271h8nuREVUsBERAERfmSQNBLiAACSTqAA2klAfK3W6OGN0krg1jAS4nAf6wUJvheuS3zaRq2JtREzcOMfeOPYshf++xtsnBxEizsPm4cI4e2ebcOvHV+831yDbH8LMP8Ow7OVcPZHujE9W+mpRUqI9Szn99yhbY7ZbImVzaXG4Qttdpb5gNYWH2jyhG4YDHbspWqr+MYAAAKACgA1AL+qhba7JbmW661BYQREURIQjON9JWjpj/AJUa9FxLlx5QEunI5nB6FNENNdLT21+yvPnG+krR0x/yo1tWZbZaumH+6tmcnHTpx8l/ozIxUrsPzZ5stZoHsjL7NMZHNFdB7QC6mDXA0rzEdanbHlpBBIIIII1EEawRuIK6aXOOXWgWqcN2CeWnRpuXOkulZlSOtRXGGHEutz8tG12OKV3rEFr/ALbSWk9dK9azK0fNCT5C6uFofTux/vVbuSs26KjNpeZdreYJs/qLSst51bHA4siDp3A0JYQI6/bO3qBHOsVFnoZXz7K4D3ZQ49hYPzXa01rWUjl3Vp4yUpFh7vXrs1taTA/WPWY4aL29I3c4qFmFBKLi8MlTTWUEX5e8AEkgACpJ1AAYlaRljO3ZInFsLHTke00hkfU46z0gU511CuU/CKOZTjHlm8optZ888ZPpLK4De2Rrj2FrfzW7ZCvJZrYzTs79KnrNOp7ftNOzp2LqdM4eMkeRthLwTMmuaLX/ABH/AG3fqK6XXNFr/iP+279RV3Qf/X9FbV/Ys2aj6Pb97L+pbipTdC/tmsNgax4c+UySHQYNgLtRc46hXrPMvWzPQ2vnWVwG8SgnsLAPiobNPZKcml9ySu6EYpNlLRYe7t6rNbmkwO1t9ZjtT29I3c4qFmFUcXF4ZYTTWUEXnt+UIoI3STPDGN2l2z/7PMFolvzyQNdSGB8g4znCMHoFHHtou4VTs+VHMrIw+ZlDRT7J2eKzvcBPC+IH2mkStHTQA9gK3uyWtkrGvjcHscKtc01BHMk6p1/MhGyM/lZ9kRFGdkmzlXG4Im1Wdvo3GszB7BPtgcUnbuOvYdWu3Mva+wTV1uifQSs/qb7w+I1dF5kjDgQ4Agggg6wQdoIUUv8A3KNik4SIE2eQ+bjwbj7B5tx6sNenp7lZHpWFG6twe+BZ7Ha2SsbJG4OY8AtI2EFfZRbN7fc2N/AzH0Dzt5Jx9oe6cR1762hrgRUawdlFSupdUsMs1WKxZP6iIoSUKTZyr88KXWWzO9GDSV49sj2AeKDt3nmGvK5yb88EDZbM70hFJXj2AfYB4xG3cOc6p3dy78ttnbFEKYvdTzWNxcf2GJWjpqFFdWf76lK+1t7IntuZdJ9vmprbEwgyv/pb7x+A17q3Wx2NkTGxxtDWMADQNgAXnyLkaKywtihFGtHW44uccSV7lW1F7tl6E9NSrXqERFXJgiIgIRnG+krR0x/yo1mc1147LZBaPKJRHpmLRqHGtOEr6oO8LDZxvpK0dMf8qNYbJ+R7RPXgInyaNNLQaXUrWlab6HsW4oKdKjJ+GEZW5xtbXmys5fzpWOOJ3kz+FlIIZRrg1p4zi4DUNtBt5tqjbnEmp1kmpOJK9VvyTaIKcPFJHXZptc2vQSNa9V2cpxWe0xyzRCVjTrBrVvvtGwkbQDq66Ee1VRqi3DxE5yskt3gWe4eR3WWwxMeKPcC94xBea0POBQdS1/OzeN0MTbPGaOmBMhG0RjVT/MdXQ0jFb5BO17WvYQWuaHNI2EEVB7FFM6NpLsoyA+wyJo7of+bys7TrqXZl/JcueyvC/g1/I+SJbVK2KBuk92/UABtc44ALZcs5rrZZ4jKHMlDBV7WaWkANpAI84Dt5llczEAMtpfTWGRtHQ5zyf0DsVUcKqxfqpws2rhENNEZwyznDJGVZLNMyaI0cw15nDFp5iNS6HybbmzxMlZ6sjGuHQRWnSuc7bEGSvaNjZHtHU4j9laM11pL8nRg+w+RvUHEj4OTWwTipjSyak4mCzuXjc0MskZppt05aYtqQ1nQSCT0BT7IWQZrZKIoAC6lSSaNa0bXOO7WO1ZHOFaS/KNoJ9lzWjoaxo/Oq2/MxZxo2l9NelG2vMA4/1KRPo0ZXP/pw11bcM1zL+bS12WIy6TJGtFX6GkHNHGoRrAxp2LBZBy3JY52TRnW0+cMHt9pp6R8aHBdDWmEPY5pFQ5pBG8EU/dQD/wAHZQ/3WbuOXmnv6sWrD26rY04F/stpbIxr2GrXta5p3hwBHwK5ttf8R/23fqKvNx4pWWCBszXMexpaWuFHANc4N1fZAUGtf8R/23fqK40SxKa/fudal5jFmUu7dO024kQNGi31nvOiwE4VoSTzAFfa8dybXYQHTNa5hNNOMlzQdxqAR2Kl5p2j5PHPLLXn1gfkAsnf2IOydaa4RE9bSHD4gJLVSVu37ZwFRF17vvgiOQ8sPss7JozQscKjjN9pp5iP2XRbHggEbCAR0FcyldGZFk/wsLjyERPcaV5r4r4We6R8okuc68brRanQtPooDogYGT2nHo9UdB3rG3XuTabfpOi0WMaaF760rt0WgCpNCO1YO0TF73PO17nOPS4kn81ZbgZWskOT4WunhY6jy4Okja6pe46wTXZRTWt0VJQRFBK2bcia3ouZaLAWmXRcx5o17K0rt0SCKg019u5ZvNXeV0No8nefRzV0QdjZKVBH2gKHn0VtecTKlkmyfK1k8L3gxuaGyMc6oe2tADX1SVIsn2kxyxvG1kjHD/K4H9krbvqamvETSqsTidKIiLGNMLz2+wxzxujlaHMeKOBxH7HnXoRAQG991ZLBNomro3VMT+MNx94Y9RxW1ZtL86BbZLS7zTqgefZPJk7uL2bqUPL2QorZC6GUajrBHrMcNjm848RioLl7IctjmdDMNY1tI9V7Tsc3mPwNRgtWucdTDZPn98TPnF0y3R4Oi0WhZuL8+UNFmtDvTNHmOP1rRgffA7Rr3os2yDrltkXYTU1lGn5wbmvscplZV0MriQTUljjUlridZrrIJ29I1/fNpe5lkkMMwaI5nD0lACx2waR4n5HXiVXrfYY543RytDmPFHA4j9jjVQm991JLBNomro3VMT+MNx94Y9uK0abVfDpz5KdsHVLfHgvwKKZ5tL810bJaXa9kDzjujcd/FPVurTFn21uuW1lyuamsoIiKM7CIiAhGcb6StHTH/KjW1Zltlq6Yf7q1XON9JWjpj/lRrasy2y1dMP8AdWvb/wBZfwv9GdX9f+2b9lvI8dqgfDIKh4NDi12Dhzg61zrLEWOLXbWkg9IND8QumSudrzxaNttI3Wib9biotBJ5cSTVrhldzYW0yZOjB2xufH1B1R2NcB1KZ5xj/wCZWj7TP5Ua3zM9JWxyDdaHfGOPwK0fOXHTKU3OIj/02fuCuqFjUSX8nNrzTE2bMt/6r/4P7qpyl2ZeTzrS3e2E9hkH7qoqpq/qv9+xY0/00c35Z/2ib76X9blWc0Z/wB+/k/JikeU5NKaUjGWQ9r3FWDNPHTJ4PGllPxDf6Ve1f0V/RV0/1CX3yP8Aj7T9+/8ANb/mZ/gWj71v6AtEvzFo5QtI/wCKT3g137reczD/AEVoG6Rh7WnwKX/9f/B5V9b/ACUZF+ZH0BJwBPYpp89I/wB0/wCt/wDms2uqdnyovTsjD5mU1c0Wv+I/7bv1FdCXcyx5XZo59DQ4TSOjXSoA5zdtBtpXZiue7X/Ef9t36ir2hTTkn+8lXVPKi0WbNR9Ht+9l/Uspfn6PtP3L1i81H0e372X9Syl+fo+0/cvVWf1/7/2Tx+l/RACuhsmf7DH/AO1Z/KC55K6JyKytjhG+zxjtjarmu4iV9LyznVuwdAX3bY5CKhjyDsIa4g9gXypTVuV4zevrk2z8zCOx7h+ys33dKO7GSCqvqPBDfIZeTf3HeCeQy8m/uO8F0FeLLbbHZ3zuaXBmj5oIBOk4N1V6Vp8WeGFzg0WaSriAPOZtJoq8NTZNZjD3JZUQi8OXsUGPYOgL9IiyTRCIiAKM5zb1x2qVsUIa5kJd6TaXOOohp4gp1kVwFc5nLvzo6VkszvO2TvHsjk2nfvOGzfTSro3Vkt82g2rY20Mr+KNw944DrwWlpqVBdWZSvscn04mSzeXRktcwlcXMhheCXAlpc8UIawjZgSRs6SisuT7BHBG2KJoaxgo0D/WsnaTvKKrdfKyWSeulQWD0LH5dyJFa4XRTCodsI9Zrhsc3nHiMVkEUCbTyiVrKwznXL2QprFOYpRrGtrhUB7cHN/1qIoqlm7vx5U3gJ3enYNRP1rRj9oY79u+mcvbdaO3wljvNe2pifi13PvacR+4Chlps89knLXVjlieNm0Eaw4HEYg4grUi46qGH8yKDTollcHR6LWLj3xZboqOo2dgHCN3++33T8Dq3V2dZkouD2svRkpLKCIi5OiEZxvpK0dMf8qNbVmW2Wrph/ur9XszbWu1WuWaN8Qa8toHOeHamNbrowjaN6zeb26E9gE3DOY7hOD0eDLj6unWuk0cYLTstg6NqfjhFGFclbux4eJuBUAv1Fo5QtI/4te81rv3V/U1vfm1tVqtck0T4g1+hqe54dUMa07GkeyoNJZGE3uf2JdTByisH7zMSeitDd0jD2tI/pXhzw5FcJI7S0ea5vBvO5wqWk9IJH+VbHm+uhaLBw3DOjcJOD0dAuNC3TrXSaOMtpyhk+OeN0UrQ5jxRwP8ArUQdYKSuUL3OPigq3Kra+SEXQvK6w2gS6OkwtLZGjUS0kGo5wQD2jFb5l3O1Z+AcLKJDK5pALm6IZUesdesjADtWGy3mjtLHE2VzZWYNcQyQcxr5p6ajoWJhzZ5TcaGEN53SR0+Difgrkuha97fuVl1YLakaxGwuIDQSSQABrJJ1ADnJXQt18k+S2SGE7WMGl9okud/zErXrm5tmWRwmncJJh6oA8yM7xXW53OaU3YrdlU1d6sxGPCLGnqcPF8kfzuZFdHaW2gDzJmgE7nsFKHpbo9hWFuTew2Ccuc0ujkAbI0bdRqHNrqqKnVuJVuyvkmK1ROimbpMd1EHBzTgRvUqyxmktcbj5M5szMKkRvHSD5p6QeoKai+E6+nYR21SjPfAzF586kD7O+Oyh5fI0t0nN0QwOFCdtS6mzDGqmFngc9zWMFXOIa0DEk0A7VssGbPKbjQwhvO6SOn/KSfgt/uZm5ZY3CWZwkmp5tB5kddR0a6yae0adCk6lNEXseTjZZbL4jZ8i5OFns8UI+rja2u8gCp6zU9a51tf8R/23fqK6XUgnzRW5znESQa3E+tJiSeIq+ktjFyc3yTaittJRRt2aj6Pb97L+pZS/P0fafuXr83IyDJYrKIZS0uD3uqwkijjUbQD8F7byZNfaLLNCwgOkjc1pdUCp30BVeUk7t32ySxT6ePQ51K6MyB/ssH3EX6GqWnM/buUg70n/AGKsZLsxihijdSrI2NNNlWtANOxWdZbCaW1kOmhKLeUQq+uRTZbZKylGucXx7ix5JFOg1b/lWfuDnBjscZgtIcY9IuY5g0i2u1pFdldereVRb03Uht8ejJVrm1Mb2+swn8wdVR+W1S7KGavKEbqRtZK3Ase1p62vIp8VLC6u6vZYyOVc657oHpv/AH+ZbWNhs7XCMODnueKF5FaADACtdeNN2vE3AyMbTbohTzInCR5wAYagdbqDt3L35OzVZQkcOEayFuJc5rj1NYTXrIVSuzdiGwxaEWsnW959Z559wGAw7SvLLq6q9lbEK52T3TMwiIss0AtJziX4FkZwMB9O8ayPqmn2vtHAde6uRvvfFlgi82jpng8G3d77vdHxOreRFYIZ7XOA2sksr8dridZJOAxJ2ABXtNp93xz4Kt92PhjyfXIWRJrbOIohVztbnGpDW4vcevrJpirzkHIUVjhbFCNQ1kn1nuO1zuc+AwXjujdWOwQ6DaOkdQyv4ztw3NGA69pKzq41N/UeFwdUU7Fl8hERVCwEREAWqX8uW23RaUdBPGPMOwPG3Qcd244HmJW1ouoTcHuRzKKksM5xsNunsc4eyrJY3EEEYjU5rhuwIV1uteaK3QCRmpw1SMrrY7dzg7QcR1rW849xvKGm0Wdvpmjz2j61o3e+B2jVuU1u3eGWxTiWLXg9p2Pbi0/scCtOUY6qG6PKKMW6JYfB0Oi8ORssRWqFssJq1w62nFrhgQvcstpp4ZfTz4oIiLw9CIiAIiIAiIgCIiAIiIAiIgCIiAIiIAiIgCIiAIiIAsPei8sVhgMkmtx1Rsrre7cNwxJwHUvXljK8VlhdLM6jWjrJwa0Yk7lBry3ilts5lk1DYxm0MbuHPvOJ6la09DteXwV7rdiwuTz5QyhPbJy+Sr5JHAAAE7dTWNG7ABWK4Vy22GPTkAM8g887dAbdBp/M4nmAWNzcXF4BotNob6Vw9G0/VNOJ98jsGraSt+UmqvT/AOOHBxRVj45chERUS2EREAREQBERAFLs5dxaaVrszdW2dgw3yNG7jDr3qor+EV2qWq11y3IjsrU1hkGuZe59gmrrdE8gSs/rb7w+I1bqXSx2xkrGyRuDmPALXDYQVIM4lx/JXmeBvoHnWB9U44fYOG7ZuXyzfX3NjfwUx/w7z+E4+0PdOI699b91Svj1K+f33KlU3VLZMtSL8seCAQagioI1gjmX6WWXwiIgCIiAIiIAiIgCIiAIiIAiIgCIiAIiIAiIgC+VrtbImOfI4NYwEuJ2ABfRzgBU6gNtVGM4V9zbH8DAfQMO3lXD2j7owHXupNTS7ZYRFbYq1kx19b3vt82qrYWE8Ew/rd7x+A1b67Nm0uLpaNrtLfNGuBh9o4SOG7ijr3Vxeby45tb+GnHoGHUD9a4ez9kYnHZvpZmtAFBsCuai5VrpVlamtzfUmf1ERZpeCIiAIiIAiIgCIiAIiID5WmzMkY5kjQ5rgQ4HWCDtBUOvvc59glq2roHk8G7djoOO8b8Rr30uy8eVclRWmJ0UzdJjxr3jcQcCDrBVii51S9CG2pWL1Jpm1vzwZbZbS7zCaQvPsE/Vk8U4HA6thFKuue70XalsM5jk1tNTG+mp7d/MRsIw6CF77LnIyjGxrGyghoABcxjnUGypIqekq5bpuq99f3K1d+z4Zl1RQ/50cp8qz8Nngnzo5T5Vn4bPBQdlZ6EvdQLgih/zo5T5Vn4bPBPnRynyrPw2eCdlZ6DuoFwRQ/50cp8qz8Nngnzo5T5Vn4bPBOys9B3UC4Iof86OU+VZ+GzwT50cp8qz8NngnZWeg7qBcEUP+dHKfKs/DZ4J86OU+VZ+GzwTsrPQd1AuCKH/ADo5T5Vn4bPBPnRynyrPw2eCdlZ6DuoFwRQ/50cp8qz8Nngnzo5T5Vn4bPBOys9B3UC4Iof86OU+VZ+GzwT50cp8qz8NngnZWeg7qBcEUP8AnRynyrPw2eCfOjlPlWfhs8E7Kz0HdQLgih/zo5T5Vn4bPBfO05ycpPY5hmADgQS1jGuodxAqDzhOxs9B3UDP5yr9aZdZLM7zRqmePaPJg7hicdm+uuXJue+3za6thYRwrt/uN94/Aa91fFdm7ctunEUeoDXI+mpjd/TgBieul5yRkmKyxNihbotaOsnFxOJJ1kqe2yOnh04ckVcHdLfLg+9lsrImNZG0Na0ANA1AAbAF9URZZfCIiAIiIAiIgCIiAIiIAiIgCIiA0rO1G02CpAJbLHQ01itQaHCoUYRFsaL6f9mbqvnCIiulUIiIAiIgCIiAIiIAiIgCIiAIiIAiIgCIiAsuaONosJIAqZn1NNZoG0qcaLd0RYF/1Zfya9PyIIiKElCIiAIiIAiI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http://i.bnet.com/blogs/roche_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3429000"/>
            <a:ext cx="2095501" cy="1257301"/>
          </a:xfrm>
          <a:prstGeom prst="rect">
            <a:avLst/>
          </a:prstGeom>
          <a:noFill/>
        </p:spPr>
      </p:pic>
      <p:pic>
        <p:nvPicPr>
          <p:cNvPr id="2060" name="Picture 12" descr="http://www.aiche.org/uploadedImages/Students/images/airproducts%20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43000" y="2438400"/>
            <a:ext cx="2999200" cy="638176"/>
          </a:xfrm>
          <a:prstGeom prst="rect">
            <a:avLst/>
          </a:prstGeom>
          <a:noFill/>
        </p:spPr>
      </p:pic>
      <p:pic>
        <p:nvPicPr>
          <p:cNvPr id="2064" name="Picture 16" descr="http://www.businesspundit.com/wp-content/uploads/2011/04/Dupont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5943600"/>
            <a:ext cx="1600200" cy="626816"/>
          </a:xfrm>
          <a:prstGeom prst="rect">
            <a:avLst/>
          </a:prstGeom>
          <a:noFill/>
        </p:spPr>
      </p:pic>
      <p:pic>
        <p:nvPicPr>
          <p:cNvPr id="2066" name="Picture 18" descr="http://t2.gstatic.com/images?q=tbn:ANd9GcT39QNvNZiEKaqoXXZ1YI7_V6Ir0vSPqojbcQ-kgh7PbNgKYGlwa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57600" y="5105400"/>
            <a:ext cx="1848481" cy="838200"/>
          </a:xfrm>
          <a:prstGeom prst="rect">
            <a:avLst/>
          </a:prstGeom>
          <a:noFill/>
        </p:spPr>
      </p:pic>
      <p:pic>
        <p:nvPicPr>
          <p:cNvPr id="2068" name="Picture 20" descr="http://pressbox.co.uk/images/logos/382690_Wordmark_301_Blu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96000" y="5181600"/>
            <a:ext cx="2387600" cy="511629"/>
          </a:xfrm>
          <a:prstGeom prst="rect">
            <a:avLst/>
          </a:prstGeom>
          <a:noFill/>
        </p:spPr>
      </p:pic>
      <p:pic>
        <p:nvPicPr>
          <p:cNvPr id="2070" name="Picture 22" descr="http://www.fullfleet.com/fullpages/Air_Liquide_logo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53000" y="2438400"/>
            <a:ext cx="2521976" cy="72390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8" name="Picture 10" descr="http://t3.gstatic.com/images?q=tbn:ANd9GcROkVqeRrxjlZYjNQXK82X0Ty42tExEpaj4ikRmCEu2hs1R2cG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429000"/>
            <a:ext cx="1905000" cy="1524001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Career Paths in Chemical Engineering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alibri" pitchFamily="34" charset="0"/>
              </a:rPr>
              <a:t>Fuel/Energy</a:t>
            </a:r>
          </a:p>
          <a:p>
            <a:endParaRPr lang="en-US" sz="2800" dirty="0" smtClean="0">
              <a:latin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</a:rPr>
              <a:t>Consumer Products</a:t>
            </a:r>
          </a:p>
          <a:p>
            <a:endParaRPr lang="en-US" sz="2800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pic>
        <p:nvPicPr>
          <p:cNvPr id="7170" name="Picture 2" descr="http://www.boxturtlebulletin.com/btb/wp-content/uploads/2010/05/Logo_ExxonMob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514600"/>
            <a:ext cx="2809240" cy="561848"/>
          </a:xfrm>
          <a:prstGeom prst="rect">
            <a:avLst/>
          </a:prstGeom>
          <a:noFill/>
        </p:spPr>
      </p:pic>
      <p:pic>
        <p:nvPicPr>
          <p:cNvPr id="7172" name="Picture 4" descr="http://gpl4you.com/logo/18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2209800"/>
            <a:ext cx="984673" cy="914400"/>
          </a:xfrm>
          <a:prstGeom prst="rect">
            <a:avLst/>
          </a:prstGeom>
          <a:noFill/>
        </p:spPr>
      </p:pic>
      <p:pic>
        <p:nvPicPr>
          <p:cNvPr id="7174" name="Picture 6" descr="http://www.themommy-files.com/wp-content/uploads/2010/06/procter-and-gamble-logo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71600" y="3429000"/>
            <a:ext cx="2438400" cy="1464129"/>
          </a:xfrm>
          <a:prstGeom prst="rect">
            <a:avLst/>
          </a:prstGeom>
          <a:noFill/>
        </p:spPr>
      </p:pic>
      <p:pic>
        <p:nvPicPr>
          <p:cNvPr id="7176" name="Picture 8" descr="http://www.feelfree.co/member/photos/art/1467177282editor_unilever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4800" y="3733800"/>
            <a:ext cx="914400" cy="1008698"/>
          </a:xfrm>
          <a:prstGeom prst="rect">
            <a:avLst/>
          </a:prstGeom>
          <a:noFill/>
        </p:spPr>
      </p:pic>
      <p:pic>
        <p:nvPicPr>
          <p:cNvPr id="7180" name="Picture 12" descr="http://www.marketingpilgrim.com/wp-content/uploads/2010/06/BP-254x30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77000" y="1905000"/>
            <a:ext cx="1276350" cy="15075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19200"/>
            <a:ext cx="9144000" cy="762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What Do Chemical Engineers Do?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382000" cy="4038600"/>
          </a:xfrm>
        </p:spPr>
        <p:txBody>
          <a:bodyPr/>
          <a:lstStyle/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Chemical engineering is a very broad field</a:t>
            </a:r>
          </a:p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Affects the energy, pharmaceutical, foods, and consumer products industries</a:t>
            </a:r>
          </a:p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Roles in </a:t>
            </a:r>
            <a:r>
              <a:rPr lang="en-US" u="sng" dirty="0" smtClean="0">
                <a:latin typeface="Calibri" pitchFamily="34" charset="0"/>
              </a:rPr>
              <a:t>process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u="sng" dirty="0" smtClean="0">
                <a:latin typeface="Calibri" pitchFamily="34" charset="0"/>
              </a:rPr>
              <a:t>R&amp;D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u="sng" dirty="0" smtClean="0">
                <a:latin typeface="Calibri" pitchFamily="34" charset="0"/>
              </a:rPr>
              <a:t>project development</a:t>
            </a:r>
            <a:r>
              <a:rPr lang="en-US" dirty="0" smtClean="0">
                <a:latin typeface="Calibri" pitchFamily="34" charset="0"/>
              </a:rPr>
              <a:t>, and </a:t>
            </a:r>
            <a:r>
              <a:rPr lang="en-US" u="sng" dirty="0" smtClean="0">
                <a:latin typeface="Calibri" pitchFamily="34" charset="0"/>
              </a:rPr>
              <a:t>safety</a:t>
            </a: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19200"/>
            <a:ext cx="9144000" cy="762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Role: Process Engineering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6400800" cy="4038600"/>
          </a:xfrm>
        </p:spPr>
        <p:txBody>
          <a:bodyPr/>
          <a:lstStyle/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Design and optimization of chemical/biological process systems</a:t>
            </a:r>
          </a:p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Design of separation/purification systems, heat exchangers, reactors</a:t>
            </a:r>
          </a:p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Quality assurance</a:t>
            </a:r>
          </a:p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dirty="0" smtClean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133600"/>
            <a:ext cx="25558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267200"/>
            <a:ext cx="2681335" cy="180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19200"/>
            <a:ext cx="9144000" cy="762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Role: R&amp;D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229600" cy="4038600"/>
          </a:xfrm>
        </p:spPr>
        <p:txBody>
          <a:bodyPr/>
          <a:lstStyle/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Research and development of new process systems and technologies</a:t>
            </a:r>
          </a:p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Scale-up of novel chemical reactions to an industrial scale</a:t>
            </a:r>
          </a:p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Development of chemical synthesis and materials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19200"/>
            <a:ext cx="9144000" cy="762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Role: Safety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1828800"/>
          </a:xfrm>
        </p:spPr>
        <p:txBody>
          <a:bodyPr/>
          <a:lstStyle/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Evaluate risks and hazards of current industrial processes</a:t>
            </a:r>
          </a:p>
          <a:p>
            <a:pPr marL="347663" lvl="1" indent="-347663" eaLnBrk="1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Calibri" pitchFamily="34" charset="0"/>
              </a:rPr>
              <a:t>Recommend safety and other preventative measures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5814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Role: Project Management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3400" y="42672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7663" marR="0" lvl="1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Managing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 projects</a:t>
            </a:r>
          </a:p>
          <a:p>
            <a:pPr marL="347663" marR="0" lvl="1" indent="-347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kern="0" dirty="0" smtClean="0">
                <a:latin typeface="Calibri" pitchFamily="34" charset="0"/>
                <a:ea typeface="+mn-ea"/>
              </a:rPr>
              <a:t>Ensuring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 budget constraints and schedule milestones are met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Concentrations in </a:t>
            </a:r>
            <a:r>
              <a:rPr lang="en-US" sz="3200" b="1" dirty="0" err="1" smtClean="0">
                <a:solidFill>
                  <a:schemeClr val="tx1"/>
                </a:solidFill>
                <a:latin typeface="Calibri" pitchFamily="34" charset="0"/>
              </a:rPr>
              <a:t>ChE</a:t>
            </a:r>
            <a:endParaRPr lang="en-US" sz="3200" b="1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077200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Concentration Requirements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>
                <a:latin typeface="Calibri" pitchFamily="34" charset="0"/>
              </a:rPr>
              <a:t>9 credit hours of coursework from an approved list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At least 3 credits of CHE coursework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At least 3 credits of ENGR coursework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Energy and Environment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0772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Advanced Solar Energy Conversion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Energy Storage Systems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Biological Principles of Environmental Engineering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Engineering Environmental Sustainability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Air Pollution Control and Design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Fuel Cell Engineering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Radioactive Waste Management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Power Engineering</a:t>
            </a: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Biological Engineering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0772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Engineering Applications of Biological Molecules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Tissue Engineering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Biochemical Engineering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>
                <a:latin typeface="Calibri" pitchFamily="34" charset="0"/>
              </a:rPr>
              <a:t>Biomolecular</a:t>
            </a:r>
            <a:r>
              <a:rPr lang="en-US" sz="2800" dirty="0" smtClean="0">
                <a:latin typeface="Calibri" pitchFamily="34" charset="0"/>
              </a:rPr>
              <a:t> Engineering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Introduction to Computational Biology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Biosensors: Fundamentals and Applications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Bio-energy and </a:t>
            </a:r>
            <a:r>
              <a:rPr lang="en-US" sz="2800" dirty="0" err="1" smtClean="0">
                <a:latin typeface="Calibri" pitchFamily="34" charset="0"/>
              </a:rPr>
              <a:t>Biofuels</a:t>
            </a:r>
            <a:endParaRPr lang="en-US" sz="28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Biochemistry</a:t>
            </a: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latin typeface="Calibri" pitchFamily="34" charset="0"/>
              </a:rPr>
              <a:t>Pharmaceutical Engineering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80772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Particulate Systems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Intelligent Systems in Process Engineering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Pharmaceutical Process Development and Design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Principles of Pharmaceutical Engineering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Basic Pharmaceutics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Pharmaceutical Manufacturing Processes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>
                <a:latin typeface="Calibri" pitchFamily="34" charset="0"/>
              </a:rPr>
              <a:t>Food and Drug Law Administration</a:t>
            </a: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2319</TotalTime>
  <Words>301</Words>
  <Application>Microsoft Office PowerPoint</Application>
  <PresentationFormat>On-screen Show (4:3)</PresentationFormat>
  <Paragraphs>84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Chemical Engineering </vt:lpstr>
      <vt:lpstr>What Do Chemical Engineers Do?</vt:lpstr>
      <vt:lpstr>Role: Process Engineering</vt:lpstr>
      <vt:lpstr>Role: R&amp;D</vt:lpstr>
      <vt:lpstr>Role: Safety</vt:lpstr>
      <vt:lpstr>Concentrations in ChE</vt:lpstr>
      <vt:lpstr>Energy and Environment</vt:lpstr>
      <vt:lpstr>Biological Engineering</vt:lpstr>
      <vt:lpstr>Pharmaceutical Engineering</vt:lpstr>
      <vt:lpstr>Materials and Polymers</vt:lpstr>
      <vt:lpstr>Career Paths in Chemical Engineering</vt:lpstr>
      <vt:lpstr>Career Paths in Chemical Engineering</vt:lpstr>
    </vt:vector>
  </TitlesOfParts>
  <Company>ECO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HERE TO ADD TITLE</dc:title>
  <dc:creator>Erin Ingram</dc:creator>
  <cp:lastModifiedBy>adevries</cp:lastModifiedBy>
  <cp:revision>112</cp:revision>
  <dcterms:created xsi:type="dcterms:W3CDTF">2006-10-30T18:56:25Z</dcterms:created>
  <dcterms:modified xsi:type="dcterms:W3CDTF">2011-11-16T21:47:05Z</dcterms:modified>
</cp:coreProperties>
</file>