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9"/>
  </p:notesMasterIdLst>
  <p:handoutMasterIdLst>
    <p:handoutMasterId r:id="rId10"/>
  </p:handoutMasterIdLst>
  <p:sldIdLst>
    <p:sldId id="269" r:id="rId2"/>
    <p:sldId id="303" r:id="rId3"/>
    <p:sldId id="325" r:id="rId4"/>
    <p:sldId id="341" r:id="rId5"/>
    <p:sldId id="344" r:id="rId6"/>
    <p:sldId id="342" r:id="rId7"/>
    <p:sldId id="343" r:id="rId8"/>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C25"/>
    <a:srgbClr val="000000"/>
    <a:srgbClr val="3366CC"/>
    <a:srgbClr val="0066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autoAdjust="0"/>
    <p:restoredTop sz="86446" autoAdjust="0"/>
  </p:normalViewPr>
  <p:slideViewPr>
    <p:cSldViewPr>
      <p:cViewPr>
        <p:scale>
          <a:sx n="70" d="100"/>
          <a:sy n="70" d="100"/>
        </p:scale>
        <p:origin x="-12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197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bmelab\Office\Maeve\Survey_Data\Pie_Charts_Placement_EO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354986876640727E-2"/>
          <c:y val="0.18043999708369882"/>
          <c:w val="0.45284711286089241"/>
          <c:h val="0.75474518810149094"/>
        </c:manualLayout>
      </c:layout>
      <c:pieChart>
        <c:varyColors val="1"/>
        <c:ser>
          <c:idx val="0"/>
          <c:order val="0"/>
          <c:tx>
            <c:strRef>
              <c:f>Sheet1!$A$2</c:f>
              <c:strCache>
                <c:ptCount val="1"/>
                <c:pt idx="0">
                  <c:v>May-07</c:v>
                </c:pt>
              </c:strCache>
            </c:strRef>
          </c:tx>
          <c:dPt>
            <c:idx val="0"/>
            <c:bubble3D val="0"/>
            <c:spPr>
              <a:solidFill>
                <a:schemeClr val="accent2">
                  <a:lumMod val="60000"/>
                  <a:lumOff val="40000"/>
                </a:schemeClr>
              </a:solidFill>
            </c:spPr>
          </c:dPt>
          <c:dPt>
            <c:idx val="3"/>
            <c:bubble3D val="0"/>
            <c:spPr>
              <a:solidFill>
                <a:srgbClr val="00B050"/>
              </a:solidFill>
            </c:spPr>
          </c:dPt>
          <c:dPt>
            <c:idx val="5"/>
            <c:bubble3D val="0"/>
            <c:spPr>
              <a:solidFill>
                <a:srgbClr val="FFC000"/>
              </a:solidFill>
            </c:spPr>
          </c:dPt>
          <c:dPt>
            <c:idx val="6"/>
            <c:bubble3D val="0"/>
            <c:spPr>
              <a:solidFill>
                <a:srgbClr val="FFC000"/>
              </a:solidFill>
              <a:ln>
                <a:solidFill>
                  <a:srgbClr val="FFC000"/>
                </a:solidFill>
              </a:ln>
            </c:spPr>
          </c:dPt>
          <c:dPt>
            <c:idx val="7"/>
            <c:bubble3D val="0"/>
            <c:spPr>
              <a:solidFill>
                <a:srgbClr val="C00000"/>
              </a:solidFill>
            </c:spPr>
          </c:dPt>
          <c:cat>
            <c:strRef>
              <c:f>Sheet1!$B$1:$J$1</c:f>
              <c:strCache>
                <c:ptCount val="9"/>
                <c:pt idx="0">
                  <c:v>5 yr B.S./M.S.</c:v>
                </c:pt>
                <c:pt idx="1">
                  <c:v>Graduate School</c:v>
                </c:pt>
                <c:pt idx="2">
                  <c:v>Medical School</c:v>
                </c:pt>
                <c:pt idx="3">
                  <c:v>MBA</c:v>
                </c:pt>
                <c:pt idx="4">
                  <c:v>Law School</c:v>
                </c:pt>
                <c:pt idx="5">
                  <c:v>Industry</c:v>
                </c:pt>
                <c:pt idx="6">
                  <c:v>Industry – No Secured Position</c:v>
                </c:pt>
                <c:pt idx="7">
                  <c:v>Other Prep</c:v>
                </c:pt>
                <c:pt idx="8">
                  <c:v>Undecided</c:v>
                </c:pt>
              </c:strCache>
            </c:strRef>
          </c:cat>
          <c:val>
            <c:numRef>
              <c:f>Sheet1!$B$2:$J$2</c:f>
              <c:numCache>
                <c:formatCode>0.00</c:formatCode>
                <c:ptCount val="9"/>
                <c:pt idx="0">
                  <c:v>2</c:v>
                </c:pt>
                <c:pt idx="1">
                  <c:v>6</c:v>
                </c:pt>
                <c:pt idx="2">
                  <c:v>0</c:v>
                </c:pt>
                <c:pt idx="3">
                  <c:v>1</c:v>
                </c:pt>
                <c:pt idx="4">
                  <c:v>1</c:v>
                </c:pt>
                <c:pt idx="5">
                  <c:v>5</c:v>
                </c:pt>
                <c:pt idx="6">
                  <c:v>5</c:v>
                </c:pt>
                <c:pt idx="7">
                  <c:v>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0.16071</cdr:x>
      <cdr:y>0.07895</cdr:y>
    </cdr:from>
    <cdr:to>
      <cdr:x>0.82143</cdr:x>
      <cdr:y>0.39474</cdr:y>
    </cdr:to>
    <cdr:sp macro="" textlink="">
      <cdr:nvSpPr>
        <cdr:cNvPr id="2" name="TextBox 1"/>
        <cdr:cNvSpPr txBox="1"/>
      </cdr:nvSpPr>
      <cdr:spPr>
        <a:xfrm xmlns:a="http://schemas.openxmlformats.org/drawingml/2006/main">
          <a:off x="685799" y="228600"/>
          <a:ext cx="2819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rtl="0"/>
          <a:r>
            <a:rPr lang="en-US" sz="1400" dirty="0" smtClean="0">
              <a:latin typeface="Arial Black" pitchFamily="34" charset="0"/>
            </a:rPr>
            <a:t>Typical BS BME Class</a:t>
          </a:r>
          <a:r>
            <a:rPr lang="en-US" sz="1400" baseline="0" dirty="0" smtClean="0">
              <a:latin typeface="Arial Black" pitchFamily="34" charset="0"/>
            </a:rPr>
            <a:t> at</a:t>
          </a:r>
          <a:r>
            <a:rPr lang="en-US" sz="1400" dirty="0" smtClean="0">
              <a:latin typeface="Arial Black" pitchFamily="34" charset="0"/>
            </a:rPr>
            <a:t> Graduation</a:t>
          </a:r>
        </a:p>
        <a:p xmlns:a="http://schemas.openxmlformats.org/drawingml/2006/main">
          <a:endParaRPr lang="en-US" sz="1100" dirty="0"/>
        </a:p>
      </cdr:txBody>
    </cdr:sp>
  </cdr:relSizeAnchor>
  <cdr:relSizeAnchor xmlns:cdr="http://schemas.openxmlformats.org/drawingml/2006/chartDrawing">
    <cdr:from>
      <cdr:x>0.60714</cdr:x>
      <cdr:y>0.39474</cdr:y>
    </cdr:from>
    <cdr:to>
      <cdr:x>0.94643</cdr:x>
      <cdr:y>0.97368</cdr:y>
    </cdr:to>
    <cdr:sp macro="" textlink="">
      <cdr:nvSpPr>
        <cdr:cNvPr id="3" name="TextBox 2"/>
        <cdr:cNvSpPr txBox="1"/>
      </cdr:nvSpPr>
      <cdr:spPr>
        <a:xfrm xmlns:a="http://schemas.openxmlformats.org/drawingml/2006/main">
          <a:off x="2590799" y="1143000"/>
          <a:ext cx="1447800" cy="1676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0.57194</cdr:x>
      <cdr:y>0.27293</cdr:y>
    </cdr:from>
    <cdr:to>
      <cdr:x>0.60765</cdr:x>
      <cdr:y>0.32556</cdr:y>
    </cdr:to>
    <cdr:sp macro="" textlink="">
      <cdr:nvSpPr>
        <cdr:cNvPr id="5" name="Rectangle 4"/>
        <cdr:cNvSpPr/>
      </cdr:nvSpPr>
      <cdr:spPr bwMode="auto">
        <a:xfrm xmlns:a="http://schemas.openxmlformats.org/drawingml/2006/main">
          <a:off x="2440576" y="790303"/>
          <a:ext cx="152400" cy="152400"/>
        </a:xfrm>
        <a:prstGeom xmlns:a="http://schemas.openxmlformats.org/drawingml/2006/main" prst="rect">
          <a:avLst/>
        </a:prstGeom>
        <a:solidFill xmlns:a="http://schemas.openxmlformats.org/drawingml/2006/main">
          <a:schemeClr val="accent2"/>
        </a:solidFill>
        <a:ln xmlns:a="http://schemas.openxmlformats.org/drawingml/2006/main" w="9525" cap="flat" cmpd="sng" algn="ctr">
          <a:solidFill>
            <a:srgbClr val="0070C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0.57194</cdr:x>
      <cdr:y>0.38872</cdr:y>
    </cdr:from>
    <cdr:to>
      <cdr:x>0.60765</cdr:x>
      <cdr:y>0.44135</cdr:y>
    </cdr:to>
    <cdr:sp macro="" textlink="">
      <cdr:nvSpPr>
        <cdr:cNvPr id="6" name="Rectangle 5"/>
        <cdr:cNvSpPr/>
      </cdr:nvSpPr>
      <cdr:spPr bwMode="auto">
        <a:xfrm xmlns:a="http://schemas.openxmlformats.org/drawingml/2006/main">
          <a:off x="3094310" y="1352087"/>
          <a:ext cx="193198" cy="183064"/>
        </a:xfrm>
        <a:prstGeom xmlns:a="http://schemas.openxmlformats.org/drawingml/2006/main" prst="rect">
          <a:avLst/>
        </a:prstGeom>
        <a:solidFill xmlns:a="http://schemas.openxmlformats.org/drawingml/2006/main">
          <a:schemeClr val="accent2">
            <a:lumMod val="60000"/>
            <a:lumOff val="40000"/>
          </a:schemeClr>
        </a:solidFill>
        <a:ln xmlns:a="http://schemas.openxmlformats.org/drawingml/2006/main" w="9525" cap="flat" cmpd="sng" algn="ctr">
          <a:solidFill>
            <a:srgbClr val="7030A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0.57194</cdr:x>
      <cdr:y>0.73609</cdr:y>
    </cdr:from>
    <cdr:to>
      <cdr:x>0.60765</cdr:x>
      <cdr:y>0.78872</cdr:y>
    </cdr:to>
    <cdr:sp macro="" textlink="">
      <cdr:nvSpPr>
        <cdr:cNvPr id="7" name="Rectangle 6"/>
        <cdr:cNvSpPr/>
      </cdr:nvSpPr>
      <cdr:spPr bwMode="auto">
        <a:xfrm xmlns:a="http://schemas.openxmlformats.org/drawingml/2006/main">
          <a:off x="3094310" y="2560348"/>
          <a:ext cx="193198" cy="183063"/>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w="9525" cap="flat" cmpd="sng" algn="ctr">
          <a:solidFill>
            <a:schemeClr val="accent2">
              <a:lumMod val="20000"/>
              <a:lumOff val="80000"/>
            </a:schemeClr>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Times"/>
            </a:defRPr>
          </a:lvl1pPr>
          <a:lvl2pPr marL="457200" indent="0">
            <a:defRPr sz="1100">
              <a:latin typeface="Times"/>
            </a:defRPr>
          </a:lvl2pPr>
          <a:lvl3pPr marL="914400" indent="0">
            <a:defRPr sz="1100">
              <a:latin typeface="Times"/>
            </a:defRPr>
          </a:lvl3pPr>
          <a:lvl4pPr marL="1371600" indent="0">
            <a:defRPr sz="1100">
              <a:latin typeface="Times"/>
            </a:defRPr>
          </a:lvl4pPr>
          <a:lvl5pPr marL="1828800" indent="0">
            <a:defRPr sz="1100">
              <a:latin typeface="Times"/>
            </a:defRPr>
          </a:lvl5pPr>
          <a:lvl6pPr marL="2286000" indent="0">
            <a:defRPr sz="1100">
              <a:latin typeface="Times"/>
            </a:defRPr>
          </a:lvl6pPr>
          <a:lvl7pPr marL="2743200" indent="0">
            <a:defRPr sz="1100">
              <a:latin typeface="Times"/>
            </a:defRPr>
          </a:lvl7pPr>
          <a:lvl8pPr marL="3200400" indent="0">
            <a:defRPr sz="1100">
              <a:latin typeface="Times"/>
            </a:defRPr>
          </a:lvl8pPr>
          <a:lvl9pPr marL="3657600" indent="0">
            <a:defRPr sz="1100">
              <a:latin typeface="Times"/>
            </a:defRPr>
          </a:lvl9pPr>
        </a:lstStyle>
        <a:p xmlns:a="http://schemas.openxmlformats.org/drawingml/2006/main">
          <a:endParaRPr lang="en-US"/>
        </a:p>
      </cdr:txBody>
    </cdr:sp>
  </cdr:relSizeAnchor>
  <cdr:relSizeAnchor xmlns:cdr="http://schemas.openxmlformats.org/drawingml/2006/chartDrawing">
    <cdr:from>
      <cdr:x>0.57194</cdr:x>
      <cdr:y>0.6203</cdr:y>
    </cdr:from>
    <cdr:to>
      <cdr:x>0.60765</cdr:x>
      <cdr:y>0.67293</cdr:y>
    </cdr:to>
    <cdr:sp macro="" textlink="">
      <cdr:nvSpPr>
        <cdr:cNvPr id="8" name="Rectangle 7"/>
        <cdr:cNvSpPr/>
      </cdr:nvSpPr>
      <cdr:spPr bwMode="auto">
        <a:xfrm xmlns:a="http://schemas.openxmlformats.org/drawingml/2006/main">
          <a:off x="3094310" y="2157594"/>
          <a:ext cx="193198" cy="183064"/>
        </a:xfrm>
        <a:prstGeom xmlns:a="http://schemas.openxmlformats.org/drawingml/2006/main" prst="rect">
          <a:avLst/>
        </a:prstGeom>
        <a:solidFill xmlns:a="http://schemas.openxmlformats.org/drawingml/2006/main">
          <a:srgbClr val="00B050"/>
        </a:solidFill>
        <a:ln xmlns:a="http://schemas.openxmlformats.org/drawingml/2006/main" w="9525" cap="flat" cmpd="sng" algn="ctr">
          <a:solidFill>
            <a:srgbClr val="00B05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Times"/>
            </a:defRPr>
          </a:lvl1pPr>
          <a:lvl2pPr marL="457200" indent="0">
            <a:defRPr sz="1100">
              <a:latin typeface="Times"/>
            </a:defRPr>
          </a:lvl2pPr>
          <a:lvl3pPr marL="914400" indent="0">
            <a:defRPr sz="1100">
              <a:latin typeface="Times"/>
            </a:defRPr>
          </a:lvl3pPr>
          <a:lvl4pPr marL="1371600" indent="0">
            <a:defRPr sz="1100">
              <a:latin typeface="Times"/>
            </a:defRPr>
          </a:lvl4pPr>
          <a:lvl5pPr marL="1828800" indent="0">
            <a:defRPr sz="1100">
              <a:latin typeface="Times"/>
            </a:defRPr>
          </a:lvl5pPr>
          <a:lvl6pPr marL="2286000" indent="0">
            <a:defRPr sz="1100">
              <a:latin typeface="Times"/>
            </a:defRPr>
          </a:lvl6pPr>
          <a:lvl7pPr marL="2743200" indent="0">
            <a:defRPr sz="1100">
              <a:latin typeface="Times"/>
            </a:defRPr>
          </a:lvl7pPr>
          <a:lvl8pPr marL="3200400" indent="0">
            <a:defRPr sz="1100">
              <a:latin typeface="Times"/>
            </a:defRPr>
          </a:lvl8pPr>
          <a:lvl9pPr marL="3657600" indent="0">
            <a:defRPr sz="1100">
              <a:latin typeface="Times"/>
            </a:defRPr>
          </a:lvl9pPr>
        </a:lstStyle>
        <a:p xmlns:a="http://schemas.openxmlformats.org/drawingml/2006/main">
          <a:endParaRPr lang="en-US"/>
        </a:p>
      </cdr:txBody>
    </cdr:sp>
  </cdr:relSizeAnchor>
  <cdr:relSizeAnchor xmlns:cdr="http://schemas.openxmlformats.org/drawingml/2006/chartDrawing">
    <cdr:from>
      <cdr:x>0.57194</cdr:x>
      <cdr:y>0.50451</cdr:y>
    </cdr:from>
    <cdr:to>
      <cdr:x>0.60765</cdr:x>
      <cdr:y>0.55714</cdr:y>
    </cdr:to>
    <cdr:sp macro="" textlink="">
      <cdr:nvSpPr>
        <cdr:cNvPr id="9" name="Rectangle 8"/>
        <cdr:cNvSpPr/>
      </cdr:nvSpPr>
      <cdr:spPr bwMode="auto">
        <a:xfrm xmlns:a="http://schemas.openxmlformats.org/drawingml/2006/main">
          <a:off x="3094310" y="1754841"/>
          <a:ext cx="193198" cy="183063"/>
        </a:xfrm>
        <a:prstGeom xmlns:a="http://schemas.openxmlformats.org/drawingml/2006/main" prst="rect">
          <a:avLst/>
        </a:prstGeom>
        <a:solidFill xmlns:a="http://schemas.openxmlformats.org/drawingml/2006/main">
          <a:srgbClr val="C00000"/>
        </a:solidFill>
        <a:ln xmlns:a="http://schemas.openxmlformats.org/drawingml/2006/main" w="9525" cap="flat" cmpd="sng" algn="ctr">
          <a:solidFill>
            <a:srgbClr val="C00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Times"/>
            </a:defRPr>
          </a:lvl1pPr>
          <a:lvl2pPr marL="457200" indent="0">
            <a:defRPr sz="1100">
              <a:latin typeface="Times"/>
            </a:defRPr>
          </a:lvl2pPr>
          <a:lvl3pPr marL="914400" indent="0">
            <a:defRPr sz="1100">
              <a:latin typeface="Times"/>
            </a:defRPr>
          </a:lvl3pPr>
          <a:lvl4pPr marL="1371600" indent="0">
            <a:defRPr sz="1100">
              <a:latin typeface="Times"/>
            </a:defRPr>
          </a:lvl4pPr>
          <a:lvl5pPr marL="1828800" indent="0">
            <a:defRPr sz="1100">
              <a:latin typeface="Times"/>
            </a:defRPr>
          </a:lvl5pPr>
          <a:lvl6pPr marL="2286000" indent="0">
            <a:defRPr sz="1100">
              <a:latin typeface="Times"/>
            </a:defRPr>
          </a:lvl6pPr>
          <a:lvl7pPr marL="2743200" indent="0">
            <a:defRPr sz="1100">
              <a:latin typeface="Times"/>
            </a:defRPr>
          </a:lvl7pPr>
          <a:lvl8pPr marL="3200400" indent="0">
            <a:defRPr sz="1100">
              <a:latin typeface="Times"/>
            </a:defRPr>
          </a:lvl8pPr>
          <a:lvl9pPr marL="3657600" indent="0">
            <a:defRPr sz="1100">
              <a:latin typeface="Times"/>
            </a:defRPr>
          </a:lvl9pPr>
        </a:lstStyle>
        <a:p xmlns:a="http://schemas.openxmlformats.org/drawingml/2006/main">
          <a:endParaRPr lang="en-US"/>
        </a:p>
      </cdr:txBody>
    </cdr:sp>
  </cdr:relSizeAnchor>
  <cdr:relSizeAnchor xmlns:cdr="http://schemas.openxmlformats.org/drawingml/2006/chartDrawing">
    <cdr:from>
      <cdr:x>0.57194</cdr:x>
      <cdr:y>0.85188</cdr:y>
    </cdr:from>
    <cdr:to>
      <cdr:x>0.60765</cdr:x>
      <cdr:y>0.90451</cdr:y>
    </cdr:to>
    <cdr:sp macro="" textlink="">
      <cdr:nvSpPr>
        <cdr:cNvPr id="10" name="Rectangle 9"/>
        <cdr:cNvSpPr/>
      </cdr:nvSpPr>
      <cdr:spPr bwMode="auto">
        <a:xfrm xmlns:a="http://schemas.openxmlformats.org/drawingml/2006/main">
          <a:off x="2440576" y="2466703"/>
          <a:ext cx="152400" cy="152400"/>
        </a:xfrm>
        <a:prstGeom xmlns:a="http://schemas.openxmlformats.org/drawingml/2006/main" prst="rect">
          <a:avLst/>
        </a:prstGeom>
        <a:solidFill xmlns:a="http://schemas.openxmlformats.org/drawingml/2006/main">
          <a:srgbClr val="FFC000"/>
        </a:solidFill>
        <a:ln xmlns:a="http://schemas.openxmlformats.org/drawingml/2006/main" w="9525" cap="flat" cmpd="sng" algn="ctr">
          <a:solidFill>
            <a:srgbClr val="FFC000"/>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Times"/>
            </a:defRPr>
          </a:lvl1pPr>
          <a:lvl2pPr marL="457200" indent="0">
            <a:defRPr sz="1100">
              <a:latin typeface="Times"/>
            </a:defRPr>
          </a:lvl2pPr>
          <a:lvl3pPr marL="914400" indent="0">
            <a:defRPr sz="1100">
              <a:latin typeface="Times"/>
            </a:defRPr>
          </a:lvl3pPr>
          <a:lvl4pPr marL="1371600" indent="0">
            <a:defRPr sz="1100">
              <a:latin typeface="Times"/>
            </a:defRPr>
          </a:lvl4pPr>
          <a:lvl5pPr marL="1828800" indent="0">
            <a:defRPr sz="1100">
              <a:latin typeface="Times"/>
            </a:defRPr>
          </a:lvl5pPr>
          <a:lvl6pPr marL="2286000" indent="0">
            <a:defRPr sz="1100">
              <a:latin typeface="Times"/>
            </a:defRPr>
          </a:lvl6pPr>
          <a:lvl7pPr marL="2743200" indent="0">
            <a:defRPr sz="1100">
              <a:latin typeface="Times"/>
            </a:defRPr>
          </a:lvl7pPr>
          <a:lvl8pPr marL="3200400" indent="0">
            <a:defRPr sz="1100">
              <a:latin typeface="Times"/>
            </a:defRPr>
          </a:lvl8pPr>
          <a:lvl9pPr marL="3657600" indent="0">
            <a:defRPr sz="1100">
              <a:latin typeface="Time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sz="quarter" idx="1"/>
          </p:nvPr>
        </p:nvSpPr>
        <p:spPr>
          <a:xfrm>
            <a:off x="4143588" y="0"/>
            <a:ext cx="3169920" cy="480060"/>
          </a:xfrm>
          <a:prstGeom prst="rect">
            <a:avLst/>
          </a:prstGeom>
        </p:spPr>
        <p:txBody>
          <a:bodyPr vert="horz" lIns="96663" tIns="48332" rIns="96663" bIns="48332" rtlCol="0"/>
          <a:lstStyle>
            <a:lvl1pPr algn="r">
              <a:defRPr sz="1300"/>
            </a:lvl1pPr>
          </a:lstStyle>
          <a:p>
            <a:fld id="{4F4BCF99-91A9-4A5A-BC0C-4ED07A2962DA}" type="datetimeFigureOut">
              <a:rPr lang="en-US" smtClean="0"/>
              <a:pPr/>
              <a:t>11/14/2011</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473"/>
            <a:ext cx="3169920" cy="480060"/>
          </a:xfrm>
          <a:prstGeom prst="rect">
            <a:avLst/>
          </a:prstGeom>
        </p:spPr>
        <p:txBody>
          <a:bodyPr vert="horz" lIns="96663" tIns="48332" rIns="96663" bIns="48332" rtlCol="0" anchor="b"/>
          <a:lstStyle>
            <a:lvl1pPr algn="r">
              <a:defRPr sz="1300"/>
            </a:lvl1pPr>
          </a:lstStyle>
          <a:p>
            <a:fld id="{7C36CF09-81DE-49F3-AD67-576753C14827}" type="slidenum">
              <a:rPr lang="en-US" smtClean="0"/>
              <a:pPr/>
              <a:t>‹#›</a:t>
            </a:fld>
            <a:endParaRPr lang="en-US"/>
          </a:p>
        </p:txBody>
      </p:sp>
    </p:spTree>
    <p:extLst>
      <p:ext uri="{BB962C8B-B14F-4D97-AF65-F5344CB8AC3E}">
        <p14:creationId xmlns:p14="http://schemas.microsoft.com/office/powerpoint/2010/main" val="382875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lvl1pPr algn="l">
              <a:defRPr sz="1300">
                <a:cs typeface="+mn-cs"/>
              </a:defRPr>
            </a:lvl1pPr>
          </a:lstStyle>
          <a:p>
            <a:pPr>
              <a:defRPr/>
            </a:pPr>
            <a:endParaRPr lang="en-US"/>
          </a:p>
        </p:txBody>
      </p:sp>
      <p:sp>
        <p:nvSpPr>
          <p:cNvPr id="26627" name="Rectangle 3"/>
          <p:cNvSpPr>
            <a:spLocks noGrp="1" noChangeArrowheads="1"/>
          </p:cNvSpPr>
          <p:nvPr>
            <p:ph type="dt" idx="1"/>
          </p:nvPr>
        </p:nvSpPr>
        <p:spPr bwMode="auto">
          <a:xfrm>
            <a:off x="4143588" y="0"/>
            <a:ext cx="3169920" cy="480060"/>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lvl1pPr algn="r">
              <a:defRPr sz="130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521" y="4560571"/>
            <a:ext cx="5852160" cy="4320540"/>
          </a:xfrm>
          <a:prstGeom prst="rect">
            <a:avLst/>
          </a:prstGeom>
          <a:noFill/>
          <a:ln w="9525">
            <a:noFill/>
            <a:miter lim="800000"/>
            <a:headEnd/>
            <a:tailEnd/>
          </a:ln>
          <a:effectLst/>
        </p:spPr>
        <p:txBody>
          <a:bodyPr vert="horz" wrap="square" lIns="96663" tIns="48332" rIns="96663" bIns="483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663" tIns="48332" rIns="96663" bIns="48332" numCol="1" anchor="b" anchorCtr="0" compatLnSpc="1">
            <a:prstTxWarp prst="textNoShape">
              <a:avLst/>
            </a:prstTxWarp>
          </a:bodyPr>
          <a:lstStyle>
            <a:lvl1pPr algn="l">
              <a:defRPr sz="1300">
                <a:cs typeface="+mn-cs"/>
              </a:defRPr>
            </a:lvl1pPr>
          </a:lstStyle>
          <a:p>
            <a:pPr>
              <a:defRPr/>
            </a:pPr>
            <a:endParaRPr lang="en-US"/>
          </a:p>
        </p:txBody>
      </p:sp>
      <p:sp>
        <p:nvSpPr>
          <p:cNvPr id="26631" name="Rectangle 7"/>
          <p:cNvSpPr>
            <a:spLocks noGrp="1" noChangeArrowheads="1"/>
          </p:cNvSpPr>
          <p:nvPr>
            <p:ph type="sldNum" sz="quarter" idx="5"/>
          </p:nvPr>
        </p:nvSpPr>
        <p:spPr bwMode="auto">
          <a:xfrm>
            <a:off x="4143588" y="9119473"/>
            <a:ext cx="3169920" cy="480060"/>
          </a:xfrm>
          <a:prstGeom prst="rect">
            <a:avLst/>
          </a:prstGeom>
          <a:noFill/>
          <a:ln w="9525">
            <a:noFill/>
            <a:miter lim="800000"/>
            <a:headEnd/>
            <a:tailEnd/>
          </a:ln>
          <a:effectLst/>
        </p:spPr>
        <p:txBody>
          <a:bodyPr vert="horz" wrap="square" lIns="96663" tIns="48332" rIns="96663" bIns="48332" numCol="1" anchor="b" anchorCtr="0" compatLnSpc="1">
            <a:prstTxWarp prst="textNoShape">
              <a:avLst/>
            </a:prstTxWarp>
          </a:bodyPr>
          <a:lstStyle>
            <a:lvl1pPr algn="r">
              <a:defRPr sz="1300">
                <a:cs typeface="+mn-cs"/>
              </a:defRPr>
            </a:lvl1pPr>
          </a:lstStyle>
          <a:p>
            <a:pPr>
              <a:defRPr/>
            </a:pPr>
            <a:fld id="{713ACD41-962F-4CB9-AEC1-9E37B237ED25}" type="slidenum">
              <a:rPr lang="en-US"/>
              <a:pPr>
                <a:defRPr/>
              </a:pPr>
              <a:t>‹#›</a:t>
            </a:fld>
            <a:endParaRPr lang="en-US" dirty="0"/>
          </a:p>
        </p:txBody>
      </p:sp>
    </p:spTree>
    <p:extLst>
      <p:ext uri="{BB962C8B-B14F-4D97-AF65-F5344CB8AC3E}">
        <p14:creationId xmlns:p14="http://schemas.microsoft.com/office/powerpoint/2010/main" val="3772851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CB76B17-6571-4C27-9C4E-E9133BE2FD7E}" type="slidenum">
              <a:rPr lang="en-US" smtClean="0">
                <a:cs typeface="Arial" charset="0"/>
              </a:rPr>
              <a:pPr/>
              <a:t>1</a:t>
            </a:fld>
            <a:endParaRPr lang="en-US" smtClean="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t>Biomedical Engineering</a:t>
            </a:r>
            <a:r>
              <a:rPr lang="en-US" baseline="0" dirty="0" smtClean="0"/>
              <a:t> is an interdisciplinary science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AEC40C6-822E-4031-99E3-BECCC798A373}" type="slidenum">
              <a:rPr lang="en-US" smtClean="0">
                <a:cs typeface="Arial" charset="0"/>
              </a:rPr>
              <a:pPr/>
              <a:t>2</a:t>
            </a:fld>
            <a:endParaRPr lang="en-US" smtClean="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Ambassadors to talk about summer experiences and career plans</a:t>
            </a:r>
            <a:endParaRPr lang="en-US" dirty="0"/>
          </a:p>
        </p:txBody>
      </p:sp>
      <p:sp>
        <p:nvSpPr>
          <p:cNvPr id="4" name="Slide Number Placeholder 3"/>
          <p:cNvSpPr>
            <a:spLocks noGrp="1"/>
          </p:cNvSpPr>
          <p:nvPr>
            <p:ph type="sldNum" sz="quarter" idx="10"/>
          </p:nvPr>
        </p:nvSpPr>
        <p:spPr/>
        <p:txBody>
          <a:bodyPr/>
          <a:lstStyle/>
          <a:p>
            <a:pPr>
              <a:defRPr/>
            </a:pPr>
            <a:fld id="{713ACD41-962F-4CB9-AEC1-9E37B237ED25}"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Two-thirds of our graduates have worked in industry.</a:t>
            </a:r>
          </a:p>
          <a:p>
            <a:r>
              <a:rPr lang="en-US" dirty="0" smtClean="0"/>
              <a:t>Summer internships are most popular but we have a growing COOP program—these are in yellow. COOP is typically three sessions starting during the summer after the sophomore year.</a:t>
            </a:r>
          </a:p>
          <a:p>
            <a:endParaRPr lang="en-US" dirty="0" smtClean="0"/>
          </a:p>
        </p:txBody>
      </p:sp>
      <p:sp>
        <p:nvSpPr>
          <p:cNvPr id="4" name="Slide Number Placeholder 3"/>
          <p:cNvSpPr>
            <a:spLocks noGrp="1"/>
          </p:cNvSpPr>
          <p:nvPr>
            <p:ph type="sldNum" sz="quarter" idx="10"/>
          </p:nvPr>
        </p:nvSpPr>
        <p:spPr/>
        <p:txBody>
          <a:bodyPr/>
          <a:lstStyle/>
          <a:p>
            <a:pPr>
              <a:defRPr/>
            </a:pPr>
            <a:fld id="{713ACD41-962F-4CB9-AEC1-9E37B237ED2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Expanding study abroad options will feature BME specific courses at universities in other countries so students can graduate on time with global experience.</a:t>
            </a:r>
            <a:endParaRPr lang="en-US" dirty="0"/>
          </a:p>
        </p:txBody>
      </p:sp>
      <p:sp>
        <p:nvSpPr>
          <p:cNvPr id="4" name="Slide Number Placeholder 3"/>
          <p:cNvSpPr>
            <a:spLocks noGrp="1"/>
          </p:cNvSpPr>
          <p:nvPr>
            <p:ph type="sldNum" sz="quarter" idx="10"/>
          </p:nvPr>
        </p:nvSpPr>
        <p:spPr/>
        <p:txBody>
          <a:bodyPr/>
          <a:lstStyle/>
          <a:p>
            <a:pPr>
              <a:defRPr/>
            </a:pPr>
            <a:fld id="{713ACD41-962F-4CB9-AEC1-9E37B237ED25}"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12/10/2009 </a:t>
            </a:r>
            <a:r>
              <a:rPr lang="en-US" dirty="0" smtClean="0">
                <a:hlinkClick r:id="" action="ppaction://hlinkfile"/>
              </a:rPr>
              <a:t>1:57</a:t>
            </a:r>
            <a:r>
              <a:rPr lang="en-US" dirty="0" smtClean="0"/>
              <a:t> A.M. Purdue University's Biomedical Engineering Building</a:t>
            </a:r>
            <a:br>
              <a:rPr lang="en-US" dirty="0" smtClean="0"/>
            </a:br>
            <a:r>
              <a:rPr lang="en-US" dirty="0" smtClean="0"/>
              <a:t/>
            </a:r>
            <a:br>
              <a:rPr lang="en-US" dirty="0" smtClean="0"/>
            </a:br>
            <a:r>
              <a:rPr lang="en-US" dirty="0" smtClean="0"/>
              <a:t>Note that this was posted by Seij Larsen, a BME student who graduated in May  2009. </a:t>
            </a:r>
          </a:p>
          <a:p>
            <a:endParaRPr lang="en-US" dirty="0" smtClean="0"/>
          </a:p>
          <a:p>
            <a:r>
              <a:rPr lang="en-US" dirty="0" smtClean="0"/>
              <a:t>Seij; “This video was taken the morning of our final senior design demonstration. Our final prototype includes a carbon fiber foot, aluminum ankle joint, titanium pyramid connectors, pressure sensors along the length of the aluminum shaft, a pneumatic actuator (latex bladder constrained by 2" expandable nylon </a:t>
            </a:r>
            <a:r>
              <a:rPr lang="en-US" dirty="0" err="1" smtClean="0"/>
              <a:t>sleeving</a:t>
            </a:r>
            <a:r>
              <a:rPr lang="en-US" dirty="0" smtClean="0"/>
              <a:t>), a microcontroller, a battery regeneration circuit and </a:t>
            </a:r>
            <a:r>
              <a:rPr lang="en-US" dirty="0" err="1" smtClean="0"/>
              <a:t>electropneumatic</a:t>
            </a:r>
            <a:r>
              <a:rPr lang="en-US" dirty="0" smtClean="0"/>
              <a:t> solenoids that allow for air intake and exhaust based on EMG signals recorded from the calf muscle. The demonstration piece was designed to allow an observer to clearly visualize the pneumatic muscle's response to electrical activity that occurs during calf muscle contractions. During our final demonstration, the compressed air lines will be replaced by a high pressure air (HPA) tank that fits easily in a backpack.”</a:t>
            </a:r>
          </a:p>
          <a:p>
            <a:r>
              <a:rPr lang="en-US" dirty="0" smtClean="0"/>
              <a:t>Seij now works as a Clinical Systems Engineer with St. Jude Medical in Los Angeles, CA. Brian Bigler is a PhD student at Duke, DJ Kennedy is a PhD student at Northwestern. Paul Cunningham is employed at GE Healthcare.</a:t>
            </a:r>
          </a:p>
        </p:txBody>
      </p:sp>
      <p:sp>
        <p:nvSpPr>
          <p:cNvPr id="4" name="Slide Number Placeholder 3"/>
          <p:cNvSpPr>
            <a:spLocks noGrp="1"/>
          </p:cNvSpPr>
          <p:nvPr>
            <p:ph type="sldNum" sz="quarter" idx="10"/>
          </p:nvPr>
        </p:nvSpPr>
        <p:spPr/>
        <p:txBody>
          <a:bodyPr/>
          <a:lstStyle/>
          <a:p>
            <a:pPr>
              <a:defRPr/>
            </a:pPr>
            <a:fld id="{713ACD41-962F-4CB9-AEC1-9E37B237ED25}" type="slidenum">
              <a:rPr lang="en-US" smtClean="0"/>
              <a:pPr>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8" cstate="print"/>
          <a:srcRect/>
          <a:stretch>
            <a:fillRect/>
          </a:stretch>
        </p:blipFill>
        <p:spPr bwMode="auto">
          <a:xfrm>
            <a:off x="0" y="6400800"/>
            <a:ext cx="9145588" cy="457200"/>
          </a:xfrm>
          <a:prstGeom prst="rect">
            <a:avLst/>
          </a:prstGeom>
          <a:noFill/>
          <a:ln w="9525">
            <a:noFill/>
            <a:miter lim="800000"/>
            <a:headEnd/>
            <a:tailEnd/>
          </a:ln>
        </p:spPr>
      </p:pic>
      <p:pic>
        <p:nvPicPr>
          <p:cNvPr id="1027" name="Picture 8"/>
          <p:cNvPicPr>
            <a:picLocks noChangeAspect="1" noChangeArrowheads="1"/>
          </p:cNvPicPr>
          <p:nvPr userDrawn="1"/>
        </p:nvPicPr>
        <p:blipFill>
          <a:blip r:embed="rId9" cstate="print"/>
          <a:srcRect/>
          <a:stretch>
            <a:fillRect/>
          </a:stretch>
        </p:blipFill>
        <p:spPr bwMode="auto">
          <a:xfrm>
            <a:off x="7543800" y="6324600"/>
            <a:ext cx="1116013" cy="374650"/>
          </a:xfrm>
          <a:prstGeom prst="rect">
            <a:avLst/>
          </a:prstGeom>
          <a:noFill/>
          <a:ln w="9525">
            <a:noFill/>
            <a:miter lim="800000"/>
            <a:headEnd/>
            <a:tailEnd/>
          </a:ln>
        </p:spPr>
      </p:pic>
      <p:pic>
        <p:nvPicPr>
          <p:cNvPr id="1028" name="Picture 9"/>
          <p:cNvPicPr>
            <a:picLocks noChangeAspect="1" noChangeArrowheads="1"/>
          </p:cNvPicPr>
          <p:nvPr userDrawn="1"/>
        </p:nvPicPr>
        <p:blipFill>
          <a:blip r:embed="rId10" cstate="print"/>
          <a:srcRect/>
          <a:stretch>
            <a:fillRect/>
          </a:stretch>
        </p:blipFill>
        <p:spPr bwMode="auto">
          <a:xfrm>
            <a:off x="0" y="0"/>
            <a:ext cx="9144000" cy="920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cs typeface="Arial" charset="0"/>
        </a:defRPr>
      </a:lvl2pPr>
      <a:lvl3pPr algn="ctr" rtl="0" eaLnBrk="0" fontAlgn="base" hangingPunct="0">
        <a:spcBef>
          <a:spcPct val="0"/>
        </a:spcBef>
        <a:spcAft>
          <a:spcPct val="0"/>
        </a:spcAft>
        <a:defRPr sz="4400">
          <a:solidFill>
            <a:schemeClr val="tx2"/>
          </a:solidFill>
          <a:latin typeface="Times" pitchFamily="18" charset="0"/>
          <a:cs typeface="Arial" charset="0"/>
        </a:defRPr>
      </a:lvl3pPr>
      <a:lvl4pPr algn="ctr" rtl="0" eaLnBrk="0" fontAlgn="base" hangingPunct="0">
        <a:spcBef>
          <a:spcPct val="0"/>
        </a:spcBef>
        <a:spcAft>
          <a:spcPct val="0"/>
        </a:spcAft>
        <a:defRPr sz="4400">
          <a:solidFill>
            <a:schemeClr val="tx2"/>
          </a:solidFill>
          <a:latin typeface="Times" pitchFamily="18" charset="0"/>
          <a:cs typeface="Arial" charset="0"/>
        </a:defRPr>
      </a:lvl4pPr>
      <a:lvl5pPr algn="ctr" rtl="0" eaLnBrk="0" fontAlgn="base" hangingPunct="0">
        <a:spcBef>
          <a:spcPct val="0"/>
        </a:spcBef>
        <a:spcAft>
          <a:spcPct val="0"/>
        </a:spcAft>
        <a:defRPr sz="4400">
          <a:solidFill>
            <a:schemeClr val="tx2"/>
          </a:solidFill>
          <a:latin typeface="Times" pitchFamily="18" charset="0"/>
          <a:cs typeface="Arial" charset="0"/>
        </a:defRPr>
      </a:lvl5pPr>
      <a:lvl6pPr marL="457200" algn="ctr" rtl="0" fontAlgn="base">
        <a:spcBef>
          <a:spcPct val="0"/>
        </a:spcBef>
        <a:spcAft>
          <a:spcPct val="0"/>
        </a:spcAft>
        <a:defRPr sz="4400">
          <a:solidFill>
            <a:schemeClr val="tx2"/>
          </a:solidFill>
          <a:latin typeface="Times" pitchFamily="18" charset="0"/>
          <a:cs typeface="Arial" charset="0"/>
        </a:defRPr>
      </a:lvl6pPr>
      <a:lvl7pPr marL="914400" algn="ctr" rtl="0" fontAlgn="base">
        <a:spcBef>
          <a:spcPct val="0"/>
        </a:spcBef>
        <a:spcAft>
          <a:spcPct val="0"/>
        </a:spcAft>
        <a:defRPr sz="4400">
          <a:solidFill>
            <a:schemeClr val="tx2"/>
          </a:solidFill>
          <a:latin typeface="Times" pitchFamily="18" charset="0"/>
          <a:cs typeface="Arial" charset="0"/>
        </a:defRPr>
      </a:lvl7pPr>
      <a:lvl8pPr marL="1371600" algn="ctr" rtl="0" fontAlgn="base">
        <a:spcBef>
          <a:spcPct val="0"/>
        </a:spcBef>
        <a:spcAft>
          <a:spcPct val="0"/>
        </a:spcAft>
        <a:defRPr sz="4400">
          <a:solidFill>
            <a:schemeClr val="tx2"/>
          </a:solidFill>
          <a:latin typeface="Times" pitchFamily="18" charset="0"/>
          <a:cs typeface="Arial" charset="0"/>
        </a:defRPr>
      </a:lvl8pPr>
      <a:lvl9pPr marL="1828800" algn="ctr" rtl="0" fontAlgn="base">
        <a:spcBef>
          <a:spcPct val="0"/>
        </a:spcBef>
        <a:spcAft>
          <a:spcPct val="0"/>
        </a:spcAft>
        <a:defRPr sz="4400">
          <a:solidFill>
            <a:schemeClr val="tx2"/>
          </a:solidFill>
          <a:latin typeface="Times"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pedalandseaadventures.com/connemara-photo-tour.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4600" y="1888391"/>
            <a:ext cx="6629400" cy="3293209"/>
          </a:xfrm>
          <a:prstGeom prst="rect">
            <a:avLst/>
          </a:prstGeom>
          <a:noFill/>
        </p:spPr>
        <p:txBody>
          <a:bodyPr wrap="square" rtlCol="0">
            <a:spAutoFit/>
          </a:bodyPr>
          <a:lstStyle/>
          <a:p>
            <a:r>
              <a:rPr lang="en-US" sz="4400" b="1" dirty="0" smtClean="0"/>
              <a:t>Introduction to</a:t>
            </a:r>
          </a:p>
          <a:p>
            <a:endParaRPr lang="en-US" sz="1200" b="1" dirty="0" smtClean="0"/>
          </a:p>
          <a:p>
            <a:r>
              <a:rPr lang="en-US" sz="4800" b="1" i="1" dirty="0" smtClean="0"/>
              <a:t>Biomedical Engineering</a:t>
            </a:r>
          </a:p>
          <a:p>
            <a:endParaRPr lang="en-US" sz="1200" b="1" i="1" dirty="0" smtClean="0"/>
          </a:p>
          <a:p>
            <a:r>
              <a:rPr lang="en-US" sz="4400" b="1" dirty="0" smtClean="0"/>
              <a:t>at Purdue</a:t>
            </a:r>
            <a:endParaRPr lang="en-US" sz="4400" b="1" dirty="0"/>
          </a:p>
        </p:txBody>
      </p:sp>
      <p:pic>
        <p:nvPicPr>
          <p:cNvPr id="10" name="Picture 2"/>
          <p:cNvPicPr>
            <a:picLocks noChangeAspect="1" noChangeArrowheads="1"/>
          </p:cNvPicPr>
          <p:nvPr/>
        </p:nvPicPr>
        <p:blipFill>
          <a:blip r:embed="rId3" cstate="print"/>
          <a:srcRect/>
          <a:stretch>
            <a:fillRect/>
          </a:stretch>
        </p:blipFill>
        <p:spPr bwMode="auto">
          <a:xfrm>
            <a:off x="-1" y="914400"/>
            <a:ext cx="2503503"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14400"/>
            <a:ext cx="3583032" cy="523220"/>
          </a:xfrm>
          <a:prstGeom prst="rect">
            <a:avLst/>
          </a:prstGeom>
          <a:noFill/>
        </p:spPr>
        <p:txBody>
          <a:bodyPr wrap="none" rtlCol="0">
            <a:spAutoFit/>
          </a:bodyPr>
          <a:lstStyle/>
          <a:p>
            <a:r>
              <a:rPr lang="en-US" sz="2800" b="1" i="1" dirty="0" smtClean="0"/>
              <a:t>Areas of Excellence</a:t>
            </a:r>
            <a:endParaRPr lang="en-US" sz="2800" b="1" i="1" dirty="0"/>
          </a:p>
        </p:txBody>
      </p:sp>
      <p:sp>
        <p:nvSpPr>
          <p:cNvPr id="22" name="TextBox 21"/>
          <p:cNvSpPr txBox="1"/>
          <p:nvPr/>
        </p:nvSpPr>
        <p:spPr>
          <a:xfrm>
            <a:off x="85425" y="2705100"/>
            <a:ext cx="2536272" cy="400110"/>
          </a:xfrm>
          <a:prstGeom prst="rect">
            <a:avLst/>
          </a:prstGeom>
          <a:noFill/>
        </p:spPr>
        <p:txBody>
          <a:bodyPr wrap="none" rtlCol="0">
            <a:spAutoFit/>
          </a:bodyPr>
          <a:lstStyle/>
          <a:p>
            <a:pPr algn="l"/>
            <a:r>
              <a:rPr lang="en-US" sz="2000" b="1" dirty="0" smtClean="0"/>
              <a:t>Neural Engineering</a:t>
            </a:r>
            <a:endParaRPr lang="en-US" sz="2000" b="1" dirty="0"/>
          </a:p>
        </p:txBody>
      </p:sp>
      <p:sp>
        <p:nvSpPr>
          <p:cNvPr id="23" name="TextBox 22"/>
          <p:cNvSpPr txBox="1"/>
          <p:nvPr/>
        </p:nvSpPr>
        <p:spPr>
          <a:xfrm>
            <a:off x="85425" y="1447800"/>
            <a:ext cx="4410375" cy="400110"/>
          </a:xfrm>
          <a:prstGeom prst="rect">
            <a:avLst/>
          </a:prstGeom>
          <a:noFill/>
        </p:spPr>
        <p:txBody>
          <a:bodyPr wrap="none" rtlCol="0">
            <a:spAutoFit/>
          </a:bodyPr>
          <a:lstStyle/>
          <a:p>
            <a:pPr algn="l"/>
            <a:r>
              <a:rPr lang="en-US" sz="2000" b="1" dirty="0" smtClean="0"/>
              <a:t>Biomaterials &amp; Tissue Engineering</a:t>
            </a:r>
            <a:endParaRPr lang="en-US" sz="2000" b="1" dirty="0"/>
          </a:p>
        </p:txBody>
      </p:sp>
      <p:sp>
        <p:nvSpPr>
          <p:cNvPr id="24" name="TextBox 23"/>
          <p:cNvSpPr txBox="1"/>
          <p:nvPr/>
        </p:nvSpPr>
        <p:spPr>
          <a:xfrm>
            <a:off x="85425" y="2286000"/>
            <a:ext cx="4144083" cy="400110"/>
          </a:xfrm>
          <a:prstGeom prst="rect">
            <a:avLst/>
          </a:prstGeom>
          <a:noFill/>
        </p:spPr>
        <p:txBody>
          <a:bodyPr wrap="none" rtlCol="0">
            <a:spAutoFit/>
          </a:bodyPr>
          <a:lstStyle/>
          <a:p>
            <a:pPr algn="l"/>
            <a:r>
              <a:rPr lang="en-US" sz="2000" b="1" dirty="0" err="1" smtClean="0"/>
              <a:t>Biophotonics</a:t>
            </a:r>
            <a:r>
              <a:rPr lang="en-US" sz="2000" b="1" dirty="0" smtClean="0"/>
              <a:t> &amp; Medical Imaging</a:t>
            </a:r>
            <a:endParaRPr lang="en-US" sz="2000" b="1" dirty="0"/>
          </a:p>
        </p:txBody>
      </p:sp>
      <p:sp>
        <p:nvSpPr>
          <p:cNvPr id="25" name="TextBox 24"/>
          <p:cNvSpPr txBox="1"/>
          <p:nvPr/>
        </p:nvSpPr>
        <p:spPr>
          <a:xfrm>
            <a:off x="85425" y="3124200"/>
            <a:ext cx="4360489" cy="400110"/>
          </a:xfrm>
          <a:prstGeom prst="rect">
            <a:avLst/>
          </a:prstGeom>
          <a:noFill/>
        </p:spPr>
        <p:txBody>
          <a:bodyPr wrap="none" rtlCol="0">
            <a:spAutoFit/>
          </a:bodyPr>
          <a:lstStyle/>
          <a:p>
            <a:pPr algn="l"/>
            <a:r>
              <a:rPr lang="en-US" sz="2000" b="1" dirty="0" smtClean="0"/>
              <a:t>Systems Science and Engineering</a:t>
            </a:r>
            <a:endParaRPr lang="en-US" sz="2000" b="1" dirty="0"/>
          </a:p>
        </p:txBody>
      </p:sp>
      <p:sp>
        <p:nvSpPr>
          <p:cNvPr id="26" name="TextBox 25"/>
          <p:cNvSpPr txBox="1"/>
          <p:nvPr/>
        </p:nvSpPr>
        <p:spPr>
          <a:xfrm>
            <a:off x="85425" y="1866900"/>
            <a:ext cx="4174541" cy="400110"/>
          </a:xfrm>
          <a:prstGeom prst="rect">
            <a:avLst/>
          </a:prstGeom>
          <a:noFill/>
        </p:spPr>
        <p:txBody>
          <a:bodyPr wrap="none" rtlCol="0">
            <a:spAutoFit/>
          </a:bodyPr>
          <a:lstStyle/>
          <a:p>
            <a:pPr algn="l"/>
            <a:r>
              <a:rPr lang="en-US" sz="2000" b="1" dirty="0" smtClean="0"/>
              <a:t>Biomechanics and </a:t>
            </a:r>
            <a:r>
              <a:rPr lang="en-US" sz="2000" b="1" dirty="0" err="1" smtClean="0"/>
              <a:t>Orthopaedics</a:t>
            </a:r>
            <a:endParaRPr lang="en-US" sz="2000" b="1" dirty="0"/>
          </a:p>
        </p:txBody>
      </p:sp>
      <p:grpSp>
        <p:nvGrpSpPr>
          <p:cNvPr id="45" name="Group 44"/>
          <p:cNvGrpSpPr/>
          <p:nvPr/>
        </p:nvGrpSpPr>
        <p:grpSpPr>
          <a:xfrm>
            <a:off x="646670" y="3614894"/>
            <a:ext cx="2096530" cy="2557305"/>
            <a:chOff x="-57912" y="3276600"/>
            <a:chExt cx="2877311" cy="3581400"/>
          </a:xfrm>
        </p:grpSpPr>
        <p:pic>
          <p:nvPicPr>
            <p:cNvPr id="28" name="Picture 3" descr="Imaging 1.jpg"/>
            <p:cNvPicPr>
              <a:picLocks noChangeAspect="1"/>
            </p:cNvPicPr>
            <p:nvPr/>
          </p:nvPicPr>
          <p:blipFill>
            <a:blip r:embed="rId3" cstate="print"/>
            <a:srcRect b="8108"/>
            <a:stretch>
              <a:fillRect/>
            </a:stretch>
          </p:blipFill>
          <p:spPr bwMode="auto">
            <a:xfrm>
              <a:off x="0" y="4267200"/>
              <a:ext cx="2819399" cy="2590800"/>
            </a:xfrm>
            <a:prstGeom prst="rect">
              <a:avLst/>
            </a:prstGeom>
            <a:noFill/>
            <a:ln w="9525">
              <a:noFill/>
              <a:miter lim="800000"/>
              <a:headEnd/>
              <a:tailEnd/>
            </a:ln>
            <a:effectLst>
              <a:outerShdw blurRad="50800" dist="50800" dir="5400000" sx="64000" sy="64000" algn="ctr" rotWithShape="0">
                <a:srgbClr val="000000"/>
              </a:outerShdw>
            </a:effectLst>
          </p:spPr>
        </p:pic>
        <p:pic>
          <p:nvPicPr>
            <p:cNvPr id="29" name="Picture 4" descr="Imaging 2.jpg"/>
            <p:cNvPicPr>
              <a:picLocks noChangeAspect="1"/>
            </p:cNvPicPr>
            <p:nvPr/>
          </p:nvPicPr>
          <p:blipFill>
            <a:blip r:embed="rId4" cstate="print"/>
            <a:srcRect/>
            <a:stretch>
              <a:fillRect/>
            </a:stretch>
          </p:blipFill>
          <p:spPr bwMode="auto">
            <a:xfrm>
              <a:off x="-57912" y="3276600"/>
              <a:ext cx="1524000" cy="1524000"/>
            </a:xfrm>
            <a:prstGeom prst="rect">
              <a:avLst/>
            </a:prstGeom>
            <a:noFill/>
            <a:ln w="12700">
              <a:solidFill>
                <a:schemeClr val="tx1"/>
              </a:solidFill>
              <a:miter lim="800000"/>
              <a:headEnd/>
              <a:tailEnd/>
            </a:ln>
          </p:spPr>
        </p:pic>
      </p:grpSp>
      <p:pic>
        <p:nvPicPr>
          <p:cNvPr id="35" name="Picture 7" descr="Biomechanics 2.jpg"/>
          <p:cNvPicPr>
            <a:picLocks noChangeAspect="1"/>
          </p:cNvPicPr>
          <p:nvPr/>
        </p:nvPicPr>
        <p:blipFill>
          <a:blip r:embed="rId5" cstate="print"/>
          <a:srcRect/>
          <a:stretch>
            <a:fillRect/>
          </a:stretch>
        </p:blipFill>
        <p:spPr bwMode="auto">
          <a:xfrm>
            <a:off x="3436575" y="3733800"/>
            <a:ext cx="1821225" cy="2408989"/>
          </a:xfrm>
          <a:prstGeom prst="rect">
            <a:avLst/>
          </a:prstGeom>
          <a:noFill/>
          <a:ln w="12700">
            <a:solidFill>
              <a:schemeClr val="tx1"/>
            </a:solidFill>
            <a:miter lim="800000"/>
            <a:headEnd/>
            <a:tailEnd/>
          </a:ln>
        </p:spPr>
      </p:pic>
      <p:pic>
        <p:nvPicPr>
          <p:cNvPr id="38" name="Picture 2" descr="Healthcare &amp; Systems Engineering.jpg"/>
          <p:cNvPicPr>
            <a:picLocks noChangeAspect="1"/>
          </p:cNvPicPr>
          <p:nvPr/>
        </p:nvPicPr>
        <p:blipFill>
          <a:blip r:embed="rId6" cstate="print"/>
          <a:srcRect/>
          <a:stretch>
            <a:fillRect/>
          </a:stretch>
        </p:blipFill>
        <p:spPr bwMode="auto">
          <a:xfrm>
            <a:off x="4559808" y="1219200"/>
            <a:ext cx="4203192" cy="2133600"/>
          </a:xfrm>
          <a:prstGeom prst="rect">
            <a:avLst/>
          </a:prstGeom>
          <a:noFill/>
          <a:ln w="12700">
            <a:solidFill>
              <a:schemeClr val="tx1"/>
            </a:solidFill>
            <a:miter lim="800000"/>
            <a:headEnd/>
            <a:tailEnd/>
          </a:ln>
        </p:spPr>
      </p:pic>
      <p:grpSp>
        <p:nvGrpSpPr>
          <p:cNvPr id="44" name="Group 43"/>
          <p:cNvGrpSpPr/>
          <p:nvPr/>
        </p:nvGrpSpPr>
        <p:grpSpPr>
          <a:xfrm>
            <a:off x="6096000" y="3657600"/>
            <a:ext cx="2286000" cy="2667000"/>
            <a:chOff x="6781800" y="1219200"/>
            <a:chExt cx="2286000" cy="2667000"/>
          </a:xfrm>
        </p:grpSpPr>
        <p:pic>
          <p:nvPicPr>
            <p:cNvPr id="43" name="Picture 6" descr="Biomaterials and tissue engineering 1.jpg"/>
            <p:cNvPicPr>
              <a:picLocks noChangeAspect="1"/>
            </p:cNvPicPr>
            <p:nvPr/>
          </p:nvPicPr>
          <p:blipFill>
            <a:blip r:embed="rId7" cstate="print"/>
            <a:srcRect l="6739" t="14286" r="9028" b="14286"/>
            <a:stretch>
              <a:fillRect/>
            </a:stretch>
          </p:blipFill>
          <p:spPr bwMode="auto">
            <a:xfrm>
              <a:off x="7010400" y="2743200"/>
              <a:ext cx="1905000" cy="1143000"/>
            </a:xfrm>
            <a:prstGeom prst="rect">
              <a:avLst/>
            </a:prstGeom>
            <a:noFill/>
            <a:ln w="9525">
              <a:noFill/>
              <a:miter lim="800000"/>
              <a:headEnd/>
              <a:tailEnd/>
            </a:ln>
          </p:spPr>
        </p:pic>
        <p:pic>
          <p:nvPicPr>
            <p:cNvPr id="41" name="Picture 5" descr="Biomaterials and tissue engineering.jpg"/>
            <p:cNvPicPr>
              <a:picLocks noChangeAspect="1"/>
            </p:cNvPicPr>
            <p:nvPr/>
          </p:nvPicPr>
          <p:blipFill>
            <a:blip r:embed="rId8" cstate="print"/>
            <a:srcRect/>
            <a:stretch>
              <a:fillRect/>
            </a:stretch>
          </p:blipFill>
          <p:spPr bwMode="auto">
            <a:xfrm>
              <a:off x="6781800" y="1219200"/>
              <a:ext cx="2286000" cy="1524000"/>
            </a:xfrm>
            <a:prstGeom prst="rect">
              <a:avLst/>
            </a:prstGeom>
            <a:noFill/>
            <a:ln w="12700">
              <a:solidFill>
                <a:schemeClr val="tx1"/>
              </a:solid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676400" y="1371600"/>
          <a:ext cx="5410200" cy="34783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914400"/>
            <a:ext cx="6213560" cy="523220"/>
          </a:xfrm>
          <a:prstGeom prst="rect">
            <a:avLst/>
          </a:prstGeom>
          <a:noFill/>
        </p:spPr>
        <p:txBody>
          <a:bodyPr wrap="none" rtlCol="0">
            <a:spAutoFit/>
          </a:bodyPr>
          <a:lstStyle/>
          <a:p>
            <a:r>
              <a:rPr lang="en-US" sz="2800" b="1" i="1" dirty="0" smtClean="0"/>
              <a:t>Where will a BME degree lead you?</a:t>
            </a:r>
            <a:endParaRPr lang="en-US" sz="2800" b="1" i="1" dirty="0"/>
          </a:p>
        </p:txBody>
      </p:sp>
      <p:sp>
        <p:nvSpPr>
          <p:cNvPr id="8" name="TextBox 7"/>
          <p:cNvSpPr txBox="1"/>
          <p:nvPr/>
        </p:nvSpPr>
        <p:spPr>
          <a:xfrm>
            <a:off x="4953000" y="2209800"/>
            <a:ext cx="1616148" cy="307777"/>
          </a:xfrm>
          <a:prstGeom prst="rect">
            <a:avLst/>
          </a:prstGeom>
          <a:noFill/>
        </p:spPr>
        <p:txBody>
          <a:bodyPr wrap="none" rtlCol="0">
            <a:spAutoFit/>
          </a:bodyPr>
          <a:lstStyle/>
          <a:p>
            <a:r>
              <a:rPr lang="en-US" sz="1400" b="1" dirty="0" smtClean="0"/>
              <a:t>Graduate School</a:t>
            </a:r>
            <a:endParaRPr lang="en-US" sz="1400" b="1" dirty="0"/>
          </a:p>
        </p:txBody>
      </p:sp>
      <p:sp>
        <p:nvSpPr>
          <p:cNvPr id="9" name="TextBox 8"/>
          <p:cNvSpPr txBox="1"/>
          <p:nvPr/>
        </p:nvSpPr>
        <p:spPr>
          <a:xfrm>
            <a:off x="4953000" y="2621280"/>
            <a:ext cx="1442704" cy="307777"/>
          </a:xfrm>
          <a:prstGeom prst="rect">
            <a:avLst/>
          </a:prstGeom>
          <a:noFill/>
        </p:spPr>
        <p:txBody>
          <a:bodyPr wrap="none" rtlCol="0">
            <a:spAutoFit/>
          </a:bodyPr>
          <a:lstStyle/>
          <a:p>
            <a:r>
              <a:rPr lang="en-US" sz="1400" b="1" dirty="0" smtClean="0"/>
              <a:t>5</a:t>
            </a:r>
            <a:r>
              <a:rPr lang="en-US" sz="1400" b="1" baseline="30000" dirty="0" smtClean="0"/>
              <a:t>th</a:t>
            </a:r>
            <a:r>
              <a:rPr lang="en-US" sz="1400" b="1" dirty="0" smtClean="0"/>
              <a:t> Year BS/MS</a:t>
            </a:r>
            <a:endParaRPr lang="en-US" sz="1400" b="1" dirty="0"/>
          </a:p>
        </p:txBody>
      </p:sp>
      <p:sp>
        <p:nvSpPr>
          <p:cNvPr id="10" name="TextBox 9"/>
          <p:cNvSpPr txBox="1"/>
          <p:nvPr/>
        </p:nvSpPr>
        <p:spPr>
          <a:xfrm>
            <a:off x="4953000" y="3032760"/>
            <a:ext cx="1486305" cy="307777"/>
          </a:xfrm>
          <a:prstGeom prst="rect">
            <a:avLst/>
          </a:prstGeom>
          <a:noFill/>
        </p:spPr>
        <p:txBody>
          <a:bodyPr wrap="none" rtlCol="0">
            <a:spAutoFit/>
          </a:bodyPr>
          <a:lstStyle/>
          <a:p>
            <a:r>
              <a:rPr lang="en-US" sz="1400" b="1" dirty="0" smtClean="0"/>
              <a:t>Medical School</a:t>
            </a:r>
            <a:endParaRPr lang="en-US" sz="1400" b="1" dirty="0"/>
          </a:p>
        </p:txBody>
      </p:sp>
      <p:sp>
        <p:nvSpPr>
          <p:cNvPr id="11" name="TextBox 10"/>
          <p:cNvSpPr txBox="1"/>
          <p:nvPr/>
        </p:nvSpPr>
        <p:spPr>
          <a:xfrm>
            <a:off x="4953000" y="3444240"/>
            <a:ext cx="593432" cy="307777"/>
          </a:xfrm>
          <a:prstGeom prst="rect">
            <a:avLst/>
          </a:prstGeom>
          <a:noFill/>
        </p:spPr>
        <p:txBody>
          <a:bodyPr wrap="none" rtlCol="0">
            <a:spAutoFit/>
          </a:bodyPr>
          <a:lstStyle/>
          <a:p>
            <a:r>
              <a:rPr lang="en-US" sz="1400" b="1" dirty="0" smtClean="0"/>
              <a:t>MBA</a:t>
            </a:r>
            <a:endParaRPr lang="en-US" sz="1400" b="1" dirty="0"/>
          </a:p>
        </p:txBody>
      </p:sp>
      <p:sp>
        <p:nvSpPr>
          <p:cNvPr id="12" name="TextBox 11"/>
          <p:cNvSpPr txBox="1"/>
          <p:nvPr/>
        </p:nvSpPr>
        <p:spPr>
          <a:xfrm>
            <a:off x="4953000" y="3855720"/>
            <a:ext cx="1178528" cy="307777"/>
          </a:xfrm>
          <a:prstGeom prst="rect">
            <a:avLst/>
          </a:prstGeom>
          <a:noFill/>
        </p:spPr>
        <p:txBody>
          <a:bodyPr wrap="none" rtlCol="0">
            <a:spAutoFit/>
          </a:bodyPr>
          <a:lstStyle/>
          <a:p>
            <a:r>
              <a:rPr lang="en-US" sz="1400" b="1" dirty="0" smtClean="0"/>
              <a:t>Law School</a:t>
            </a:r>
            <a:endParaRPr lang="en-US" sz="1400" b="1" dirty="0"/>
          </a:p>
        </p:txBody>
      </p:sp>
      <p:sp>
        <p:nvSpPr>
          <p:cNvPr id="13" name="TextBox 12"/>
          <p:cNvSpPr txBox="1"/>
          <p:nvPr/>
        </p:nvSpPr>
        <p:spPr>
          <a:xfrm>
            <a:off x="4953000" y="4267200"/>
            <a:ext cx="889988" cy="307777"/>
          </a:xfrm>
          <a:prstGeom prst="rect">
            <a:avLst/>
          </a:prstGeom>
          <a:noFill/>
        </p:spPr>
        <p:txBody>
          <a:bodyPr wrap="none" rtlCol="0">
            <a:spAutoFit/>
          </a:bodyPr>
          <a:lstStyle/>
          <a:p>
            <a:r>
              <a:rPr lang="en-US" sz="1400" b="1" dirty="0" smtClean="0"/>
              <a:t>Industry</a:t>
            </a:r>
            <a:endParaRPr lang="en-US" sz="1400" b="1" dirty="0"/>
          </a:p>
        </p:txBody>
      </p:sp>
      <p:sp>
        <p:nvSpPr>
          <p:cNvPr id="14" name="TextBox 13"/>
          <p:cNvSpPr txBox="1"/>
          <p:nvPr/>
        </p:nvSpPr>
        <p:spPr>
          <a:xfrm>
            <a:off x="0" y="4847272"/>
            <a:ext cx="4343400" cy="1246495"/>
          </a:xfrm>
          <a:prstGeom prst="rect">
            <a:avLst/>
          </a:prstGeom>
          <a:noFill/>
        </p:spPr>
        <p:txBody>
          <a:bodyPr wrap="square" rtlCol="0">
            <a:spAutoFit/>
          </a:bodyPr>
          <a:lstStyle/>
          <a:p>
            <a:pPr marL="119063" indent="-119063" algn="l">
              <a:buFont typeface="Arial" pitchFamily="34" charset="0"/>
              <a:buChar char="•"/>
            </a:pPr>
            <a:r>
              <a:rPr lang="en-US" sz="1500" dirty="0" smtClean="0">
                <a:latin typeface="Times New Roman" pitchFamily="18" charset="0"/>
                <a:cs typeface="Times New Roman" pitchFamily="18" charset="0"/>
              </a:rPr>
              <a:t>Rotational programs (Abbot: QDP, GE  Healthcare: Financial management program; Edwards Life Sciences: TDP; </a:t>
            </a:r>
            <a:r>
              <a:rPr lang="en-US" sz="1500" dirty="0" err="1" smtClean="0">
                <a:latin typeface="Times New Roman" pitchFamily="18" charset="0"/>
                <a:cs typeface="Times New Roman" pitchFamily="18" charset="0"/>
              </a:rPr>
              <a:t>Catalent</a:t>
            </a:r>
            <a:r>
              <a:rPr lang="en-US" sz="1500" dirty="0" smtClean="0">
                <a:latin typeface="Times New Roman" pitchFamily="18" charset="0"/>
                <a:cs typeface="Times New Roman" pitchFamily="18" charset="0"/>
              </a:rPr>
              <a:t>: MDP Associate)</a:t>
            </a:r>
          </a:p>
          <a:p>
            <a:pPr marL="119063" indent="-119063" algn="l">
              <a:buFont typeface="Arial" pitchFamily="34" charset="0"/>
              <a:buChar char="•"/>
            </a:pPr>
            <a:r>
              <a:rPr lang="en-US" sz="1500" dirty="0" smtClean="0">
                <a:latin typeface="Times New Roman" pitchFamily="18" charset="0"/>
                <a:cs typeface="Times New Roman" pitchFamily="18" charset="0"/>
              </a:rPr>
              <a:t>MED Institute (Engineer for non-clinical testing)</a:t>
            </a:r>
          </a:p>
          <a:p>
            <a:pPr marL="119063" indent="-119063" algn="l">
              <a:buFont typeface="Arial" pitchFamily="34" charset="0"/>
              <a:buChar char="•"/>
            </a:pPr>
            <a:r>
              <a:rPr lang="en-US" sz="1500" dirty="0" smtClean="0">
                <a:latin typeface="Times New Roman" pitchFamily="18" charset="0"/>
                <a:cs typeface="Times New Roman" pitchFamily="18" charset="0"/>
              </a:rPr>
              <a:t>Cook Medical (Prod </a:t>
            </a:r>
            <a:r>
              <a:rPr lang="en-US" sz="1500" dirty="0" err="1" smtClean="0">
                <a:latin typeface="Times New Roman" pitchFamily="18" charset="0"/>
                <a:cs typeface="Times New Roman" pitchFamily="18" charset="0"/>
              </a:rPr>
              <a:t>Engr</a:t>
            </a:r>
            <a:r>
              <a:rPr lang="en-US" sz="1500" dirty="0" smtClean="0">
                <a:latin typeface="Times New Roman" pitchFamily="18" charset="0"/>
                <a:cs typeface="Times New Roman" pitchFamily="18" charset="0"/>
              </a:rPr>
              <a:t>-Aortic Intervention Unit)</a:t>
            </a:r>
          </a:p>
        </p:txBody>
      </p:sp>
      <p:sp>
        <p:nvSpPr>
          <p:cNvPr id="15" name="TextBox 14"/>
          <p:cNvSpPr txBox="1"/>
          <p:nvPr/>
        </p:nvSpPr>
        <p:spPr>
          <a:xfrm>
            <a:off x="4495800" y="4847272"/>
            <a:ext cx="4648200" cy="1477328"/>
          </a:xfrm>
          <a:prstGeom prst="rect">
            <a:avLst/>
          </a:prstGeom>
          <a:noFill/>
        </p:spPr>
        <p:txBody>
          <a:bodyPr wrap="square" rtlCol="0">
            <a:spAutoFit/>
          </a:bodyPr>
          <a:lstStyle/>
          <a:p>
            <a:pPr marL="119063" indent="-109538" algn="l">
              <a:buFont typeface="Arial" pitchFamily="34" charset="0"/>
              <a:buChar char="•"/>
            </a:pPr>
            <a:r>
              <a:rPr lang="en-US" sz="1500" dirty="0" smtClean="0">
                <a:latin typeface="Times New Roman" pitchFamily="18" charset="0"/>
                <a:cs typeface="Times New Roman" pitchFamily="18" charset="0"/>
              </a:rPr>
              <a:t>Biomet (</a:t>
            </a:r>
            <a:r>
              <a:rPr lang="en-US" sz="1500" dirty="0" err="1" smtClean="0">
                <a:latin typeface="Times New Roman" pitchFamily="18" charset="0"/>
                <a:cs typeface="Times New Roman" pitchFamily="18" charset="0"/>
              </a:rPr>
              <a:t>Microfixation</a:t>
            </a:r>
            <a:r>
              <a:rPr lang="en-US" sz="1500" dirty="0" smtClean="0">
                <a:latin typeface="Times New Roman" pitchFamily="18" charset="0"/>
                <a:cs typeface="Times New Roman" pitchFamily="18" charset="0"/>
              </a:rPr>
              <a:t>: Product Development Engineer)</a:t>
            </a:r>
          </a:p>
          <a:p>
            <a:pPr marL="119063" indent="-109538" algn="l">
              <a:buFont typeface="Arial" pitchFamily="34" charset="0"/>
              <a:buChar char="•"/>
            </a:pPr>
            <a:r>
              <a:rPr lang="en-US" sz="1500" dirty="0" smtClean="0">
                <a:latin typeface="Times New Roman" pitchFamily="18" charset="0"/>
                <a:cs typeface="Times New Roman" pitchFamily="18" charset="0"/>
              </a:rPr>
              <a:t>Roche Diagnostics (Research Scientist)</a:t>
            </a:r>
          </a:p>
          <a:p>
            <a:pPr marL="119063" indent="-109538" algn="l">
              <a:buFont typeface="Arial" pitchFamily="34" charset="0"/>
              <a:buChar char="•"/>
            </a:pPr>
            <a:r>
              <a:rPr lang="en-US" sz="1500" dirty="0" smtClean="0">
                <a:latin typeface="Times New Roman" pitchFamily="18" charset="0"/>
                <a:cs typeface="Times New Roman" pitchFamily="18" charset="0"/>
              </a:rPr>
              <a:t>Integra Life Sciences (Collagen Sales Specialist)</a:t>
            </a:r>
          </a:p>
          <a:p>
            <a:pPr marL="119063" indent="-109538" algn="l">
              <a:buFont typeface="Arial" pitchFamily="34" charset="0"/>
              <a:buChar char="•"/>
            </a:pPr>
            <a:r>
              <a:rPr lang="en-US" sz="1500" dirty="0" smtClean="0">
                <a:latin typeface="Times New Roman" pitchFamily="18" charset="0"/>
                <a:cs typeface="Times New Roman" pitchFamily="18" charset="0"/>
              </a:rPr>
              <a:t>Smith and Nephew (Product Development </a:t>
            </a:r>
            <a:r>
              <a:rPr lang="en-US" sz="1500" dirty="0" err="1" smtClean="0">
                <a:latin typeface="Times New Roman" pitchFamily="18" charset="0"/>
                <a:cs typeface="Times New Roman" pitchFamily="18" charset="0"/>
              </a:rPr>
              <a:t>Engr</a:t>
            </a:r>
            <a:r>
              <a:rPr lang="en-US" sz="1500" dirty="0" smtClean="0">
                <a:latin typeface="Times New Roman" pitchFamily="18" charset="0"/>
                <a:cs typeface="Times New Roman" pitchFamily="18" charset="0"/>
              </a:rPr>
              <a:t>)</a:t>
            </a:r>
          </a:p>
          <a:p>
            <a:pPr marL="119063" indent="-109538" algn="l">
              <a:buFont typeface="Arial" pitchFamily="34" charset="0"/>
              <a:buChar char="•"/>
            </a:pPr>
            <a:r>
              <a:rPr lang="en-US" sz="1500" dirty="0" smtClean="0">
                <a:latin typeface="Times New Roman" pitchFamily="18" charset="0"/>
                <a:cs typeface="Times New Roman" pitchFamily="18" charset="0"/>
              </a:rPr>
              <a:t>St. Jude Medical (Clinical Systems Engineer)</a:t>
            </a:r>
          </a:p>
          <a:p>
            <a:pPr marL="119063" indent="-109538" algn="l">
              <a:buFont typeface="Arial" pitchFamily="34" charset="0"/>
              <a:buChar char="•"/>
            </a:pPr>
            <a:r>
              <a:rPr lang="en-US" sz="1500" dirty="0" smtClean="0">
                <a:latin typeface="Times New Roman" pitchFamily="18" charset="0"/>
                <a:cs typeface="Times New Roman" pitchFamily="18" charset="0"/>
              </a:rPr>
              <a:t>Zimmer (Sales Academy—technical consultant)</a:t>
            </a:r>
            <a:endParaRPr lang="en-US"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United States Map"/>
          <p:cNvPicPr>
            <a:picLocks noChangeAspect="1" noChangeArrowheads="1"/>
          </p:cNvPicPr>
          <p:nvPr/>
        </p:nvPicPr>
        <p:blipFill>
          <a:blip r:embed="rId3" cstate="print"/>
          <a:srcRect/>
          <a:stretch>
            <a:fillRect/>
          </a:stretch>
        </p:blipFill>
        <p:spPr bwMode="auto">
          <a:xfrm>
            <a:off x="228600" y="1371600"/>
            <a:ext cx="6545531" cy="3733800"/>
          </a:xfrm>
          <a:prstGeom prst="rect">
            <a:avLst/>
          </a:prstGeom>
          <a:noFill/>
        </p:spPr>
      </p:pic>
      <p:sp>
        <p:nvSpPr>
          <p:cNvPr id="25" name="TextBox 24"/>
          <p:cNvSpPr txBox="1"/>
          <p:nvPr/>
        </p:nvSpPr>
        <p:spPr>
          <a:xfrm>
            <a:off x="2362200" y="3124200"/>
            <a:ext cx="990600" cy="369332"/>
          </a:xfrm>
          <a:prstGeom prst="rect">
            <a:avLst/>
          </a:prstGeom>
          <a:solidFill>
            <a:schemeClr val="bg1"/>
          </a:solidFill>
          <a:ln w="12700">
            <a:solidFill>
              <a:schemeClr val="tx1"/>
            </a:solidFill>
          </a:ln>
        </p:spPr>
        <p:txBody>
          <a:bodyPr wrap="square" rtlCol="0">
            <a:spAutoFit/>
          </a:bodyPr>
          <a:lstStyle/>
          <a:p>
            <a:r>
              <a:rPr lang="en-US" sz="900" dirty="0" err="1" smtClean="0">
                <a:latin typeface="Arial Narrow" pitchFamily="34" charset="0"/>
              </a:rPr>
              <a:t>Allosource</a:t>
            </a:r>
            <a:r>
              <a:rPr lang="en-US" sz="900" dirty="0" smtClean="0">
                <a:latin typeface="Arial Narrow" pitchFamily="34" charset="0"/>
              </a:rPr>
              <a:t>,</a:t>
            </a:r>
          </a:p>
          <a:p>
            <a:r>
              <a:rPr lang="en-US" sz="900" dirty="0" smtClean="0">
                <a:latin typeface="Arial Narrow" pitchFamily="34" charset="0"/>
              </a:rPr>
              <a:t>Centennial, CO</a:t>
            </a:r>
            <a:endParaRPr lang="en-US" sz="900" dirty="0">
              <a:latin typeface="Arial Narrow" pitchFamily="34" charset="0"/>
            </a:endParaRPr>
          </a:p>
        </p:txBody>
      </p:sp>
      <p:sp>
        <p:nvSpPr>
          <p:cNvPr id="26" name="TextBox 25"/>
          <p:cNvSpPr txBox="1"/>
          <p:nvPr/>
        </p:nvSpPr>
        <p:spPr>
          <a:xfrm>
            <a:off x="7620000" y="5029200"/>
            <a:ext cx="1066800" cy="369332"/>
          </a:xfrm>
          <a:prstGeom prst="rect">
            <a:avLst/>
          </a:prstGeom>
          <a:noFill/>
          <a:ln w="12700">
            <a:solidFill>
              <a:schemeClr val="tx1"/>
            </a:solidFill>
          </a:ln>
        </p:spPr>
        <p:txBody>
          <a:bodyPr wrap="square" rtlCol="0">
            <a:spAutoFit/>
          </a:bodyPr>
          <a:lstStyle/>
          <a:p>
            <a:r>
              <a:rPr lang="en-US" sz="900" dirty="0" smtClean="0">
                <a:latin typeface="Arial Narrow" pitchFamily="34" charset="0"/>
              </a:rPr>
              <a:t>Cook Biotech,</a:t>
            </a:r>
          </a:p>
          <a:p>
            <a:r>
              <a:rPr lang="en-US" sz="900" dirty="0" smtClean="0">
                <a:latin typeface="Arial Narrow" pitchFamily="34" charset="0"/>
              </a:rPr>
              <a:t>West Lafayette</a:t>
            </a:r>
            <a:endParaRPr lang="en-US" sz="900" dirty="0">
              <a:latin typeface="Arial Narrow" pitchFamily="34" charset="0"/>
            </a:endParaRPr>
          </a:p>
        </p:txBody>
      </p:sp>
      <p:sp>
        <p:nvSpPr>
          <p:cNvPr id="27" name="TextBox 26"/>
          <p:cNvSpPr txBox="1"/>
          <p:nvPr/>
        </p:nvSpPr>
        <p:spPr>
          <a:xfrm>
            <a:off x="7620000" y="1371600"/>
            <a:ext cx="1066800" cy="369332"/>
          </a:xfrm>
          <a:prstGeom prst="rect">
            <a:avLst/>
          </a:prstGeom>
          <a:solidFill>
            <a:srgbClr val="FFFF99"/>
          </a:solidFill>
          <a:ln w="12700">
            <a:solidFill>
              <a:schemeClr val="tx1"/>
            </a:solidFill>
          </a:ln>
        </p:spPr>
        <p:txBody>
          <a:bodyPr wrap="square" rtlCol="0">
            <a:spAutoFit/>
          </a:bodyPr>
          <a:lstStyle/>
          <a:p>
            <a:r>
              <a:rPr lang="en-US" sz="900" dirty="0" err="1" smtClean="0">
                <a:latin typeface="Arial Narrow" pitchFamily="34" charset="0"/>
              </a:rPr>
              <a:t>MEDinstitute</a:t>
            </a:r>
            <a:r>
              <a:rPr lang="en-US" sz="900" dirty="0" smtClean="0">
                <a:latin typeface="Arial Narrow" pitchFamily="34" charset="0"/>
              </a:rPr>
              <a:t>,</a:t>
            </a:r>
          </a:p>
          <a:p>
            <a:r>
              <a:rPr lang="en-US" sz="900" dirty="0" smtClean="0">
                <a:latin typeface="Arial Narrow" pitchFamily="34" charset="0"/>
              </a:rPr>
              <a:t>West Lafayette</a:t>
            </a:r>
            <a:endParaRPr lang="en-US" sz="900" dirty="0">
              <a:latin typeface="Arial Narrow" pitchFamily="34" charset="0"/>
            </a:endParaRPr>
          </a:p>
        </p:txBody>
      </p:sp>
      <p:sp>
        <p:nvSpPr>
          <p:cNvPr id="29" name="TextBox 28"/>
          <p:cNvSpPr txBox="1"/>
          <p:nvPr/>
        </p:nvSpPr>
        <p:spPr>
          <a:xfrm>
            <a:off x="7620000" y="5486400"/>
            <a:ext cx="1066800" cy="369332"/>
          </a:xfrm>
          <a:prstGeom prst="rect">
            <a:avLst/>
          </a:prstGeom>
          <a:noFill/>
          <a:ln w="12700">
            <a:solidFill>
              <a:schemeClr val="tx1"/>
            </a:solidFill>
          </a:ln>
        </p:spPr>
        <p:txBody>
          <a:bodyPr wrap="square" rtlCol="0">
            <a:spAutoFit/>
          </a:bodyPr>
          <a:lstStyle/>
          <a:p>
            <a:r>
              <a:rPr lang="en-US" sz="900" dirty="0" smtClean="0">
                <a:latin typeface="Arial Narrow" pitchFamily="34" charset="0"/>
              </a:rPr>
              <a:t>Cook Urological,</a:t>
            </a:r>
          </a:p>
          <a:p>
            <a:r>
              <a:rPr lang="en-US" sz="900" dirty="0" smtClean="0">
                <a:latin typeface="Arial Narrow" pitchFamily="34" charset="0"/>
              </a:rPr>
              <a:t>Bloomington</a:t>
            </a:r>
            <a:endParaRPr lang="en-US" sz="900" dirty="0">
              <a:latin typeface="Arial Narrow" pitchFamily="34" charset="0"/>
            </a:endParaRPr>
          </a:p>
        </p:txBody>
      </p:sp>
      <p:sp>
        <p:nvSpPr>
          <p:cNvPr id="31" name="TextBox 30"/>
          <p:cNvSpPr txBox="1"/>
          <p:nvPr/>
        </p:nvSpPr>
        <p:spPr>
          <a:xfrm>
            <a:off x="304800" y="3276600"/>
            <a:ext cx="990600" cy="369332"/>
          </a:xfrm>
          <a:prstGeom prst="rect">
            <a:avLst/>
          </a:prstGeom>
          <a:solidFill>
            <a:srgbClr val="FFFF99"/>
          </a:solidFill>
          <a:ln w="12700">
            <a:solidFill>
              <a:schemeClr val="tx1"/>
            </a:solidFill>
          </a:ln>
        </p:spPr>
        <p:txBody>
          <a:bodyPr wrap="square" rtlCol="0">
            <a:spAutoFit/>
          </a:bodyPr>
          <a:lstStyle/>
          <a:p>
            <a:r>
              <a:rPr lang="en-US" sz="900" dirty="0" smtClean="0">
                <a:latin typeface="Arial Narrow" pitchFamily="34" charset="0"/>
              </a:rPr>
              <a:t>St. Jude Medical,</a:t>
            </a:r>
          </a:p>
          <a:p>
            <a:r>
              <a:rPr lang="en-US" sz="900" dirty="0" smtClean="0">
                <a:latin typeface="Arial Narrow" pitchFamily="34" charset="0"/>
              </a:rPr>
              <a:t>Sylmar, CA</a:t>
            </a:r>
            <a:endParaRPr lang="en-US" sz="900" dirty="0">
              <a:latin typeface="Arial Narrow" pitchFamily="34" charset="0"/>
            </a:endParaRPr>
          </a:p>
        </p:txBody>
      </p:sp>
      <p:sp>
        <p:nvSpPr>
          <p:cNvPr id="32" name="TextBox 31"/>
          <p:cNvSpPr txBox="1"/>
          <p:nvPr/>
        </p:nvSpPr>
        <p:spPr>
          <a:xfrm>
            <a:off x="4876800" y="2895600"/>
            <a:ext cx="1143000" cy="369332"/>
          </a:xfrm>
          <a:prstGeom prst="rect">
            <a:avLst/>
          </a:prstGeom>
          <a:solidFill>
            <a:srgbClr val="FFFF99"/>
          </a:solidFill>
          <a:ln w="12700">
            <a:solidFill>
              <a:schemeClr val="tx1"/>
            </a:solidFill>
          </a:ln>
        </p:spPr>
        <p:txBody>
          <a:bodyPr wrap="square" rtlCol="0">
            <a:spAutoFit/>
          </a:bodyPr>
          <a:lstStyle/>
          <a:p>
            <a:r>
              <a:rPr lang="en-US" sz="900" dirty="0" smtClean="0">
                <a:latin typeface="Arial Narrow" pitchFamily="34" charset="0"/>
              </a:rPr>
              <a:t>Ethicon Endo-surgery,</a:t>
            </a:r>
          </a:p>
          <a:p>
            <a:r>
              <a:rPr lang="en-US" sz="900" dirty="0" smtClean="0">
                <a:latin typeface="Arial Narrow" pitchFamily="34" charset="0"/>
              </a:rPr>
              <a:t>Cincinnati, OH</a:t>
            </a:r>
            <a:endParaRPr lang="en-US" sz="900" dirty="0">
              <a:latin typeface="Arial Narrow" pitchFamily="34" charset="0"/>
            </a:endParaRPr>
          </a:p>
        </p:txBody>
      </p:sp>
      <p:sp>
        <p:nvSpPr>
          <p:cNvPr id="33" name="TextBox 32"/>
          <p:cNvSpPr txBox="1"/>
          <p:nvPr/>
        </p:nvSpPr>
        <p:spPr>
          <a:xfrm>
            <a:off x="7620000" y="2438400"/>
            <a:ext cx="1066800" cy="369332"/>
          </a:xfrm>
          <a:prstGeom prst="rect">
            <a:avLst/>
          </a:prstGeom>
          <a:solidFill>
            <a:srgbClr val="FFFF99"/>
          </a:solidFill>
          <a:ln w="12700">
            <a:solidFill>
              <a:schemeClr val="tx1"/>
            </a:solidFill>
          </a:ln>
        </p:spPr>
        <p:txBody>
          <a:bodyPr wrap="square" rtlCol="0">
            <a:spAutoFit/>
          </a:bodyPr>
          <a:lstStyle/>
          <a:p>
            <a:r>
              <a:rPr lang="en-US" sz="900" dirty="0" err="1" smtClean="0">
                <a:latin typeface="Arial Narrow" pitchFamily="34" charset="0"/>
              </a:rPr>
              <a:t>DePuy</a:t>
            </a:r>
            <a:r>
              <a:rPr lang="en-US" sz="900" dirty="0" smtClean="0">
                <a:latin typeface="Arial Narrow" pitchFamily="34" charset="0"/>
              </a:rPr>
              <a:t>,</a:t>
            </a:r>
          </a:p>
          <a:p>
            <a:r>
              <a:rPr lang="en-US" sz="900" dirty="0" smtClean="0">
                <a:latin typeface="Arial Narrow" pitchFamily="34" charset="0"/>
              </a:rPr>
              <a:t>Warsaw</a:t>
            </a:r>
            <a:endParaRPr lang="en-US" sz="900" dirty="0"/>
          </a:p>
        </p:txBody>
      </p:sp>
      <p:sp>
        <p:nvSpPr>
          <p:cNvPr id="34" name="TextBox 33"/>
          <p:cNvSpPr txBox="1"/>
          <p:nvPr/>
        </p:nvSpPr>
        <p:spPr>
          <a:xfrm>
            <a:off x="7620000" y="1905000"/>
            <a:ext cx="1066800" cy="369332"/>
          </a:xfrm>
          <a:prstGeom prst="rect">
            <a:avLst/>
          </a:prstGeom>
          <a:solidFill>
            <a:srgbClr val="FFFF99"/>
          </a:solidFill>
          <a:ln w="12700">
            <a:solidFill>
              <a:schemeClr val="tx1"/>
            </a:solidFill>
          </a:ln>
        </p:spPr>
        <p:txBody>
          <a:bodyPr wrap="square" rtlCol="0">
            <a:spAutoFit/>
          </a:bodyPr>
          <a:lstStyle/>
          <a:p>
            <a:r>
              <a:rPr lang="en-US" sz="900" dirty="0" smtClean="0">
                <a:latin typeface="Arial Narrow" pitchFamily="34" charset="0"/>
              </a:rPr>
              <a:t>Eli Lilly,</a:t>
            </a:r>
          </a:p>
          <a:p>
            <a:r>
              <a:rPr lang="en-US" sz="900" dirty="0" smtClean="0">
                <a:latin typeface="Arial Narrow" pitchFamily="34" charset="0"/>
              </a:rPr>
              <a:t>Indianapolis</a:t>
            </a:r>
            <a:endParaRPr lang="en-US" sz="900" dirty="0">
              <a:latin typeface="Arial Narrow" pitchFamily="34" charset="0"/>
            </a:endParaRPr>
          </a:p>
        </p:txBody>
      </p:sp>
      <p:sp>
        <p:nvSpPr>
          <p:cNvPr id="35" name="TextBox 34"/>
          <p:cNvSpPr txBox="1"/>
          <p:nvPr/>
        </p:nvSpPr>
        <p:spPr>
          <a:xfrm>
            <a:off x="0" y="914400"/>
            <a:ext cx="3975768" cy="523220"/>
          </a:xfrm>
          <a:prstGeom prst="rect">
            <a:avLst/>
          </a:prstGeom>
          <a:noFill/>
        </p:spPr>
        <p:txBody>
          <a:bodyPr wrap="none" rtlCol="0">
            <a:spAutoFit/>
          </a:bodyPr>
          <a:lstStyle/>
          <a:p>
            <a:r>
              <a:rPr lang="en-US" sz="2800" b="1" i="1" dirty="0" smtClean="0"/>
              <a:t>BME Internship/COOP</a:t>
            </a:r>
            <a:endParaRPr lang="en-US" sz="2800" b="1" i="1" dirty="0"/>
          </a:p>
        </p:txBody>
      </p:sp>
      <p:sp>
        <p:nvSpPr>
          <p:cNvPr id="17" name="TextBox 16"/>
          <p:cNvSpPr txBox="1"/>
          <p:nvPr/>
        </p:nvSpPr>
        <p:spPr>
          <a:xfrm>
            <a:off x="228600" y="5257800"/>
            <a:ext cx="4953000" cy="830997"/>
          </a:xfrm>
          <a:prstGeom prst="rect">
            <a:avLst/>
          </a:prstGeom>
          <a:noFill/>
        </p:spPr>
        <p:txBody>
          <a:bodyPr wrap="square" rtlCol="0">
            <a:spAutoFit/>
          </a:bodyPr>
          <a:lstStyle/>
          <a:p>
            <a:pPr algn="l">
              <a:buFont typeface="Arial" pitchFamily="34" charset="0"/>
              <a:buChar char="•"/>
            </a:pPr>
            <a:r>
              <a:rPr lang="en-US" sz="1200" dirty="0" smtClean="0"/>
              <a:t>Summer internships are most popular but we have a growing COOP program - these are in yellow. </a:t>
            </a:r>
          </a:p>
          <a:p>
            <a:pPr algn="l">
              <a:buFont typeface="Arial" pitchFamily="34" charset="0"/>
              <a:buChar char="•"/>
            </a:pPr>
            <a:r>
              <a:rPr lang="en-US" sz="1200" dirty="0" smtClean="0"/>
              <a:t>COOP is typically three sessions starting during the summer after the sophomore year.</a:t>
            </a:r>
          </a:p>
        </p:txBody>
      </p:sp>
      <p:sp>
        <p:nvSpPr>
          <p:cNvPr id="18" name="TextBox 17"/>
          <p:cNvSpPr txBox="1"/>
          <p:nvPr/>
        </p:nvSpPr>
        <p:spPr>
          <a:xfrm>
            <a:off x="3352800" y="4419600"/>
            <a:ext cx="762000" cy="369332"/>
          </a:xfrm>
          <a:prstGeom prst="rect">
            <a:avLst/>
          </a:prstGeom>
          <a:solidFill>
            <a:schemeClr val="bg1"/>
          </a:solidFill>
          <a:ln w="12700">
            <a:solidFill>
              <a:schemeClr val="tx1"/>
            </a:solidFill>
          </a:ln>
        </p:spPr>
        <p:txBody>
          <a:bodyPr wrap="square" rtlCol="0">
            <a:spAutoFit/>
          </a:bodyPr>
          <a:lstStyle/>
          <a:p>
            <a:r>
              <a:rPr lang="en-US" sz="900" dirty="0" err="1" smtClean="0">
                <a:latin typeface="Arial Narrow" pitchFamily="34" charset="0"/>
              </a:rPr>
              <a:t>Cyberonics</a:t>
            </a:r>
            <a:r>
              <a:rPr lang="en-US" sz="900" dirty="0" smtClean="0">
                <a:latin typeface="Arial Narrow" pitchFamily="34" charset="0"/>
              </a:rPr>
              <a:t>,</a:t>
            </a:r>
          </a:p>
          <a:p>
            <a:r>
              <a:rPr lang="en-US" sz="900" dirty="0" smtClean="0">
                <a:latin typeface="Arial Narrow" pitchFamily="34" charset="0"/>
              </a:rPr>
              <a:t>Houston, TX</a:t>
            </a:r>
            <a:endParaRPr lang="en-US" sz="900" dirty="0">
              <a:latin typeface="Arial Narrow" pitchFamily="34" charset="0"/>
            </a:endParaRPr>
          </a:p>
        </p:txBody>
      </p:sp>
      <p:sp>
        <p:nvSpPr>
          <p:cNvPr id="19" name="TextBox 18"/>
          <p:cNvSpPr txBox="1"/>
          <p:nvPr/>
        </p:nvSpPr>
        <p:spPr>
          <a:xfrm>
            <a:off x="5638800" y="2362200"/>
            <a:ext cx="7620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Bard EP,</a:t>
            </a:r>
          </a:p>
          <a:p>
            <a:r>
              <a:rPr lang="en-US" sz="900" dirty="0" smtClean="0">
                <a:latin typeface="Arial Narrow" pitchFamily="34" charset="0"/>
              </a:rPr>
              <a:t>Lowell, MA</a:t>
            </a:r>
            <a:endParaRPr lang="en-US" sz="900" dirty="0">
              <a:latin typeface="Arial Narrow" pitchFamily="34" charset="0"/>
            </a:endParaRPr>
          </a:p>
        </p:txBody>
      </p:sp>
      <p:sp>
        <p:nvSpPr>
          <p:cNvPr id="20" name="TextBox 19"/>
          <p:cNvSpPr txBox="1"/>
          <p:nvPr/>
        </p:nvSpPr>
        <p:spPr>
          <a:xfrm>
            <a:off x="5105400" y="1371600"/>
            <a:ext cx="9906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Maine Standards,</a:t>
            </a:r>
          </a:p>
          <a:p>
            <a:r>
              <a:rPr lang="en-US" sz="900" dirty="0" smtClean="0">
                <a:latin typeface="Arial Narrow" pitchFamily="34" charset="0"/>
              </a:rPr>
              <a:t>Lewiston, ME</a:t>
            </a:r>
            <a:endParaRPr lang="en-US" sz="900" dirty="0">
              <a:latin typeface="Arial Narrow" pitchFamily="34" charset="0"/>
            </a:endParaRPr>
          </a:p>
        </p:txBody>
      </p:sp>
      <p:sp>
        <p:nvSpPr>
          <p:cNvPr id="36" name="TextBox 35"/>
          <p:cNvSpPr txBox="1"/>
          <p:nvPr/>
        </p:nvSpPr>
        <p:spPr>
          <a:xfrm>
            <a:off x="152400" y="1600200"/>
            <a:ext cx="1143000" cy="369332"/>
          </a:xfrm>
          <a:prstGeom prst="rect">
            <a:avLst/>
          </a:prstGeom>
          <a:solidFill>
            <a:schemeClr val="bg1"/>
          </a:solidFill>
          <a:ln w="12700">
            <a:solidFill>
              <a:schemeClr val="tx1"/>
            </a:solidFill>
          </a:ln>
        </p:spPr>
        <p:txBody>
          <a:bodyPr wrap="square" rtlCol="0">
            <a:spAutoFit/>
          </a:bodyPr>
          <a:lstStyle/>
          <a:p>
            <a:r>
              <a:rPr lang="en-US" sz="900" dirty="0" err="1" smtClean="0">
                <a:latin typeface="Arial Narrow" pitchFamily="34" charset="0"/>
              </a:rPr>
              <a:t>Orthocare</a:t>
            </a:r>
            <a:r>
              <a:rPr lang="en-US" sz="900" dirty="0" smtClean="0">
                <a:latin typeface="Arial Narrow" pitchFamily="34" charset="0"/>
              </a:rPr>
              <a:t> Innovations,</a:t>
            </a:r>
          </a:p>
          <a:p>
            <a:r>
              <a:rPr lang="en-US" sz="900" dirty="0" smtClean="0">
                <a:latin typeface="Arial Narrow" pitchFamily="34" charset="0"/>
              </a:rPr>
              <a:t>Seattle, WA</a:t>
            </a:r>
            <a:endParaRPr lang="en-US" sz="900" dirty="0">
              <a:latin typeface="Arial Narrow" pitchFamily="34" charset="0"/>
            </a:endParaRPr>
          </a:p>
        </p:txBody>
      </p:sp>
      <p:sp>
        <p:nvSpPr>
          <p:cNvPr id="38" name="TextBox 37"/>
          <p:cNvSpPr txBox="1"/>
          <p:nvPr/>
        </p:nvSpPr>
        <p:spPr>
          <a:xfrm>
            <a:off x="2819400" y="2209800"/>
            <a:ext cx="10668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Athena GTX,</a:t>
            </a:r>
          </a:p>
          <a:p>
            <a:r>
              <a:rPr lang="en-US" sz="900" dirty="0" smtClean="0">
                <a:latin typeface="Arial Narrow" pitchFamily="34" charset="0"/>
              </a:rPr>
              <a:t>Des Moines, IA</a:t>
            </a:r>
            <a:endParaRPr lang="en-US" sz="900" dirty="0">
              <a:latin typeface="Arial Narrow" pitchFamily="34" charset="0"/>
            </a:endParaRPr>
          </a:p>
        </p:txBody>
      </p:sp>
      <p:sp>
        <p:nvSpPr>
          <p:cNvPr id="44" name="Rectangle 43"/>
          <p:cNvSpPr/>
          <p:nvPr/>
        </p:nvSpPr>
        <p:spPr bwMode="auto">
          <a:xfrm>
            <a:off x="4343400" y="3200400"/>
            <a:ext cx="45719"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6" name="Rectangle 45"/>
          <p:cNvSpPr/>
          <p:nvPr/>
        </p:nvSpPr>
        <p:spPr bwMode="auto">
          <a:xfrm>
            <a:off x="7391400" y="1066800"/>
            <a:ext cx="1447800" cy="49530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i="1" dirty="0" smtClean="0">
                <a:latin typeface="Arial" pitchFamily="34" charset="0"/>
                <a:cs typeface="Arial" pitchFamily="34" charset="0"/>
              </a:rPr>
              <a:t>In Indiana</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p:txBody>
      </p:sp>
      <p:sp>
        <p:nvSpPr>
          <p:cNvPr id="48" name="TextBox 47"/>
          <p:cNvSpPr txBox="1"/>
          <p:nvPr/>
        </p:nvSpPr>
        <p:spPr>
          <a:xfrm>
            <a:off x="6019799" y="5486400"/>
            <a:ext cx="1066801" cy="369332"/>
          </a:xfrm>
          <a:prstGeom prst="rect">
            <a:avLst/>
          </a:prstGeom>
          <a:solidFill>
            <a:srgbClr val="FFFF99"/>
          </a:solidFill>
          <a:ln w="12700">
            <a:solidFill>
              <a:schemeClr val="tx1"/>
            </a:solidFill>
          </a:ln>
        </p:spPr>
        <p:txBody>
          <a:bodyPr wrap="square" rtlCol="0">
            <a:spAutoFit/>
          </a:bodyPr>
          <a:lstStyle/>
          <a:p>
            <a:r>
              <a:rPr lang="en-US" sz="900" dirty="0" smtClean="0">
                <a:latin typeface="Arial Narrow" pitchFamily="34" charset="0"/>
              </a:rPr>
              <a:t>ZOLL Medical,</a:t>
            </a:r>
          </a:p>
          <a:p>
            <a:r>
              <a:rPr lang="en-US" sz="900" dirty="0" smtClean="0">
                <a:latin typeface="Arial Narrow" pitchFamily="34" charset="0"/>
              </a:rPr>
              <a:t>Hoffman Estates</a:t>
            </a:r>
            <a:endParaRPr lang="en-US" sz="900" dirty="0">
              <a:latin typeface="Arial Narrow" pitchFamily="34" charset="0"/>
            </a:endParaRPr>
          </a:p>
        </p:txBody>
      </p:sp>
      <p:sp>
        <p:nvSpPr>
          <p:cNvPr id="49" name="TextBox 48"/>
          <p:cNvSpPr txBox="1"/>
          <p:nvPr/>
        </p:nvSpPr>
        <p:spPr>
          <a:xfrm>
            <a:off x="4114800" y="2286000"/>
            <a:ext cx="9906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GE  Healthcare, Waukesha, WI</a:t>
            </a:r>
            <a:endParaRPr lang="en-US" sz="900" dirty="0">
              <a:latin typeface="Arial Narrow" pitchFamily="34" charset="0"/>
            </a:endParaRPr>
          </a:p>
        </p:txBody>
      </p:sp>
      <p:sp>
        <p:nvSpPr>
          <p:cNvPr id="50" name="TextBox 49"/>
          <p:cNvSpPr txBox="1"/>
          <p:nvPr/>
        </p:nvSpPr>
        <p:spPr>
          <a:xfrm>
            <a:off x="3352800" y="1752600"/>
            <a:ext cx="9906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Medtronic,</a:t>
            </a:r>
          </a:p>
          <a:p>
            <a:r>
              <a:rPr lang="en-US" sz="900" dirty="0" smtClean="0">
                <a:latin typeface="Arial Narrow" pitchFamily="34" charset="0"/>
              </a:rPr>
              <a:t>Minneapolis, MN</a:t>
            </a:r>
            <a:endParaRPr lang="en-US" sz="900" dirty="0">
              <a:latin typeface="Arial Narrow" pitchFamily="34" charset="0"/>
            </a:endParaRPr>
          </a:p>
        </p:txBody>
      </p:sp>
      <p:sp>
        <p:nvSpPr>
          <p:cNvPr id="51" name="TextBox 50"/>
          <p:cNvSpPr txBox="1"/>
          <p:nvPr/>
        </p:nvSpPr>
        <p:spPr>
          <a:xfrm>
            <a:off x="381000" y="2667000"/>
            <a:ext cx="9906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Abbott Vascular,</a:t>
            </a:r>
          </a:p>
          <a:p>
            <a:r>
              <a:rPr lang="en-US" sz="900" dirty="0" smtClean="0">
                <a:latin typeface="Arial Narrow" pitchFamily="34" charset="0"/>
              </a:rPr>
              <a:t>Redwood City, CA</a:t>
            </a:r>
            <a:endParaRPr lang="en-US" sz="900" dirty="0">
              <a:latin typeface="Arial Narrow" pitchFamily="34" charset="0"/>
            </a:endParaRPr>
          </a:p>
        </p:txBody>
      </p:sp>
      <p:sp>
        <p:nvSpPr>
          <p:cNvPr id="52" name="TextBox 51"/>
          <p:cNvSpPr txBox="1"/>
          <p:nvPr/>
        </p:nvSpPr>
        <p:spPr>
          <a:xfrm>
            <a:off x="6019800" y="5029200"/>
            <a:ext cx="10668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Siemens Medical, Hoffman Estates</a:t>
            </a:r>
            <a:endParaRPr lang="en-US" sz="900" dirty="0">
              <a:latin typeface="Arial Narrow" pitchFamily="34" charset="0"/>
            </a:endParaRPr>
          </a:p>
        </p:txBody>
      </p:sp>
      <p:sp>
        <p:nvSpPr>
          <p:cNvPr id="53" name="TextBox 52"/>
          <p:cNvSpPr txBox="1"/>
          <p:nvPr/>
        </p:nvSpPr>
        <p:spPr>
          <a:xfrm>
            <a:off x="6019800" y="4572000"/>
            <a:ext cx="10668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Hollister, Inc., Libertyville</a:t>
            </a:r>
            <a:endParaRPr lang="en-US" sz="900" dirty="0">
              <a:latin typeface="Arial Narrow" pitchFamily="34" charset="0"/>
            </a:endParaRPr>
          </a:p>
        </p:txBody>
      </p:sp>
      <p:sp>
        <p:nvSpPr>
          <p:cNvPr id="54" name="TextBox 53"/>
          <p:cNvSpPr txBox="1"/>
          <p:nvPr/>
        </p:nvSpPr>
        <p:spPr>
          <a:xfrm>
            <a:off x="6019800" y="4114800"/>
            <a:ext cx="1066800" cy="369332"/>
          </a:xfrm>
          <a:prstGeom prst="rect">
            <a:avLst/>
          </a:prstGeom>
          <a:solidFill>
            <a:schemeClr val="bg1"/>
          </a:solidFill>
          <a:ln w="12700">
            <a:solidFill>
              <a:schemeClr val="tx1"/>
            </a:solidFill>
          </a:ln>
        </p:spPr>
        <p:txBody>
          <a:bodyPr wrap="square" rtlCol="0">
            <a:spAutoFit/>
          </a:bodyPr>
          <a:lstStyle/>
          <a:p>
            <a:r>
              <a:rPr lang="en-US" sz="900" dirty="0" smtClean="0">
                <a:latin typeface="Arial Narrow" pitchFamily="34" charset="0"/>
              </a:rPr>
              <a:t>Rehabilitation Institute of Chicago</a:t>
            </a:r>
            <a:endParaRPr lang="en-US" sz="900" dirty="0">
              <a:latin typeface="Arial Narrow" pitchFamily="34" charset="0"/>
            </a:endParaRPr>
          </a:p>
        </p:txBody>
      </p:sp>
      <p:sp>
        <p:nvSpPr>
          <p:cNvPr id="55" name="TextBox 54"/>
          <p:cNvSpPr txBox="1"/>
          <p:nvPr/>
        </p:nvSpPr>
        <p:spPr>
          <a:xfrm>
            <a:off x="7620000" y="2971800"/>
            <a:ext cx="1066800" cy="369332"/>
          </a:xfrm>
          <a:prstGeom prst="rect">
            <a:avLst/>
          </a:prstGeom>
          <a:solidFill>
            <a:srgbClr val="FFFF99"/>
          </a:solidFill>
          <a:ln w="12700">
            <a:solidFill>
              <a:schemeClr val="tx1"/>
            </a:solidFill>
          </a:ln>
        </p:spPr>
        <p:txBody>
          <a:bodyPr wrap="square" rtlCol="0">
            <a:spAutoFit/>
          </a:bodyPr>
          <a:lstStyle/>
          <a:p>
            <a:r>
              <a:rPr lang="en-US" sz="900" dirty="0" smtClean="0">
                <a:latin typeface="Arial Narrow" pitchFamily="34" charset="0"/>
              </a:rPr>
              <a:t>Biomet,</a:t>
            </a:r>
          </a:p>
          <a:p>
            <a:r>
              <a:rPr lang="en-US" sz="900" dirty="0" smtClean="0">
                <a:latin typeface="Arial Narrow" pitchFamily="34" charset="0"/>
              </a:rPr>
              <a:t>Warsaw</a:t>
            </a:r>
            <a:endParaRPr lang="en-US" sz="900" dirty="0"/>
          </a:p>
        </p:txBody>
      </p:sp>
      <p:sp>
        <p:nvSpPr>
          <p:cNvPr id="56" name="TextBox 55"/>
          <p:cNvSpPr txBox="1"/>
          <p:nvPr/>
        </p:nvSpPr>
        <p:spPr>
          <a:xfrm>
            <a:off x="7620000" y="3505200"/>
            <a:ext cx="1066800" cy="369332"/>
          </a:xfrm>
          <a:prstGeom prst="rect">
            <a:avLst/>
          </a:prstGeom>
          <a:solidFill>
            <a:srgbClr val="FFFF99"/>
          </a:solidFill>
          <a:ln w="12700">
            <a:solidFill>
              <a:schemeClr val="tx1"/>
            </a:solidFill>
          </a:ln>
        </p:spPr>
        <p:txBody>
          <a:bodyPr wrap="square" rtlCol="0">
            <a:spAutoFit/>
          </a:bodyPr>
          <a:lstStyle/>
          <a:p>
            <a:r>
              <a:rPr lang="en-US" sz="900" dirty="0" smtClean="0">
                <a:latin typeface="Arial Narrow" pitchFamily="34" charset="0"/>
              </a:rPr>
              <a:t>Cook Medical,</a:t>
            </a:r>
          </a:p>
          <a:p>
            <a:r>
              <a:rPr lang="en-US" sz="900" dirty="0" smtClean="0">
                <a:latin typeface="Arial Narrow" pitchFamily="34" charset="0"/>
              </a:rPr>
              <a:t>Bloomington</a:t>
            </a:r>
            <a:endParaRPr lang="en-US" sz="900" dirty="0"/>
          </a:p>
        </p:txBody>
      </p:sp>
      <p:sp>
        <p:nvSpPr>
          <p:cNvPr id="57" name="TextBox 56"/>
          <p:cNvSpPr txBox="1"/>
          <p:nvPr/>
        </p:nvSpPr>
        <p:spPr>
          <a:xfrm>
            <a:off x="7620000" y="4038600"/>
            <a:ext cx="1066800" cy="369332"/>
          </a:xfrm>
          <a:prstGeom prst="rect">
            <a:avLst/>
          </a:prstGeom>
          <a:noFill/>
          <a:ln w="12700">
            <a:solidFill>
              <a:schemeClr val="tx1"/>
            </a:solidFill>
          </a:ln>
        </p:spPr>
        <p:txBody>
          <a:bodyPr wrap="square" rtlCol="0">
            <a:spAutoFit/>
          </a:bodyPr>
          <a:lstStyle/>
          <a:p>
            <a:r>
              <a:rPr lang="en-US" sz="900" dirty="0" err="1" smtClean="0">
                <a:latin typeface="Arial Narrow" pitchFamily="34" charset="0"/>
              </a:rPr>
              <a:t>SonarMed</a:t>
            </a:r>
            <a:r>
              <a:rPr lang="en-US" sz="900" dirty="0" smtClean="0">
                <a:latin typeface="Arial Narrow" pitchFamily="34" charset="0"/>
              </a:rPr>
              <a:t>,</a:t>
            </a:r>
          </a:p>
          <a:p>
            <a:r>
              <a:rPr lang="en-US" sz="900" dirty="0" smtClean="0">
                <a:latin typeface="Arial Narrow" pitchFamily="34" charset="0"/>
              </a:rPr>
              <a:t>Indianapolis</a:t>
            </a:r>
            <a:endParaRPr lang="en-US" sz="900" dirty="0">
              <a:latin typeface="Arial Narrow" pitchFamily="34" charset="0"/>
            </a:endParaRPr>
          </a:p>
        </p:txBody>
      </p:sp>
      <p:sp>
        <p:nvSpPr>
          <p:cNvPr id="58" name="TextBox 57"/>
          <p:cNvSpPr txBox="1"/>
          <p:nvPr/>
        </p:nvSpPr>
        <p:spPr>
          <a:xfrm>
            <a:off x="7620000" y="4572000"/>
            <a:ext cx="1066800" cy="369332"/>
          </a:xfrm>
          <a:prstGeom prst="rect">
            <a:avLst/>
          </a:prstGeom>
          <a:noFill/>
          <a:ln w="12700">
            <a:solidFill>
              <a:schemeClr val="tx1"/>
            </a:solidFill>
          </a:ln>
        </p:spPr>
        <p:txBody>
          <a:bodyPr wrap="square" rtlCol="0">
            <a:spAutoFit/>
          </a:bodyPr>
          <a:lstStyle/>
          <a:p>
            <a:r>
              <a:rPr lang="en-US" sz="900" dirty="0" smtClean="0">
                <a:latin typeface="Arial Narrow" pitchFamily="34" charset="0"/>
              </a:rPr>
              <a:t>Hill-Rom,</a:t>
            </a:r>
          </a:p>
          <a:p>
            <a:r>
              <a:rPr lang="en-US" sz="900" dirty="0" smtClean="0">
                <a:latin typeface="Arial Narrow" pitchFamily="34" charset="0"/>
              </a:rPr>
              <a:t>Batesville</a:t>
            </a:r>
            <a:endParaRPr lang="en-US" sz="900" dirty="0">
              <a:latin typeface="Arial Narrow" pitchFamily="34" charset="0"/>
            </a:endParaRPr>
          </a:p>
        </p:txBody>
      </p:sp>
      <p:sp>
        <p:nvSpPr>
          <p:cNvPr id="59" name="Rectangle 58"/>
          <p:cNvSpPr/>
          <p:nvPr/>
        </p:nvSpPr>
        <p:spPr bwMode="auto">
          <a:xfrm>
            <a:off x="5867400" y="3810000"/>
            <a:ext cx="1356360" cy="2209800"/>
          </a:xfrm>
          <a:prstGeom prst="rect">
            <a:avLst/>
          </a:prstGeom>
          <a:solidFill>
            <a:schemeClr val="accent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1200" i="1" dirty="0" smtClean="0">
                <a:latin typeface="Arial" pitchFamily="34" charset="0"/>
                <a:cs typeface="Arial" pitchFamily="34" charset="0"/>
              </a:rPr>
              <a:t>In Illinois</a:t>
            </a:r>
            <a:endParaRPr kumimoji="0" lang="en-US" sz="12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bwMode="auto">
          <a:xfrm>
            <a:off x="4347381" y="4276014"/>
            <a:ext cx="609600" cy="553302"/>
          </a:xfrm>
          <a:prstGeom prst="ellipse">
            <a:avLst/>
          </a:prstGeom>
          <a:solidFill>
            <a:schemeClr val="accent3"/>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8" name="Oval 17"/>
          <p:cNvSpPr/>
          <p:nvPr/>
        </p:nvSpPr>
        <p:spPr bwMode="auto">
          <a:xfrm>
            <a:off x="2709081" y="5201502"/>
            <a:ext cx="609600" cy="553302"/>
          </a:xfrm>
          <a:prstGeom prst="ellipse">
            <a:avLst/>
          </a:prstGeom>
          <a:solidFill>
            <a:schemeClr val="accent3"/>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Oval 16"/>
          <p:cNvSpPr/>
          <p:nvPr/>
        </p:nvSpPr>
        <p:spPr bwMode="auto">
          <a:xfrm>
            <a:off x="1097792" y="4276014"/>
            <a:ext cx="609600" cy="553302"/>
          </a:xfrm>
          <a:prstGeom prst="ellipse">
            <a:avLst/>
          </a:prstGeom>
          <a:solidFill>
            <a:schemeClr val="accent3"/>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6" name="Oval 15"/>
          <p:cNvSpPr/>
          <p:nvPr/>
        </p:nvSpPr>
        <p:spPr bwMode="auto">
          <a:xfrm>
            <a:off x="1097792" y="3028381"/>
            <a:ext cx="609600" cy="553302"/>
          </a:xfrm>
          <a:prstGeom prst="ellipse">
            <a:avLst/>
          </a:prstGeom>
          <a:solidFill>
            <a:schemeClr val="accent3"/>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5" name="Oval 14"/>
          <p:cNvSpPr/>
          <p:nvPr/>
        </p:nvSpPr>
        <p:spPr bwMode="auto">
          <a:xfrm>
            <a:off x="4347381" y="3039754"/>
            <a:ext cx="609600" cy="553302"/>
          </a:xfrm>
          <a:prstGeom prst="ellipse">
            <a:avLst/>
          </a:prstGeom>
          <a:solidFill>
            <a:schemeClr val="accent3"/>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4" name="Oval 13"/>
          <p:cNvSpPr/>
          <p:nvPr/>
        </p:nvSpPr>
        <p:spPr bwMode="auto">
          <a:xfrm>
            <a:off x="2709081" y="2115403"/>
            <a:ext cx="609600" cy="553302"/>
          </a:xfrm>
          <a:prstGeom prst="ellipse">
            <a:avLst/>
          </a:prstGeom>
          <a:solidFill>
            <a:schemeClr val="accent3"/>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 name="TextBox 1"/>
          <p:cNvSpPr txBox="1"/>
          <p:nvPr/>
        </p:nvSpPr>
        <p:spPr>
          <a:xfrm>
            <a:off x="151263" y="1015425"/>
            <a:ext cx="5072418" cy="584775"/>
          </a:xfrm>
          <a:prstGeom prst="rect">
            <a:avLst/>
          </a:prstGeom>
          <a:noFill/>
        </p:spPr>
        <p:txBody>
          <a:bodyPr wrap="square" rtlCol="0">
            <a:spAutoFit/>
          </a:bodyPr>
          <a:lstStyle/>
          <a:p>
            <a:r>
              <a:rPr lang="en-US" sz="3200" b="1" i="1" dirty="0" smtClean="0"/>
              <a:t>BME Circles of Influence</a:t>
            </a:r>
            <a:endParaRPr lang="en-US" sz="3200" b="1" dirty="0"/>
          </a:p>
        </p:txBody>
      </p:sp>
      <p:grpSp>
        <p:nvGrpSpPr>
          <p:cNvPr id="12" name="Group 11"/>
          <p:cNvGrpSpPr/>
          <p:nvPr/>
        </p:nvGrpSpPr>
        <p:grpSpPr>
          <a:xfrm>
            <a:off x="831092" y="2201554"/>
            <a:ext cx="4392589" cy="3467099"/>
            <a:chOff x="2008211" y="2047449"/>
            <a:chExt cx="4392589" cy="3467099"/>
          </a:xfrm>
        </p:grpSpPr>
        <p:sp>
          <p:nvSpPr>
            <p:cNvPr id="4" name="6-Point Star 3"/>
            <p:cNvSpPr/>
            <p:nvPr/>
          </p:nvSpPr>
          <p:spPr bwMode="auto">
            <a:xfrm>
              <a:off x="2884511" y="2514600"/>
              <a:ext cx="2612978" cy="2514600"/>
            </a:xfrm>
            <a:prstGeom prst="star6">
              <a:avLst/>
            </a:prstGeom>
            <a:solidFill>
              <a:srgbClr val="FBEC25"/>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5" name="TextBox 4"/>
            <p:cNvSpPr txBox="1"/>
            <p:nvPr/>
          </p:nvSpPr>
          <p:spPr>
            <a:xfrm>
              <a:off x="3626324" y="2047449"/>
              <a:ext cx="1143000" cy="381000"/>
            </a:xfrm>
            <a:prstGeom prst="rect">
              <a:avLst/>
            </a:prstGeom>
            <a:noFill/>
          </p:spPr>
          <p:txBody>
            <a:bodyPr wrap="square" rtlCol="0">
              <a:spAutoFit/>
            </a:bodyPr>
            <a:lstStyle/>
            <a:p>
              <a:r>
                <a:rPr lang="en-US" b="1" i="1" dirty="0" smtClean="0"/>
                <a:t>IE</a:t>
              </a:r>
              <a:endParaRPr lang="en-US" b="1" i="1" dirty="0"/>
            </a:p>
          </p:txBody>
        </p:sp>
        <p:sp>
          <p:nvSpPr>
            <p:cNvPr id="6" name="TextBox 5"/>
            <p:cNvSpPr txBox="1"/>
            <p:nvPr/>
          </p:nvSpPr>
          <p:spPr>
            <a:xfrm>
              <a:off x="2008211" y="2971800"/>
              <a:ext cx="1143000" cy="381000"/>
            </a:xfrm>
            <a:prstGeom prst="rect">
              <a:avLst/>
            </a:prstGeom>
            <a:noFill/>
          </p:spPr>
          <p:txBody>
            <a:bodyPr wrap="square" rtlCol="0">
              <a:spAutoFit/>
            </a:bodyPr>
            <a:lstStyle/>
            <a:p>
              <a:r>
                <a:rPr lang="en-US" b="1" i="1" dirty="0" smtClean="0"/>
                <a:t>ECE</a:t>
              </a:r>
              <a:endParaRPr lang="en-US" b="1" i="1" dirty="0"/>
            </a:p>
          </p:txBody>
        </p:sp>
        <p:sp>
          <p:nvSpPr>
            <p:cNvPr id="7" name="TextBox 6"/>
            <p:cNvSpPr txBox="1"/>
            <p:nvPr/>
          </p:nvSpPr>
          <p:spPr>
            <a:xfrm>
              <a:off x="3595616" y="3479512"/>
              <a:ext cx="1143000" cy="584775"/>
            </a:xfrm>
            <a:prstGeom prst="rect">
              <a:avLst/>
            </a:prstGeom>
            <a:noFill/>
          </p:spPr>
          <p:txBody>
            <a:bodyPr wrap="square" rtlCol="0">
              <a:spAutoFit/>
            </a:bodyPr>
            <a:lstStyle/>
            <a:p>
              <a:r>
                <a:rPr lang="en-US" sz="3200" b="1" i="1" dirty="0" smtClean="0"/>
                <a:t>BME</a:t>
              </a:r>
              <a:endParaRPr lang="en-US" sz="3200" b="1" i="1" dirty="0"/>
            </a:p>
          </p:txBody>
        </p:sp>
        <p:sp>
          <p:nvSpPr>
            <p:cNvPr id="8" name="TextBox 7"/>
            <p:cNvSpPr txBox="1"/>
            <p:nvPr/>
          </p:nvSpPr>
          <p:spPr>
            <a:xfrm>
              <a:off x="5257800" y="2971800"/>
              <a:ext cx="1143000" cy="381000"/>
            </a:xfrm>
            <a:prstGeom prst="rect">
              <a:avLst/>
            </a:prstGeom>
            <a:noFill/>
          </p:spPr>
          <p:txBody>
            <a:bodyPr wrap="square" rtlCol="0">
              <a:spAutoFit/>
            </a:bodyPr>
            <a:lstStyle/>
            <a:p>
              <a:r>
                <a:rPr lang="en-US" b="1" i="1" dirty="0"/>
                <a:t>M</a:t>
              </a:r>
              <a:r>
                <a:rPr lang="en-US" b="1" i="1" dirty="0" smtClean="0"/>
                <a:t>E</a:t>
              </a:r>
              <a:endParaRPr lang="en-US" b="1" i="1" dirty="0"/>
            </a:p>
          </p:txBody>
        </p:sp>
        <p:sp>
          <p:nvSpPr>
            <p:cNvPr id="9" name="TextBox 8"/>
            <p:cNvSpPr txBox="1"/>
            <p:nvPr/>
          </p:nvSpPr>
          <p:spPr>
            <a:xfrm>
              <a:off x="3619500" y="5133548"/>
              <a:ext cx="1143000" cy="381000"/>
            </a:xfrm>
            <a:prstGeom prst="rect">
              <a:avLst/>
            </a:prstGeom>
            <a:noFill/>
          </p:spPr>
          <p:txBody>
            <a:bodyPr wrap="square" rtlCol="0">
              <a:spAutoFit/>
            </a:bodyPr>
            <a:lstStyle/>
            <a:p>
              <a:r>
                <a:rPr lang="en-US" b="1" i="1" dirty="0" smtClean="0"/>
                <a:t>BIO</a:t>
              </a:r>
              <a:endParaRPr lang="en-US" b="1" i="1" dirty="0"/>
            </a:p>
          </p:txBody>
        </p:sp>
        <p:sp>
          <p:nvSpPr>
            <p:cNvPr id="10" name="TextBox 9"/>
            <p:cNvSpPr txBox="1"/>
            <p:nvPr/>
          </p:nvSpPr>
          <p:spPr>
            <a:xfrm>
              <a:off x="5257800" y="4191000"/>
              <a:ext cx="1143000" cy="381000"/>
            </a:xfrm>
            <a:prstGeom prst="rect">
              <a:avLst/>
            </a:prstGeom>
            <a:noFill/>
          </p:spPr>
          <p:txBody>
            <a:bodyPr wrap="square" rtlCol="0">
              <a:spAutoFit/>
            </a:bodyPr>
            <a:lstStyle/>
            <a:p>
              <a:r>
                <a:rPr lang="en-US" b="1" i="1" dirty="0" smtClean="0"/>
                <a:t>MSE</a:t>
              </a:r>
              <a:endParaRPr lang="en-US" b="1" i="1" dirty="0"/>
            </a:p>
          </p:txBody>
        </p:sp>
        <p:sp>
          <p:nvSpPr>
            <p:cNvPr id="11" name="TextBox 10"/>
            <p:cNvSpPr txBox="1"/>
            <p:nvPr/>
          </p:nvSpPr>
          <p:spPr>
            <a:xfrm>
              <a:off x="2008211" y="4208060"/>
              <a:ext cx="1143000" cy="381000"/>
            </a:xfrm>
            <a:prstGeom prst="rect">
              <a:avLst/>
            </a:prstGeom>
            <a:noFill/>
          </p:spPr>
          <p:txBody>
            <a:bodyPr wrap="square" rtlCol="0">
              <a:spAutoFit/>
            </a:bodyPr>
            <a:lstStyle/>
            <a:p>
              <a:r>
                <a:rPr lang="en-US" b="1" i="1" dirty="0" smtClean="0"/>
                <a:t>PHIL</a:t>
              </a:r>
              <a:endParaRPr lang="en-US" b="1" i="1" dirty="0"/>
            </a:p>
          </p:txBody>
        </p:sp>
      </p:grpSp>
      <p:sp>
        <p:nvSpPr>
          <p:cNvPr id="20" name="TextBox 19"/>
          <p:cNvSpPr txBox="1"/>
          <p:nvPr/>
        </p:nvSpPr>
        <p:spPr>
          <a:xfrm>
            <a:off x="5742296" y="2299373"/>
            <a:ext cx="3276600" cy="3139321"/>
          </a:xfrm>
          <a:prstGeom prst="rect">
            <a:avLst/>
          </a:prstGeom>
          <a:noFill/>
        </p:spPr>
        <p:txBody>
          <a:bodyPr wrap="square" rtlCol="0">
            <a:spAutoFit/>
          </a:bodyPr>
          <a:lstStyle/>
          <a:p>
            <a:r>
              <a:rPr lang="en-US" b="1" i="1" dirty="0" smtClean="0"/>
              <a:t>Electives Can Be Taken In:</a:t>
            </a:r>
          </a:p>
          <a:p>
            <a:pPr marL="285750" indent="-285750">
              <a:buFontTx/>
              <a:buChar char="-"/>
            </a:pPr>
            <a:r>
              <a:rPr lang="en-US" dirty="0" smtClean="0"/>
              <a:t>AAE</a:t>
            </a:r>
          </a:p>
          <a:p>
            <a:pPr marL="285750" indent="-285750">
              <a:buFontTx/>
              <a:buChar char="-"/>
            </a:pPr>
            <a:r>
              <a:rPr lang="en-US" dirty="0" smtClean="0"/>
              <a:t>ABE</a:t>
            </a:r>
          </a:p>
          <a:p>
            <a:pPr marL="285750" indent="-285750">
              <a:buFontTx/>
              <a:buChar char="-"/>
            </a:pPr>
            <a:r>
              <a:rPr lang="en-US" dirty="0" smtClean="0"/>
              <a:t>BME</a:t>
            </a:r>
          </a:p>
          <a:p>
            <a:pPr marL="285750" indent="-285750">
              <a:buFontTx/>
              <a:buChar char="-"/>
            </a:pPr>
            <a:r>
              <a:rPr lang="en-US" dirty="0" smtClean="0"/>
              <a:t>CHE</a:t>
            </a:r>
          </a:p>
          <a:p>
            <a:pPr marL="285750" indent="-285750">
              <a:buFontTx/>
              <a:buChar char="-"/>
            </a:pPr>
            <a:r>
              <a:rPr lang="en-US" dirty="0" smtClean="0"/>
              <a:t>ECE</a:t>
            </a:r>
          </a:p>
          <a:p>
            <a:pPr marL="285750" indent="-285750">
              <a:buFontTx/>
              <a:buChar char="-"/>
            </a:pPr>
            <a:r>
              <a:rPr lang="en-US" dirty="0" smtClean="0"/>
              <a:t>IE</a:t>
            </a:r>
          </a:p>
          <a:p>
            <a:pPr marL="285750" indent="-285750">
              <a:buFontTx/>
              <a:buChar char="-"/>
            </a:pPr>
            <a:r>
              <a:rPr lang="en-US" dirty="0" smtClean="0"/>
              <a:t>ME</a:t>
            </a:r>
          </a:p>
          <a:p>
            <a:pPr marL="285750" indent="-285750">
              <a:buFontTx/>
              <a:buChar char="-"/>
            </a:pPr>
            <a:r>
              <a:rPr lang="en-US" dirty="0" smtClean="0"/>
              <a:t>MSE</a:t>
            </a:r>
          </a:p>
          <a:p>
            <a:pPr marL="285750" indent="-285750">
              <a:buFontTx/>
              <a:buChar char="-"/>
            </a:pPr>
            <a:r>
              <a:rPr lang="en-US" dirty="0" smtClean="0"/>
              <a:t>NUCL</a:t>
            </a:r>
          </a:p>
          <a:p>
            <a:pPr marL="285750" indent="-285750">
              <a:buFontTx/>
              <a:buChar char="-"/>
            </a:pPr>
            <a:endParaRPr lang="en-US" b="1" i="1" dirty="0"/>
          </a:p>
        </p:txBody>
      </p:sp>
    </p:spTree>
    <p:extLst>
      <p:ext uri="{BB962C8B-B14F-4D97-AF65-F5344CB8AC3E}">
        <p14:creationId xmlns:p14="http://schemas.microsoft.com/office/powerpoint/2010/main" val="16081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581400"/>
            <a:ext cx="5334000" cy="461665"/>
          </a:xfrm>
          <a:prstGeom prst="rect">
            <a:avLst/>
          </a:prstGeom>
        </p:spPr>
        <p:txBody>
          <a:bodyPr wrap="square">
            <a:spAutoFit/>
          </a:bodyPr>
          <a:lstStyle/>
          <a:p>
            <a:pPr marL="3175" lvl="1" indent="-3175"/>
            <a:r>
              <a:rPr lang="en-US" sz="2400" i="1" dirty="0" smtClean="0"/>
              <a:t>BME Exchange with Galway, Ireland, </a:t>
            </a:r>
          </a:p>
        </p:txBody>
      </p:sp>
      <p:pic>
        <p:nvPicPr>
          <p:cNvPr id="7" name="Picture 2" descr="MOhair">
            <a:hlinkClick r:id="rId3"/>
          </p:cNvPr>
          <p:cNvPicPr>
            <a:picLocks noChangeAspect="1" noChangeArrowheads="1"/>
          </p:cNvPicPr>
          <p:nvPr/>
        </p:nvPicPr>
        <p:blipFill>
          <a:blip r:embed="rId4" cstate="print"/>
          <a:srcRect/>
          <a:stretch>
            <a:fillRect/>
          </a:stretch>
        </p:blipFill>
        <p:spPr bwMode="auto">
          <a:xfrm>
            <a:off x="3325246" y="1676400"/>
            <a:ext cx="2438400" cy="1828800"/>
          </a:xfrm>
          <a:prstGeom prst="rect">
            <a:avLst/>
          </a:prstGeom>
          <a:noFill/>
        </p:spPr>
      </p:pic>
      <p:pic>
        <p:nvPicPr>
          <p:cNvPr id="8" name="Picture 4" descr="Galway, Ireland Study Abroad"/>
          <p:cNvPicPr>
            <a:picLocks noChangeAspect="1" noChangeArrowheads="1"/>
          </p:cNvPicPr>
          <p:nvPr/>
        </p:nvPicPr>
        <p:blipFill>
          <a:blip r:embed="rId5" cstate="print"/>
          <a:srcRect/>
          <a:stretch>
            <a:fillRect/>
          </a:stretch>
        </p:blipFill>
        <p:spPr bwMode="auto">
          <a:xfrm>
            <a:off x="5791200" y="1676400"/>
            <a:ext cx="3171825" cy="2724151"/>
          </a:xfrm>
          <a:prstGeom prst="rect">
            <a:avLst/>
          </a:prstGeom>
          <a:noFill/>
        </p:spPr>
      </p:pic>
      <p:sp>
        <p:nvSpPr>
          <p:cNvPr id="9" name="TextBox 8"/>
          <p:cNvSpPr txBox="1"/>
          <p:nvPr/>
        </p:nvSpPr>
        <p:spPr>
          <a:xfrm>
            <a:off x="0" y="914400"/>
            <a:ext cx="6283580" cy="523220"/>
          </a:xfrm>
          <a:prstGeom prst="rect">
            <a:avLst/>
          </a:prstGeom>
          <a:noFill/>
        </p:spPr>
        <p:txBody>
          <a:bodyPr wrap="none" rtlCol="0">
            <a:spAutoFit/>
          </a:bodyPr>
          <a:lstStyle/>
          <a:p>
            <a:r>
              <a:rPr lang="en-US" sz="2800" b="1" i="1" dirty="0" smtClean="0"/>
              <a:t>New Developments… Study Abroad</a:t>
            </a:r>
            <a:endParaRPr lang="en-US" sz="2800" b="1" i="1" dirty="0"/>
          </a:p>
        </p:txBody>
      </p:sp>
      <p:pic>
        <p:nvPicPr>
          <p:cNvPr id="10" name="Picture 2"/>
          <p:cNvPicPr>
            <a:picLocks noChangeAspect="1" noChangeArrowheads="1"/>
          </p:cNvPicPr>
          <p:nvPr/>
        </p:nvPicPr>
        <p:blipFill>
          <a:blip r:embed="rId6" cstate="print"/>
          <a:srcRect/>
          <a:stretch>
            <a:fillRect/>
          </a:stretch>
        </p:blipFill>
        <p:spPr bwMode="auto">
          <a:xfrm>
            <a:off x="152400" y="1676400"/>
            <a:ext cx="3145291" cy="1828800"/>
          </a:xfrm>
          <a:prstGeom prst="rect">
            <a:avLst/>
          </a:prstGeom>
          <a:noFill/>
          <a:ln w="9525">
            <a:noFill/>
            <a:miter lim="800000"/>
            <a:headEnd/>
            <a:tailEnd/>
          </a:ln>
        </p:spPr>
      </p:pic>
      <p:sp>
        <p:nvSpPr>
          <p:cNvPr id="11" name="Rectangle 10"/>
          <p:cNvSpPr/>
          <p:nvPr/>
        </p:nvSpPr>
        <p:spPr>
          <a:xfrm>
            <a:off x="1600200" y="4648200"/>
            <a:ext cx="5562600" cy="1323439"/>
          </a:xfrm>
          <a:prstGeom prst="rect">
            <a:avLst/>
          </a:prstGeom>
        </p:spPr>
        <p:txBody>
          <a:bodyPr wrap="square">
            <a:spAutoFit/>
          </a:bodyPr>
          <a:lstStyle/>
          <a:p>
            <a:pPr marL="223838" lvl="1" indent="-223838" algn="l">
              <a:buFont typeface="Arial" charset="0"/>
              <a:buChar char="•"/>
            </a:pPr>
            <a:r>
              <a:rPr lang="en-US" sz="2000" dirty="0" smtClean="0"/>
              <a:t>Other options coming on-line in Madrid and Copenhagen</a:t>
            </a:r>
          </a:p>
          <a:p>
            <a:pPr marL="223838" lvl="1" indent="-223838" algn="l">
              <a:buFont typeface="Arial" charset="0"/>
              <a:buChar char="•"/>
            </a:pPr>
            <a:r>
              <a:rPr lang="en-US" sz="2000" dirty="0" smtClean="0"/>
              <a:t>BME students spent Summer of 2011 doing research in Germany and China</a:t>
            </a:r>
            <a:endParaRPr lang="en-US" b="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14600"/>
            <a:ext cx="9144000" cy="2308324"/>
          </a:xfrm>
          <a:prstGeom prst="rect">
            <a:avLst/>
          </a:prstGeom>
        </p:spPr>
        <p:txBody>
          <a:bodyPr wrap="square">
            <a:spAutoFit/>
          </a:bodyPr>
          <a:lstStyle/>
          <a:p>
            <a:r>
              <a:rPr lang="en-US" sz="2800" b="1" dirty="0" smtClean="0"/>
              <a:t>James – </a:t>
            </a:r>
            <a:r>
              <a:rPr lang="en-US" sz="2800" dirty="0" smtClean="0"/>
              <a:t>Medical School</a:t>
            </a:r>
          </a:p>
          <a:p>
            <a:r>
              <a:rPr lang="en-US" sz="2800" b="1" dirty="0" smtClean="0"/>
              <a:t>Michael - </a:t>
            </a:r>
            <a:r>
              <a:rPr lang="en-US" sz="2800" dirty="0" smtClean="0"/>
              <a:t>Industry</a:t>
            </a:r>
            <a:endParaRPr lang="en-US" sz="2800" dirty="0" smtClean="0"/>
          </a:p>
          <a:p>
            <a:r>
              <a:rPr lang="en-US" sz="2800" b="1" dirty="0" smtClean="0"/>
              <a:t>Morgan – </a:t>
            </a:r>
            <a:r>
              <a:rPr lang="en-US" sz="2800" dirty="0" smtClean="0"/>
              <a:t>Industry (Abbott Laboratories)</a:t>
            </a:r>
          </a:p>
          <a:p>
            <a:r>
              <a:rPr lang="en-US" sz="2800" b="1" dirty="0" err="1" smtClean="0"/>
              <a:t>Sachin</a:t>
            </a:r>
            <a:r>
              <a:rPr lang="en-US" sz="2800" b="1" dirty="0" smtClean="0"/>
              <a:t> – </a:t>
            </a:r>
            <a:r>
              <a:rPr lang="en-US" sz="2800" dirty="0" smtClean="0"/>
              <a:t>Medical School</a:t>
            </a:r>
            <a:endParaRPr lang="en-US" sz="2800" dirty="0" smtClean="0"/>
          </a:p>
          <a:p>
            <a:endParaRPr lang="en-US" sz="3200" b="1" dirty="0" smtClean="0"/>
          </a:p>
        </p:txBody>
      </p:sp>
      <p:sp>
        <p:nvSpPr>
          <p:cNvPr id="4" name="TextBox 3"/>
          <p:cNvSpPr txBox="1"/>
          <p:nvPr/>
        </p:nvSpPr>
        <p:spPr>
          <a:xfrm>
            <a:off x="2556438" y="1210270"/>
            <a:ext cx="3954930" cy="923330"/>
          </a:xfrm>
          <a:prstGeom prst="rect">
            <a:avLst/>
          </a:prstGeom>
          <a:noFill/>
        </p:spPr>
        <p:txBody>
          <a:bodyPr wrap="none" rtlCol="0">
            <a:spAutoFit/>
          </a:bodyPr>
          <a:lstStyle/>
          <a:p>
            <a:r>
              <a:rPr lang="en-US" sz="5400" b="1" i="1" u="sng" dirty="0" smtClean="0"/>
              <a:t>Our Stories</a:t>
            </a:r>
            <a:endParaRPr lang="en-US" sz="5400" b="1" i="1"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Times"/>
        <a:ea typeface=""/>
        <a:cs typeface="Arial"/>
      </a:majorFont>
      <a:minorFont>
        <a:latin typeface="Time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7766</TotalTime>
  <Words>466</Words>
  <Application>Microsoft Office PowerPoint</Application>
  <PresentationFormat>On-screen Show (4:3)</PresentationFormat>
  <Paragraphs>119</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Truda</dc:creator>
  <cp:lastModifiedBy>Michael</cp:lastModifiedBy>
  <cp:revision>208</cp:revision>
  <dcterms:created xsi:type="dcterms:W3CDTF">2006-11-23T23:08:49Z</dcterms:created>
  <dcterms:modified xsi:type="dcterms:W3CDTF">2011-11-14T17:00:23Z</dcterms:modified>
</cp:coreProperties>
</file>