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1218" r:id="rId2"/>
    <p:sldId id="1260" r:id="rId3"/>
    <p:sldId id="1264" r:id="rId4"/>
    <p:sldId id="1224" r:id="rId5"/>
    <p:sldId id="1257" r:id="rId6"/>
    <p:sldId id="1263" r:id="rId7"/>
    <p:sldId id="1261" r:id="rId8"/>
    <p:sldId id="1262" r:id="rId9"/>
    <p:sldId id="1265" r:id="rId10"/>
    <p:sldId id="1259" r:id="rId11"/>
    <p:sldId id="1258" r:id="rId12"/>
    <p:sldId id="1278" r:id="rId13"/>
    <p:sldId id="1280" r:id="rId14"/>
    <p:sldId id="1266" r:id="rId15"/>
    <p:sldId id="1267" r:id="rId16"/>
    <p:sldId id="1268" r:id="rId17"/>
    <p:sldId id="1269" r:id="rId18"/>
    <p:sldId id="1270" r:id="rId19"/>
    <p:sldId id="1271" r:id="rId20"/>
    <p:sldId id="1272" r:id="rId21"/>
    <p:sldId id="1273" r:id="rId22"/>
    <p:sldId id="1274" r:id="rId23"/>
    <p:sldId id="1275" r:id="rId24"/>
    <p:sldId id="1277" r:id="rId25"/>
    <p:sldId id="1279" r:id="rId26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DBA80E"/>
    <a:srgbClr val="C95B24"/>
    <a:srgbClr val="2B8C9F"/>
    <a:srgbClr val="D9DFFE"/>
    <a:srgbClr val="D9D9D9"/>
    <a:srgbClr val="DFDDFE"/>
    <a:srgbClr val="CEDFFE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7" autoAdjust="0"/>
    <p:restoredTop sz="93317" autoAdjust="0"/>
  </p:normalViewPr>
  <p:slideViewPr>
    <p:cSldViewPr>
      <p:cViewPr>
        <p:scale>
          <a:sx n="75" d="100"/>
          <a:sy n="75" d="100"/>
        </p:scale>
        <p:origin x="-888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5" tIns="45273" rIns="90545" bIns="45273" numCol="1" anchor="b" anchorCtr="0" compatLnSpc="1">
            <a:prstTxWarp prst="textNoShape">
              <a:avLst/>
            </a:prstTxWarp>
          </a:bodyPr>
          <a:lstStyle>
            <a:lvl1pPr defTabSz="906463">
              <a:defRPr sz="1200" i="1"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</a:t>
            </a:r>
          </a:p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defRPr/>
            </a:pPr>
            <a:fld id="{065F50AB-9CF3-475B-8053-BA9A65509F5A}" type="datetime4">
              <a:rPr lang="en-US"/>
              <a:pPr>
                <a:defRPr/>
              </a:pPr>
              <a:t>September 9, 2009</a:t>
            </a:fld>
            <a:endParaRPr lang="en-US"/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5734050" y="8869363"/>
            <a:ext cx="361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85DDA6E-83CF-4999-B59D-567D2E896FDB}" type="slidenum">
              <a:rPr lang="en-US" sz="1200" i="1">
                <a:latin typeface="Garamond" pitchFamily="18" charset="0"/>
              </a:rPr>
              <a:pPr>
                <a:defRPr/>
              </a:pPr>
              <a:t>‹#›</a:t>
            </a:fld>
            <a:endParaRPr lang="en-US" sz="1200" i="1">
              <a:latin typeface="Garamond" pitchFamily="18" charset="0"/>
            </a:endParaRP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5441950" y="8869363"/>
            <a:ext cx="425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i="1">
                <a:latin typeface="Garamond" pitchFamily="18" charset="0"/>
              </a:rPr>
              <a:t>Page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5" tIns="45273" rIns="90545" bIns="45273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5" tIns="45273" rIns="90545" bIns="45273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DFCBCBE0-B0F6-4FF2-872B-C3BA169A0A61}" type="datetime1">
              <a:rPr lang="en-US"/>
              <a:pPr>
                <a:defRPr/>
              </a:pPr>
              <a:t>9/9/2009</a:t>
            </a:fld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60863"/>
            <a:ext cx="508635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5" tIns="45273" rIns="90545" bIns="45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3313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5" tIns="45273" rIns="90545" bIns="45273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23313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5" tIns="45273" rIns="90545" bIns="45273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BBFF2631-A974-4AC8-85DB-6FF9BA0AB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2D088A8-2D4B-45FC-94A0-37D61C23CF62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41D25E-80F4-438E-B0D6-0B6CC4E7A26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07F1992-0BA9-4602-888F-0C7E7958E4BF}" type="datetime1">
              <a:rPr lang="en-US" smtClean="0"/>
              <a:pPr/>
              <a:t>9/9/2009</a:t>
            </a:fld>
            <a:endParaRPr lang="en-US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1A503-12CB-4D4C-B9BD-9F6A06B862F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solidFill>
            <a:srgbClr val="FFFFFF"/>
          </a:solidFill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81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309" tIns="46154" rIns="92309" bIns="46154"/>
          <a:lstStyle/>
          <a:p>
            <a:r>
              <a:rPr lang="en-US" smtClean="0"/>
              <a:t>Status update on the curriculum reform initiative that was a focus of last April’s EAC meeting</a:t>
            </a:r>
          </a:p>
          <a:p>
            <a:endParaRPr lang="en-US" smtClean="0"/>
          </a:p>
          <a:p>
            <a:r>
              <a:rPr lang="en-US" smtClean="0"/>
              <a:t>NAE’s Engineer of 2020 as a starting framework</a:t>
            </a:r>
          </a:p>
          <a:p>
            <a:endParaRPr lang="en-US" smtClean="0"/>
          </a:p>
          <a:p>
            <a:r>
              <a:rPr lang="en-US" smtClean="0"/>
              <a:t>Web page includes readings, status reports, and presentations from the workshop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solidFill>
          <a:srgbClr val="FAF9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524" t="4517" r="1607" b="1627"/>
          <a:stretch>
            <a:fillRect/>
          </a:stretch>
        </p:blipFill>
        <p:spPr bwMode="auto">
          <a:xfrm>
            <a:off x="5776913" y="623888"/>
            <a:ext cx="20113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14906" t="12094" r="16313" b="7172"/>
          <a:stretch>
            <a:fillRect/>
          </a:stretch>
        </p:blipFill>
        <p:spPr bwMode="auto">
          <a:xfrm>
            <a:off x="0" y="620713"/>
            <a:ext cx="16906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9425" y="620713"/>
            <a:ext cx="2001838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 r="8250" b="8240"/>
          <a:stretch>
            <a:fillRect/>
          </a:stretch>
        </p:blipFill>
        <p:spPr bwMode="auto">
          <a:xfrm>
            <a:off x="3808413" y="620713"/>
            <a:ext cx="1909762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print"/>
          <a:srcRect l="8344" r="26813"/>
          <a:stretch>
            <a:fillRect/>
          </a:stretch>
        </p:blipFill>
        <p:spPr bwMode="auto">
          <a:xfrm>
            <a:off x="7845425" y="620713"/>
            <a:ext cx="12985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3725" y="2370138"/>
            <a:ext cx="1828800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28600" y="3200400"/>
            <a:ext cx="8915400" cy="0"/>
          </a:xfrm>
          <a:prstGeom prst="line">
            <a:avLst/>
          </a:prstGeom>
          <a:noFill/>
          <a:ln w="12700">
            <a:solidFill>
              <a:srgbClr val="806B4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533400" y="2844800"/>
            <a:ext cx="0" cy="2794000"/>
          </a:xfrm>
          <a:prstGeom prst="line">
            <a:avLst/>
          </a:prstGeom>
          <a:noFill/>
          <a:ln w="12700">
            <a:solidFill>
              <a:srgbClr val="806B4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159500" y="2787650"/>
            <a:ext cx="2755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algn="r">
              <a:defRPr/>
            </a:pPr>
            <a:r>
              <a:rPr lang="en-US" sz="2000">
                <a:latin typeface="Arial" charset="0"/>
              </a:rPr>
              <a:t>College of Engineering</a:t>
            </a:r>
          </a:p>
        </p:txBody>
      </p:sp>
      <p:sp>
        <p:nvSpPr>
          <p:cNvPr id="181760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4648200"/>
            <a:ext cx="8534400" cy="1905000"/>
          </a:xfrm>
        </p:spPr>
        <p:txBody>
          <a:bodyPr/>
          <a:lstStyle>
            <a:lvl1pPr marL="0" indent="0" defTabSz="973138">
              <a:lnSpc>
                <a:spcPct val="80000"/>
              </a:lnSpc>
              <a:buFontTx/>
              <a:buNone/>
              <a:tabLst>
                <a:tab pos="1430338" algn="l"/>
                <a:tab pos="8120063" algn="r"/>
              </a:tabLst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17611" name="Rectangle 1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09600" y="3429000"/>
            <a:ext cx="8534400" cy="1219200"/>
          </a:xfrm>
        </p:spPr>
        <p:txBody>
          <a:bodyPr lIns="91440" tIns="45720" bIns="45720" anchor="t"/>
          <a:lstStyle>
            <a:lvl1pPr>
              <a:lnSpc>
                <a:spcPct val="73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6575" y="76200"/>
            <a:ext cx="22955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6200"/>
            <a:ext cx="6734175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821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8763"/>
            <a:ext cx="8001000" cy="4338637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8763"/>
            <a:ext cx="3924300" cy="4338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28763"/>
            <a:ext cx="3924300" cy="4338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9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6578" name="Rectangle 2"/>
          <p:cNvSpPr>
            <a:spLocks noChangeArrowheads="1"/>
          </p:cNvSpPr>
          <p:nvPr/>
        </p:nvSpPr>
        <p:spPr bwMode="auto">
          <a:xfrm>
            <a:off x="6545263" y="5921375"/>
            <a:ext cx="2598737" cy="458788"/>
          </a:xfrm>
          <a:prstGeom prst="rect">
            <a:avLst/>
          </a:prstGeom>
          <a:solidFill>
            <a:srgbClr val="FAF9F5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spcAft>
                <a:spcPct val="40000"/>
              </a:spcAft>
              <a:buClr>
                <a:srgbClr val="806B4E"/>
              </a:buClr>
              <a:defRPr/>
            </a:pPr>
            <a:r>
              <a:rPr lang="en-US" sz="2000" b="1">
                <a:solidFill>
                  <a:srgbClr val="806B4E"/>
                </a:solidFill>
                <a:latin typeface="Arial" charset="0"/>
              </a:rPr>
              <a:t>Purdue Engineering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8763"/>
            <a:ext cx="8001000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 bwMode="blackWhite">
          <a:xfrm>
            <a:off x="0" y="76200"/>
            <a:ext cx="91821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1520" tIns="640080" rIns="91440" bIns="13716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16581" name="Line 5"/>
          <p:cNvSpPr>
            <a:spLocks noChangeShapeType="1"/>
          </p:cNvSpPr>
          <p:nvPr/>
        </p:nvSpPr>
        <p:spPr bwMode="auto">
          <a:xfrm>
            <a:off x="228600" y="1219200"/>
            <a:ext cx="8915400" cy="0"/>
          </a:xfrm>
          <a:prstGeom prst="line">
            <a:avLst/>
          </a:prstGeom>
          <a:noFill/>
          <a:ln w="12700">
            <a:solidFill>
              <a:srgbClr val="806B4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16582" name="Line 6"/>
          <p:cNvSpPr>
            <a:spLocks noChangeShapeType="1"/>
          </p:cNvSpPr>
          <p:nvPr/>
        </p:nvSpPr>
        <p:spPr bwMode="auto">
          <a:xfrm>
            <a:off x="533400" y="762000"/>
            <a:ext cx="0" cy="2794000"/>
          </a:xfrm>
          <a:prstGeom prst="line">
            <a:avLst/>
          </a:prstGeom>
          <a:noFill/>
          <a:ln w="12700">
            <a:solidFill>
              <a:srgbClr val="806B4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16583" name="Line 7"/>
          <p:cNvSpPr>
            <a:spLocks noChangeShapeType="1"/>
          </p:cNvSpPr>
          <p:nvPr/>
        </p:nvSpPr>
        <p:spPr bwMode="auto">
          <a:xfrm>
            <a:off x="0" y="6162675"/>
            <a:ext cx="9144000" cy="0"/>
          </a:xfrm>
          <a:prstGeom prst="line">
            <a:avLst/>
          </a:prstGeom>
          <a:noFill/>
          <a:ln w="12700">
            <a:solidFill>
              <a:srgbClr val="806B4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16585" name="Rectangle 9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FAF9F5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33" name="Picture 10"/>
          <p:cNvPicPr>
            <a:picLocks noChangeAspect="1" noChangeArrowheads="1"/>
          </p:cNvPicPr>
          <p:nvPr/>
        </p:nvPicPr>
        <p:blipFill>
          <a:blip r:embed="rId14" cstate="print"/>
          <a:srcRect l="27887" t="30315" r="7013" b="37120"/>
          <a:stretch>
            <a:fillRect/>
          </a:stretch>
        </p:blipFill>
        <p:spPr bwMode="auto">
          <a:xfrm>
            <a:off x="0" y="6245225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1"/>
          <p:cNvPicPr>
            <a:picLocks noChangeAspect="1" noChangeArrowheads="1"/>
          </p:cNvPicPr>
          <p:nvPr/>
        </p:nvPicPr>
        <p:blipFill>
          <a:blip r:embed="rId15" cstate="print"/>
          <a:srcRect t="23128" b="36520"/>
          <a:stretch>
            <a:fillRect/>
          </a:stretch>
        </p:blipFill>
        <p:spPr bwMode="auto">
          <a:xfrm>
            <a:off x="1676400" y="6245225"/>
            <a:ext cx="200183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2"/>
          <p:cNvPicPr>
            <a:picLocks noChangeAspect="1" noChangeArrowheads="1"/>
          </p:cNvPicPr>
          <p:nvPr/>
        </p:nvPicPr>
        <p:blipFill>
          <a:blip r:embed="rId16" cstate="print"/>
          <a:srcRect l="-208" t="36705" r="8250" b="26372"/>
          <a:stretch>
            <a:fillRect/>
          </a:stretch>
        </p:blipFill>
        <p:spPr bwMode="auto">
          <a:xfrm>
            <a:off x="3724275" y="6245225"/>
            <a:ext cx="19145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3"/>
          <p:cNvPicPr>
            <a:picLocks noChangeAspect="1" noChangeArrowheads="1"/>
          </p:cNvPicPr>
          <p:nvPr/>
        </p:nvPicPr>
        <p:blipFill>
          <a:blip r:embed="rId17" cstate="print"/>
          <a:srcRect l="395" t="6123" b="8418"/>
          <a:stretch>
            <a:fillRect/>
          </a:stretch>
        </p:blipFill>
        <p:spPr bwMode="auto">
          <a:xfrm>
            <a:off x="5703888" y="6243638"/>
            <a:ext cx="20066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4"/>
          <p:cNvPicPr>
            <a:picLocks noChangeAspect="1" noChangeArrowheads="1"/>
          </p:cNvPicPr>
          <p:nvPr/>
        </p:nvPicPr>
        <p:blipFill>
          <a:blip r:embed="rId18" cstate="print"/>
          <a:srcRect b="10904"/>
          <a:stretch>
            <a:fillRect/>
          </a:stretch>
        </p:blipFill>
        <p:spPr bwMode="auto">
          <a:xfrm>
            <a:off x="7772400" y="6243638"/>
            <a:ext cx="13716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  <p:sldLayoutId id="2147483700" r:id="rId3"/>
    <p:sldLayoutId id="2147483699" r:id="rId4"/>
    <p:sldLayoutId id="2147483698" r:id="rId5"/>
    <p:sldLayoutId id="2147483697" r:id="rId6"/>
    <p:sldLayoutId id="2147483696" r:id="rId7"/>
    <p:sldLayoutId id="2147483695" r:id="rId8"/>
    <p:sldLayoutId id="2147483694" r:id="rId9"/>
    <p:sldLayoutId id="2147483693" r:id="rId10"/>
    <p:sldLayoutId id="2147483692" r:id="rId11"/>
    <p:sldLayoutId id="2147483691" r:id="rId12"/>
  </p:sldLayoutIdLst>
  <p:transition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06B4E"/>
          </a:solidFill>
          <a:latin typeface="Arial" charset="0"/>
        </a:defRPr>
      </a:lvl9pPr>
    </p:titleStyle>
    <p:bodyStyle>
      <a:lvl1pPr marL="169863" indent="-169863" algn="l" rtl="0" eaLnBrk="0" fontAlgn="base" hangingPunct="0">
        <a:lnSpc>
          <a:spcPct val="90000"/>
        </a:lnSpc>
        <a:spcBef>
          <a:spcPct val="50000"/>
        </a:spcBef>
        <a:spcAft>
          <a:spcPct val="40000"/>
        </a:spcAft>
        <a:buClr>
          <a:srgbClr val="806B4E"/>
        </a:buClr>
        <a:buChar char="›"/>
        <a:tabLst>
          <a:tab pos="1430338" algn="l"/>
        </a:tabLs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286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rgbClr val="806B4E"/>
        </a:buClr>
        <a:buSzPct val="75000"/>
        <a:buFont typeface="Times" pitchFamily="18" charset="0"/>
        <a:buChar char="–"/>
        <a:tabLst>
          <a:tab pos="1430338" algn="l"/>
        </a:tabLst>
        <a:defRPr sz="2200">
          <a:solidFill>
            <a:srgbClr val="515151"/>
          </a:solidFill>
          <a:latin typeface="Georgia" pitchFamily="18" charset="0"/>
        </a:defRPr>
      </a:lvl2pPr>
      <a:lvl3pPr marL="973138" indent="-115888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lr>
          <a:srgbClr val="806B4E"/>
        </a:buClr>
        <a:buSzPct val="75000"/>
        <a:buFont typeface="Times" pitchFamily="18" charset="0"/>
        <a:buChar char="•"/>
        <a:tabLst>
          <a:tab pos="1430338" algn="l"/>
        </a:tabLst>
        <a:defRPr sz="2000" i="1">
          <a:solidFill>
            <a:schemeClr val="tx1"/>
          </a:solidFill>
          <a:latin typeface="Georgia" pitchFamily="18" charset="0"/>
        </a:defRPr>
      </a:lvl3pPr>
      <a:lvl4pPr marL="1371600" indent="-171450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lr>
          <a:srgbClr val="806B4E"/>
        </a:buClr>
        <a:buSzPct val="75000"/>
        <a:buFont typeface="Times" pitchFamily="18" charset="0"/>
        <a:buChar char="–"/>
        <a:tabLst>
          <a:tab pos="1430338" algn="l"/>
        </a:tabLst>
        <a:defRPr sz="1900">
          <a:solidFill>
            <a:srgbClr val="515151"/>
          </a:solidFill>
          <a:latin typeface="Georgia" pitchFamily="18" charset="0"/>
        </a:defRPr>
      </a:lvl4pPr>
      <a:lvl5pPr marL="1719263" indent="-174625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lr>
          <a:srgbClr val="806B4E"/>
        </a:buClr>
        <a:buSzPct val="75000"/>
        <a:buFont typeface="Times" pitchFamily="18" charset="0"/>
        <a:buChar char="•"/>
        <a:tabLst>
          <a:tab pos="1430338" algn="l"/>
        </a:tabLst>
        <a:defRPr sz="1900">
          <a:solidFill>
            <a:srgbClr val="515151"/>
          </a:solidFill>
          <a:latin typeface="Georgia" pitchFamily="18" charset="0"/>
        </a:defRPr>
      </a:lvl5pPr>
      <a:lvl6pPr marL="2176463" indent="-174625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lr>
          <a:srgbClr val="806B4E"/>
        </a:buClr>
        <a:buSzPct val="75000"/>
        <a:buFont typeface="Times" pitchFamily="-76" charset="0"/>
        <a:buChar char="•"/>
        <a:tabLst>
          <a:tab pos="1430338" algn="l"/>
        </a:tabLst>
        <a:defRPr sz="1900">
          <a:solidFill>
            <a:srgbClr val="515151"/>
          </a:solidFill>
          <a:latin typeface="Georgia" pitchFamily="18" charset="0"/>
        </a:defRPr>
      </a:lvl6pPr>
      <a:lvl7pPr marL="2633663" indent="-174625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lr>
          <a:srgbClr val="806B4E"/>
        </a:buClr>
        <a:buSzPct val="75000"/>
        <a:buFont typeface="Times" pitchFamily="-76" charset="0"/>
        <a:buChar char="•"/>
        <a:tabLst>
          <a:tab pos="1430338" algn="l"/>
        </a:tabLst>
        <a:defRPr sz="1900">
          <a:solidFill>
            <a:srgbClr val="515151"/>
          </a:solidFill>
          <a:latin typeface="Georgia" pitchFamily="18" charset="0"/>
        </a:defRPr>
      </a:lvl7pPr>
      <a:lvl8pPr marL="3090863" indent="-174625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lr>
          <a:srgbClr val="806B4E"/>
        </a:buClr>
        <a:buSzPct val="75000"/>
        <a:buFont typeface="Times" pitchFamily="-76" charset="0"/>
        <a:buChar char="•"/>
        <a:tabLst>
          <a:tab pos="1430338" algn="l"/>
        </a:tabLst>
        <a:defRPr sz="1900">
          <a:solidFill>
            <a:srgbClr val="515151"/>
          </a:solidFill>
          <a:latin typeface="Georgia" pitchFamily="18" charset="0"/>
        </a:defRPr>
      </a:lvl8pPr>
      <a:lvl9pPr marL="3548063" indent="-174625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lr>
          <a:srgbClr val="806B4E"/>
        </a:buClr>
        <a:buSzPct val="75000"/>
        <a:buFont typeface="Times" pitchFamily="-76" charset="0"/>
        <a:buChar char="•"/>
        <a:tabLst>
          <a:tab pos="1430338" algn="l"/>
        </a:tabLst>
        <a:defRPr sz="1900">
          <a:solidFill>
            <a:srgbClr val="515151"/>
          </a:solidFill>
          <a:latin typeface="Georgia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429000"/>
            <a:ext cx="8534400" cy="1114151"/>
          </a:xfrm>
        </p:spPr>
        <p:txBody>
          <a:bodyPr/>
          <a:lstStyle/>
          <a:p>
            <a:pPr>
              <a:lnSpc>
                <a:spcPct val="83000"/>
              </a:lnSpc>
            </a:pPr>
            <a:r>
              <a:rPr lang="en-US" dirty="0" smtClean="0"/>
              <a:t>Engineering Ambassadors</a:t>
            </a:r>
            <a:br>
              <a:rPr lang="en-US" dirty="0" smtClean="0"/>
            </a:br>
            <a:r>
              <a:rPr lang="en-US" dirty="0" smtClean="0"/>
              <a:t>September 1, 2009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724400"/>
            <a:ext cx="8534400" cy="11430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Amy Noah - Director of Advancement, College of Engineering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Keith Bowman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- 128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70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1,683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Dan Hirleman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– 1,100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430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60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17,137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Bernard Engel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– 156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89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</a:t>
            </a:r>
            <a:r>
              <a:rPr lang="en-US" sz="2000" dirty="0" smtClean="0"/>
              <a:t>1,560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David Radcliffe (Interim)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– 2,294**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216*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17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2071***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    </a:t>
            </a:r>
            <a:r>
              <a:rPr lang="en-US" sz="1400" dirty="0" smtClean="0"/>
              <a:t> *Includes Interdisciplinary Engineering  and Engineering Professional Education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 smtClean="0"/>
              <a:t>       **Includes Freshman, Undeclared Students and Interdisciplinary Engineering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 smtClean="0"/>
              <a:t>       ***Includes Interdisciplinary Engineering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 smtClean="0"/>
              <a:t> 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Joe Pekny (Interim)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- 402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160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7,548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Industrial Engineering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Arvind Varma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- 477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103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30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7,717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Chemical Engineering</a:t>
            </a:r>
            <a:endParaRPr lang="en-US" sz="2200" b="1" dirty="0" smtClean="0">
              <a:solidFill>
                <a:srgbClr val="806B4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Tom Shih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- 575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350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30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6,907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Aeronautics and Astronautics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Ahmed Hassanein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- 132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56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14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820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Nuclear Engineering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Kathy Banks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- 566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248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51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11,025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Civil Engineering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Ragu Balakrishnan (Interim)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- 891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 643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83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20,137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Electrical and Computer Engineering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Joe Pekny (Interim)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- 402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160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7,548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Mark Hastak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- 119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27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990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4582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Construction Engineering and Management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George Wodicka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- 192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119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157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Biomedical Engineering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Keith Bowman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- 128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70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1,683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Materials Engineering</a:t>
            </a:r>
            <a:endParaRPr lang="en-US" sz="2200" b="1" dirty="0" smtClean="0">
              <a:solidFill>
                <a:srgbClr val="806B4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Dan Hirleman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– 1,100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430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60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17,137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Mechanical Engineering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Bernard Engel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– 158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89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</a:t>
            </a:r>
            <a:r>
              <a:rPr lang="en-US" sz="2000" dirty="0" smtClean="0"/>
              <a:t>1,560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Agricultural and Biological Engineering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David Radcliffe (Interim)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– 2,294**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216*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17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2071***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    </a:t>
            </a:r>
            <a:r>
              <a:rPr lang="en-US" sz="1400" dirty="0" smtClean="0"/>
              <a:t> *Includes Interdisciplinary Engineering  and Engineering Professional Education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 smtClean="0"/>
              <a:t>       **Includes Freshman, Undeclared Students and Interdisciplinary Engineering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 smtClean="0"/>
              <a:t>       ***Includes Interdisciplinary Engineering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Engineering Education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Arvind Varma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- 477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103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30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7,717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Tom Shih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- 575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350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30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6,907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Ahmed Hassanein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- 132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56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14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820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Kathy Banks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- 566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248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51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11,025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Ragu Balakrishnan (Interim)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- 891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 643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83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20,137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Mark Hastak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- 119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27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990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64197"/>
            <a:ext cx="9182100" cy="1228028"/>
          </a:xfrm>
        </p:spPr>
        <p:txBody>
          <a:bodyPr/>
          <a:lstStyle/>
          <a:p>
            <a:r>
              <a:rPr lang="en-US" dirty="0" smtClean="0"/>
              <a:t>School Facts and Figures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7467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Department Head – George Wodicka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undergraduate students - 192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graduate students – 119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faculty – 27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number of living alumni – 157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b="1" dirty="0" smtClean="0">
                <a:solidFill>
                  <a:srgbClr val="806B4E"/>
                </a:solidFill>
              </a:rPr>
              <a:t>How well do you know your school?</a:t>
            </a:r>
            <a:endParaRPr lang="en-US" sz="2200" b="1" dirty="0" smtClean="0">
              <a:solidFill>
                <a:srgbClr val="806B4E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rdue_firsts">
  <a:themeElements>
    <a:clrScheme name="Purdue_firs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urdue_firs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urdue_firs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rdue_firs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rdue_firs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rdue_firs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rdue_firs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rdue_firs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rdue_firs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Ariel:Users:lhj:Documents:Leah:AD:talks:Purdue_firsts.ppt</Template>
  <TotalTime>34513</TotalTime>
  <Words>2014</Words>
  <Application>Microsoft Office PowerPoint</Application>
  <PresentationFormat>On-screen Show (4:3)</PresentationFormat>
  <Paragraphs>349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Purdue_firsts</vt:lpstr>
      <vt:lpstr>Engineering Ambassadors September 1, 2009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  <vt:lpstr>School Facts and Figures 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Purdue’s Future Engineering: Update on the Curriculum Reform Initiative</dc:title>
  <dc:subject/>
  <dc:creator/>
  <cp:keywords/>
  <dc:description/>
  <cp:lastModifiedBy>arnoah</cp:lastModifiedBy>
  <cp:revision>1065</cp:revision>
  <cp:lastPrinted>2006-03-21T19:17:32Z</cp:lastPrinted>
  <dcterms:created xsi:type="dcterms:W3CDTF">1997-12-01T23:24:48Z</dcterms:created>
  <dcterms:modified xsi:type="dcterms:W3CDTF">2009-09-09T19:52:59Z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ECO_Designer">
    <vt:lpwstr>Hilary Mark Nelson </vt:lpwstr>
  </property>
  <property fmtid="{D5CDD505-2E9C-101B-9397-08002B2CF9AE}" pid="3" name="_ECO_DesignerEmail">
    <vt:lpwstr>hmnelson@purdue.edu</vt:lpwstr>
  </property>
</Properties>
</file>