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 id="2147483718" r:id="rId2"/>
  </p:sldMasterIdLst>
  <p:notesMasterIdLst>
    <p:notesMasterId r:id="rId18"/>
  </p:notesMasterIdLst>
  <p:sldIdLst>
    <p:sldId id="257" r:id="rId3"/>
    <p:sldId id="258" r:id="rId4"/>
    <p:sldId id="267" r:id="rId5"/>
    <p:sldId id="259" r:id="rId6"/>
    <p:sldId id="260" r:id="rId7"/>
    <p:sldId id="261" r:id="rId8"/>
    <p:sldId id="262" r:id="rId9"/>
    <p:sldId id="263" r:id="rId10"/>
    <p:sldId id="268" r:id="rId11"/>
    <p:sldId id="264" r:id="rId12"/>
    <p:sldId id="270" r:id="rId13"/>
    <p:sldId id="272" r:id="rId14"/>
    <p:sldId id="269" r:id="rId15"/>
    <p:sldId id="266" r:id="rId16"/>
    <p:sldId id="26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095BFA-7B8F-4603-8AA9-D599FBB43435}" v="168" dt="2025-04-09T14:52:39.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72" d="100"/>
          <a:sy n="72" d="100"/>
        </p:scale>
        <p:origin x="8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1B3D5A-544B-487B-9789-5416B7D937A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EBAA0DF-AC1A-4BCE-8579-9FC946BCCFFF}">
      <dgm:prSet phldrT="[Text]" custT="1"/>
      <dgm:spPr/>
      <dgm:t>
        <a:bodyPr/>
        <a:lstStyle/>
        <a:p>
          <a:r>
            <a:rPr lang="en-US" sz="2400" b="1" dirty="0">
              <a:solidFill>
                <a:schemeClr val="tx1"/>
              </a:solidFill>
            </a:rPr>
            <a:t>Physical Wellness</a:t>
          </a:r>
        </a:p>
      </dgm:t>
    </dgm:pt>
    <dgm:pt modelId="{23D54EB4-35EB-4687-BA78-8E0527CCE649}" type="parTrans" cxnId="{2E81B76B-C6E5-4EFE-857D-0C88D2C12143}">
      <dgm:prSet/>
      <dgm:spPr/>
      <dgm:t>
        <a:bodyPr/>
        <a:lstStyle/>
        <a:p>
          <a:endParaRPr lang="en-US"/>
        </a:p>
      </dgm:t>
    </dgm:pt>
    <dgm:pt modelId="{65569920-9E5D-4ADA-850B-F386E258C268}" type="sibTrans" cxnId="{2E81B76B-C6E5-4EFE-857D-0C88D2C12143}">
      <dgm:prSet/>
      <dgm:spPr/>
      <dgm:t>
        <a:bodyPr/>
        <a:lstStyle/>
        <a:p>
          <a:endParaRPr lang="en-US"/>
        </a:p>
      </dgm:t>
    </dgm:pt>
    <dgm:pt modelId="{3ADA39FC-BB63-40C2-8B6E-D37B633A5685}">
      <dgm:prSet phldrT="[Text]" custT="1"/>
      <dgm:spPr/>
      <dgm:t>
        <a:bodyPr/>
        <a:lstStyle/>
        <a:p>
          <a:r>
            <a:rPr lang="en-US" sz="2400" b="1" dirty="0">
              <a:solidFill>
                <a:schemeClr val="tx1"/>
              </a:solidFill>
            </a:rPr>
            <a:t>Spiritual Wellness</a:t>
          </a:r>
        </a:p>
      </dgm:t>
    </dgm:pt>
    <dgm:pt modelId="{AA52BE39-56FA-4DDE-9B3F-EF5B2B5C9031}" type="parTrans" cxnId="{FC0569B4-C421-4FBE-A37A-9A2EBF499BB6}">
      <dgm:prSet/>
      <dgm:spPr/>
      <dgm:t>
        <a:bodyPr/>
        <a:lstStyle/>
        <a:p>
          <a:endParaRPr lang="en-US"/>
        </a:p>
      </dgm:t>
    </dgm:pt>
    <dgm:pt modelId="{5433FEE5-93CD-4212-86C1-85F8F3022733}" type="sibTrans" cxnId="{FC0569B4-C421-4FBE-A37A-9A2EBF499BB6}">
      <dgm:prSet/>
      <dgm:spPr/>
      <dgm:t>
        <a:bodyPr/>
        <a:lstStyle/>
        <a:p>
          <a:endParaRPr lang="en-US"/>
        </a:p>
      </dgm:t>
    </dgm:pt>
    <dgm:pt modelId="{14656232-032E-4B72-95F7-16FFB69F7A8F}">
      <dgm:prSet phldrT="[Text]" custT="1"/>
      <dgm:spPr/>
      <dgm:t>
        <a:bodyPr/>
        <a:lstStyle/>
        <a:p>
          <a:r>
            <a:rPr lang="en-US" sz="2400" b="1" dirty="0">
              <a:solidFill>
                <a:schemeClr val="tx1"/>
              </a:solidFill>
            </a:rPr>
            <a:t>School &amp; Life Balance </a:t>
          </a:r>
        </a:p>
      </dgm:t>
    </dgm:pt>
    <dgm:pt modelId="{E0B1E78A-21FD-4029-A641-FA4B3E17D31C}" type="parTrans" cxnId="{DFEE778C-6E06-4B06-B7DB-C9DE7DAEFE11}">
      <dgm:prSet/>
      <dgm:spPr/>
      <dgm:t>
        <a:bodyPr/>
        <a:lstStyle/>
        <a:p>
          <a:endParaRPr lang="en-US"/>
        </a:p>
      </dgm:t>
    </dgm:pt>
    <dgm:pt modelId="{2CB2A0C7-4DF9-42C0-845A-2868632E9673}" type="sibTrans" cxnId="{DFEE778C-6E06-4B06-B7DB-C9DE7DAEFE11}">
      <dgm:prSet/>
      <dgm:spPr/>
      <dgm:t>
        <a:bodyPr/>
        <a:lstStyle/>
        <a:p>
          <a:endParaRPr lang="en-US"/>
        </a:p>
      </dgm:t>
    </dgm:pt>
    <dgm:pt modelId="{695B55BF-8522-4CA7-AB07-ACDA2B7AD02B}">
      <dgm:prSet custT="1"/>
      <dgm:spPr/>
      <dgm:t>
        <a:bodyPr/>
        <a:lstStyle/>
        <a:p>
          <a:r>
            <a:rPr lang="en-US" sz="2400" b="1" dirty="0">
              <a:solidFill>
                <a:schemeClr val="tx1"/>
              </a:solidFill>
            </a:rPr>
            <a:t>Social Wellness</a:t>
          </a:r>
        </a:p>
      </dgm:t>
    </dgm:pt>
    <dgm:pt modelId="{F379ADA7-7D84-4963-AD80-1D6F96CAF6E6}" type="parTrans" cxnId="{91D4F358-1EEF-41C8-A16E-C0C0854CF232}">
      <dgm:prSet/>
      <dgm:spPr/>
      <dgm:t>
        <a:bodyPr/>
        <a:lstStyle/>
        <a:p>
          <a:endParaRPr lang="en-US"/>
        </a:p>
      </dgm:t>
    </dgm:pt>
    <dgm:pt modelId="{E074461A-20CD-45DE-88E0-CA5D5C77F455}" type="sibTrans" cxnId="{91D4F358-1EEF-41C8-A16E-C0C0854CF232}">
      <dgm:prSet/>
      <dgm:spPr/>
      <dgm:t>
        <a:bodyPr/>
        <a:lstStyle/>
        <a:p>
          <a:endParaRPr lang="en-US"/>
        </a:p>
      </dgm:t>
    </dgm:pt>
    <dgm:pt modelId="{D081F385-6ACC-4993-A45A-54277022115F}">
      <dgm:prSet custT="1"/>
      <dgm:spPr/>
      <dgm:t>
        <a:bodyPr/>
        <a:lstStyle/>
        <a:p>
          <a:r>
            <a:rPr lang="en-US" sz="2400" b="1" dirty="0">
              <a:solidFill>
                <a:schemeClr val="tx1"/>
              </a:solidFill>
            </a:rPr>
            <a:t>Mental Wellness</a:t>
          </a:r>
        </a:p>
      </dgm:t>
    </dgm:pt>
    <dgm:pt modelId="{558F07E8-F4B3-43F4-BD82-4FCAB85B4B0A}" type="parTrans" cxnId="{5DC9D9C7-5FC9-4B2D-AF9E-EDF41867860E}">
      <dgm:prSet/>
      <dgm:spPr/>
      <dgm:t>
        <a:bodyPr/>
        <a:lstStyle/>
        <a:p>
          <a:endParaRPr lang="en-US"/>
        </a:p>
      </dgm:t>
    </dgm:pt>
    <dgm:pt modelId="{8AC3A82E-DFE3-41FE-BE3A-AE09FE2CA3E0}" type="sibTrans" cxnId="{5DC9D9C7-5FC9-4B2D-AF9E-EDF41867860E}">
      <dgm:prSet/>
      <dgm:spPr/>
      <dgm:t>
        <a:bodyPr/>
        <a:lstStyle/>
        <a:p>
          <a:endParaRPr lang="en-US"/>
        </a:p>
      </dgm:t>
    </dgm:pt>
    <dgm:pt modelId="{B40E0801-B170-40D6-8A06-1D228DC680DC}" type="pres">
      <dgm:prSet presAssocID="{7B1B3D5A-544B-487B-9789-5416B7D937AD}" presName="linear" presStyleCnt="0">
        <dgm:presLayoutVars>
          <dgm:dir/>
          <dgm:animLvl val="lvl"/>
          <dgm:resizeHandles val="exact"/>
        </dgm:presLayoutVars>
      </dgm:prSet>
      <dgm:spPr/>
    </dgm:pt>
    <dgm:pt modelId="{251E3E25-20E8-49F9-8D9A-89F3C449F260}" type="pres">
      <dgm:prSet presAssocID="{6EBAA0DF-AC1A-4BCE-8579-9FC946BCCFFF}" presName="parentLin" presStyleCnt="0"/>
      <dgm:spPr/>
    </dgm:pt>
    <dgm:pt modelId="{26F7E853-EC59-4BBB-AFB5-CC41927F0194}" type="pres">
      <dgm:prSet presAssocID="{6EBAA0DF-AC1A-4BCE-8579-9FC946BCCFFF}" presName="parentLeftMargin" presStyleLbl="node1" presStyleIdx="0" presStyleCnt="5"/>
      <dgm:spPr/>
    </dgm:pt>
    <dgm:pt modelId="{2841F825-995E-44B7-9465-1F969EA63FFE}" type="pres">
      <dgm:prSet presAssocID="{6EBAA0DF-AC1A-4BCE-8579-9FC946BCCFFF}" presName="parentText" presStyleLbl="node1" presStyleIdx="0" presStyleCnt="5">
        <dgm:presLayoutVars>
          <dgm:chMax val="0"/>
          <dgm:bulletEnabled val="1"/>
        </dgm:presLayoutVars>
      </dgm:prSet>
      <dgm:spPr/>
    </dgm:pt>
    <dgm:pt modelId="{6AC20243-80CA-4999-9B46-C5A240824F9B}" type="pres">
      <dgm:prSet presAssocID="{6EBAA0DF-AC1A-4BCE-8579-9FC946BCCFFF}" presName="negativeSpace" presStyleCnt="0"/>
      <dgm:spPr/>
    </dgm:pt>
    <dgm:pt modelId="{9BC230C9-7EB4-4CED-94CD-B0440C1337E6}" type="pres">
      <dgm:prSet presAssocID="{6EBAA0DF-AC1A-4BCE-8579-9FC946BCCFFF}" presName="childText" presStyleLbl="conFgAcc1" presStyleIdx="0" presStyleCnt="5">
        <dgm:presLayoutVars>
          <dgm:bulletEnabled val="1"/>
        </dgm:presLayoutVars>
      </dgm:prSet>
      <dgm:spPr/>
    </dgm:pt>
    <dgm:pt modelId="{9A87CDAC-9A9D-4BD9-9AAB-5FDD05290986}" type="pres">
      <dgm:prSet presAssocID="{65569920-9E5D-4ADA-850B-F386E258C268}" presName="spaceBetweenRectangles" presStyleCnt="0"/>
      <dgm:spPr/>
    </dgm:pt>
    <dgm:pt modelId="{83A7AE96-8B45-4CCA-8F39-4DC850E9B5A0}" type="pres">
      <dgm:prSet presAssocID="{D081F385-6ACC-4993-A45A-54277022115F}" presName="parentLin" presStyleCnt="0"/>
      <dgm:spPr/>
    </dgm:pt>
    <dgm:pt modelId="{5E58B98E-A9FD-4CC4-9165-2FA833BCD351}" type="pres">
      <dgm:prSet presAssocID="{D081F385-6ACC-4993-A45A-54277022115F}" presName="parentLeftMargin" presStyleLbl="node1" presStyleIdx="0" presStyleCnt="5"/>
      <dgm:spPr/>
    </dgm:pt>
    <dgm:pt modelId="{7C47D532-CB44-4468-BCC0-9DADF8102085}" type="pres">
      <dgm:prSet presAssocID="{D081F385-6ACC-4993-A45A-54277022115F}" presName="parentText" presStyleLbl="node1" presStyleIdx="1" presStyleCnt="5">
        <dgm:presLayoutVars>
          <dgm:chMax val="0"/>
          <dgm:bulletEnabled val="1"/>
        </dgm:presLayoutVars>
      </dgm:prSet>
      <dgm:spPr/>
    </dgm:pt>
    <dgm:pt modelId="{643F17D8-1E4C-4989-B88D-160A25F61556}" type="pres">
      <dgm:prSet presAssocID="{D081F385-6ACC-4993-A45A-54277022115F}" presName="negativeSpace" presStyleCnt="0"/>
      <dgm:spPr/>
    </dgm:pt>
    <dgm:pt modelId="{2A9C0271-920B-4585-9695-F23B539EC127}" type="pres">
      <dgm:prSet presAssocID="{D081F385-6ACC-4993-A45A-54277022115F}" presName="childText" presStyleLbl="conFgAcc1" presStyleIdx="1" presStyleCnt="5">
        <dgm:presLayoutVars>
          <dgm:bulletEnabled val="1"/>
        </dgm:presLayoutVars>
      </dgm:prSet>
      <dgm:spPr/>
    </dgm:pt>
    <dgm:pt modelId="{6C951BDF-C929-452C-8D2E-F1DEF24BD194}" type="pres">
      <dgm:prSet presAssocID="{8AC3A82E-DFE3-41FE-BE3A-AE09FE2CA3E0}" presName="spaceBetweenRectangles" presStyleCnt="0"/>
      <dgm:spPr/>
    </dgm:pt>
    <dgm:pt modelId="{8B022CE6-B044-4FF6-897A-84A018F98C9E}" type="pres">
      <dgm:prSet presAssocID="{695B55BF-8522-4CA7-AB07-ACDA2B7AD02B}" presName="parentLin" presStyleCnt="0"/>
      <dgm:spPr/>
    </dgm:pt>
    <dgm:pt modelId="{868D75C9-C8A2-40F7-8265-7C846ADAF918}" type="pres">
      <dgm:prSet presAssocID="{695B55BF-8522-4CA7-AB07-ACDA2B7AD02B}" presName="parentLeftMargin" presStyleLbl="node1" presStyleIdx="1" presStyleCnt="5"/>
      <dgm:spPr/>
    </dgm:pt>
    <dgm:pt modelId="{269D6AF5-0F0B-45EE-BF50-99139CA739AE}" type="pres">
      <dgm:prSet presAssocID="{695B55BF-8522-4CA7-AB07-ACDA2B7AD02B}" presName="parentText" presStyleLbl="node1" presStyleIdx="2" presStyleCnt="5" custLinFactNeighborX="-2256" custLinFactNeighborY="4175">
        <dgm:presLayoutVars>
          <dgm:chMax val="0"/>
          <dgm:bulletEnabled val="1"/>
        </dgm:presLayoutVars>
      </dgm:prSet>
      <dgm:spPr/>
    </dgm:pt>
    <dgm:pt modelId="{F13DB68E-3DB8-4E4E-9FED-B4831437AEAF}" type="pres">
      <dgm:prSet presAssocID="{695B55BF-8522-4CA7-AB07-ACDA2B7AD02B}" presName="negativeSpace" presStyleCnt="0"/>
      <dgm:spPr/>
    </dgm:pt>
    <dgm:pt modelId="{A2F8F0E0-4FB2-4C7A-87DE-02445E292CA7}" type="pres">
      <dgm:prSet presAssocID="{695B55BF-8522-4CA7-AB07-ACDA2B7AD02B}" presName="childText" presStyleLbl="conFgAcc1" presStyleIdx="2" presStyleCnt="5">
        <dgm:presLayoutVars>
          <dgm:bulletEnabled val="1"/>
        </dgm:presLayoutVars>
      </dgm:prSet>
      <dgm:spPr/>
    </dgm:pt>
    <dgm:pt modelId="{766A4223-4FDF-4B17-BA64-14F6DD4828E0}" type="pres">
      <dgm:prSet presAssocID="{E074461A-20CD-45DE-88E0-CA5D5C77F455}" presName="spaceBetweenRectangles" presStyleCnt="0"/>
      <dgm:spPr/>
    </dgm:pt>
    <dgm:pt modelId="{CE32E440-067D-4C46-868E-C0FE59B3C588}" type="pres">
      <dgm:prSet presAssocID="{3ADA39FC-BB63-40C2-8B6E-D37B633A5685}" presName="parentLin" presStyleCnt="0"/>
      <dgm:spPr/>
    </dgm:pt>
    <dgm:pt modelId="{03C2CE60-53B0-4F06-A79E-3651E0C34848}" type="pres">
      <dgm:prSet presAssocID="{3ADA39FC-BB63-40C2-8B6E-D37B633A5685}" presName="parentLeftMargin" presStyleLbl="node1" presStyleIdx="2" presStyleCnt="5"/>
      <dgm:spPr/>
    </dgm:pt>
    <dgm:pt modelId="{D9721809-D339-472A-B85D-779B1C4311AC}" type="pres">
      <dgm:prSet presAssocID="{3ADA39FC-BB63-40C2-8B6E-D37B633A5685}" presName="parentText" presStyleLbl="node1" presStyleIdx="3" presStyleCnt="5">
        <dgm:presLayoutVars>
          <dgm:chMax val="0"/>
          <dgm:bulletEnabled val="1"/>
        </dgm:presLayoutVars>
      </dgm:prSet>
      <dgm:spPr/>
    </dgm:pt>
    <dgm:pt modelId="{BE6933C1-E7E6-473B-8B60-72D1FFF569F8}" type="pres">
      <dgm:prSet presAssocID="{3ADA39FC-BB63-40C2-8B6E-D37B633A5685}" presName="negativeSpace" presStyleCnt="0"/>
      <dgm:spPr/>
    </dgm:pt>
    <dgm:pt modelId="{D831054D-9719-4A5D-A801-C2D5DA50BAFE}" type="pres">
      <dgm:prSet presAssocID="{3ADA39FC-BB63-40C2-8B6E-D37B633A5685}" presName="childText" presStyleLbl="conFgAcc1" presStyleIdx="3" presStyleCnt="5">
        <dgm:presLayoutVars>
          <dgm:bulletEnabled val="1"/>
        </dgm:presLayoutVars>
      </dgm:prSet>
      <dgm:spPr/>
    </dgm:pt>
    <dgm:pt modelId="{39708C1A-4F72-42C4-A568-1A7D347E80D6}" type="pres">
      <dgm:prSet presAssocID="{5433FEE5-93CD-4212-86C1-85F8F3022733}" presName="spaceBetweenRectangles" presStyleCnt="0"/>
      <dgm:spPr/>
    </dgm:pt>
    <dgm:pt modelId="{31626B93-8BF5-4BAD-A97C-8683B616AD78}" type="pres">
      <dgm:prSet presAssocID="{14656232-032E-4B72-95F7-16FFB69F7A8F}" presName="parentLin" presStyleCnt="0"/>
      <dgm:spPr/>
    </dgm:pt>
    <dgm:pt modelId="{048BFEBB-C190-47E6-96A1-B9517437C6A4}" type="pres">
      <dgm:prSet presAssocID="{14656232-032E-4B72-95F7-16FFB69F7A8F}" presName="parentLeftMargin" presStyleLbl="node1" presStyleIdx="3" presStyleCnt="5"/>
      <dgm:spPr/>
    </dgm:pt>
    <dgm:pt modelId="{64B8C873-3A6A-4B4F-AA64-8619E17AE90B}" type="pres">
      <dgm:prSet presAssocID="{14656232-032E-4B72-95F7-16FFB69F7A8F}" presName="parentText" presStyleLbl="node1" presStyleIdx="4" presStyleCnt="5">
        <dgm:presLayoutVars>
          <dgm:chMax val="0"/>
          <dgm:bulletEnabled val="1"/>
        </dgm:presLayoutVars>
      </dgm:prSet>
      <dgm:spPr/>
    </dgm:pt>
    <dgm:pt modelId="{09D9C087-EC8A-4D81-943C-5F58013C667C}" type="pres">
      <dgm:prSet presAssocID="{14656232-032E-4B72-95F7-16FFB69F7A8F}" presName="negativeSpace" presStyleCnt="0"/>
      <dgm:spPr/>
    </dgm:pt>
    <dgm:pt modelId="{4B2C9366-4885-4B44-B35D-C2E1175BAC76}" type="pres">
      <dgm:prSet presAssocID="{14656232-032E-4B72-95F7-16FFB69F7A8F}" presName="childText" presStyleLbl="conFgAcc1" presStyleIdx="4" presStyleCnt="5">
        <dgm:presLayoutVars>
          <dgm:bulletEnabled val="1"/>
        </dgm:presLayoutVars>
      </dgm:prSet>
      <dgm:spPr/>
    </dgm:pt>
  </dgm:ptLst>
  <dgm:cxnLst>
    <dgm:cxn modelId="{83792E07-11DA-46D6-9228-5D2C929014E4}" type="presOf" srcId="{6EBAA0DF-AC1A-4BCE-8579-9FC946BCCFFF}" destId="{26F7E853-EC59-4BBB-AFB5-CC41927F0194}" srcOrd="0" destOrd="0" presId="urn:microsoft.com/office/officeart/2005/8/layout/list1"/>
    <dgm:cxn modelId="{1905B40A-28E1-46A8-A00F-2ADDF104829F}" type="presOf" srcId="{D081F385-6ACC-4993-A45A-54277022115F}" destId="{7C47D532-CB44-4468-BCC0-9DADF8102085}" srcOrd="1" destOrd="0" presId="urn:microsoft.com/office/officeart/2005/8/layout/list1"/>
    <dgm:cxn modelId="{CE0E880F-9226-4958-B2B4-05F4B0138705}" type="presOf" srcId="{695B55BF-8522-4CA7-AB07-ACDA2B7AD02B}" destId="{868D75C9-C8A2-40F7-8265-7C846ADAF918}" srcOrd="0" destOrd="0" presId="urn:microsoft.com/office/officeart/2005/8/layout/list1"/>
    <dgm:cxn modelId="{D364571E-D9BB-4F2B-BF69-D8C1021DB08D}" type="presOf" srcId="{695B55BF-8522-4CA7-AB07-ACDA2B7AD02B}" destId="{269D6AF5-0F0B-45EE-BF50-99139CA739AE}" srcOrd="1" destOrd="0" presId="urn:microsoft.com/office/officeart/2005/8/layout/list1"/>
    <dgm:cxn modelId="{5F07B43A-7EE3-435F-B7F9-CF20122FE370}" type="presOf" srcId="{14656232-032E-4B72-95F7-16FFB69F7A8F}" destId="{048BFEBB-C190-47E6-96A1-B9517437C6A4}" srcOrd="0" destOrd="0" presId="urn:microsoft.com/office/officeart/2005/8/layout/list1"/>
    <dgm:cxn modelId="{40215B6A-CDC1-4830-BE65-BA1AA5ED4D7A}" type="presOf" srcId="{6EBAA0DF-AC1A-4BCE-8579-9FC946BCCFFF}" destId="{2841F825-995E-44B7-9465-1F969EA63FFE}" srcOrd="1" destOrd="0" presId="urn:microsoft.com/office/officeart/2005/8/layout/list1"/>
    <dgm:cxn modelId="{2E81B76B-C6E5-4EFE-857D-0C88D2C12143}" srcId="{7B1B3D5A-544B-487B-9789-5416B7D937AD}" destId="{6EBAA0DF-AC1A-4BCE-8579-9FC946BCCFFF}" srcOrd="0" destOrd="0" parTransId="{23D54EB4-35EB-4687-BA78-8E0527CCE649}" sibTransId="{65569920-9E5D-4ADA-850B-F386E258C268}"/>
    <dgm:cxn modelId="{932CE74D-00C0-4A72-9CA0-D744906BB0D8}" type="presOf" srcId="{D081F385-6ACC-4993-A45A-54277022115F}" destId="{5E58B98E-A9FD-4CC4-9165-2FA833BCD351}" srcOrd="0" destOrd="0" presId="urn:microsoft.com/office/officeart/2005/8/layout/list1"/>
    <dgm:cxn modelId="{91D4F358-1EEF-41C8-A16E-C0C0854CF232}" srcId="{7B1B3D5A-544B-487B-9789-5416B7D937AD}" destId="{695B55BF-8522-4CA7-AB07-ACDA2B7AD02B}" srcOrd="2" destOrd="0" parTransId="{F379ADA7-7D84-4963-AD80-1D6F96CAF6E6}" sibTransId="{E074461A-20CD-45DE-88E0-CA5D5C77F455}"/>
    <dgm:cxn modelId="{DFEE778C-6E06-4B06-B7DB-C9DE7DAEFE11}" srcId="{7B1B3D5A-544B-487B-9789-5416B7D937AD}" destId="{14656232-032E-4B72-95F7-16FFB69F7A8F}" srcOrd="4" destOrd="0" parTransId="{E0B1E78A-21FD-4029-A641-FA4B3E17D31C}" sibTransId="{2CB2A0C7-4DF9-42C0-845A-2868632E9673}"/>
    <dgm:cxn modelId="{63787CA3-DCC5-41A7-A68C-8C6BE8BA4026}" type="presOf" srcId="{7B1B3D5A-544B-487B-9789-5416B7D937AD}" destId="{B40E0801-B170-40D6-8A06-1D228DC680DC}" srcOrd="0" destOrd="0" presId="urn:microsoft.com/office/officeart/2005/8/layout/list1"/>
    <dgm:cxn modelId="{FC0569B4-C421-4FBE-A37A-9A2EBF499BB6}" srcId="{7B1B3D5A-544B-487B-9789-5416B7D937AD}" destId="{3ADA39FC-BB63-40C2-8B6E-D37B633A5685}" srcOrd="3" destOrd="0" parTransId="{AA52BE39-56FA-4DDE-9B3F-EF5B2B5C9031}" sibTransId="{5433FEE5-93CD-4212-86C1-85F8F3022733}"/>
    <dgm:cxn modelId="{B29EBDB7-ED11-4970-82E2-42A971096644}" type="presOf" srcId="{3ADA39FC-BB63-40C2-8B6E-D37B633A5685}" destId="{03C2CE60-53B0-4F06-A79E-3651E0C34848}" srcOrd="0" destOrd="0" presId="urn:microsoft.com/office/officeart/2005/8/layout/list1"/>
    <dgm:cxn modelId="{A4C28BBF-2BB9-480E-8629-6693B4A70F53}" type="presOf" srcId="{14656232-032E-4B72-95F7-16FFB69F7A8F}" destId="{64B8C873-3A6A-4B4F-AA64-8619E17AE90B}" srcOrd="1" destOrd="0" presId="urn:microsoft.com/office/officeart/2005/8/layout/list1"/>
    <dgm:cxn modelId="{5DC9D9C7-5FC9-4B2D-AF9E-EDF41867860E}" srcId="{7B1B3D5A-544B-487B-9789-5416B7D937AD}" destId="{D081F385-6ACC-4993-A45A-54277022115F}" srcOrd="1" destOrd="0" parTransId="{558F07E8-F4B3-43F4-BD82-4FCAB85B4B0A}" sibTransId="{8AC3A82E-DFE3-41FE-BE3A-AE09FE2CA3E0}"/>
    <dgm:cxn modelId="{432544F2-5515-4A50-828C-9BDE0E01ACD2}" type="presOf" srcId="{3ADA39FC-BB63-40C2-8B6E-D37B633A5685}" destId="{D9721809-D339-472A-B85D-779B1C4311AC}" srcOrd="1" destOrd="0" presId="urn:microsoft.com/office/officeart/2005/8/layout/list1"/>
    <dgm:cxn modelId="{C70196EF-AFE0-44BE-9B6D-7635D0BBD35E}" type="presParOf" srcId="{B40E0801-B170-40D6-8A06-1D228DC680DC}" destId="{251E3E25-20E8-49F9-8D9A-89F3C449F260}" srcOrd="0" destOrd="0" presId="urn:microsoft.com/office/officeart/2005/8/layout/list1"/>
    <dgm:cxn modelId="{1A507528-52E8-44B3-9C13-066712DC9F3A}" type="presParOf" srcId="{251E3E25-20E8-49F9-8D9A-89F3C449F260}" destId="{26F7E853-EC59-4BBB-AFB5-CC41927F0194}" srcOrd="0" destOrd="0" presId="urn:microsoft.com/office/officeart/2005/8/layout/list1"/>
    <dgm:cxn modelId="{039DBA88-3C8D-4C25-ABBF-29E9B5946D16}" type="presParOf" srcId="{251E3E25-20E8-49F9-8D9A-89F3C449F260}" destId="{2841F825-995E-44B7-9465-1F969EA63FFE}" srcOrd="1" destOrd="0" presId="urn:microsoft.com/office/officeart/2005/8/layout/list1"/>
    <dgm:cxn modelId="{C51DD9CE-6728-4F7F-B172-B831DB944FFE}" type="presParOf" srcId="{B40E0801-B170-40D6-8A06-1D228DC680DC}" destId="{6AC20243-80CA-4999-9B46-C5A240824F9B}" srcOrd="1" destOrd="0" presId="urn:microsoft.com/office/officeart/2005/8/layout/list1"/>
    <dgm:cxn modelId="{1C2E9E3D-47DD-43B9-AC6C-81767BD8B4BD}" type="presParOf" srcId="{B40E0801-B170-40D6-8A06-1D228DC680DC}" destId="{9BC230C9-7EB4-4CED-94CD-B0440C1337E6}" srcOrd="2" destOrd="0" presId="urn:microsoft.com/office/officeart/2005/8/layout/list1"/>
    <dgm:cxn modelId="{1E8092A5-2E90-4E6F-AF32-0EC7590BC8FB}" type="presParOf" srcId="{B40E0801-B170-40D6-8A06-1D228DC680DC}" destId="{9A87CDAC-9A9D-4BD9-9AAB-5FDD05290986}" srcOrd="3" destOrd="0" presId="urn:microsoft.com/office/officeart/2005/8/layout/list1"/>
    <dgm:cxn modelId="{EB0E58C2-ACCE-4752-8A3F-F58C2C0610CA}" type="presParOf" srcId="{B40E0801-B170-40D6-8A06-1D228DC680DC}" destId="{83A7AE96-8B45-4CCA-8F39-4DC850E9B5A0}" srcOrd="4" destOrd="0" presId="urn:microsoft.com/office/officeart/2005/8/layout/list1"/>
    <dgm:cxn modelId="{5932B29D-BFBD-4320-A433-1DA861A69D15}" type="presParOf" srcId="{83A7AE96-8B45-4CCA-8F39-4DC850E9B5A0}" destId="{5E58B98E-A9FD-4CC4-9165-2FA833BCD351}" srcOrd="0" destOrd="0" presId="urn:microsoft.com/office/officeart/2005/8/layout/list1"/>
    <dgm:cxn modelId="{233B163C-EECC-4160-B227-793DB88ED24C}" type="presParOf" srcId="{83A7AE96-8B45-4CCA-8F39-4DC850E9B5A0}" destId="{7C47D532-CB44-4468-BCC0-9DADF8102085}" srcOrd="1" destOrd="0" presId="urn:microsoft.com/office/officeart/2005/8/layout/list1"/>
    <dgm:cxn modelId="{6F128C01-C0FA-4B1E-85A7-6E63AB7B107D}" type="presParOf" srcId="{B40E0801-B170-40D6-8A06-1D228DC680DC}" destId="{643F17D8-1E4C-4989-B88D-160A25F61556}" srcOrd="5" destOrd="0" presId="urn:microsoft.com/office/officeart/2005/8/layout/list1"/>
    <dgm:cxn modelId="{2C9E0513-0F24-416E-8054-398D44DEB766}" type="presParOf" srcId="{B40E0801-B170-40D6-8A06-1D228DC680DC}" destId="{2A9C0271-920B-4585-9695-F23B539EC127}" srcOrd="6" destOrd="0" presId="urn:microsoft.com/office/officeart/2005/8/layout/list1"/>
    <dgm:cxn modelId="{03D35C0D-5B43-4ABD-B3FA-7B56D35D3AD4}" type="presParOf" srcId="{B40E0801-B170-40D6-8A06-1D228DC680DC}" destId="{6C951BDF-C929-452C-8D2E-F1DEF24BD194}" srcOrd="7" destOrd="0" presId="urn:microsoft.com/office/officeart/2005/8/layout/list1"/>
    <dgm:cxn modelId="{2A04C95D-FF0F-4EF8-A3A7-09DDEBE5ED07}" type="presParOf" srcId="{B40E0801-B170-40D6-8A06-1D228DC680DC}" destId="{8B022CE6-B044-4FF6-897A-84A018F98C9E}" srcOrd="8" destOrd="0" presId="urn:microsoft.com/office/officeart/2005/8/layout/list1"/>
    <dgm:cxn modelId="{8A58D606-7093-4FC0-8201-C49AA6CAD738}" type="presParOf" srcId="{8B022CE6-B044-4FF6-897A-84A018F98C9E}" destId="{868D75C9-C8A2-40F7-8265-7C846ADAF918}" srcOrd="0" destOrd="0" presId="urn:microsoft.com/office/officeart/2005/8/layout/list1"/>
    <dgm:cxn modelId="{42A58108-DAFE-4E29-9DFC-F756965855F6}" type="presParOf" srcId="{8B022CE6-B044-4FF6-897A-84A018F98C9E}" destId="{269D6AF5-0F0B-45EE-BF50-99139CA739AE}" srcOrd="1" destOrd="0" presId="urn:microsoft.com/office/officeart/2005/8/layout/list1"/>
    <dgm:cxn modelId="{304FB33A-A77E-4A7F-AE54-9D541094C74C}" type="presParOf" srcId="{B40E0801-B170-40D6-8A06-1D228DC680DC}" destId="{F13DB68E-3DB8-4E4E-9FED-B4831437AEAF}" srcOrd="9" destOrd="0" presId="urn:microsoft.com/office/officeart/2005/8/layout/list1"/>
    <dgm:cxn modelId="{EE2B836C-0C58-4B97-BE7C-78EDF465FD9E}" type="presParOf" srcId="{B40E0801-B170-40D6-8A06-1D228DC680DC}" destId="{A2F8F0E0-4FB2-4C7A-87DE-02445E292CA7}" srcOrd="10" destOrd="0" presId="urn:microsoft.com/office/officeart/2005/8/layout/list1"/>
    <dgm:cxn modelId="{7A6E787D-076D-4510-B8F3-03DFA67618B4}" type="presParOf" srcId="{B40E0801-B170-40D6-8A06-1D228DC680DC}" destId="{766A4223-4FDF-4B17-BA64-14F6DD4828E0}" srcOrd="11" destOrd="0" presId="urn:microsoft.com/office/officeart/2005/8/layout/list1"/>
    <dgm:cxn modelId="{63DE42C5-B256-4CB1-8B57-621C9459BC7D}" type="presParOf" srcId="{B40E0801-B170-40D6-8A06-1D228DC680DC}" destId="{CE32E440-067D-4C46-868E-C0FE59B3C588}" srcOrd="12" destOrd="0" presId="urn:microsoft.com/office/officeart/2005/8/layout/list1"/>
    <dgm:cxn modelId="{46ACBDB6-1A61-4134-96AA-432E7C2C9049}" type="presParOf" srcId="{CE32E440-067D-4C46-868E-C0FE59B3C588}" destId="{03C2CE60-53B0-4F06-A79E-3651E0C34848}" srcOrd="0" destOrd="0" presId="urn:microsoft.com/office/officeart/2005/8/layout/list1"/>
    <dgm:cxn modelId="{5785E65B-1EA1-4A58-8648-1D0614283FBF}" type="presParOf" srcId="{CE32E440-067D-4C46-868E-C0FE59B3C588}" destId="{D9721809-D339-472A-B85D-779B1C4311AC}" srcOrd="1" destOrd="0" presId="urn:microsoft.com/office/officeart/2005/8/layout/list1"/>
    <dgm:cxn modelId="{01F482F0-143B-4962-B822-7159659931C4}" type="presParOf" srcId="{B40E0801-B170-40D6-8A06-1D228DC680DC}" destId="{BE6933C1-E7E6-473B-8B60-72D1FFF569F8}" srcOrd="13" destOrd="0" presId="urn:microsoft.com/office/officeart/2005/8/layout/list1"/>
    <dgm:cxn modelId="{13C822CC-C5E0-4BF1-A30A-77DA274D430E}" type="presParOf" srcId="{B40E0801-B170-40D6-8A06-1D228DC680DC}" destId="{D831054D-9719-4A5D-A801-C2D5DA50BAFE}" srcOrd="14" destOrd="0" presId="urn:microsoft.com/office/officeart/2005/8/layout/list1"/>
    <dgm:cxn modelId="{CA8A0DA4-7C9E-4AE0-B4C4-0A8D51963982}" type="presParOf" srcId="{B40E0801-B170-40D6-8A06-1D228DC680DC}" destId="{39708C1A-4F72-42C4-A568-1A7D347E80D6}" srcOrd="15" destOrd="0" presId="urn:microsoft.com/office/officeart/2005/8/layout/list1"/>
    <dgm:cxn modelId="{E99286B5-D1E1-4A72-88BA-CECFCF98AF72}" type="presParOf" srcId="{B40E0801-B170-40D6-8A06-1D228DC680DC}" destId="{31626B93-8BF5-4BAD-A97C-8683B616AD78}" srcOrd="16" destOrd="0" presId="urn:microsoft.com/office/officeart/2005/8/layout/list1"/>
    <dgm:cxn modelId="{BB99F76F-83B0-4866-B2EA-BC398B7E0040}" type="presParOf" srcId="{31626B93-8BF5-4BAD-A97C-8683B616AD78}" destId="{048BFEBB-C190-47E6-96A1-B9517437C6A4}" srcOrd="0" destOrd="0" presId="urn:microsoft.com/office/officeart/2005/8/layout/list1"/>
    <dgm:cxn modelId="{85B7DDF0-7E9F-41B2-B809-B8BE77173011}" type="presParOf" srcId="{31626B93-8BF5-4BAD-A97C-8683B616AD78}" destId="{64B8C873-3A6A-4B4F-AA64-8619E17AE90B}" srcOrd="1" destOrd="0" presId="urn:microsoft.com/office/officeart/2005/8/layout/list1"/>
    <dgm:cxn modelId="{8DD5EBB1-E5A0-4030-9A71-E4502B1157FD}" type="presParOf" srcId="{B40E0801-B170-40D6-8A06-1D228DC680DC}" destId="{09D9C087-EC8A-4D81-943C-5F58013C667C}" srcOrd="17" destOrd="0" presId="urn:microsoft.com/office/officeart/2005/8/layout/list1"/>
    <dgm:cxn modelId="{AE687FAD-A3F3-48F1-A378-BC69E5BAEEB1}" type="presParOf" srcId="{B40E0801-B170-40D6-8A06-1D228DC680DC}" destId="{4B2C9366-4885-4B44-B35D-C2E1175BAC7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DDB7C1-DCDD-4A9E-B48B-42319566E202}" type="doc">
      <dgm:prSet loTypeId="urn:microsoft.com/office/officeart/2005/8/layout/pyramid1" loCatId="pyramid" qsTypeId="urn:microsoft.com/office/officeart/2005/8/quickstyle/simple1" qsCatId="simple" csTypeId="urn:microsoft.com/office/officeart/2005/8/colors/accent1_2" csCatId="accent1" phldr="1"/>
      <dgm:spPr/>
    </dgm:pt>
    <dgm:pt modelId="{5F73E04A-4EC0-41A0-8032-C5DF0D185E6A}" type="pres">
      <dgm:prSet presAssocID="{B6DDB7C1-DCDD-4A9E-B48B-42319566E202}" presName="Name0" presStyleCnt="0">
        <dgm:presLayoutVars>
          <dgm:dir/>
          <dgm:animLvl val="lvl"/>
          <dgm:resizeHandles val="exact"/>
        </dgm:presLayoutVars>
      </dgm:prSet>
      <dgm:spPr/>
    </dgm:pt>
  </dgm:ptLst>
  <dgm:cxnLst>
    <dgm:cxn modelId="{881378C7-5DD2-41CF-936A-09D10EB23A21}" type="presOf" srcId="{B6DDB7C1-DCDD-4A9E-B48B-42319566E202}" destId="{5F73E04A-4EC0-41A0-8032-C5DF0D185E6A}" srcOrd="0"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7324BB-D721-46E6-8615-CD8B89598DB7}" type="doc">
      <dgm:prSet loTypeId="urn:microsoft.com/office/officeart/2005/8/layout/pyramid1" loCatId="pyramid" qsTypeId="urn:microsoft.com/office/officeart/2005/8/quickstyle/simple1" qsCatId="simple" csTypeId="urn:microsoft.com/office/officeart/2005/8/colors/accent1_2" csCatId="accent1" phldr="1"/>
      <dgm:spPr/>
    </dgm:pt>
    <dgm:pt modelId="{CD24FCE5-7991-4EA5-87E9-EE2C4F137BD0}">
      <dgm:prSet phldrT="[Text]" custT="1"/>
      <dgm:spPr/>
      <dgm:t>
        <a:bodyPr/>
        <a:lstStyle/>
        <a:p>
          <a:r>
            <a:rPr lang="en-US" sz="1800" b="1" u="sng" dirty="0"/>
            <a:t>Tier I  5%</a:t>
          </a:r>
        </a:p>
        <a:p>
          <a:r>
            <a:rPr lang="en-US" sz="1800" b="0" dirty="0"/>
            <a:t>Therapy</a:t>
          </a:r>
        </a:p>
        <a:p>
          <a:r>
            <a:rPr lang="en-US" sz="1800" b="0" dirty="0"/>
            <a:t>IOP</a:t>
          </a:r>
        </a:p>
        <a:p>
          <a:r>
            <a:rPr lang="en-US" sz="1600" b="0" dirty="0"/>
            <a:t>Hospitalization</a:t>
          </a:r>
        </a:p>
      </dgm:t>
    </dgm:pt>
    <dgm:pt modelId="{F559824D-2256-4C5C-8783-A75900457F83}" type="parTrans" cxnId="{1D8094DC-8206-4F39-8773-C853F53607A0}">
      <dgm:prSet/>
      <dgm:spPr/>
      <dgm:t>
        <a:bodyPr/>
        <a:lstStyle/>
        <a:p>
          <a:endParaRPr lang="en-US"/>
        </a:p>
      </dgm:t>
    </dgm:pt>
    <dgm:pt modelId="{C890E876-37CD-481F-9124-8188FE543B90}" type="sibTrans" cxnId="{1D8094DC-8206-4F39-8773-C853F53607A0}">
      <dgm:prSet/>
      <dgm:spPr/>
      <dgm:t>
        <a:bodyPr/>
        <a:lstStyle/>
        <a:p>
          <a:endParaRPr lang="en-US"/>
        </a:p>
      </dgm:t>
    </dgm:pt>
    <dgm:pt modelId="{E89B75E8-7182-42CD-A623-0A898BE9BB4B}">
      <dgm:prSet phldrT="[Text]" custT="1"/>
      <dgm:spPr/>
      <dgm:t>
        <a:bodyPr/>
        <a:lstStyle/>
        <a:p>
          <a:endParaRPr lang="en-US" sz="2000" b="1" dirty="0"/>
        </a:p>
        <a:p>
          <a:r>
            <a:rPr lang="en-US" sz="1800" b="1" u="sng" dirty="0"/>
            <a:t>Tier II  10-15%</a:t>
          </a:r>
        </a:p>
        <a:p>
          <a:r>
            <a:rPr lang="en-US" sz="1800" b="0" dirty="0"/>
            <a:t>Peer Mentoring </a:t>
          </a:r>
        </a:p>
        <a:p>
          <a:r>
            <a:rPr lang="en-US" sz="1800" b="0" dirty="0"/>
            <a:t>(ENGR 49600)</a:t>
          </a:r>
        </a:p>
        <a:p>
          <a:r>
            <a:rPr lang="en-US" sz="1800" b="0" dirty="0"/>
            <a:t>Skills Groups</a:t>
          </a:r>
        </a:p>
        <a:p>
          <a:r>
            <a:rPr lang="en-US" sz="1800" b="0" dirty="0"/>
            <a:t>Walk-In Sessions</a:t>
          </a:r>
        </a:p>
        <a:p>
          <a:endParaRPr lang="en-US" sz="2000" dirty="0"/>
        </a:p>
      </dgm:t>
    </dgm:pt>
    <dgm:pt modelId="{85AD6312-DA83-4FC1-B9D8-53D2D7213384}" type="parTrans" cxnId="{8B4660AB-92F0-4873-BE0F-1DDE372BB574}">
      <dgm:prSet/>
      <dgm:spPr/>
      <dgm:t>
        <a:bodyPr/>
        <a:lstStyle/>
        <a:p>
          <a:endParaRPr lang="en-US"/>
        </a:p>
      </dgm:t>
    </dgm:pt>
    <dgm:pt modelId="{D213991C-E3CA-4B5A-B919-B3E26416C23D}" type="sibTrans" cxnId="{8B4660AB-92F0-4873-BE0F-1DDE372BB574}">
      <dgm:prSet/>
      <dgm:spPr/>
      <dgm:t>
        <a:bodyPr/>
        <a:lstStyle/>
        <a:p>
          <a:endParaRPr lang="en-US"/>
        </a:p>
      </dgm:t>
    </dgm:pt>
    <dgm:pt modelId="{21B0E32C-F1B5-4A79-89EE-8B769038107F}">
      <dgm:prSet phldrT="[Text]" custT="1"/>
      <dgm:spPr/>
      <dgm:t>
        <a:bodyPr/>
        <a:lstStyle/>
        <a:p>
          <a:r>
            <a:rPr lang="en-US" sz="1600" b="1" u="sng" dirty="0"/>
            <a:t>Tier III  80-85%</a:t>
          </a:r>
        </a:p>
        <a:p>
          <a:r>
            <a:rPr lang="en-US" sz="1600" b="0" dirty="0"/>
            <a:t>Study &amp; Relaxation Space</a:t>
          </a:r>
        </a:p>
        <a:p>
          <a:r>
            <a:rPr lang="en-US" sz="1600" b="0" dirty="0"/>
            <a:t>Events for Connection &amp; Well-Being</a:t>
          </a:r>
        </a:p>
        <a:p>
          <a:r>
            <a:rPr lang="en-US" sz="1600" b="0" dirty="0"/>
            <a:t>Prevention Education </a:t>
          </a:r>
        </a:p>
        <a:p>
          <a:r>
            <a:rPr lang="en-US" sz="1600" b="0" dirty="0"/>
            <a:t>Mental Health Minute</a:t>
          </a:r>
        </a:p>
      </dgm:t>
    </dgm:pt>
    <dgm:pt modelId="{11FB9663-133A-4282-8A0C-F425F2DF726D}" type="parTrans" cxnId="{621A33C4-370C-4CFE-BD0F-D80768A5937F}">
      <dgm:prSet/>
      <dgm:spPr/>
      <dgm:t>
        <a:bodyPr/>
        <a:lstStyle/>
        <a:p>
          <a:endParaRPr lang="en-US"/>
        </a:p>
      </dgm:t>
    </dgm:pt>
    <dgm:pt modelId="{A5738675-44A6-4954-866D-558402FD372D}" type="sibTrans" cxnId="{621A33C4-370C-4CFE-BD0F-D80768A5937F}">
      <dgm:prSet/>
      <dgm:spPr/>
      <dgm:t>
        <a:bodyPr/>
        <a:lstStyle/>
        <a:p>
          <a:endParaRPr lang="en-US"/>
        </a:p>
      </dgm:t>
    </dgm:pt>
    <dgm:pt modelId="{9BFE79D1-74F8-4D5C-AE52-57A1087917E7}" type="pres">
      <dgm:prSet presAssocID="{F77324BB-D721-46E6-8615-CD8B89598DB7}" presName="Name0" presStyleCnt="0">
        <dgm:presLayoutVars>
          <dgm:dir/>
          <dgm:animLvl val="lvl"/>
          <dgm:resizeHandles val="exact"/>
        </dgm:presLayoutVars>
      </dgm:prSet>
      <dgm:spPr/>
    </dgm:pt>
    <dgm:pt modelId="{F81F982D-B189-4313-92C5-D33BB8EF17E5}" type="pres">
      <dgm:prSet presAssocID="{CD24FCE5-7991-4EA5-87E9-EE2C4F137BD0}" presName="Name8" presStyleCnt="0"/>
      <dgm:spPr/>
    </dgm:pt>
    <dgm:pt modelId="{CA892303-6E30-4512-AF41-9649B6C26ED2}" type="pres">
      <dgm:prSet presAssocID="{CD24FCE5-7991-4EA5-87E9-EE2C4F137BD0}" presName="level" presStyleLbl="node1" presStyleIdx="0" presStyleCnt="3" custScaleX="102163">
        <dgm:presLayoutVars>
          <dgm:chMax val="1"/>
          <dgm:bulletEnabled val="1"/>
        </dgm:presLayoutVars>
      </dgm:prSet>
      <dgm:spPr/>
    </dgm:pt>
    <dgm:pt modelId="{5753C1E9-DD6A-4774-B07E-C805C62E4181}" type="pres">
      <dgm:prSet presAssocID="{CD24FCE5-7991-4EA5-87E9-EE2C4F137BD0}" presName="levelTx" presStyleLbl="revTx" presStyleIdx="0" presStyleCnt="0">
        <dgm:presLayoutVars>
          <dgm:chMax val="1"/>
          <dgm:bulletEnabled val="1"/>
        </dgm:presLayoutVars>
      </dgm:prSet>
      <dgm:spPr/>
    </dgm:pt>
    <dgm:pt modelId="{42673017-9344-4F7C-9FF2-1AAAB3C000F4}" type="pres">
      <dgm:prSet presAssocID="{E89B75E8-7182-42CD-A623-0A898BE9BB4B}" presName="Name8" presStyleCnt="0"/>
      <dgm:spPr/>
    </dgm:pt>
    <dgm:pt modelId="{EA0D5E8F-49FC-405B-BA9B-E26726F7E464}" type="pres">
      <dgm:prSet presAssocID="{E89B75E8-7182-42CD-A623-0A898BE9BB4B}" presName="level" presStyleLbl="node1" presStyleIdx="1" presStyleCnt="3" custScaleX="99049" custScaleY="117408">
        <dgm:presLayoutVars>
          <dgm:chMax val="1"/>
          <dgm:bulletEnabled val="1"/>
        </dgm:presLayoutVars>
      </dgm:prSet>
      <dgm:spPr/>
    </dgm:pt>
    <dgm:pt modelId="{71F8F4CC-E008-465C-BD2B-594A206FE245}" type="pres">
      <dgm:prSet presAssocID="{E89B75E8-7182-42CD-A623-0A898BE9BB4B}" presName="levelTx" presStyleLbl="revTx" presStyleIdx="0" presStyleCnt="0">
        <dgm:presLayoutVars>
          <dgm:chMax val="1"/>
          <dgm:bulletEnabled val="1"/>
        </dgm:presLayoutVars>
      </dgm:prSet>
      <dgm:spPr/>
    </dgm:pt>
    <dgm:pt modelId="{43196C6F-3B83-4D59-A206-C9E8375D2A07}" type="pres">
      <dgm:prSet presAssocID="{21B0E32C-F1B5-4A79-89EE-8B769038107F}" presName="Name8" presStyleCnt="0"/>
      <dgm:spPr/>
    </dgm:pt>
    <dgm:pt modelId="{A9A82BD5-AB3B-4BF7-AE4E-0F5883AFA66B}" type="pres">
      <dgm:prSet presAssocID="{21B0E32C-F1B5-4A79-89EE-8B769038107F}" presName="level" presStyleLbl="node1" presStyleIdx="2" presStyleCnt="3" custLinFactNeighborX="-1433" custLinFactNeighborY="-3099">
        <dgm:presLayoutVars>
          <dgm:chMax val="1"/>
          <dgm:bulletEnabled val="1"/>
        </dgm:presLayoutVars>
      </dgm:prSet>
      <dgm:spPr/>
    </dgm:pt>
    <dgm:pt modelId="{DAF8D5C5-99D0-4781-9BC5-FA4D2B311FC9}" type="pres">
      <dgm:prSet presAssocID="{21B0E32C-F1B5-4A79-89EE-8B769038107F}" presName="levelTx" presStyleLbl="revTx" presStyleIdx="0" presStyleCnt="0">
        <dgm:presLayoutVars>
          <dgm:chMax val="1"/>
          <dgm:bulletEnabled val="1"/>
        </dgm:presLayoutVars>
      </dgm:prSet>
      <dgm:spPr/>
    </dgm:pt>
  </dgm:ptLst>
  <dgm:cxnLst>
    <dgm:cxn modelId="{0C040140-5DA1-4AEA-8B36-C7A02C9C516D}" type="presOf" srcId="{E89B75E8-7182-42CD-A623-0A898BE9BB4B}" destId="{EA0D5E8F-49FC-405B-BA9B-E26726F7E464}" srcOrd="0" destOrd="0" presId="urn:microsoft.com/office/officeart/2005/8/layout/pyramid1"/>
    <dgm:cxn modelId="{CB3DDE54-45A2-4ED4-95A8-57B3D34E01E4}" type="presOf" srcId="{E89B75E8-7182-42CD-A623-0A898BE9BB4B}" destId="{71F8F4CC-E008-465C-BD2B-594A206FE245}" srcOrd="1" destOrd="0" presId="urn:microsoft.com/office/officeart/2005/8/layout/pyramid1"/>
    <dgm:cxn modelId="{285D0581-6BF3-4391-A1C0-3A6A7EAA1082}" type="presOf" srcId="{CD24FCE5-7991-4EA5-87E9-EE2C4F137BD0}" destId="{5753C1E9-DD6A-4774-B07E-C805C62E4181}" srcOrd="1" destOrd="0" presId="urn:microsoft.com/office/officeart/2005/8/layout/pyramid1"/>
    <dgm:cxn modelId="{5978BE9B-6639-470E-A42A-65E20D5DAD7B}" type="presOf" srcId="{CD24FCE5-7991-4EA5-87E9-EE2C4F137BD0}" destId="{CA892303-6E30-4512-AF41-9649B6C26ED2}" srcOrd="0" destOrd="0" presId="urn:microsoft.com/office/officeart/2005/8/layout/pyramid1"/>
    <dgm:cxn modelId="{87BE20A0-71B2-4089-9B45-5698F6550116}" type="presOf" srcId="{21B0E32C-F1B5-4A79-89EE-8B769038107F}" destId="{DAF8D5C5-99D0-4781-9BC5-FA4D2B311FC9}" srcOrd="1" destOrd="0" presId="urn:microsoft.com/office/officeart/2005/8/layout/pyramid1"/>
    <dgm:cxn modelId="{81EF13A5-C324-4D77-BDAA-17E07534B413}" type="presOf" srcId="{21B0E32C-F1B5-4A79-89EE-8B769038107F}" destId="{A9A82BD5-AB3B-4BF7-AE4E-0F5883AFA66B}" srcOrd="0" destOrd="0" presId="urn:microsoft.com/office/officeart/2005/8/layout/pyramid1"/>
    <dgm:cxn modelId="{8B4660AB-92F0-4873-BE0F-1DDE372BB574}" srcId="{F77324BB-D721-46E6-8615-CD8B89598DB7}" destId="{E89B75E8-7182-42CD-A623-0A898BE9BB4B}" srcOrd="1" destOrd="0" parTransId="{85AD6312-DA83-4FC1-B9D8-53D2D7213384}" sibTransId="{D213991C-E3CA-4B5A-B919-B3E26416C23D}"/>
    <dgm:cxn modelId="{621A33C4-370C-4CFE-BD0F-D80768A5937F}" srcId="{F77324BB-D721-46E6-8615-CD8B89598DB7}" destId="{21B0E32C-F1B5-4A79-89EE-8B769038107F}" srcOrd="2" destOrd="0" parTransId="{11FB9663-133A-4282-8A0C-F425F2DF726D}" sibTransId="{A5738675-44A6-4954-866D-558402FD372D}"/>
    <dgm:cxn modelId="{1D8094DC-8206-4F39-8773-C853F53607A0}" srcId="{F77324BB-D721-46E6-8615-CD8B89598DB7}" destId="{CD24FCE5-7991-4EA5-87E9-EE2C4F137BD0}" srcOrd="0" destOrd="0" parTransId="{F559824D-2256-4C5C-8783-A75900457F83}" sibTransId="{C890E876-37CD-481F-9124-8188FE543B90}"/>
    <dgm:cxn modelId="{7B97A3E3-11F2-4DD5-85BD-FFBB5124937D}" type="presOf" srcId="{F77324BB-D721-46E6-8615-CD8B89598DB7}" destId="{9BFE79D1-74F8-4D5C-AE52-57A1087917E7}" srcOrd="0" destOrd="0" presId="urn:microsoft.com/office/officeart/2005/8/layout/pyramid1"/>
    <dgm:cxn modelId="{3395D76F-5404-42C4-8DD5-6233FC86A407}" type="presParOf" srcId="{9BFE79D1-74F8-4D5C-AE52-57A1087917E7}" destId="{F81F982D-B189-4313-92C5-D33BB8EF17E5}" srcOrd="0" destOrd="0" presId="urn:microsoft.com/office/officeart/2005/8/layout/pyramid1"/>
    <dgm:cxn modelId="{4352255E-9A84-4366-BED4-C2F190936134}" type="presParOf" srcId="{F81F982D-B189-4313-92C5-D33BB8EF17E5}" destId="{CA892303-6E30-4512-AF41-9649B6C26ED2}" srcOrd="0" destOrd="0" presId="urn:microsoft.com/office/officeart/2005/8/layout/pyramid1"/>
    <dgm:cxn modelId="{CEDFC895-8E5F-4E42-B4F9-CFEDDD93C1FA}" type="presParOf" srcId="{F81F982D-B189-4313-92C5-D33BB8EF17E5}" destId="{5753C1E9-DD6A-4774-B07E-C805C62E4181}" srcOrd="1" destOrd="0" presId="urn:microsoft.com/office/officeart/2005/8/layout/pyramid1"/>
    <dgm:cxn modelId="{73C4BC37-4A06-4DD9-BFCE-454FDC1D5AEF}" type="presParOf" srcId="{9BFE79D1-74F8-4D5C-AE52-57A1087917E7}" destId="{42673017-9344-4F7C-9FF2-1AAAB3C000F4}" srcOrd="1" destOrd="0" presId="urn:microsoft.com/office/officeart/2005/8/layout/pyramid1"/>
    <dgm:cxn modelId="{63709957-1762-4984-8F72-05ED6069C039}" type="presParOf" srcId="{42673017-9344-4F7C-9FF2-1AAAB3C000F4}" destId="{EA0D5E8F-49FC-405B-BA9B-E26726F7E464}" srcOrd="0" destOrd="0" presId="urn:microsoft.com/office/officeart/2005/8/layout/pyramid1"/>
    <dgm:cxn modelId="{3F9680C8-97A8-483A-92DC-C397172BEE77}" type="presParOf" srcId="{42673017-9344-4F7C-9FF2-1AAAB3C000F4}" destId="{71F8F4CC-E008-465C-BD2B-594A206FE245}" srcOrd="1" destOrd="0" presId="urn:microsoft.com/office/officeart/2005/8/layout/pyramid1"/>
    <dgm:cxn modelId="{B67BDA48-1457-49F3-B524-888DA5C5D45A}" type="presParOf" srcId="{9BFE79D1-74F8-4D5C-AE52-57A1087917E7}" destId="{43196C6F-3B83-4D59-A206-C9E8375D2A07}" srcOrd="2" destOrd="0" presId="urn:microsoft.com/office/officeart/2005/8/layout/pyramid1"/>
    <dgm:cxn modelId="{EC43B0AB-80E5-4FEF-8C4C-B8A9F5BB7EE8}" type="presParOf" srcId="{43196C6F-3B83-4D59-A206-C9E8375D2A07}" destId="{A9A82BD5-AB3B-4BF7-AE4E-0F5883AFA66B}" srcOrd="0" destOrd="0" presId="urn:microsoft.com/office/officeart/2005/8/layout/pyramid1"/>
    <dgm:cxn modelId="{ACF954A5-F972-428A-8D85-3AC75756EB1C}" type="presParOf" srcId="{43196C6F-3B83-4D59-A206-C9E8375D2A07}" destId="{DAF8D5C5-99D0-4781-9BC5-FA4D2B311FC9}"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230C9-7EB4-4CED-94CD-B0440C1337E6}">
      <dsp:nvSpPr>
        <dsp:cNvPr id="0" name=""/>
        <dsp:cNvSpPr/>
      </dsp:nvSpPr>
      <dsp:spPr>
        <a:xfrm>
          <a:off x="0" y="311684"/>
          <a:ext cx="60960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41F825-995E-44B7-9465-1F969EA63FFE}">
      <dsp:nvSpPr>
        <dsp:cNvPr id="0" name=""/>
        <dsp:cNvSpPr/>
      </dsp:nvSpPr>
      <dsp:spPr>
        <a:xfrm>
          <a:off x="304800" y="90284"/>
          <a:ext cx="426720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Physical Wellness</a:t>
          </a:r>
        </a:p>
      </dsp:txBody>
      <dsp:txXfrm>
        <a:off x="326416" y="111900"/>
        <a:ext cx="4223968" cy="399568"/>
      </dsp:txXfrm>
    </dsp:sp>
    <dsp:sp modelId="{2A9C0271-920B-4585-9695-F23B539EC127}">
      <dsp:nvSpPr>
        <dsp:cNvPr id="0" name=""/>
        <dsp:cNvSpPr/>
      </dsp:nvSpPr>
      <dsp:spPr>
        <a:xfrm>
          <a:off x="0" y="992084"/>
          <a:ext cx="60960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47D532-CB44-4468-BCC0-9DADF8102085}">
      <dsp:nvSpPr>
        <dsp:cNvPr id="0" name=""/>
        <dsp:cNvSpPr/>
      </dsp:nvSpPr>
      <dsp:spPr>
        <a:xfrm>
          <a:off x="304800" y="770684"/>
          <a:ext cx="426720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Mental Wellness</a:t>
          </a:r>
        </a:p>
      </dsp:txBody>
      <dsp:txXfrm>
        <a:off x="326416" y="792300"/>
        <a:ext cx="4223968" cy="399568"/>
      </dsp:txXfrm>
    </dsp:sp>
    <dsp:sp modelId="{A2F8F0E0-4FB2-4C7A-87DE-02445E292CA7}">
      <dsp:nvSpPr>
        <dsp:cNvPr id="0" name=""/>
        <dsp:cNvSpPr/>
      </dsp:nvSpPr>
      <dsp:spPr>
        <a:xfrm>
          <a:off x="0" y="1672485"/>
          <a:ext cx="60960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9D6AF5-0F0B-45EE-BF50-99139CA739AE}">
      <dsp:nvSpPr>
        <dsp:cNvPr id="0" name=""/>
        <dsp:cNvSpPr/>
      </dsp:nvSpPr>
      <dsp:spPr>
        <a:xfrm>
          <a:off x="297923" y="1469571"/>
          <a:ext cx="426720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Social Wellness</a:t>
          </a:r>
        </a:p>
      </dsp:txBody>
      <dsp:txXfrm>
        <a:off x="319539" y="1491187"/>
        <a:ext cx="4223968" cy="399568"/>
      </dsp:txXfrm>
    </dsp:sp>
    <dsp:sp modelId="{D831054D-9719-4A5D-A801-C2D5DA50BAFE}">
      <dsp:nvSpPr>
        <dsp:cNvPr id="0" name=""/>
        <dsp:cNvSpPr/>
      </dsp:nvSpPr>
      <dsp:spPr>
        <a:xfrm>
          <a:off x="0" y="2352885"/>
          <a:ext cx="60960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721809-D339-472A-B85D-779B1C4311AC}">
      <dsp:nvSpPr>
        <dsp:cNvPr id="0" name=""/>
        <dsp:cNvSpPr/>
      </dsp:nvSpPr>
      <dsp:spPr>
        <a:xfrm>
          <a:off x="304800" y="2131485"/>
          <a:ext cx="426720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Spiritual Wellness</a:t>
          </a:r>
        </a:p>
      </dsp:txBody>
      <dsp:txXfrm>
        <a:off x="326416" y="2153101"/>
        <a:ext cx="4223968" cy="399568"/>
      </dsp:txXfrm>
    </dsp:sp>
    <dsp:sp modelId="{4B2C9366-4885-4B44-B35D-C2E1175BAC76}">
      <dsp:nvSpPr>
        <dsp:cNvPr id="0" name=""/>
        <dsp:cNvSpPr/>
      </dsp:nvSpPr>
      <dsp:spPr>
        <a:xfrm>
          <a:off x="0" y="3033285"/>
          <a:ext cx="60960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B8C873-3A6A-4B4F-AA64-8619E17AE90B}">
      <dsp:nvSpPr>
        <dsp:cNvPr id="0" name=""/>
        <dsp:cNvSpPr/>
      </dsp:nvSpPr>
      <dsp:spPr>
        <a:xfrm>
          <a:off x="304800" y="2811885"/>
          <a:ext cx="426720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School &amp; Life Balance </a:t>
          </a:r>
        </a:p>
      </dsp:txBody>
      <dsp:txXfrm>
        <a:off x="326416" y="2833501"/>
        <a:ext cx="4223968"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892303-6E30-4512-AF41-9649B6C26ED2}">
      <dsp:nvSpPr>
        <dsp:cNvPr id="0" name=""/>
        <dsp:cNvSpPr/>
      </dsp:nvSpPr>
      <dsp:spPr>
        <a:xfrm>
          <a:off x="1481127" y="0"/>
          <a:ext cx="1405992" cy="1653508"/>
        </a:xfrm>
        <a:prstGeom prst="trapezoid">
          <a:avLst>
            <a:gd name="adj" fmla="val 4894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u="sng" kern="1200" dirty="0"/>
            <a:t>Tier I  5%</a:t>
          </a:r>
        </a:p>
        <a:p>
          <a:pPr marL="0" lvl="0" indent="0" algn="ctr" defTabSz="800100">
            <a:lnSpc>
              <a:spcPct val="90000"/>
            </a:lnSpc>
            <a:spcBef>
              <a:spcPct val="0"/>
            </a:spcBef>
            <a:spcAft>
              <a:spcPct val="35000"/>
            </a:spcAft>
            <a:buNone/>
          </a:pPr>
          <a:r>
            <a:rPr lang="en-US" sz="1800" b="0" kern="1200" dirty="0"/>
            <a:t>Therapy</a:t>
          </a:r>
        </a:p>
        <a:p>
          <a:pPr marL="0" lvl="0" indent="0" algn="ctr" defTabSz="800100">
            <a:lnSpc>
              <a:spcPct val="90000"/>
            </a:lnSpc>
            <a:spcBef>
              <a:spcPct val="0"/>
            </a:spcBef>
            <a:spcAft>
              <a:spcPct val="35000"/>
            </a:spcAft>
            <a:buNone/>
          </a:pPr>
          <a:r>
            <a:rPr lang="en-US" sz="1800" b="0" kern="1200" dirty="0"/>
            <a:t>IOP</a:t>
          </a:r>
        </a:p>
        <a:p>
          <a:pPr marL="0" lvl="0" indent="0" algn="ctr" defTabSz="800100">
            <a:lnSpc>
              <a:spcPct val="90000"/>
            </a:lnSpc>
            <a:spcBef>
              <a:spcPct val="0"/>
            </a:spcBef>
            <a:spcAft>
              <a:spcPct val="35000"/>
            </a:spcAft>
            <a:buNone/>
          </a:pPr>
          <a:r>
            <a:rPr lang="en-US" sz="1600" b="0" kern="1200" dirty="0"/>
            <a:t>Hospitalization</a:t>
          </a:r>
        </a:p>
      </dsp:txBody>
      <dsp:txXfrm>
        <a:off x="1481127" y="0"/>
        <a:ext cx="1405992" cy="1653508"/>
      </dsp:txXfrm>
    </dsp:sp>
    <dsp:sp modelId="{EA0D5E8F-49FC-405B-BA9B-E26726F7E464}">
      <dsp:nvSpPr>
        <dsp:cNvPr id="0" name=""/>
        <dsp:cNvSpPr/>
      </dsp:nvSpPr>
      <dsp:spPr>
        <a:xfrm>
          <a:off x="702339" y="1653508"/>
          <a:ext cx="2963568" cy="1941350"/>
        </a:xfrm>
        <a:prstGeom prst="trapezoid">
          <a:avLst>
            <a:gd name="adj" fmla="val 4161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p>
        <a:p>
          <a:pPr marL="0" lvl="0" indent="0" algn="ctr" defTabSz="889000">
            <a:lnSpc>
              <a:spcPct val="90000"/>
            </a:lnSpc>
            <a:spcBef>
              <a:spcPct val="0"/>
            </a:spcBef>
            <a:spcAft>
              <a:spcPct val="35000"/>
            </a:spcAft>
            <a:buNone/>
          </a:pPr>
          <a:r>
            <a:rPr lang="en-US" sz="1800" b="1" u="sng" kern="1200" dirty="0"/>
            <a:t>Tier II  10-15%</a:t>
          </a:r>
        </a:p>
        <a:p>
          <a:pPr marL="0" lvl="0" indent="0" algn="ctr" defTabSz="889000">
            <a:lnSpc>
              <a:spcPct val="90000"/>
            </a:lnSpc>
            <a:spcBef>
              <a:spcPct val="0"/>
            </a:spcBef>
            <a:spcAft>
              <a:spcPct val="35000"/>
            </a:spcAft>
            <a:buNone/>
          </a:pPr>
          <a:r>
            <a:rPr lang="en-US" sz="1800" b="0" kern="1200" dirty="0"/>
            <a:t>Peer Mentoring </a:t>
          </a:r>
        </a:p>
        <a:p>
          <a:pPr marL="0" lvl="0" indent="0" algn="ctr" defTabSz="889000">
            <a:lnSpc>
              <a:spcPct val="90000"/>
            </a:lnSpc>
            <a:spcBef>
              <a:spcPct val="0"/>
            </a:spcBef>
            <a:spcAft>
              <a:spcPct val="35000"/>
            </a:spcAft>
            <a:buNone/>
          </a:pPr>
          <a:r>
            <a:rPr lang="en-US" sz="1800" b="0" kern="1200" dirty="0"/>
            <a:t>(ENGR 49600)</a:t>
          </a:r>
        </a:p>
        <a:p>
          <a:pPr marL="0" lvl="0" indent="0" algn="ctr" defTabSz="889000">
            <a:lnSpc>
              <a:spcPct val="90000"/>
            </a:lnSpc>
            <a:spcBef>
              <a:spcPct val="0"/>
            </a:spcBef>
            <a:spcAft>
              <a:spcPct val="35000"/>
            </a:spcAft>
            <a:buNone/>
          </a:pPr>
          <a:r>
            <a:rPr lang="en-US" sz="1800" b="0" kern="1200" dirty="0"/>
            <a:t>Skills Groups</a:t>
          </a:r>
        </a:p>
        <a:p>
          <a:pPr marL="0" lvl="0" indent="0" algn="ctr" defTabSz="889000">
            <a:lnSpc>
              <a:spcPct val="90000"/>
            </a:lnSpc>
            <a:spcBef>
              <a:spcPct val="0"/>
            </a:spcBef>
            <a:spcAft>
              <a:spcPct val="35000"/>
            </a:spcAft>
            <a:buNone/>
          </a:pPr>
          <a:r>
            <a:rPr lang="en-US" sz="1800" b="0" kern="1200" dirty="0"/>
            <a:t>Walk-In Sessions</a:t>
          </a:r>
        </a:p>
        <a:p>
          <a:pPr marL="0" lvl="0" indent="0" algn="ctr" defTabSz="889000">
            <a:lnSpc>
              <a:spcPct val="90000"/>
            </a:lnSpc>
            <a:spcBef>
              <a:spcPct val="0"/>
            </a:spcBef>
            <a:spcAft>
              <a:spcPct val="35000"/>
            </a:spcAft>
            <a:buNone/>
          </a:pPr>
          <a:endParaRPr lang="en-US" sz="2000" kern="1200" dirty="0"/>
        </a:p>
      </dsp:txBody>
      <dsp:txXfrm>
        <a:off x="1220964" y="1653508"/>
        <a:ext cx="1926319" cy="1941350"/>
      </dsp:txXfrm>
    </dsp:sp>
    <dsp:sp modelId="{A9A82BD5-AB3B-4BF7-AE4E-0F5883AFA66B}">
      <dsp:nvSpPr>
        <dsp:cNvPr id="0" name=""/>
        <dsp:cNvSpPr/>
      </dsp:nvSpPr>
      <dsp:spPr>
        <a:xfrm>
          <a:off x="0" y="3543616"/>
          <a:ext cx="4368247" cy="1653508"/>
        </a:xfrm>
        <a:prstGeom prst="trapezoid">
          <a:avLst>
            <a:gd name="adj" fmla="val 4161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dirty="0"/>
            <a:t>Tier III  80-85%</a:t>
          </a:r>
        </a:p>
        <a:p>
          <a:pPr marL="0" lvl="0" indent="0" algn="ctr" defTabSz="711200">
            <a:lnSpc>
              <a:spcPct val="90000"/>
            </a:lnSpc>
            <a:spcBef>
              <a:spcPct val="0"/>
            </a:spcBef>
            <a:spcAft>
              <a:spcPct val="35000"/>
            </a:spcAft>
            <a:buNone/>
          </a:pPr>
          <a:r>
            <a:rPr lang="en-US" sz="1600" b="0" kern="1200" dirty="0"/>
            <a:t>Study &amp; Relaxation Space</a:t>
          </a:r>
        </a:p>
        <a:p>
          <a:pPr marL="0" lvl="0" indent="0" algn="ctr" defTabSz="711200">
            <a:lnSpc>
              <a:spcPct val="90000"/>
            </a:lnSpc>
            <a:spcBef>
              <a:spcPct val="0"/>
            </a:spcBef>
            <a:spcAft>
              <a:spcPct val="35000"/>
            </a:spcAft>
            <a:buNone/>
          </a:pPr>
          <a:r>
            <a:rPr lang="en-US" sz="1600" b="0" kern="1200" dirty="0"/>
            <a:t>Events for Connection &amp; Well-Being</a:t>
          </a:r>
        </a:p>
        <a:p>
          <a:pPr marL="0" lvl="0" indent="0" algn="ctr" defTabSz="711200">
            <a:lnSpc>
              <a:spcPct val="90000"/>
            </a:lnSpc>
            <a:spcBef>
              <a:spcPct val="0"/>
            </a:spcBef>
            <a:spcAft>
              <a:spcPct val="35000"/>
            </a:spcAft>
            <a:buNone/>
          </a:pPr>
          <a:r>
            <a:rPr lang="en-US" sz="1600" b="0" kern="1200" dirty="0"/>
            <a:t>Prevention Education </a:t>
          </a:r>
        </a:p>
        <a:p>
          <a:pPr marL="0" lvl="0" indent="0" algn="ctr" defTabSz="711200">
            <a:lnSpc>
              <a:spcPct val="90000"/>
            </a:lnSpc>
            <a:spcBef>
              <a:spcPct val="0"/>
            </a:spcBef>
            <a:spcAft>
              <a:spcPct val="35000"/>
            </a:spcAft>
            <a:buNone/>
          </a:pPr>
          <a:r>
            <a:rPr lang="en-US" sz="1600" b="0" kern="1200" dirty="0"/>
            <a:t>Mental Health Minute</a:t>
          </a:r>
        </a:p>
      </dsp:txBody>
      <dsp:txXfrm>
        <a:off x="764443" y="3543616"/>
        <a:ext cx="2839361" cy="165350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6BEF8E-322B-4EAE-B49F-9764FEFF12D5}"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DC34D-A8BD-4E3C-AC77-7978512C6F4D}" type="slidenum">
              <a:rPr lang="en-US" smtClean="0"/>
              <a:t>‹#›</a:t>
            </a:fld>
            <a:endParaRPr lang="en-US"/>
          </a:p>
        </p:txBody>
      </p:sp>
    </p:spTree>
    <p:extLst>
      <p:ext uri="{BB962C8B-B14F-4D97-AF65-F5344CB8AC3E}">
        <p14:creationId xmlns:p14="http://schemas.microsoft.com/office/powerpoint/2010/main" val="253182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1</a:t>
            </a:fld>
            <a:endParaRPr lang="en-US"/>
          </a:p>
        </p:txBody>
      </p:sp>
    </p:spTree>
    <p:extLst>
      <p:ext uri="{BB962C8B-B14F-4D97-AF65-F5344CB8AC3E}">
        <p14:creationId xmlns:p14="http://schemas.microsoft.com/office/powerpoint/2010/main" val="353233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Marketing – robust webpage, Instagram, CARES registered on Google Maps, tag lines, signature event.  Sharing our work with publications and conference presentations. </a:t>
            </a:r>
          </a:p>
          <a:p>
            <a:r>
              <a:rPr lang="en-US" dirty="0"/>
              <a:t>Student led – CARES Hub Advisory Council, Purdue THINK, PESC Survey </a:t>
            </a:r>
          </a:p>
        </p:txBody>
      </p:sp>
      <p:sp>
        <p:nvSpPr>
          <p:cNvPr id="4" name="Slide Number Placeholder 3"/>
          <p:cNvSpPr>
            <a:spLocks noGrp="1"/>
          </p:cNvSpPr>
          <p:nvPr>
            <p:ph type="sldNum" sz="quarter" idx="5"/>
          </p:nvPr>
        </p:nvSpPr>
        <p:spPr/>
        <p:txBody>
          <a:bodyPr/>
          <a:lstStyle/>
          <a:p>
            <a:fld id="{237BF745-0557-B241-863F-056113C7032A}" type="slidenum">
              <a:rPr lang="en-US" smtClean="0"/>
              <a:t>11</a:t>
            </a:fld>
            <a:endParaRPr lang="en-US"/>
          </a:p>
        </p:txBody>
      </p:sp>
    </p:spTree>
    <p:extLst>
      <p:ext uri="{BB962C8B-B14F-4D97-AF65-F5344CB8AC3E}">
        <p14:creationId xmlns:p14="http://schemas.microsoft.com/office/powerpoint/2010/main" val="3229091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Data from 8/19 – 10/31/24 – 11 weeks.  </a:t>
            </a:r>
          </a:p>
          <a:p>
            <a:r>
              <a:rPr lang="en-US" dirty="0"/>
              <a:t>Jennie 36 per week.  CAPS therapists see 26 students per week.  Daily walk-ins from 12:30 – 1:30 with Jennie.  80% decrease in stress.  62% decrease in depressive symptoms.</a:t>
            </a:r>
          </a:p>
          <a:p>
            <a:r>
              <a:rPr lang="en-US" dirty="0"/>
              <a:t>LEGO Event – 19 teams, completely full event.  Individual registrations and team table visits. Fun, thank </a:t>
            </a:r>
            <a:r>
              <a:rPr lang="en-US" dirty="0" err="1"/>
              <a:t>yous</a:t>
            </a:r>
            <a:r>
              <a:rPr lang="en-US" dirty="0"/>
              <a:t>, requests for a repeat event. One Indy engineering student joined us too!</a:t>
            </a:r>
          </a:p>
        </p:txBody>
      </p:sp>
      <p:sp>
        <p:nvSpPr>
          <p:cNvPr id="4" name="Slide Number Placeholder 3"/>
          <p:cNvSpPr>
            <a:spLocks noGrp="1"/>
          </p:cNvSpPr>
          <p:nvPr>
            <p:ph type="sldNum" sz="quarter" idx="5"/>
          </p:nvPr>
        </p:nvSpPr>
        <p:spPr/>
        <p:txBody>
          <a:bodyPr/>
          <a:lstStyle/>
          <a:p>
            <a:fld id="{237BF745-0557-B241-863F-056113C7032A}" type="slidenum">
              <a:rPr lang="en-US" smtClean="0"/>
              <a:t>12</a:t>
            </a:fld>
            <a:endParaRPr lang="en-US"/>
          </a:p>
        </p:txBody>
      </p:sp>
    </p:spTree>
    <p:extLst>
      <p:ext uri="{BB962C8B-B14F-4D97-AF65-F5344CB8AC3E}">
        <p14:creationId xmlns:p14="http://schemas.microsoft.com/office/powerpoint/2010/main" val="2211350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5" y="1543324"/>
            <a:ext cx="11266715" cy="4454706"/>
          </a:xfrm>
        </p:spPr>
        <p:txBody>
          <a:bodyPr>
            <a:normAutofit/>
          </a:bodyPr>
          <a:lstStyle>
            <a:lvl1pPr>
              <a:defRPr sz="1800" b="0" i="0">
                <a:latin typeface="Acumin Pro" panose="020B0504020202020204" pitchFamily="34" charset="77"/>
              </a:defRPr>
            </a:lvl1pPr>
            <a:lvl2pPr>
              <a:defRPr sz="1700" b="0" i="0">
                <a:latin typeface="Acumin Pro" panose="020B0504020202020204" pitchFamily="34" charset="77"/>
              </a:defRPr>
            </a:lvl2pPr>
            <a:lvl3pPr>
              <a:defRPr sz="1600" b="0" i="0">
                <a:latin typeface="Acumin Pro" panose="020B0504020202020204" pitchFamily="34" charset="77"/>
              </a:defRPr>
            </a:lvl3pPr>
            <a:lvl4pPr>
              <a:defRPr sz="1125"/>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lvl1pPr fontAlgn="b">
              <a:defRPr/>
            </a:lvl1pPr>
          </a:lstStyle>
          <a:p>
            <a:r>
              <a:rPr lang="en-US" dirty="0"/>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6" name="Footer Placeholder 5">
            <a:extLst>
              <a:ext uri="{FF2B5EF4-FFF2-40B4-BE49-F238E27FC236}">
                <a16:creationId xmlns:a16="http://schemas.microsoft.com/office/drawing/2014/main" id="{0BF54FE2-5844-7885-7089-16924C393EB6}"/>
              </a:ext>
            </a:extLst>
          </p:cNvPr>
          <p:cNvSpPr>
            <a:spLocks noGrp="1"/>
          </p:cNvSpPr>
          <p:nvPr>
            <p:ph type="ftr" sz="quarter" idx="15"/>
          </p:nvPr>
        </p:nvSpPr>
        <p:spPr/>
        <p:txBody>
          <a:bodyPr/>
          <a:lstStyle/>
          <a:p>
            <a:pPr algn="r"/>
            <a:r>
              <a:rPr lang="en-US"/>
              <a:t>3/31/23            ‹#›</a:t>
            </a:r>
            <a:endParaRPr lang="en-US" dirty="0"/>
          </a:p>
        </p:txBody>
      </p:sp>
      <p:pic>
        <p:nvPicPr>
          <p:cNvPr id="13" name="Picture 12">
            <a:extLst>
              <a:ext uri="{FF2B5EF4-FFF2-40B4-BE49-F238E27FC236}">
                <a16:creationId xmlns:a16="http://schemas.microsoft.com/office/drawing/2014/main" id="{69F76393-33C8-0244-A117-D97655079CBB}"/>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162690368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5" y="1543324"/>
            <a:ext cx="11266715" cy="4454706"/>
          </a:xfrm>
        </p:spPr>
        <p:txBody>
          <a:bodyPr>
            <a:normAutofit/>
          </a:bodyPr>
          <a:lstStyle>
            <a:lvl1pPr>
              <a:defRPr sz="1350" b="0" i="0">
                <a:latin typeface="Acumin Pro" panose="020B0504020202020204" pitchFamily="34" charset="77"/>
              </a:defRPr>
            </a:lvl1pPr>
            <a:lvl2pPr>
              <a:defRPr sz="1275" b="0" i="0">
                <a:latin typeface="Acumin Pro" panose="020B0504020202020204" pitchFamily="34" charset="77"/>
              </a:defRPr>
            </a:lvl2pPr>
            <a:lvl3pPr>
              <a:defRPr sz="1200" b="0" i="0">
                <a:latin typeface="Acumin Pro" panose="020B0504020202020204" pitchFamily="34" charset="77"/>
              </a:defRPr>
            </a:lvl3pPr>
            <a:lvl4pPr>
              <a:defRPr sz="844"/>
            </a:lvl4pPr>
            <a:lvl5pPr>
              <a:defRPr sz="788"/>
            </a:lvl5pPr>
            <a:lvl6pPr>
              <a:defRPr sz="1125"/>
            </a:lvl6pPr>
            <a:lvl7pPr>
              <a:defRPr sz="1125"/>
            </a:lvl7pPr>
            <a:lvl8pPr>
              <a:defRPr sz="1125"/>
            </a:lvl8pPr>
            <a:lvl9pPr>
              <a:defRPr sz="1125"/>
            </a:lvl9pPr>
          </a:lstStyle>
          <a:p>
            <a:pPr lvl="0"/>
            <a:r>
              <a:rPr lang="en-US" dirty="0"/>
              <a:t>Click to edit Master text styles</a:t>
            </a:r>
          </a:p>
          <a:p>
            <a:pPr lvl="1"/>
            <a:r>
              <a:rPr lang="en-US" dirty="0"/>
              <a:t>Second level</a:t>
            </a:r>
          </a:p>
          <a:p>
            <a:pPr lvl="2"/>
            <a:r>
              <a:rPr lang="en-US" dirty="0"/>
              <a:t>Third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lvl1pPr fontAlgn="b">
              <a:defRPr/>
            </a:lvl1pPr>
          </a:lstStyle>
          <a:p>
            <a:r>
              <a:rPr lang="en-US" dirty="0"/>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15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6" name="Footer Placeholder 5">
            <a:extLst>
              <a:ext uri="{FF2B5EF4-FFF2-40B4-BE49-F238E27FC236}">
                <a16:creationId xmlns:a16="http://schemas.microsoft.com/office/drawing/2014/main" id="{0BF54FE2-5844-7885-7089-16924C393EB6}"/>
              </a:ext>
            </a:extLst>
          </p:cNvPr>
          <p:cNvSpPr>
            <a:spLocks noGrp="1"/>
          </p:cNvSpPr>
          <p:nvPr>
            <p:ph type="ftr" sz="quarter" idx="15"/>
          </p:nvPr>
        </p:nvSpPr>
        <p:spPr/>
        <p:txBody>
          <a:bodyPr/>
          <a:lstStyle/>
          <a:p>
            <a:pPr algn="r"/>
            <a:r>
              <a:rPr lang="en-US"/>
              <a:t>3/31/23            ‹#›</a:t>
            </a:r>
            <a:endParaRPr lang="en-US" dirty="0"/>
          </a:p>
        </p:txBody>
      </p:sp>
      <p:pic>
        <p:nvPicPr>
          <p:cNvPr id="13" name="Picture 12">
            <a:extLst>
              <a:ext uri="{FF2B5EF4-FFF2-40B4-BE49-F238E27FC236}">
                <a16:creationId xmlns:a16="http://schemas.microsoft.com/office/drawing/2014/main" id="{69F76393-33C8-0244-A117-D97655079CBB}"/>
              </a:ext>
            </a:extLst>
          </p:cNvPr>
          <p:cNvPicPr>
            <a:picLocks noChangeAspect="1"/>
          </p:cNvPicPr>
          <p:nvPr userDrawn="1"/>
        </p:nvPicPr>
        <p:blipFill>
          <a:blip r:embed="rId2"/>
          <a:stretch>
            <a:fillRect/>
          </a:stretch>
        </p:blipFill>
        <p:spPr>
          <a:xfrm>
            <a:off x="442804" y="6253673"/>
            <a:ext cx="4375384" cy="347457"/>
          </a:xfrm>
          <a:prstGeom prst="rect">
            <a:avLst/>
          </a:prstGeom>
        </p:spPr>
      </p:pic>
    </p:spTree>
    <p:extLst>
      <p:ext uri="{BB962C8B-B14F-4D97-AF65-F5344CB8AC3E}">
        <p14:creationId xmlns:p14="http://schemas.microsoft.com/office/powerpoint/2010/main" val="162690368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7" y="1543325"/>
            <a:ext cx="5862679"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61" y="1543322"/>
            <a:ext cx="5129927" cy="4307573"/>
          </a:xfrm>
        </p:spPr>
        <p:txBody>
          <a:bodyPr>
            <a:normAutofit/>
          </a:bodyPr>
          <a:lstStyle>
            <a:lvl1pPr marL="0" indent="0">
              <a:buNone/>
              <a:defRPr sz="18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lvl1pPr fontAlgn="b">
              <a:defRPr/>
            </a:lvl1pPr>
          </a:lstStyle>
          <a:p>
            <a:r>
              <a:rPr lang="en-US" dirty="0"/>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8" y="3795306"/>
            <a:ext cx="2844188"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7" y="3795304"/>
            <a:ext cx="2844188"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Footer Placeholder 1">
            <a:extLst>
              <a:ext uri="{FF2B5EF4-FFF2-40B4-BE49-F238E27FC236}">
                <a16:creationId xmlns:a16="http://schemas.microsoft.com/office/drawing/2014/main" id="{6DA9D6A4-F44C-720B-EF21-A331231A6477}"/>
              </a:ext>
            </a:extLst>
          </p:cNvPr>
          <p:cNvSpPr>
            <a:spLocks noGrp="1"/>
          </p:cNvSpPr>
          <p:nvPr>
            <p:ph type="ftr" sz="quarter" idx="16"/>
          </p:nvPr>
        </p:nvSpPr>
        <p:spPr/>
        <p:txBody>
          <a:bodyPr/>
          <a:lstStyle/>
          <a:p>
            <a:pPr algn="r"/>
            <a:r>
              <a:rPr lang="en-US"/>
              <a:t>3/31/23            ‹#›</a:t>
            </a:r>
            <a:endParaRPr lang="en-US" dirty="0"/>
          </a:p>
        </p:txBody>
      </p:sp>
      <p:pic>
        <p:nvPicPr>
          <p:cNvPr id="18" name="Picture 17">
            <a:extLst>
              <a:ext uri="{FF2B5EF4-FFF2-40B4-BE49-F238E27FC236}">
                <a16:creationId xmlns:a16="http://schemas.microsoft.com/office/drawing/2014/main" id="{2506DF57-624C-3D4C-9311-96AE05CC4C66}"/>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15882444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1" y="2466282"/>
            <a:ext cx="7981645" cy="719757"/>
          </a:xfrm>
        </p:spPr>
        <p:txBody>
          <a:bodyPr>
            <a:noAutofit/>
          </a:bodyPr>
          <a:lstStyle>
            <a:lvl1pPr>
              <a:defRPr sz="7200" cap="none">
                <a:solidFill>
                  <a:schemeClr val="tx1"/>
                </a:solidFill>
              </a:defRPr>
            </a:lvl1pPr>
          </a:lstStyle>
          <a:p>
            <a:r>
              <a:rPr lang="en-US" dirty="0"/>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41" y="3434012"/>
            <a:ext cx="7874567" cy="449263"/>
          </a:xfrm>
        </p:spPr>
        <p:txBody>
          <a:bodyPr>
            <a:normAutofit/>
          </a:bodyPr>
          <a:lstStyle>
            <a:lvl1pPr marL="0" indent="0">
              <a:buFontTx/>
              <a:buNone/>
              <a:defRPr sz="1800" b="0" i="0">
                <a:solidFill>
                  <a:schemeClr val="tx1"/>
                </a:solidFill>
                <a:latin typeface="Acumin Pro"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add contact info</a:t>
            </a:r>
          </a:p>
        </p:txBody>
      </p:sp>
      <p:pic>
        <p:nvPicPr>
          <p:cNvPr id="7" name="Picture 6">
            <a:extLst>
              <a:ext uri="{FF2B5EF4-FFF2-40B4-BE49-F238E27FC236}">
                <a16:creationId xmlns:a16="http://schemas.microsoft.com/office/drawing/2014/main" id="{5A19E352-9704-594E-BAD1-167251E51BAB}"/>
              </a:ext>
            </a:extLst>
          </p:cNvPr>
          <p:cNvPicPr>
            <a:picLocks noChangeAspect="1"/>
          </p:cNvPicPr>
          <p:nvPr userDrawn="1"/>
        </p:nvPicPr>
        <p:blipFill>
          <a:blip r:embed="rId3"/>
          <a:stretch>
            <a:fillRect/>
          </a:stretch>
        </p:blipFill>
        <p:spPr>
          <a:xfrm>
            <a:off x="1008179" y="5839623"/>
            <a:ext cx="5416061" cy="430099"/>
          </a:xfrm>
          <a:prstGeom prst="rect">
            <a:avLst/>
          </a:prstGeom>
        </p:spPr>
      </p:pic>
    </p:spTree>
    <p:extLst>
      <p:ext uri="{BB962C8B-B14F-4D97-AF65-F5344CB8AC3E}">
        <p14:creationId xmlns:p14="http://schemas.microsoft.com/office/powerpoint/2010/main" val="161802538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lvl1pPr fontAlgn="b">
              <a:defRPr/>
            </a:lvl1pPr>
          </a:lstStyle>
          <a:p>
            <a:r>
              <a:rPr lang="en-US" dirty="0"/>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8" y="1543324"/>
            <a:ext cx="5413169" cy="4390338"/>
          </a:xfrm>
        </p:spPr>
        <p:txBody>
          <a:bodyPr>
            <a:normAutofit/>
          </a:bodyPr>
          <a:lstStyle>
            <a:lvl1pPr>
              <a:defRPr sz="1800" b="0" i="0">
                <a:latin typeface="Acumin Pro" panose="020B0504020202020204" pitchFamily="34" charset="77"/>
              </a:defRPr>
            </a:lvl1pPr>
            <a:lvl2pPr>
              <a:defRPr sz="1700" b="0" i="0">
                <a:latin typeface="Acumin Pro" panose="020B0504020202020204" pitchFamily="34" charset="77"/>
              </a:defRPr>
            </a:lvl2pPr>
            <a:lvl3pPr>
              <a:defRPr sz="1600" b="0" i="0">
                <a:latin typeface="Acumin Pro" panose="020B0504020202020204" pitchFamily="34" charset="77"/>
              </a:defRPr>
            </a:lvl3pPr>
            <a:lvl4pPr>
              <a:defRPr sz="1125"/>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1800" b="0" i="0">
                <a:latin typeface="Acumin Pro" panose="020B0504020202020204" pitchFamily="34" charset="77"/>
              </a:defRPr>
            </a:lvl1pPr>
            <a:lvl2pPr>
              <a:defRPr sz="1700" b="0" i="0">
                <a:latin typeface="Acumin Pro" panose="020B0504020202020204" pitchFamily="34" charset="77"/>
              </a:defRPr>
            </a:lvl2pPr>
            <a:lvl3pPr>
              <a:defRPr sz="1600" b="0" i="0">
                <a:latin typeface="Acumin Pro" panose="020B0504020202020204" pitchFamily="34" charset="77"/>
              </a:defRPr>
            </a:lvl3pPr>
            <a:lvl4pPr>
              <a:defRPr sz="1125"/>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3" name="Footer Placeholder 2">
            <a:extLst>
              <a:ext uri="{FF2B5EF4-FFF2-40B4-BE49-F238E27FC236}">
                <a16:creationId xmlns:a16="http://schemas.microsoft.com/office/drawing/2014/main" id="{73E23E79-165A-C0A0-34F4-D4CD4FAC54E2}"/>
              </a:ext>
            </a:extLst>
          </p:cNvPr>
          <p:cNvSpPr>
            <a:spLocks noGrp="1"/>
          </p:cNvSpPr>
          <p:nvPr>
            <p:ph type="ftr" sz="quarter" idx="14"/>
          </p:nvPr>
        </p:nvSpPr>
        <p:spPr/>
        <p:txBody>
          <a:bodyPr/>
          <a:lstStyle/>
          <a:p>
            <a:pPr algn="r"/>
            <a:r>
              <a:rPr lang="en-US"/>
              <a:t>3/31/23            ‹#›</a:t>
            </a:r>
            <a:endParaRPr lang="en-US" dirty="0"/>
          </a:p>
        </p:txBody>
      </p:sp>
      <p:pic>
        <p:nvPicPr>
          <p:cNvPr id="16" name="Picture 15">
            <a:extLst>
              <a:ext uri="{FF2B5EF4-FFF2-40B4-BE49-F238E27FC236}">
                <a16:creationId xmlns:a16="http://schemas.microsoft.com/office/drawing/2014/main" id="{E5EEFC3C-29D1-EA4A-9C0C-4952B6183839}"/>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3639963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92036"/>
            <a:ext cx="3541792" cy="365760"/>
          </a:xfrm>
        </p:spPr>
        <p:txBody>
          <a:bodyPr>
            <a:normAutofit/>
          </a:bodyPr>
          <a:lstStyle>
            <a:lvl1pPr marL="0" indent="0">
              <a:buNone/>
              <a:defRPr sz="14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lvl1pPr fontAlgn="b">
              <a:defRPr/>
            </a:lvl1pPr>
          </a:lstStyle>
          <a:p>
            <a:r>
              <a:rPr lang="en-US" dirty="0"/>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1"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5"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1"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92036"/>
            <a:ext cx="3541792" cy="365760"/>
          </a:xfrm>
        </p:spPr>
        <p:txBody>
          <a:bodyPr>
            <a:normAutofit/>
          </a:bodyPr>
          <a:lstStyle>
            <a:lvl1pPr marL="0" indent="0">
              <a:buNone/>
              <a:defRPr sz="14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292036"/>
            <a:ext cx="3541792" cy="365760"/>
          </a:xfrm>
        </p:spPr>
        <p:txBody>
          <a:bodyPr>
            <a:normAutofit/>
          </a:bodyPr>
          <a:lstStyle>
            <a:lvl1pPr marL="0" indent="0">
              <a:buNone/>
              <a:defRPr sz="14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85387"/>
            <a:ext cx="3541792" cy="365760"/>
          </a:xfrm>
        </p:spPr>
        <p:txBody>
          <a:bodyPr>
            <a:normAutofit/>
          </a:bodyPr>
          <a:lstStyle>
            <a:lvl1pPr marL="0" indent="0">
              <a:buNone/>
              <a:defRPr sz="14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9"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3"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9"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85387"/>
            <a:ext cx="3541792" cy="365760"/>
          </a:xfrm>
        </p:spPr>
        <p:txBody>
          <a:bodyPr>
            <a:normAutofit/>
          </a:bodyPr>
          <a:lstStyle>
            <a:lvl1pPr marL="0" indent="0">
              <a:buNone/>
              <a:defRPr sz="14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85387"/>
            <a:ext cx="3541792" cy="365760"/>
          </a:xfrm>
        </p:spPr>
        <p:txBody>
          <a:bodyPr>
            <a:normAutofit/>
          </a:bodyPr>
          <a:lstStyle>
            <a:lvl1pPr marL="0" indent="0">
              <a:buNone/>
              <a:defRPr sz="14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2" name="Footer Placeholder 1">
            <a:extLst>
              <a:ext uri="{FF2B5EF4-FFF2-40B4-BE49-F238E27FC236}">
                <a16:creationId xmlns:a16="http://schemas.microsoft.com/office/drawing/2014/main" id="{E0D3EBD5-219C-5B88-5FAA-E3535228FBDB}"/>
              </a:ext>
            </a:extLst>
          </p:cNvPr>
          <p:cNvSpPr>
            <a:spLocks noGrp="1"/>
          </p:cNvSpPr>
          <p:nvPr>
            <p:ph type="ftr" sz="quarter" idx="26"/>
          </p:nvPr>
        </p:nvSpPr>
        <p:spPr/>
        <p:txBody>
          <a:bodyPr/>
          <a:lstStyle/>
          <a:p>
            <a:pPr algn="r"/>
            <a:r>
              <a:rPr lang="en-US"/>
              <a:t>3/31/23            ‹#›</a:t>
            </a:r>
            <a:endParaRPr lang="en-US" dirty="0"/>
          </a:p>
        </p:txBody>
      </p:sp>
      <p:sp>
        <p:nvSpPr>
          <p:cNvPr id="7" name="Text Placeholder 13">
            <a:extLst>
              <a:ext uri="{FF2B5EF4-FFF2-40B4-BE49-F238E27FC236}">
                <a16:creationId xmlns:a16="http://schemas.microsoft.com/office/drawing/2014/main" id="{7EDCCCDC-B335-96CB-3A28-8C862E3B1B58}"/>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pic>
        <p:nvPicPr>
          <p:cNvPr id="29" name="Picture 28">
            <a:extLst>
              <a:ext uri="{FF2B5EF4-FFF2-40B4-BE49-F238E27FC236}">
                <a16:creationId xmlns:a16="http://schemas.microsoft.com/office/drawing/2014/main" id="{0D166CBA-B0A5-A540-9E01-87761E8E4E2C}"/>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2750330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lvl1pPr fontAlgn="b">
              <a:defRPr/>
            </a:lvl1pPr>
          </a:lstStyle>
          <a:p>
            <a:r>
              <a:rPr lang="en-US" dirty="0"/>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5" y="1542764"/>
            <a:ext cx="261101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4"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2" y="3651152"/>
            <a:ext cx="261101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70" y="3651152"/>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2"/>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9" name="Footer Placeholder 18">
            <a:extLst>
              <a:ext uri="{FF2B5EF4-FFF2-40B4-BE49-F238E27FC236}">
                <a16:creationId xmlns:a16="http://schemas.microsoft.com/office/drawing/2014/main" id="{0B1371B0-95CE-4462-18BB-F77CBC19BF86}"/>
              </a:ext>
            </a:extLst>
          </p:cNvPr>
          <p:cNvSpPr>
            <a:spLocks noGrp="1"/>
          </p:cNvSpPr>
          <p:nvPr>
            <p:ph type="ftr" sz="quarter" idx="21"/>
          </p:nvPr>
        </p:nvSpPr>
        <p:spPr/>
        <p:txBody>
          <a:bodyPr/>
          <a:lstStyle/>
          <a:p>
            <a:pPr algn="r"/>
            <a:r>
              <a:rPr lang="en-US"/>
              <a:t>3/31/23            ‹#›</a:t>
            </a:r>
            <a:endParaRPr lang="en-US" dirty="0"/>
          </a:p>
        </p:txBody>
      </p:sp>
      <p:pic>
        <p:nvPicPr>
          <p:cNvPr id="23" name="Picture 22">
            <a:extLst>
              <a:ext uri="{FF2B5EF4-FFF2-40B4-BE49-F238E27FC236}">
                <a16:creationId xmlns:a16="http://schemas.microsoft.com/office/drawing/2014/main" id="{F631A4A5-899F-8948-AFF2-A9EECA71DA07}"/>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168931317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3" y="457200"/>
            <a:ext cx="4314823" cy="964096"/>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3" y="1570385"/>
            <a:ext cx="4314823" cy="4298605"/>
          </a:xfrm>
        </p:spPr>
        <p:txBody>
          <a:bodyPr>
            <a:normAutofit/>
          </a:bodyPr>
          <a:lstStyle>
            <a:lvl1pPr marL="0" indent="0">
              <a:buNone/>
              <a:defRPr sz="1800" b="0" i="0">
                <a:latin typeface="Acumin Pro" panose="020B0504020202020204" pitchFamily="34"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3" y="457200"/>
            <a:ext cx="6662927" cy="5411788"/>
          </a:xfrm>
        </p:spPr>
        <p:txBody>
          <a:bodyPr>
            <a:normAutofit/>
          </a:bodyPr>
          <a:lstStyle>
            <a:lvl1pPr>
              <a:defRPr sz="1800" b="0" i="0">
                <a:latin typeface="Acumin Pro" panose="020B0504020202020204" pitchFamily="34" charset="77"/>
              </a:defRPr>
            </a:lvl1pPr>
            <a:lvl2pPr>
              <a:defRPr sz="1700" b="0" i="0">
                <a:latin typeface="Acumin Pro" panose="020B0504020202020204" pitchFamily="34" charset="77"/>
              </a:defRPr>
            </a:lvl2pPr>
            <a:lvl3pPr>
              <a:defRPr sz="1600" b="0" i="0">
                <a:latin typeface="Acumin Pro" panose="020B0504020202020204" pitchFamily="34" charset="77"/>
              </a:defRPr>
            </a:lvl3pPr>
            <a:lvl4pPr>
              <a:defRPr sz="1125"/>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D1CC4977-AD33-556A-2AED-7416F7D43900}"/>
              </a:ext>
            </a:extLst>
          </p:cNvPr>
          <p:cNvSpPr>
            <a:spLocks noGrp="1"/>
          </p:cNvSpPr>
          <p:nvPr>
            <p:ph type="ftr" sz="quarter" idx="10"/>
          </p:nvPr>
        </p:nvSpPr>
        <p:spPr/>
        <p:txBody>
          <a:bodyPr/>
          <a:lstStyle/>
          <a:p>
            <a:pPr algn="r"/>
            <a:r>
              <a:rPr lang="en-US"/>
              <a:t>3/31/23            ‹#›</a:t>
            </a:r>
            <a:endParaRPr lang="en-US" dirty="0"/>
          </a:p>
        </p:txBody>
      </p:sp>
      <p:pic>
        <p:nvPicPr>
          <p:cNvPr id="13" name="Picture 12">
            <a:extLst>
              <a:ext uri="{FF2B5EF4-FFF2-40B4-BE49-F238E27FC236}">
                <a16:creationId xmlns:a16="http://schemas.microsoft.com/office/drawing/2014/main" id="{7D2DB49B-3FD4-EF4C-B023-17613C9AF552}"/>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406290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1" y="1543324"/>
            <a:ext cx="11266713" cy="4454706"/>
          </a:xfrm>
        </p:spPr>
        <p:txBody>
          <a:bodyPr numCol="1">
            <a:noAutofit/>
          </a:bodyPr>
          <a:lstStyle>
            <a:lvl1pPr marL="0" indent="0" algn="l" fontAlgn="t">
              <a:buFontTx/>
              <a:buNone/>
              <a:defRPr sz="180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lvl1pPr fontAlgn="b">
              <a:defRPr/>
            </a:lvl1pPr>
          </a:lstStyle>
          <a:p>
            <a:r>
              <a:rPr lang="en-US" dirty="0"/>
              <a:t>Click to edit Master title style</a:t>
            </a:r>
          </a:p>
        </p:txBody>
      </p:sp>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r>
              <a:rPr lang="en-US"/>
              <a:t>3/31/23            ‹#›</a:t>
            </a:r>
            <a:endParaRPr lang="en-US" dirty="0"/>
          </a:p>
        </p:txBody>
      </p:sp>
      <p:pic>
        <p:nvPicPr>
          <p:cNvPr id="15" name="Picture 14">
            <a:extLst>
              <a:ext uri="{FF2B5EF4-FFF2-40B4-BE49-F238E27FC236}">
                <a16:creationId xmlns:a16="http://schemas.microsoft.com/office/drawing/2014/main" id="{B0226450-0A2C-4A4B-95A5-6E0D1BC45A72}"/>
              </a:ext>
            </a:extLst>
          </p:cNvPr>
          <p:cNvPicPr>
            <a:picLocks noChangeAspect="1"/>
          </p:cNvPicPr>
          <p:nvPr userDrawn="1"/>
        </p:nvPicPr>
        <p:blipFill>
          <a:blip r:embed="rId2"/>
          <a:stretch>
            <a:fillRect/>
          </a:stretch>
        </p:blipFill>
        <p:spPr>
          <a:xfrm>
            <a:off x="442804" y="6253671"/>
            <a:ext cx="4375384" cy="347457"/>
          </a:xfrm>
          <a:prstGeom prst="rect">
            <a:avLst/>
          </a:prstGeom>
        </p:spPr>
      </p:pic>
    </p:spTree>
    <p:extLst>
      <p:ext uri="{BB962C8B-B14F-4D97-AF65-F5344CB8AC3E}">
        <p14:creationId xmlns:p14="http://schemas.microsoft.com/office/powerpoint/2010/main" val="362843251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2BBC47-D7E9-E849-BE67-7366DB40877A}"/>
              </a:ext>
            </a:extLst>
          </p:cNvPr>
          <p:cNvPicPr>
            <a:picLocks noChangeAspect="1"/>
          </p:cNvPicPr>
          <p:nvPr userDrawn="1"/>
        </p:nvPicPr>
        <p:blipFill>
          <a:blip r:embed="rId2"/>
          <a:stretch>
            <a:fillRect/>
          </a:stretch>
        </p:blipFill>
        <p:spPr>
          <a:xfrm>
            <a:off x="1008179" y="5839623"/>
            <a:ext cx="5416063" cy="43009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8"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77279"/>
            <a:ext cx="9525473" cy="534037"/>
          </a:xfrm>
        </p:spPr>
        <p:txBody>
          <a:bodyPr>
            <a:noAutofit/>
          </a:bodyPr>
          <a:lstStyle>
            <a:lvl1pPr>
              <a:defRPr sz="4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40"/>
            <a:ext cx="9525473" cy="449263"/>
          </a:xfrm>
        </p:spPr>
        <p:txBody>
          <a:bodyPr>
            <a:noAutofit/>
          </a:bodyPr>
          <a:lstStyle>
            <a:lvl1pPr marL="0" indent="0">
              <a:buFontTx/>
              <a:buNone/>
              <a:defRPr sz="2000" b="0" i="0">
                <a:solidFill>
                  <a:schemeClr val="bg2"/>
                </a:solidFill>
                <a:latin typeface="Acumin Pro Semibold"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093721"/>
            <a:ext cx="9525473" cy="449263"/>
          </a:xfrm>
        </p:spPr>
        <p:txBody>
          <a:bodyPr>
            <a:normAutofit/>
          </a:bodyPr>
          <a:lstStyle>
            <a:lvl1pPr marL="0" indent="0">
              <a:buFontTx/>
              <a:buNone/>
              <a:defRPr sz="1400">
                <a:solidFill>
                  <a:schemeClr val="bg2"/>
                </a:solidFill>
                <a:latin typeface="Acumin Pro"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fld id="{C7124C19-F609-8C4C-8116-78E353E3E672}" type="datetime1">
              <a:rPr lang="en-US" smtClean="0"/>
              <a:t>3/29/23</a:t>
            </a:fld>
            <a:endParaRPr lang="en-US" dirty="0"/>
          </a:p>
        </p:txBody>
      </p:sp>
    </p:spTree>
    <p:extLst>
      <p:ext uri="{BB962C8B-B14F-4D97-AF65-F5344CB8AC3E}">
        <p14:creationId xmlns:p14="http://schemas.microsoft.com/office/powerpoint/2010/main" val="4214527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F19200A-5F39-EB36-4116-B2C1717CC7AD}"/>
              </a:ext>
            </a:extLst>
          </p:cNvPr>
          <p:cNvSpPr>
            <a:spLocks noGrp="1"/>
          </p:cNvSpPr>
          <p:nvPr>
            <p:ph type="ftr" sz="quarter" idx="3"/>
          </p:nvPr>
        </p:nvSpPr>
        <p:spPr>
          <a:xfrm>
            <a:off x="9948233" y="6295058"/>
            <a:ext cx="1786567" cy="323970"/>
          </a:xfrm>
          <a:prstGeom prst="rect">
            <a:avLst/>
          </a:prstGeom>
        </p:spPr>
        <p:txBody>
          <a:bodyPr vert="horz" lIns="91440" tIns="45720" rIns="91440" bIns="45720" rtlCol="0" anchor="ctr"/>
          <a:lstStyle>
            <a:lvl1pPr algn="ctr">
              <a:defRPr sz="1000">
                <a:solidFill>
                  <a:schemeClr val="tx1">
                    <a:tint val="75000"/>
                  </a:schemeClr>
                </a:solidFill>
                <a:latin typeface="Acumin Pro" panose="020B0504020202020204" pitchFamily="34" charset="77"/>
              </a:defRPr>
            </a:lvl1pPr>
          </a:lstStyle>
          <a:p>
            <a:pPr algn="r"/>
            <a:r>
              <a:rPr lang="en-US" dirty="0"/>
              <a:t>3/31/23            </a:t>
            </a:r>
            <a:fld id="{9F076166-0C3B-2C4F-B933-99EF0896CC39}" type="slidenum">
              <a:rPr lang="en-US" smtClean="0"/>
              <a:pPr algn="r"/>
              <a:t>‹#›</a:t>
            </a:fld>
            <a:endParaRPr lang="en-US" dirty="0"/>
          </a:p>
        </p:txBody>
      </p:sp>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5" y="385004"/>
            <a:ext cx="11266715"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5" y="1192696"/>
            <a:ext cx="11266715" cy="48379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25614813"/>
      </p:ext>
    </p:extLst>
  </p:cSld>
  <p:clrMap bg1="lt1" tx1="dk1" bg2="lt2" tx2="dk2" accent1="accent1" accent2="accent2" accent3="accent3" accent4="accent4" accent5="accent5" accent6="accent6" hlink="hlink" folHlink="folHlink"/>
  <p:sldLayoutIdLst>
    <p:sldLayoutId id="2147483688" r:id="rId1"/>
    <p:sldLayoutId id="2147483705" r:id="rId2"/>
    <p:sldLayoutId id="2147483703" r:id="rId3"/>
    <p:sldLayoutId id="2147483650" r:id="rId4"/>
    <p:sldLayoutId id="2147483707" r:id="rId5"/>
    <p:sldLayoutId id="2147483713" r:id="rId6"/>
    <p:sldLayoutId id="2147483719" r:id="rId7"/>
    <p:sldLayoutId id="2147483687" r:id="rId8"/>
    <p:sldLayoutId id="2147483649" r:id="rId9"/>
  </p:sldLayoutIdLst>
  <p:hf sldNum="0" hdr="0" dt="0"/>
  <p:txStyles>
    <p:titleStyle>
      <a:lvl1pPr algn="l" defTabSz="685800" rtl="0" eaLnBrk="1" fontAlgn="b" latinLnBrk="0" hangingPunct="1">
        <a:lnSpc>
          <a:spcPct val="90000"/>
        </a:lnSpc>
        <a:spcBef>
          <a:spcPct val="0"/>
        </a:spcBef>
        <a:buNone/>
        <a:defRPr lang="en-US" sz="3600" b="1" i="1" kern="1200" cap="none" baseline="0" dirty="0">
          <a:solidFill>
            <a:schemeClr val="tx1"/>
          </a:solidFill>
          <a:latin typeface="Acumin Pro Condensed Semibold" panose="020B0506020202020204" pitchFamily="34" charset="77"/>
          <a:ea typeface="+mj-ea"/>
          <a:cs typeface="+mj-cs"/>
        </a:defRPr>
      </a:lvl1pPr>
    </p:titleStyle>
    <p:bodyStyle>
      <a:lvl1pPr marL="171450" indent="-171450" algn="l" defTabSz="685800" rtl="0" eaLnBrk="1" latinLnBrk="0" hangingPunct="1">
        <a:lnSpc>
          <a:spcPct val="90000"/>
        </a:lnSpc>
        <a:spcBef>
          <a:spcPts val="750"/>
        </a:spcBef>
        <a:buFont typeface="Wingdings" pitchFamily="2" charset="2"/>
        <a:buChar char="§"/>
        <a:defRPr sz="1800" b="0" i="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700" b="0" i="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600" b="0" i="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200" b="0" i="0" kern="1200" baseline="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Wingdings" pitchFamily="2" charset="2"/>
        <a:buNone/>
        <a:defRPr sz="1050" b="0" i="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F19200A-5F39-EB36-4116-B2C1717CC7AD}"/>
              </a:ext>
            </a:extLst>
          </p:cNvPr>
          <p:cNvSpPr>
            <a:spLocks noGrp="1"/>
          </p:cNvSpPr>
          <p:nvPr>
            <p:ph type="ftr" sz="quarter" idx="3"/>
          </p:nvPr>
        </p:nvSpPr>
        <p:spPr>
          <a:xfrm>
            <a:off x="9948234" y="6295058"/>
            <a:ext cx="1786567" cy="323970"/>
          </a:xfrm>
          <a:prstGeom prst="rect">
            <a:avLst/>
          </a:prstGeom>
        </p:spPr>
        <p:txBody>
          <a:bodyPr vert="horz" lIns="91440" tIns="45720" rIns="91440" bIns="45720" rtlCol="0" anchor="ctr"/>
          <a:lstStyle>
            <a:lvl1pPr algn="ctr">
              <a:defRPr sz="750">
                <a:solidFill>
                  <a:schemeClr val="tx1">
                    <a:tint val="75000"/>
                  </a:schemeClr>
                </a:solidFill>
                <a:latin typeface="Acumin Pro" panose="020B0504020202020204" pitchFamily="34" charset="77"/>
              </a:defRPr>
            </a:lvl1pPr>
          </a:lstStyle>
          <a:p>
            <a:pPr algn="r"/>
            <a:r>
              <a:rPr lang="en-US" dirty="0"/>
              <a:t>3/31/23            </a:t>
            </a:r>
            <a:fld id="{9F076166-0C3B-2C4F-B933-99EF0896CC39}" type="slidenum">
              <a:rPr lang="en-US" smtClean="0"/>
              <a:pPr algn="r"/>
              <a:t>‹#›</a:t>
            </a:fld>
            <a:endParaRPr lang="en-US" dirty="0"/>
          </a:p>
        </p:txBody>
      </p:sp>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5" y="385004"/>
            <a:ext cx="11266715"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5" y="1192696"/>
            <a:ext cx="11266715" cy="48379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25614813"/>
      </p:ext>
    </p:extLst>
  </p:cSld>
  <p:clrMap bg1="lt1" tx1="dk1" bg2="lt2" tx2="dk2" accent1="accent1" accent2="accent2" accent3="accent3" accent4="accent4" accent5="accent5" accent6="accent6" hlink="hlink" folHlink="folHlink"/>
  <p:sldLayoutIdLst>
    <p:sldLayoutId id="2147483716" r:id="rId1"/>
  </p:sldLayoutIdLst>
  <p:hf sldNum="0" hdr="0" dt="0"/>
  <p:txStyles>
    <p:titleStyle>
      <a:lvl1pPr algn="l" defTabSz="685800" rtl="0" eaLnBrk="1" fontAlgn="b" latinLnBrk="0" hangingPunct="1">
        <a:lnSpc>
          <a:spcPct val="90000"/>
        </a:lnSpc>
        <a:spcBef>
          <a:spcPct val="0"/>
        </a:spcBef>
        <a:buNone/>
        <a:defRPr lang="en-US" sz="3600" b="1" i="1" kern="1200" cap="none" baseline="0" dirty="0">
          <a:solidFill>
            <a:schemeClr val="tx1"/>
          </a:solidFill>
          <a:latin typeface="Acumin Pro Condensed Semibold" panose="020B0506020202020204" pitchFamily="34" charset="77"/>
          <a:ea typeface="+mj-ea"/>
          <a:cs typeface="+mj-cs"/>
        </a:defRPr>
      </a:lvl1pPr>
    </p:titleStyle>
    <p:bodyStyle>
      <a:lvl1pPr marL="171450" indent="-171450" algn="l" defTabSz="685800" rtl="0" eaLnBrk="1" latinLnBrk="0" hangingPunct="1">
        <a:lnSpc>
          <a:spcPct val="90000"/>
        </a:lnSpc>
        <a:spcBef>
          <a:spcPts val="750"/>
        </a:spcBef>
        <a:buFont typeface="Wingdings" pitchFamily="2" charset="2"/>
        <a:buChar char="§"/>
        <a:defRPr sz="1800" b="0" i="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700" b="0" i="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600" b="0" i="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200" b="0" i="0" kern="1200" baseline="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Wingdings" pitchFamily="2" charset="2"/>
        <a:buNone/>
        <a:defRPr sz="1050" b="0" i="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eg"/><Relationship Id="rId2" Type="http://schemas.openxmlformats.org/officeDocument/2006/relationships/image" Target="../media/image17.jpg"/><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g"/><Relationship Id="rId7"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mailto:kmeaton@purdue.edu" TargetMode="Externa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deeplifequotes/7196807320/in/photostream/" TargetMode="External"/><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nam04.safelinks.protection.outlook.com/?url=https%3A%2F%2Fpurdueu-caps.titaniumhwc.com%2FCOE&amp;data=05%7C02%7Ckmeaton%40purdue.edu%7C6326c621fdca4473ef0c08dcc132fa6c%7C4130bd397c53419cb1e58758d6d63f21%7C0%7C0%7C638597671917027417%7CUnknown%7CTWFpbGZsb3d8eyJWIjoiMC4wLjAwMDAiLCJQIjoiV2luMzIiLCJBTiI6Ik1haWwiLCJXVCI6Mn0%3D%7C0%7C%7C%7C&amp;sdata=EoJHOA4qh4NwhRxXF1EuWH3FjfvhXk7whuZy3a4yOaM%3D&amp;reserved=0"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g"/><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p:txBody>
          <a:bodyPr/>
          <a:lstStyle/>
          <a:p>
            <a:pPr algn="ctr"/>
            <a:br>
              <a:rPr lang="en-US" b="1" dirty="0">
                <a:latin typeface="Acumin Pro Condensed Semibold" panose="020B0506020202020204" pitchFamily="34" charset="77"/>
              </a:rPr>
            </a:br>
            <a:r>
              <a:rPr lang="en-US" b="1" dirty="0">
                <a:latin typeface="Acumin Pro Condensed Semibold" panose="020B0506020202020204" pitchFamily="34" charset="77"/>
              </a:rPr>
              <a:t>Community</a:t>
            </a:r>
            <a:r>
              <a:rPr lang="en-US" dirty="0"/>
              <a:t>, Assistance and Resources for Engineering Students (CARES)  </a:t>
            </a:r>
            <a:br>
              <a:rPr lang="en-US" dirty="0"/>
            </a:br>
            <a:br>
              <a:rPr lang="en-US" dirty="0"/>
            </a:br>
            <a:endParaRPr lang="en-US" b="1" dirty="0">
              <a:latin typeface="Acumin Pro Condensed Semibold" panose="020B0506020202020204" pitchFamily="34" charset="77"/>
            </a:endParaRPr>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a:xfrm flipV="1">
            <a:off x="2291443" y="3078604"/>
            <a:ext cx="7144105" cy="229989"/>
          </a:xfrm>
        </p:spPr>
        <p:txBody>
          <a:bodyPr/>
          <a:lstStyle/>
          <a:p>
            <a:endParaRPr lang="en-US" dirty="0">
              <a:solidFill>
                <a:schemeClr val="bg2"/>
              </a:solidFill>
            </a:endParaRPr>
          </a:p>
        </p:txBody>
      </p:sp>
      <p:sp>
        <p:nvSpPr>
          <p:cNvPr id="4" name="Text Placeholder 3">
            <a:extLst>
              <a:ext uri="{FF2B5EF4-FFF2-40B4-BE49-F238E27FC236}">
                <a16:creationId xmlns:a16="http://schemas.microsoft.com/office/drawing/2014/main" id="{0C218A17-096C-AED1-C745-D58ECF2EFEFF}"/>
              </a:ext>
            </a:extLst>
          </p:cNvPr>
          <p:cNvSpPr>
            <a:spLocks noGrp="1"/>
          </p:cNvSpPr>
          <p:nvPr>
            <p:ph type="body" sz="quarter" idx="11"/>
          </p:nvPr>
        </p:nvSpPr>
        <p:spPr>
          <a:xfrm>
            <a:off x="2291443" y="3093721"/>
            <a:ext cx="7144105" cy="1635935"/>
          </a:xfrm>
        </p:spPr>
        <p:txBody>
          <a:bodyPr>
            <a:normAutofit/>
          </a:bodyPr>
          <a:lstStyle/>
          <a:p>
            <a:endParaRPr lang="en-US" dirty="0"/>
          </a:p>
          <a:p>
            <a:endParaRPr lang="en-US" dirty="0"/>
          </a:p>
          <a:p>
            <a:pPr algn="ctr"/>
            <a:r>
              <a:rPr lang="en-US" sz="2400" dirty="0"/>
              <a:t>Dr. Kristy Eaton, Director</a:t>
            </a:r>
          </a:p>
          <a:p>
            <a:pPr algn="ctr"/>
            <a:r>
              <a:rPr lang="en-US" sz="2400" dirty="0"/>
              <a:t>April 2025</a:t>
            </a:r>
          </a:p>
        </p:txBody>
      </p:sp>
    </p:spTree>
    <p:extLst>
      <p:ext uri="{BB962C8B-B14F-4D97-AF65-F5344CB8AC3E}">
        <p14:creationId xmlns:p14="http://schemas.microsoft.com/office/powerpoint/2010/main" val="4154997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9E6746-7F0D-0D82-0683-DFBEAF7313E8}"/>
              </a:ext>
            </a:extLst>
          </p:cNvPr>
          <p:cNvSpPr>
            <a:spLocks noGrp="1"/>
          </p:cNvSpPr>
          <p:nvPr>
            <p:ph type="body" sz="half" idx="2"/>
          </p:nvPr>
        </p:nvSpPr>
        <p:spPr>
          <a:xfrm>
            <a:off x="1850571" y="3292036"/>
            <a:ext cx="8588829" cy="365760"/>
          </a:xfrm>
        </p:spPr>
        <p:txBody>
          <a:bodyPr/>
          <a:lstStyle/>
          <a:p>
            <a:r>
              <a:rPr lang="en-US" dirty="0"/>
              <a:t>Find us on the 1</a:t>
            </a:r>
            <a:r>
              <a:rPr lang="en-US" baseline="30000" dirty="0"/>
              <a:t>st</a:t>
            </a:r>
            <a:r>
              <a:rPr lang="en-US" dirty="0"/>
              <a:t> floor of ARMS!                   Small group meeting space</a:t>
            </a:r>
          </a:p>
        </p:txBody>
      </p:sp>
      <p:sp>
        <p:nvSpPr>
          <p:cNvPr id="3" name="Title 2">
            <a:extLst>
              <a:ext uri="{FF2B5EF4-FFF2-40B4-BE49-F238E27FC236}">
                <a16:creationId xmlns:a16="http://schemas.microsoft.com/office/drawing/2014/main" id="{4CE59B08-A614-C050-941D-11DD3D03C9A3}"/>
              </a:ext>
            </a:extLst>
          </p:cNvPr>
          <p:cNvSpPr>
            <a:spLocks noGrp="1"/>
          </p:cNvSpPr>
          <p:nvPr>
            <p:ph type="title"/>
          </p:nvPr>
        </p:nvSpPr>
        <p:spPr>
          <a:xfrm>
            <a:off x="1734207" y="640659"/>
            <a:ext cx="8871458" cy="542871"/>
          </a:xfrm>
        </p:spPr>
        <p:txBody>
          <a:bodyPr>
            <a:noAutofit/>
          </a:bodyPr>
          <a:lstStyle/>
          <a:p>
            <a:r>
              <a:rPr lang="en-US" dirty="0"/>
              <a:t>Our Space in Armstrong  (1261 &amp; 1264)</a:t>
            </a:r>
          </a:p>
        </p:txBody>
      </p:sp>
      <p:pic>
        <p:nvPicPr>
          <p:cNvPr id="19" name="Picture Placeholder 18" descr="A room with a table and chairs&#10;&#10;Description automatically generated">
            <a:extLst>
              <a:ext uri="{FF2B5EF4-FFF2-40B4-BE49-F238E27FC236}">
                <a16:creationId xmlns:a16="http://schemas.microsoft.com/office/drawing/2014/main" id="{BE02D6AA-8BDC-907E-5C7A-17EC31C6D3D3}"/>
              </a:ext>
            </a:extLst>
          </p:cNvPr>
          <p:cNvPicPr>
            <a:picLocks noGrp="1" noChangeAspect="1"/>
          </p:cNvPicPr>
          <p:nvPr>
            <p:ph type="pic" idx="14"/>
          </p:nvPr>
        </p:nvPicPr>
        <p:blipFill>
          <a:blip r:embed="rId2"/>
          <a:srcRect l="37656" r="37656"/>
          <a:stretch>
            <a:fillRect/>
          </a:stretch>
        </p:blipFill>
        <p:spPr>
          <a:xfrm rot="5400000">
            <a:off x="2578100" y="1336675"/>
            <a:ext cx="501650" cy="1524000"/>
          </a:xfrm>
        </p:spPr>
      </p:pic>
      <p:pic>
        <p:nvPicPr>
          <p:cNvPr id="17" name="Picture Placeholder 16" descr="A room with chairs and a table&#10;&#10;Description automatically generated">
            <a:extLst>
              <a:ext uri="{FF2B5EF4-FFF2-40B4-BE49-F238E27FC236}">
                <a16:creationId xmlns:a16="http://schemas.microsoft.com/office/drawing/2014/main" id="{D52A7EAD-4E7F-509B-0803-C53A9D1000C1}"/>
              </a:ext>
            </a:extLst>
          </p:cNvPr>
          <p:cNvPicPr>
            <a:picLocks noGrp="1" noChangeAspect="1"/>
          </p:cNvPicPr>
          <p:nvPr>
            <p:ph type="pic" idx="16"/>
          </p:nvPr>
        </p:nvPicPr>
        <p:blipFill>
          <a:blip r:embed="rId3"/>
          <a:srcRect l="25150" r="25150"/>
          <a:stretch>
            <a:fillRect/>
          </a:stretch>
        </p:blipFill>
        <p:spPr>
          <a:xfrm rot="5400000">
            <a:off x="8129589" y="1109663"/>
            <a:ext cx="1749425" cy="2640012"/>
          </a:xfrm>
        </p:spPr>
      </p:pic>
      <p:pic>
        <p:nvPicPr>
          <p:cNvPr id="24" name="Picture Placeholder 23" descr="A room with chairs and a table&#10;&#10;Description automatically generated">
            <a:extLst>
              <a:ext uri="{FF2B5EF4-FFF2-40B4-BE49-F238E27FC236}">
                <a16:creationId xmlns:a16="http://schemas.microsoft.com/office/drawing/2014/main" id="{09157FFE-87E8-7EC5-D395-353CBFAD94AD}"/>
              </a:ext>
            </a:extLst>
          </p:cNvPr>
          <p:cNvPicPr>
            <a:picLocks noGrp="1" noChangeAspect="1"/>
          </p:cNvPicPr>
          <p:nvPr>
            <p:ph type="pic" idx="17"/>
          </p:nvPr>
        </p:nvPicPr>
        <p:blipFill>
          <a:blip r:embed="rId4"/>
          <a:srcRect t="8528" b="8528"/>
          <a:stretch>
            <a:fillRect/>
          </a:stretch>
        </p:blipFill>
        <p:spPr>
          <a:xfrm rot="5400000">
            <a:off x="5213119" y="1079445"/>
            <a:ext cx="1749427" cy="2700450"/>
          </a:xfrm>
        </p:spPr>
      </p:pic>
      <p:sp>
        <p:nvSpPr>
          <p:cNvPr id="8" name="Text Placeholder 7">
            <a:extLst>
              <a:ext uri="{FF2B5EF4-FFF2-40B4-BE49-F238E27FC236}">
                <a16:creationId xmlns:a16="http://schemas.microsoft.com/office/drawing/2014/main" id="{D25C090D-76C9-8B52-9875-B6899513B0D7}"/>
              </a:ext>
            </a:extLst>
          </p:cNvPr>
          <p:cNvSpPr>
            <a:spLocks noGrp="1"/>
          </p:cNvSpPr>
          <p:nvPr>
            <p:ph type="body" sz="half" idx="19"/>
          </p:nvPr>
        </p:nvSpPr>
        <p:spPr>
          <a:xfrm>
            <a:off x="7858125" y="3292036"/>
            <a:ext cx="3898447" cy="365760"/>
          </a:xfrm>
        </p:spPr>
        <p:txBody>
          <a:bodyPr>
            <a:normAutofit/>
          </a:bodyPr>
          <a:lstStyle/>
          <a:p>
            <a:r>
              <a:rPr lang="en-US" dirty="0"/>
              <a:t>Come to study, relax, connect</a:t>
            </a:r>
          </a:p>
        </p:txBody>
      </p:sp>
      <p:sp>
        <p:nvSpPr>
          <p:cNvPr id="9" name="Text Placeholder 8">
            <a:extLst>
              <a:ext uri="{FF2B5EF4-FFF2-40B4-BE49-F238E27FC236}">
                <a16:creationId xmlns:a16="http://schemas.microsoft.com/office/drawing/2014/main" id="{884C9462-EE93-F1BF-3DDE-3F945BEC2DC9}"/>
              </a:ext>
            </a:extLst>
          </p:cNvPr>
          <p:cNvSpPr>
            <a:spLocks noGrp="1"/>
          </p:cNvSpPr>
          <p:nvPr>
            <p:ph type="body" sz="half" idx="20"/>
          </p:nvPr>
        </p:nvSpPr>
        <p:spPr>
          <a:xfrm>
            <a:off x="4737607" y="3675812"/>
            <a:ext cx="2700450" cy="1952671"/>
          </a:xfrm>
        </p:spPr>
        <p:txBody>
          <a:bodyPr>
            <a:normAutofit/>
          </a:bodyPr>
          <a:lstStyle/>
          <a:p>
            <a:r>
              <a:rPr lang="en-US" dirty="0"/>
              <a:t>               </a:t>
            </a:r>
          </a:p>
        </p:txBody>
      </p:sp>
      <p:pic>
        <p:nvPicPr>
          <p:cNvPr id="5" name="Picture Placeholder 4" descr="A room with a door open&#10;&#10;Description automatically generated">
            <a:extLst>
              <a:ext uri="{FF2B5EF4-FFF2-40B4-BE49-F238E27FC236}">
                <a16:creationId xmlns:a16="http://schemas.microsoft.com/office/drawing/2014/main" id="{A436AD18-568D-3CBF-2868-5C3909669205}"/>
              </a:ext>
            </a:extLst>
          </p:cNvPr>
          <p:cNvPicPr>
            <a:picLocks noGrp="1" noChangeAspect="1"/>
          </p:cNvPicPr>
          <p:nvPr>
            <p:ph type="pic" idx="21"/>
          </p:nvPr>
        </p:nvPicPr>
        <p:blipFill>
          <a:blip r:embed="rId5"/>
          <a:srcRect l="30172" r="30172"/>
          <a:stretch>
            <a:fillRect/>
          </a:stretch>
        </p:blipFill>
        <p:spPr>
          <a:xfrm rot="5400000">
            <a:off x="3646488" y="4703763"/>
            <a:ext cx="584200" cy="1104900"/>
          </a:xfrm>
        </p:spPr>
      </p:pic>
      <p:sp>
        <p:nvSpPr>
          <p:cNvPr id="13" name="Text Placeholder 12">
            <a:extLst>
              <a:ext uri="{FF2B5EF4-FFF2-40B4-BE49-F238E27FC236}">
                <a16:creationId xmlns:a16="http://schemas.microsoft.com/office/drawing/2014/main" id="{E327A9C6-D602-5D18-4D06-5BD49D30405B}"/>
              </a:ext>
            </a:extLst>
          </p:cNvPr>
          <p:cNvSpPr>
            <a:spLocks noGrp="1"/>
          </p:cNvSpPr>
          <p:nvPr>
            <p:ph type="body" sz="half" idx="24"/>
          </p:nvPr>
        </p:nvSpPr>
        <p:spPr>
          <a:xfrm>
            <a:off x="1850570" y="5685387"/>
            <a:ext cx="5540944" cy="365760"/>
          </a:xfrm>
        </p:spPr>
        <p:txBody>
          <a:bodyPr>
            <a:normAutofit/>
          </a:bodyPr>
          <a:lstStyle/>
          <a:p>
            <a:r>
              <a:rPr lang="en-US" dirty="0"/>
              <a:t>   Decompress at our coloring wall               Therapist’s Office ARMS 1251</a:t>
            </a:r>
          </a:p>
        </p:txBody>
      </p:sp>
      <p:sp>
        <p:nvSpPr>
          <p:cNvPr id="14" name="Text Placeholder 13">
            <a:extLst>
              <a:ext uri="{FF2B5EF4-FFF2-40B4-BE49-F238E27FC236}">
                <a16:creationId xmlns:a16="http://schemas.microsoft.com/office/drawing/2014/main" id="{DAD8C9B8-636E-14BD-1705-B2E8EDE6D98A}"/>
              </a:ext>
            </a:extLst>
          </p:cNvPr>
          <p:cNvSpPr>
            <a:spLocks noGrp="1"/>
          </p:cNvSpPr>
          <p:nvPr>
            <p:ph type="body" sz="half" idx="25"/>
          </p:nvPr>
        </p:nvSpPr>
        <p:spPr>
          <a:xfrm>
            <a:off x="7668756" y="5766303"/>
            <a:ext cx="2656344" cy="284844"/>
          </a:xfrm>
        </p:spPr>
        <p:txBody>
          <a:bodyPr>
            <a:normAutofit fontScale="92500"/>
          </a:bodyPr>
          <a:lstStyle/>
          <a:p>
            <a:r>
              <a:rPr lang="en-US" dirty="0"/>
              <a:t>Printer, fridge, microwave &amp; snacks</a:t>
            </a:r>
          </a:p>
        </p:txBody>
      </p:sp>
      <p:sp>
        <p:nvSpPr>
          <p:cNvPr id="15" name="Footer Placeholder 14">
            <a:extLst>
              <a:ext uri="{FF2B5EF4-FFF2-40B4-BE49-F238E27FC236}">
                <a16:creationId xmlns:a16="http://schemas.microsoft.com/office/drawing/2014/main" id="{64E1D83D-ADFF-D226-BACD-72567FC9A752}"/>
              </a:ext>
            </a:extLst>
          </p:cNvPr>
          <p:cNvSpPr>
            <a:spLocks noGrp="1"/>
          </p:cNvSpPr>
          <p:nvPr>
            <p:ph type="ftr" sz="quarter" idx="26"/>
          </p:nvPr>
        </p:nvSpPr>
        <p:spPr/>
        <p:txBody>
          <a:bodyPr/>
          <a:lstStyle/>
          <a:p>
            <a:pPr algn="r"/>
            <a:endParaRPr lang="en-US" dirty="0"/>
          </a:p>
        </p:txBody>
      </p:sp>
      <p:sp>
        <p:nvSpPr>
          <p:cNvPr id="16" name="Text Placeholder 15">
            <a:extLst>
              <a:ext uri="{FF2B5EF4-FFF2-40B4-BE49-F238E27FC236}">
                <a16:creationId xmlns:a16="http://schemas.microsoft.com/office/drawing/2014/main" id="{C50A0AA5-E31E-0DAD-16A2-420E76B2FE51}"/>
              </a:ext>
            </a:extLst>
          </p:cNvPr>
          <p:cNvSpPr>
            <a:spLocks noGrp="1"/>
          </p:cNvSpPr>
          <p:nvPr>
            <p:ph type="body" sz="quarter" idx="11"/>
          </p:nvPr>
        </p:nvSpPr>
        <p:spPr>
          <a:xfrm>
            <a:off x="1866900" y="351029"/>
            <a:ext cx="8458200" cy="45719"/>
          </a:xfrm>
        </p:spPr>
        <p:txBody>
          <a:bodyPr/>
          <a:lstStyle/>
          <a:p>
            <a:endParaRPr lang="en-US" dirty="0"/>
          </a:p>
        </p:txBody>
      </p:sp>
      <p:pic>
        <p:nvPicPr>
          <p:cNvPr id="3074" name="Picture 2">
            <a:extLst>
              <a:ext uri="{FF2B5EF4-FFF2-40B4-BE49-F238E27FC236}">
                <a16:creationId xmlns:a16="http://schemas.microsoft.com/office/drawing/2014/main" id="{C5E09D86-CFD3-C3E1-7E99-D13A4F4347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5064" y="1541578"/>
            <a:ext cx="2640015" cy="175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a:extLst>
              <a:ext uri="{FF2B5EF4-FFF2-40B4-BE49-F238E27FC236}">
                <a16:creationId xmlns:a16="http://schemas.microsoft.com/office/drawing/2014/main" id="{1EB65CE1-4BE4-B9C4-A446-B9051AFD65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6900" y="3657097"/>
            <a:ext cx="2656344" cy="197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Placeholder 21" descr="A room with a table and chairs&#10;&#10;Description automatically generated">
            <a:extLst>
              <a:ext uri="{FF2B5EF4-FFF2-40B4-BE49-F238E27FC236}">
                <a16:creationId xmlns:a16="http://schemas.microsoft.com/office/drawing/2014/main" id="{F205DA81-41CB-9754-7101-F5D90A65A81A}"/>
              </a:ext>
            </a:extLst>
          </p:cNvPr>
          <p:cNvPicPr>
            <a:picLocks noGrp="1" noChangeAspect="1"/>
          </p:cNvPicPr>
          <p:nvPr>
            <p:ph type="pic" idx="23"/>
          </p:nvPr>
        </p:nvPicPr>
        <p:blipFill>
          <a:blip r:embed="rId2"/>
          <a:srcRect l="23700" r="23700"/>
          <a:stretch>
            <a:fillRect/>
          </a:stretch>
        </p:blipFill>
        <p:spPr>
          <a:xfrm rot="5400000">
            <a:off x="8043048" y="3347223"/>
            <a:ext cx="1952669" cy="2609850"/>
          </a:xfrm>
        </p:spPr>
      </p:pic>
      <p:pic>
        <p:nvPicPr>
          <p:cNvPr id="7" name="Picture 6" descr="A room with a door open">
            <a:extLst>
              <a:ext uri="{FF2B5EF4-FFF2-40B4-BE49-F238E27FC236}">
                <a16:creationId xmlns:a16="http://schemas.microsoft.com/office/drawing/2014/main" id="{31F1EAEA-2DBB-98D7-CDF0-DAE8FFFCE3CE}"/>
              </a:ext>
            </a:extLst>
          </p:cNvPr>
          <p:cNvPicPr>
            <a:picLocks noChangeAspect="1"/>
          </p:cNvPicPr>
          <p:nvPr/>
        </p:nvPicPr>
        <p:blipFill>
          <a:blip r:embed="rId5"/>
          <a:stretch>
            <a:fillRect/>
          </a:stretch>
        </p:blipFill>
        <p:spPr>
          <a:xfrm rot="5400000">
            <a:off x="5101489" y="3311932"/>
            <a:ext cx="1972685" cy="2700450"/>
          </a:xfrm>
          <a:prstGeom prst="rect">
            <a:avLst/>
          </a:prstGeom>
        </p:spPr>
      </p:pic>
    </p:spTree>
    <p:extLst>
      <p:ext uri="{BB962C8B-B14F-4D97-AF65-F5344CB8AC3E}">
        <p14:creationId xmlns:p14="http://schemas.microsoft.com/office/powerpoint/2010/main" val="2118555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C30511-1438-7FA7-97BB-3927DE4D7263}"/>
              </a:ext>
            </a:extLst>
          </p:cNvPr>
          <p:cNvSpPr>
            <a:spLocks noGrp="1"/>
          </p:cNvSpPr>
          <p:nvPr>
            <p:ph type="body" sz="half" idx="2"/>
          </p:nvPr>
        </p:nvSpPr>
        <p:spPr>
          <a:xfrm>
            <a:off x="5985998" y="1106906"/>
            <a:ext cx="4496373" cy="5512123"/>
          </a:xfrm>
        </p:spPr>
        <p:txBody>
          <a:bodyPr>
            <a:normAutofit/>
          </a:bodyPr>
          <a:lstStyle/>
          <a:p>
            <a:endParaRPr lang="en-US" sz="2100" b="1" dirty="0"/>
          </a:p>
          <a:p>
            <a:endParaRPr lang="en-US" sz="2100" b="1" dirty="0"/>
          </a:p>
          <a:p>
            <a:pPr marL="285750" indent="-285750">
              <a:buFont typeface="Courier New" panose="02070309020205020404" pitchFamily="49" charset="0"/>
              <a:buChar char="o"/>
            </a:pPr>
            <a:endParaRPr lang="en-US" sz="2000" dirty="0"/>
          </a:p>
          <a:p>
            <a:pPr marL="285750" indent="-285750">
              <a:buFont typeface="Courier New" panose="02070309020205020404" pitchFamily="49" charset="0"/>
              <a:buChar char="o"/>
            </a:pPr>
            <a:endParaRPr lang="en-US" sz="1500" dirty="0"/>
          </a:p>
        </p:txBody>
      </p:sp>
      <p:sp>
        <p:nvSpPr>
          <p:cNvPr id="4" name="Title 3">
            <a:extLst>
              <a:ext uri="{FF2B5EF4-FFF2-40B4-BE49-F238E27FC236}">
                <a16:creationId xmlns:a16="http://schemas.microsoft.com/office/drawing/2014/main" id="{69CE8FD2-A8A2-642A-E311-7F248B48F84A}"/>
              </a:ext>
            </a:extLst>
          </p:cNvPr>
          <p:cNvSpPr>
            <a:spLocks noGrp="1"/>
          </p:cNvSpPr>
          <p:nvPr>
            <p:ph type="title"/>
          </p:nvPr>
        </p:nvSpPr>
        <p:spPr>
          <a:xfrm>
            <a:off x="1875064" y="385004"/>
            <a:ext cx="8450036" cy="589032"/>
          </a:xfrm>
        </p:spPr>
        <p:txBody>
          <a:bodyPr anchor="ctr">
            <a:noAutofit/>
          </a:bodyPr>
          <a:lstStyle/>
          <a:p>
            <a:pPr algn="ctr"/>
            <a:r>
              <a:rPr lang="en-US" sz="4000" dirty="0"/>
              <a:t>Coming Soon…</a:t>
            </a:r>
          </a:p>
        </p:txBody>
      </p:sp>
      <p:sp>
        <p:nvSpPr>
          <p:cNvPr id="16" name="Text Placeholder 6">
            <a:extLst>
              <a:ext uri="{FF2B5EF4-FFF2-40B4-BE49-F238E27FC236}">
                <a16:creationId xmlns:a16="http://schemas.microsoft.com/office/drawing/2014/main" id="{3C43AE82-ECB2-5BA9-A608-2EF2829CD257}"/>
              </a:ext>
            </a:extLst>
          </p:cNvPr>
          <p:cNvSpPr>
            <a:spLocks noGrp="1"/>
          </p:cNvSpPr>
          <p:nvPr>
            <p:ph type="body" sz="quarter" idx="15"/>
          </p:nvPr>
        </p:nvSpPr>
        <p:spPr>
          <a:xfrm>
            <a:off x="1866900" y="954291"/>
            <a:ext cx="8458200" cy="365760"/>
          </a:xfrm>
        </p:spPr>
        <p:txBody>
          <a:bodyPr/>
          <a:lstStyle/>
          <a:p>
            <a:endParaRPr lang="en-US" dirty="0"/>
          </a:p>
        </p:txBody>
      </p:sp>
      <p:sp>
        <p:nvSpPr>
          <p:cNvPr id="5" name="Footer Placeholder 4">
            <a:extLst>
              <a:ext uri="{FF2B5EF4-FFF2-40B4-BE49-F238E27FC236}">
                <a16:creationId xmlns:a16="http://schemas.microsoft.com/office/drawing/2014/main" id="{6D3B764A-2349-BAA6-F3BA-94891AE0D942}"/>
              </a:ext>
            </a:extLst>
          </p:cNvPr>
          <p:cNvSpPr>
            <a:spLocks noGrp="1"/>
          </p:cNvSpPr>
          <p:nvPr>
            <p:ph type="ftr" sz="quarter" idx="16"/>
          </p:nvPr>
        </p:nvSpPr>
        <p:spPr>
          <a:xfrm>
            <a:off x="8985175" y="4412975"/>
            <a:ext cx="1339925" cy="430695"/>
          </a:xfrm>
        </p:spPr>
        <p:txBody>
          <a:bodyPr anchor="ctr">
            <a:normAutofit/>
          </a:bodyPr>
          <a:lstStyle/>
          <a:p>
            <a:pPr algn="r">
              <a:spcAft>
                <a:spcPts val="600"/>
              </a:spcAft>
            </a:pPr>
            <a:endParaRPr lang="en-US" dirty="0"/>
          </a:p>
        </p:txBody>
      </p:sp>
      <p:pic>
        <p:nvPicPr>
          <p:cNvPr id="25" name="Picture Placeholder 24" descr="A dog sitting on a bench next to a statue of a person&#10;&#10;Description automatically generated">
            <a:extLst>
              <a:ext uri="{FF2B5EF4-FFF2-40B4-BE49-F238E27FC236}">
                <a16:creationId xmlns:a16="http://schemas.microsoft.com/office/drawing/2014/main" id="{6E54C2BE-7DDA-D4CC-4E66-AA9F91030F00}"/>
              </a:ext>
            </a:extLst>
          </p:cNvPr>
          <p:cNvPicPr>
            <a:picLocks noGrp="1" noChangeAspect="1"/>
          </p:cNvPicPr>
          <p:nvPr>
            <p:ph type="pic" idx="1"/>
          </p:nvPr>
        </p:nvPicPr>
        <p:blipFill>
          <a:blip r:embed="rId3"/>
          <a:srcRect t="6652" b="6652"/>
          <a:stretch>
            <a:fillRect/>
          </a:stretch>
        </p:blipFill>
        <p:spPr>
          <a:xfrm>
            <a:off x="4038752" y="1320051"/>
            <a:ext cx="4114496" cy="4697248"/>
          </a:xfrm>
        </p:spPr>
      </p:pic>
      <p:pic>
        <p:nvPicPr>
          <p:cNvPr id="6" name="Graphic 5" descr="Paw prints with solid fill">
            <a:extLst>
              <a:ext uri="{FF2B5EF4-FFF2-40B4-BE49-F238E27FC236}">
                <a16:creationId xmlns:a16="http://schemas.microsoft.com/office/drawing/2014/main" id="{44C50CAC-29EF-8899-BA0A-0DE34DC3F9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40737" y="116199"/>
            <a:ext cx="914400" cy="914400"/>
          </a:xfrm>
          <a:prstGeom prst="rect">
            <a:avLst/>
          </a:prstGeom>
        </p:spPr>
      </p:pic>
    </p:spTree>
    <p:extLst>
      <p:ext uri="{BB962C8B-B14F-4D97-AF65-F5344CB8AC3E}">
        <p14:creationId xmlns:p14="http://schemas.microsoft.com/office/powerpoint/2010/main" val="3313961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77CCEA-1372-1CBE-7E94-9387F493B9C0}"/>
              </a:ext>
            </a:extLst>
          </p:cNvPr>
          <p:cNvSpPr>
            <a:spLocks noGrp="1"/>
          </p:cNvSpPr>
          <p:nvPr>
            <p:ph idx="14"/>
          </p:nvPr>
        </p:nvSpPr>
        <p:spPr>
          <a:xfrm>
            <a:off x="1716506" y="583096"/>
            <a:ext cx="8820865" cy="6274904"/>
          </a:xfrm>
        </p:spPr>
        <p:txBody>
          <a:bodyPr/>
          <a:lstStyle/>
          <a:p>
            <a:pPr marL="0" indent="0">
              <a:buNone/>
            </a:pPr>
            <a:endParaRPr lang="en-US" dirty="0"/>
          </a:p>
          <a:p>
            <a:pPr marL="0" indent="0">
              <a:buNone/>
            </a:pPr>
            <a:r>
              <a:rPr lang="en-US" b="1" u="sng" dirty="0"/>
              <a:t>Students seen for counseling</a:t>
            </a:r>
            <a:r>
              <a:rPr lang="en-US" dirty="0"/>
              <a:t>:  792  </a:t>
            </a:r>
          </a:p>
          <a:p>
            <a:pPr lvl="1">
              <a:buFont typeface="Arial" panose="020B0604020202020204" pitchFamily="34" charset="0"/>
              <a:buChar char="•"/>
            </a:pPr>
            <a:r>
              <a:rPr lang="en-US" dirty="0"/>
              <a:t>After 2-5 sessions students report:</a:t>
            </a:r>
          </a:p>
          <a:p>
            <a:pPr lvl="2">
              <a:buFont typeface="Courier New" panose="02070309020205020404" pitchFamily="49" charset="0"/>
              <a:buChar char="o"/>
            </a:pPr>
            <a:r>
              <a:rPr lang="en-US" dirty="0"/>
              <a:t>an 82% reduction in stress</a:t>
            </a:r>
          </a:p>
          <a:p>
            <a:pPr lvl="2">
              <a:buFont typeface="Courier New" panose="02070309020205020404" pitchFamily="49" charset="0"/>
              <a:buChar char="o"/>
            </a:pPr>
            <a:r>
              <a:rPr lang="en-US" dirty="0"/>
              <a:t>a 64% reduction in depressive symptoms  </a:t>
            </a:r>
          </a:p>
          <a:p>
            <a:pPr marL="0" indent="0">
              <a:buNone/>
            </a:pPr>
            <a:endParaRPr lang="en-US" dirty="0"/>
          </a:p>
          <a:p>
            <a:pPr marL="0" indent="0">
              <a:buNone/>
            </a:pPr>
            <a:r>
              <a:rPr lang="en-US" b="1" u="sng" dirty="0"/>
              <a:t>CARES Hub Study Lounge</a:t>
            </a:r>
            <a:r>
              <a:rPr lang="en-US" dirty="0"/>
              <a:t>:   5,236 students  </a:t>
            </a:r>
          </a:p>
          <a:p>
            <a:pPr lvl="1">
              <a:buFont typeface="Arial" panose="020B0604020202020204" pitchFamily="34" charset="0"/>
              <a:buChar char="•"/>
            </a:pPr>
            <a:r>
              <a:rPr lang="en-US" dirty="0"/>
              <a:t>98% Feel relaxed </a:t>
            </a:r>
          </a:p>
          <a:p>
            <a:pPr lvl="1">
              <a:buFont typeface="Arial" panose="020B0604020202020204" pitchFamily="34" charset="0"/>
              <a:buChar char="•"/>
            </a:pPr>
            <a:r>
              <a:rPr lang="en-US" dirty="0"/>
              <a:t>94% Feel welcome</a:t>
            </a:r>
          </a:p>
          <a:p>
            <a:pPr lvl="1">
              <a:buFont typeface="Arial" panose="020B0604020202020204" pitchFamily="34" charset="0"/>
              <a:buChar char="•"/>
            </a:pPr>
            <a:r>
              <a:rPr lang="en-US" dirty="0"/>
              <a:t>99% Plan to return</a:t>
            </a:r>
          </a:p>
          <a:p>
            <a:pPr marL="0" indent="0">
              <a:buNone/>
            </a:pPr>
            <a:endParaRPr lang="en-US" dirty="0"/>
          </a:p>
          <a:p>
            <a:pPr marL="0" indent="0">
              <a:buNone/>
            </a:pPr>
            <a:r>
              <a:rPr lang="en-US" b="1" u="sng" dirty="0"/>
              <a:t>78 workshops</a:t>
            </a:r>
            <a:r>
              <a:rPr lang="en-US" u="sng" dirty="0"/>
              <a:t> </a:t>
            </a:r>
            <a:r>
              <a:rPr lang="en-US" b="1" u="sng" dirty="0"/>
              <a:t>presented</a:t>
            </a:r>
            <a:r>
              <a:rPr lang="en-US" dirty="0"/>
              <a:t>:  4,216 students</a:t>
            </a:r>
          </a:p>
          <a:p>
            <a:pPr lvl="1">
              <a:buFont typeface="Arial" panose="020B0604020202020204" pitchFamily="34" charset="0"/>
              <a:buChar char="•"/>
            </a:pPr>
            <a:r>
              <a:rPr lang="en-US" dirty="0"/>
              <a:t>94% learned at least one new strategy to use</a:t>
            </a:r>
          </a:p>
          <a:p>
            <a:pPr lvl="1">
              <a:buFont typeface="Arial" panose="020B0604020202020204" pitchFamily="34" charset="0"/>
              <a:buChar char="•"/>
            </a:pPr>
            <a:r>
              <a:rPr lang="en-US" dirty="0"/>
              <a:t>86% want to learn more about well-being</a:t>
            </a:r>
          </a:p>
          <a:p>
            <a:pPr marL="0" indent="0">
              <a:buNone/>
            </a:pPr>
            <a:endParaRPr lang="en-US" dirty="0"/>
          </a:p>
          <a:p>
            <a:pPr marL="0" indent="0">
              <a:buNone/>
            </a:pPr>
            <a:r>
              <a:rPr lang="en-US" b="1" u="sng" dirty="0"/>
              <a:t>Formal Social Connection Activities</a:t>
            </a:r>
            <a:endParaRPr lang="en-US" i="1" dirty="0"/>
          </a:p>
          <a:p>
            <a:pPr lvl="1">
              <a:buFont typeface="Arial" panose="020B0604020202020204" pitchFamily="34" charset="0"/>
              <a:buChar char="•"/>
            </a:pPr>
            <a:r>
              <a:rPr lang="en-US" dirty="0"/>
              <a:t>100% had fun </a:t>
            </a:r>
          </a:p>
          <a:p>
            <a:pPr lvl="1">
              <a:buFont typeface="Arial" panose="020B0604020202020204" pitchFamily="34" charset="0"/>
              <a:buChar char="•"/>
            </a:pPr>
            <a:r>
              <a:rPr lang="en-US" dirty="0"/>
              <a:t>76% talked to a least one new person	 </a:t>
            </a:r>
          </a:p>
          <a:p>
            <a:pPr marL="0" indent="0">
              <a:buNone/>
            </a:pPr>
            <a:endParaRPr lang="en-US" dirty="0"/>
          </a:p>
        </p:txBody>
      </p:sp>
      <p:sp>
        <p:nvSpPr>
          <p:cNvPr id="3" name="Title 2">
            <a:extLst>
              <a:ext uri="{FF2B5EF4-FFF2-40B4-BE49-F238E27FC236}">
                <a16:creationId xmlns:a16="http://schemas.microsoft.com/office/drawing/2014/main" id="{42169332-E2E2-520A-2D6E-65F80C421FA8}"/>
              </a:ext>
            </a:extLst>
          </p:cNvPr>
          <p:cNvSpPr>
            <a:spLocks noGrp="1"/>
          </p:cNvSpPr>
          <p:nvPr>
            <p:ph type="title"/>
          </p:nvPr>
        </p:nvSpPr>
        <p:spPr/>
        <p:txBody>
          <a:bodyPr/>
          <a:lstStyle/>
          <a:p>
            <a:pPr algn="ctr"/>
            <a:r>
              <a:rPr lang="en-US" dirty="0"/>
              <a:t>Initial Data</a:t>
            </a:r>
          </a:p>
        </p:txBody>
      </p:sp>
      <p:sp>
        <p:nvSpPr>
          <p:cNvPr id="4" name="Text Placeholder 3">
            <a:extLst>
              <a:ext uri="{FF2B5EF4-FFF2-40B4-BE49-F238E27FC236}">
                <a16:creationId xmlns:a16="http://schemas.microsoft.com/office/drawing/2014/main" id="{104A88AB-FC48-6FF4-1F88-B49FFCFF83EC}"/>
              </a:ext>
            </a:extLst>
          </p:cNvPr>
          <p:cNvSpPr>
            <a:spLocks noGrp="1"/>
          </p:cNvSpPr>
          <p:nvPr>
            <p:ph type="body" sz="quarter" idx="11"/>
          </p:nvPr>
        </p:nvSpPr>
        <p:spPr>
          <a:xfrm flipV="1">
            <a:off x="1866900" y="828262"/>
            <a:ext cx="8458200" cy="126029"/>
          </a:xfrm>
        </p:spPr>
        <p:txBody>
          <a:bodyPr/>
          <a:lstStyle/>
          <a:p>
            <a:endParaRPr lang="en-US" i="1" dirty="0">
              <a:solidFill>
                <a:srgbClr val="0070C0"/>
              </a:solidFill>
            </a:endParaRPr>
          </a:p>
        </p:txBody>
      </p:sp>
      <p:sp>
        <p:nvSpPr>
          <p:cNvPr id="5" name="Footer Placeholder 4">
            <a:extLst>
              <a:ext uri="{FF2B5EF4-FFF2-40B4-BE49-F238E27FC236}">
                <a16:creationId xmlns:a16="http://schemas.microsoft.com/office/drawing/2014/main" id="{4C922FB5-91CF-E91E-3E1E-10E781068BEC}"/>
              </a:ext>
            </a:extLst>
          </p:cNvPr>
          <p:cNvSpPr>
            <a:spLocks noGrp="1"/>
          </p:cNvSpPr>
          <p:nvPr>
            <p:ph type="ftr" sz="quarter" idx="15"/>
          </p:nvPr>
        </p:nvSpPr>
        <p:spPr/>
        <p:txBody>
          <a:bodyPr/>
          <a:lstStyle/>
          <a:p>
            <a:pPr algn="r"/>
            <a:endParaRPr lang="en-US" dirty="0"/>
          </a:p>
        </p:txBody>
      </p:sp>
      <p:pic>
        <p:nvPicPr>
          <p:cNvPr id="9" name="Picture 8" descr="A group of people sitting at tables&#10;&#10;Description automatically generated">
            <a:extLst>
              <a:ext uri="{FF2B5EF4-FFF2-40B4-BE49-F238E27FC236}">
                <a16:creationId xmlns:a16="http://schemas.microsoft.com/office/drawing/2014/main" id="{12B7CD47-8C90-482D-EBED-BEDF315F9C10}"/>
              </a:ext>
            </a:extLst>
          </p:cNvPr>
          <p:cNvPicPr>
            <a:picLocks noChangeAspect="1"/>
          </p:cNvPicPr>
          <p:nvPr/>
        </p:nvPicPr>
        <p:blipFill>
          <a:blip r:embed="rId3"/>
          <a:stretch>
            <a:fillRect/>
          </a:stretch>
        </p:blipFill>
        <p:spPr>
          <a:xfrm rot="5400000">
            <a:off x="9412417" y="2842305"/>
            <a:ext cx="1825362" cy="1757781"/>
          </a:xfrm>
          <a:prstGeom prst="rect">
            <a:avLst/>
          </a:prstGeom>
        </p:spPr>
      </p:pic>
      <p:pic>
        <p:nvPicPr>
          <p:cNvPr id="13" name="Picture 12" descr="A group of people holding boxes&#10;&#10;Description automatically generated">
            <a:extLst>
              <a:ext uri="{FF2B5EF4-FFF2-40B4-BE49-F238E27FC236}">
                <a16:creationId xmlns:a16="http://schemas.microsoft.com/office/drawing/2014/main" id="{98C5889F-7FB1-C150-5780-F6E12A1B040F}"/>
              </a:ext>
            </a:extLst>
          </p:cNvPr>
          <p:cNvPicPr>
            <a:picLocks noChangeAspect="1"/>
          </p:cNvPicPr>
          <p:nvPr/>
        </p:nvPicPr>
        <p:blipFill>
          <a:blip r:embed="rId4"/>
          <a:stretch>
            <a:fillRect/>
          </a:stretch>
        </p:blipFill>
        <p:spPr>
          <a:xfrm rot="5400000">
            <a:off x="9347103" y="4887673"/>
            <a:ext cx="1955991" cy="1757781"/>
          </a:xfrm>
          <a:prstGeom prst="rect">
            <a:avLst/>
          </a:prstGeom>
        </p:spPr>
      </p:pic>
      <p:pic>
        <p:nvPicPr>
          <p:cNvPr id="15" name="Picture 14" descr="A person pointing at a toy&#10;&#10;Description automatically generated">
            <a:extLst>
              <a:ext uri="{FF2B5EF4-FFF2-40B4-BE49-F238E27FC236}">
                <a16:creationId xmlns:a16="http://schemas.microsoft.com/office/drawing/2014/main" id="{36F606AA-A1A4-0E83-1BE3-9FEB41A3CF59}"/>
              </a:ext>
            </a:extLst>
          </p:cNvPr>
          <p:cNvPicPr>
            <a:picLocks noChangeAspect="1"/>
          </p:cNvPicPr>
          <p:nvPr/>
        </p:nvPicPr>
        <p:blipFill>
          <a:blip r:embed="rId5"/>
          <a:stretch>
            <a:fillRect/>
          </a:stretch>
        </p:blipFill>
        <p:spPr>
          <a:xfrm>
            <a:off x="7250389" y="4788567"/>
            <a:ext cx="1833524" cy="1955991"/>
          </a:xfrm>
          <a:prstGeom prst="rect">
            <a:avLst/>
          </a:prstGeom>
        </p:spPr>
      </p:pic>
      <p:pic>
        <p:nvPicPr>
          <p:cNvPr id="27" name="Picture 26" descr="A person holding up a drawing&#10;&#10;Description automatically generated">
            <a:extLst>
              <a:ext uri="{FF2B5EF4-FFF2-40B4-BE49-F238E27FC236}">
                <a16:creationId xmlns:a16="http://schemas.microsoft.com/office/drawing/2014/main" id="{75A1C767-1ED9-FD5B-4FC8-665059467044}"/>
              </a:ext>
            </a:extLst>
          </p:cNvPr>
          <p:cNvPicPr>
            <a:picLocks noChangeAspect="1"/>
          </p:cNvPicPr>
          <p:nvPr/>
        </p:nvPicPr>
        <p:blipFill>
          <a:blip r:embed="rId6"/>
          <a:stretch>
            <a:fillRect/>
          </a:stretch>
        </p:blipFill>
        <p:spPr>
          <a:xfrm>
            <a:off x="7250388" y="2808513"/>
            <a:ext cx="1833525" cy="1825363"/>
          </a:xfrm>
          <a:prstGeom prst="rect">
            <a:avLst/>
          </a:prstGeom>
        </p:spPr>
      </p:pic>
      <p:pic>
        <p:nvPicPr>
          <p:cNvPr id="7" name="Picture 6" descr="A group of people sitting on the floor with a dog&#10;&#10;AI-generated content may be incorrect.">
            <a:extLst>
              <a:ext uri="{FF2B5EF4-FFF2-40B4-BE49-F238E27FC236}">
                <a16:creationId xmlns:a16="http://schemas.microsoft.com/office/drawing/2014/main" id="{C21D1E81-3D9B-8CCC-83F3-716E3BFA6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6207" y="1173515"/>
            <a:ext cx="1757783" cy="1497496"/>
          </a:xfrm>
          <a:prstGeom prst="rect">
            <a:avLst/>
          </a:prstGeom>
        </p:spPr>
      </p:pic>
      <p:pic>
        <p:nvPicPr>
          <p:cNvPr id="10" name="Picture 9" descr="A group of people eating pizza&#10;&#10;AI-generated content may be incorrect.">
            <a:extLst>
              <a:ext uri="{FF2B5EF4-FFF2-40B4-BE49-F238E27FC236}">
                <a16:creationId xmlns:a16="http://schemas.microsoft.com/office/drawing/2014/main" id="{83204CAD-1900-1F12-6B9F-096F374BB9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7407834" y="994934"/>
            <a:ext cx="1518628" cy="1833527"/>
          </a:xfrm>
          <a:prstGeom prst="rect">
            <a:avLst/>
          </a:prstGeom>
        </p:spPr>
      </p:pic>
    </p:spTree>
    <p:extLst>
      <p:ext uri="{BB962C8B-B14F-4D97-AF65-F5344CB8AC3E}">
        <p14:creationId xmlns:p14="http://schemas.microsoft.com/office/powerpoint/2010/main" val="18537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additive="base">
                                        <p:cTn id="2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 calcmode="lin" valueType="num">
                                      <p:cBhvr additive="base">
                                        <p:cTn id="3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anim calcmode="lin" valueType="num">
                                      <p:cBhvr additive="base">
                                        <p:cTn id="4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anim calcmode="lin" valueType="num">
                                      <p:cBhvr additive="base">
                                        <p:cTn id="47"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
                                            <p:txEl>
                                              <p:pRg st="13" end="13"/>
                                            </p:txEl>
                                          </p:spTgt>
                                        </p:tgtEl>
                                        <p:attrNameLst>
                                          <p:attrName>style.visibility</p:attrName>
                                        </p:attrNameLst>
                                      </p:cBhvr>
                                      <p:to>
                                        <p:strVal val="visible"/>
                                      </p:to>
                                    </p:set>
                                    <p:anim calcmode="lin" valueType="num">
                                      <p:cBhvr additive="base">
                                        <p:cTn id="51"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xEl>
                                              <p:pRg st="15" end="15"/>
                                            </p:txEl>
                                          </p:spTgt>
                                        </p:tgtEl>
                                        <p:attrNameLst>
                                          <p:attrName>style.visibility</p:attrName>
                                        </p:attrNameLst>
                                      </p:cBhvr>
                                      <p:to>
                                        <p:strVal val="visible"/>
                                      </p:to>
                                    </p:set>
                                    <p:anim calcmode="lin" valueType="num">
                                      <p:cBhvr additive="base">
                                        <p:cTn id="57" dur="500" fill="hold"/>
                                        <p:tgtEl>
                                          <p:spTgt spid="2">
                                            <p:txEl>
                                              <p:pRg st="15" end="1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txEl>
                                              <p:pRg st="15" end="15"/>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
                                            <p:txEl>
                                              <p:pRg st="16" end="16"/>
                                            </p:txEl>
                                          </p:spTgt>
                                        </p:tgtEl>
                                        <p:attrNameLst>
                                          <p:attrName>style.visibility</p:attrName>
                                        </p:attrNameLst>
                                      </p:cBhvr>
                                      <p:to>
                                        <p:strVal val="visible"/>
                                      </p:to>
                                    </p:set>
                                    <p:anim calcmode="lin" valueType="num">
                                      <p:cBhvr additive="base">
                                        <p:cTn id="61" dur="500" fill="hold"/>
                                        <p:tgtEl>
                                          <p:spTgt spid="2">
                                            <p:txEl>
                                              <p:pRg st="16" end="1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16" end="16"/>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
                                            <p:txEl>
                                              <p:pRg st="17" end="17"/>
                                            </p:txEl>
                                          </p:spTgt>
                                        </p:tgtEl>
                                        <p:attrNameLst>
                                          <p:attrName>style.visibility</p:attrName>
                                        </p:attrNameLst>
                                      </p:cBhvr>
                                      <p:to>
                                        <p:strVal val="visible"/>
                                      </p:to>
                                    </p:set>
                                    <p:anim calcmode="lin" valueType="num">
                                      <p:cBhvr additive="base">
                                        <p:cTn id="65" dur="500" fill="hold"/>
                                        <p:tgtEl>
                                          <p:spTgt spid="2">
                                            <p:txEl>
                                              <p:pRg st="17" end="1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35ECBD-2011-495C-2E64-CA8FB67A1732}"/>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7D772DB9-5E05-EFAE-1767-6D25D00223A8}"/>
              </a:ext>
            </a:extLst>
          </p:cNvPr>
          <p:cNvSpPr>
            <a:spLocks noGrp="1"/>
          </p:cNvSpPr>
          <p:nvPr>
            <p:ph type="body" sz="quarter" idx="10"/>
          </p:nvPr>
        </p:nvSpPr>
        <p:spPr/>
        <p:txBody>
          <a:bodyPr/>
          <a:lstStyle/>
          <a:p>
            <a:pPr marL="342900" indent="-342900">
              <a:buAutoNum type="arabicPeriod"/>
            </a:pPr>
            <a:r>
              <a:rPr lang="en-US" dirty="0"/>
              <a:t>Drop-in, call, or schedule some time to chat with me    </a:t>
            </a:r>
          </a:p>
          <a:p>
            <a:r>
              <a:rPr lang="en-US" dirty="0"/>
              <a:t>	* ARMS 1259</a:t>
            </a:r>
          </a:p>
          <a:p>
            <a:r>
              <a:rPr lang="en-US" dirty="0"/>
              <a:t>	* Office (765)494-3716</a:t>
            </a:r>
          </a:p>
          <a:p>
            <a:r>
              <a:rPr lang="en-US" dirty="0"/>
              <a:t>	* Mobile (317)509-5590 </a:t>
            </a:r>
          </a:p>
          <a:p>
            <a:endParaRPr lang="en-US" dirty="0"/>
          </a:p>
          <a:p>
            <a:pPr marL="342900" indent="-342900">
              <a:buAutoNum type="arabicPeriod" startAt="2"/>
            </a:pPr>
            <a:r>
              <a:rPr lang="en-US" dirty="0"/>
              <a:t>Schedule QPR (suicide prevention training) with your class, group, team, org</a:t>
            </a:r>
          </a:p>
          <a:p>
            <a:pPr marL="342900" indent="-342900">
              <a:buAutoNum type="arabicPeriod" startAt="2"/>
            </a:pPr>
            <a:endParaRPr lang="en-US" dirty="0"/>
          </a:p>
          <a:p>
            <a:pPr marL="342900" indent="-342900">
              <a:buAutoNum type="arabicPeriod" startAt="3"/>
            </a:pPr>
            <a:r>
              <a:rPr lang="en-US" dirty="0"/>
              <a:t>Copy and paste our info into your syllabi  </a:t>
            </a:r>
          </a:p>
          <a:p>
            <a:pPr marL="342900" indent="-342900">
              <a:buAutoNum type="arabicPeriod" startAt="3"/>
            </a:pPr>
            <a:endParaRPr lang="en-US" dirty="0"/>
          </a:p>
          <a:p>
            <a:pPr marL="342900" indent="-342900">
              <a:buAutoNum type="arabicPeriod" startAt="3"/>
            </a:pPr>
            <a:r>
              <a:rPr lang="en-US" dirty="0"/>
              <a:t>Invite us to teach your class!  We can talk about anything related to well-being.  Popular topics are tools for             managing stress, creating school-life balance, healthy boundaries, healthy relationships, and much more!</a:t>
            </a:r>
          </a:p>
          <a:p>
            <a:pPr marL="342900" indent="-342900">
              <a:buAutoNum type="arabicPeriod" startAt="4"/>
            </a:pPr>
            <a:endParaRPr lang="en-US" dirty="0"/>
          </a:p>
          <a:p>
            <a:r>
              <a:rPr lang="en-US" dirty="0"/>
              <a:t>5.   Tell your students about Jennie’s walk-in hours, Monday through Friday from 1 – 2 p.m. in ARMS 1251</a:t>
            </a:r>
          </a:p>
        </p:txBody>
      </p:sp>
      <p:sp>
        <p:nvSpPr>
          <p:cNvPr id="4" name="Title 3">
            <a:extLst>
              <a:ext uri="{FF2B5EF4-FFF2-40B4-BE49-F238E27FC236}">
                <a16:creationId xmlns:a16="http://schemas.microsoft.com/office/drawing/2014/main" id="{7D7A55ED-D5A5-642E-6021-F9339F0430C2}"/>
              </a:ext>
            </a:extLst>
          </p:cNvPr>
          <p:cNvSpPr>
            <a:spLocks noGrp="1"/>
          </p:cNvSpPr>
          <p:nvPr>
            <p:ph type="title"/>
          </p:nvPr>
        </p:nvSpPr>
        <p:spPr/>
        <p:txBody>
          <a:bodyPr/>
          <a:lstStyle/>
          <a:p>
            <a:r>
              <a:rPr lang="en-US" dirty="0"/>
              <a:t>How Can We Help You?		</a:t>
            </a:r>
          </a:p>
        </p:txBody>
      </p:sp>
      <p:sp>
        <p:nvSpPr>
          <p:cNvPr id="5" name="Footer Placeholder 4">
            <a:extLst>
              <a:ext uri="{FF2B5EF4-FFF2-40B4-BE49-F238E27FC236}">
                <a16:creationId xmlns:a16="http://schemas.microsoft.com/office/drawing/2014/main" id="{CFEC87D3-4604-3E8D-D67D-556420DAC82C}"/>
              </a:ext>
            </a:extLst>
          </p:cNvPr>
          <p:cNvSpPr>
            <a:spLocks noGrp="1"/>
          </p:cNvSpPr>
          <p:nvPr>
            <p:ph type="ftr" sz="quarter" idx="12"/>
          </p:nvPr>
        </p:nvSpPr>
        <p:spPr/>
        <p:txBody>
          <a:bodyPr/>
          <a:lstStyle/>
          <a:p>
            <a:pPr algn="r"/>
            <a:endParaRPr lang="en-US" dirty="0"/>
          </a:p>
        </p:txBody>
      </p:sp>
      <p:pic>
        <p:nvPicPr>
          <p:cNvPr id="7" name="Picture 6" descr="A group of people sitting in a classroom&#10;&#10;AI-generated content may be incorrect.">
            <a:extLst>
              <a:ext uri="{FF2B5EF4-FFF2-40B4-BE49-F238E27FC236}">
                <a16:creationId xmlns:a16="http://schemas.microsoft.com/office/drawing/2014/main" id="{668A9715-5E0B-4B5A-9010-363C7C98E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20" y="679520"/>
            <a:ext cx="3659927" cy="2971466"/>
          </a:xfrm>
          <a:prstGeom prst="rect">
            <a:avLst/>
          </a:prstGeom>
        </p:spPr>
      </p:pic>
    </p:spTree>
    <p:extLst>
      <p:ext uri="{BB962C8B-B14F-4D97-AF65-F5344CB8AC3E}">
        <p14:creationId xmlns:p14="http://schemas.microsoft.com/office/powerpoint/2010/main" val="357052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 calcmode="lin" valueType="num">
                                      <p:cBhvr additive="base">
                                        <p:cTn id="4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DDDB8-5B0D-8DD7-A635-AD10575C3E70}"/>
              </a:ext>
            </a:extLst>
          </p:cNvPr>
          <p:cNvSpPr>
            <a:spLocks noGrp="1"/>
          </p:cNvSpPr>
          <p:nvPr>
            <p:ph type="title"/>
          </p:nvPr>
        </p:nvSpPr>
        <p:spPr>
          <a:xfrm>
            <a:off x="2127803" y="1686911"/>
            <a:ext cx="5986234" cy="1499128"/>
          </a:xfrm>
        </p:spPr>
        <p:txBody>
          <a:bodyPr/>
          <a:lstStyle/>
          <a:p>
            <a:r>
              <a:rPr lang="en-US" sz="4800" dirty="0"/>
              <a:t>Come see us!</a:t>
            </a:r>
            <a:br>
              <a:rPr lang="en-US" sz="4800" dirty="0"/>
            </a:br>
            <a:r>
              <a:rPr lang="en-US" sz="4800" dirty="0"/>
              <a:t>ARMS 1261 &amp; 1264</a:t>
            </a:r>
            <a:br>
              <a:rPr lang="en-US" dirty="0"/>
            </a:br>
            <a:endParaRPr lang="en-US" dirty="0"/>
          </a:p>
        </p:txBody>
      </p:sp>
      <p:sp>
        <p:nvSpPr>
          <p:cNvPr id="3" name="Text Placeholder 2">
            <a:extLst>
              <a:ext uri="{FF2B5EF4-FFF2-40B4-BE49-F238E27FC236}">
                <a16:creationId xmlns:a16="http://schemas.microsoft.com/office/drawing/2014/main" id="{BE4FEFD8-1AAF-EE87-5DD6-9691538C9960}"/>
              </a:ext>
            </a:extLst>
          </p:cNvPr>
          <p:cNvSpPr>
            <a:spLocks noGrp="1"/>
          </p:cNvSpPr>
          <p:nvPr>
            <p:ph type="body" sz="quarter" idx="10"/>
          </p:nvPr>
        </p:nvSpPr>
        <p:spPr>
          <a:xfrm>
            <a:off x="2217256" y="3186040"/>
            <a:ext cx="5905925" cy="1985051"/>
          </a:xfrm>
        </p:spPr>
        <p:txBody>
          <a:bodyPr>
            <a:normAutofit lnSpcReduction="10000"/>
          </a:bodyPr>
          <a:lstStyle/>
          <a:p>
            <a:r>
              <a:rPr lang="en-US" sz="2800" dirty="0"/>
              <a:t>Use the QR Code to visit our webpage!</a:t>
            </a:r>
          </a:p>
          <a:p>
            <a:r>
              <a:rPr lang="en-US" sz="2800" dirty="0"/>
              <a:t>Follow us on          @purduecares</a:t>
            </a:r>
          </a:p>
          <a:p>
            <a:endParaRPr lang="en-US" dirty="0"/>
          </a:p>
          <a:p>
            <a:r>
              <a:rPr lang="en-US" sz="2800" dirty="0"/>
              <a:t>For more info contact Dr. Kristy Eaton   </a:t>
            </a:r>
            <a:r>
              <a:rPr lang="en-US" sz="2800" dirty="0">
                <a:hlinkClick r:id="rId2"/>
              </a:rPr>
              <a:t>kmeaton@purdue.edu</a:t>
            </a:r>
            <a:endParaRPr lang="en-US" sz="2800" dirty="0"/>
          </a:p>
          <a:p>
            <a:endParaRPr lang="en-US" dirty="0"/>
          </a:p>
        </p:txBody>
      </p:sp>
      <p:pic>
        <p:nvPicPr>
          <p:cNvPr id="5" name="Picture 4" descr="A qr code on a white background&#10;&#10;Description automatically generated">
            <a:extLst>
              <a:ext uri="{FF2B5EF4-FFF2-40B4-BE49-F238E27FC236}">
                <a16:creationId xmlns:a16="http://schemas.microsoft.com/office/drawing/2014/main" id="{1F3B4AE1-97E5-A46E-F169-5203A1434799}"/>
              </a:ext>
            </a:extLst>
          </p:cNvPr>
          <p:cNvPicPr>
            <a:picLocks noChangeAspect="1"/>
          </p:cNvPicPr>
          <p:nvPr/>
        </p:nvPicPr>
        <p:blipFill>
          <a:blip r:embed="rId3"/>
          <a:stretch>
            <a:fillRect/>
          </a:stretch>
        </p:blipFill>
        <p:spPr>
          <a:xfrm>
            <a:off x="8050968" y="1447778"/>
            <a:ext cx="2566880" cy="2496409"/>
          </a:xfrm>
          <a:prstGeom prst="rect">
            <a:avLst/>
          </a:prstGeom>
        </p:spPr>
      </p:pic>
      <p:pic>
        <p:nvPicPr>
          <p:cNvPr id="7" name="Picture 6" descr="A logo of a camera">
            <a:extLst>
              <a:ext uri="{FF2B5EF4-FFF2-40B4-BE49-F238E27FC236}">
                <a16:creationId xmlns:a16="http://schemas.microsoft.com/office/drawing/2014/main" id="{250469B9-43FA-F99F-8A1B-D61B26BEE0F9}"/>
              </a:ext>
            </a:extLst>
          </p:cNvPr>
          <p:cNvPicPr>
            <a:picLocks noChangeAspect="1"/>
          </p:cNvPicPr>
          <p:nvPr/>
        </p:nvPicPr>
        <p:blipFill>
          <a:blip r:embed="rId4"/>
          <a:stretch>
            <a:fillRect/>
          </a:stretch>
        </p:blipFill>
        <p:spPr>
          <a:xfrm>
            <a:off x="4259622" y="3580820"/>
            <a:ext cx="553176" cy="536125"/>
          </a:xfrm>
          <a:prstGeom prst="rect">
            <a:avLst/>
          </a:prstGeom>
        </p:spPr>
      </p:pic>
    </p:spTree>
    <p:extLst>
      <p:ext uri="{BB962C8B-B14F-4D97-AF65-F5344CB8AC3E}">
        <p14:creationId xmlns:p14="http://schemas.microsoft.com/office/powerpoint/2010/main" val="721874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655476-3F64-BFE8-9C8F-EE038B98B293}"/>
              </a:ext>
            </a:extLst>
          </p:cNvPr>
          <p:cNvSpPr>
            <a:spLocks noGrp="1"/>
          </p:cNvSpPr>
          <p:nvPr>
            <p:ph type="title"/>
          </p:nvPr>
        </p:nvSpPr>
        <p:spPr>
          <a:xfrm>
            <a:off x="1875064" y="385004"/>
            <a:ext cx="8450036" cy="589032"/>
          </a:xfrm>
        </p:spPr>
        <p:txBody>
          <a:bodyPr anchor="ctr">
            <a:normAutofit fontScale="90000"/>
          </a:bodyPr>
          <a:lstStyle/>
          <a:p>
            <a:r>
              <a:rPr lang="en-US" dirty="0"/>
              <a:t>An Optimistic Closure:</a:t>
            </a:r>
            <a:br>
              <a:rPr lang="en-US" dirty="0"/>
            </a:br>
            <a:r>
              <a:rPr lang="en-US" dirty="0"/>
              <a:t>Gratitude and the Science of Happiness</a:t>
            </a:r>
          </a:p>
        </p:txBody>
      </p:sp>
      <p:sp>
        <p:nvSpPr>
          <p:cNvPr id="3" name="Text Placeholder 2">
            <a:extLst>
              <a:ext uri="{FF2B5EF4-FFF2-40B4-BE49-F238E27FC236}">
                <a16:creationId xmlns:a16="http://schemas.microsoft.com/office/drawing/2014/main" id="{DE74C085-5517-F045-7DCB-79CAB6B90B4E}"/>
              </a:ext>
            </a:extLst>
          </p:cNvPr>
          <p:cNvSpPr>
            <a:spLocks noGrp="1"/>
          </p:cNvSpPr>
          <p:nvPr>
            <p:ph idx="12"/>
          </p:nvPr>
        </p:nvSpPr>
        <p:spPr>
          <a:xfrm>
            <a:off x="1875066" y="1543324"/>
            <a:ext cx="4059877" cy="4390338"/>
          </a:xfrm>
        </p:spPr>
        <p:txBody>
          <a:bodyPr>
            <a:normAutofit/>
          </a:bodyPr>
          <a:lstStyle/>
          <a:p>
            <a:endParaRPr lang="en-US" sz="1500" dirty="0"/>
          </a:p>
          <a:p>
            <a:r>
              <a:rPr lang="en-US" sz="1600" b="0" i="0" dirty="0">
                <a:effectLst/>
              </a:rPr>
              <a:t>Two psychologists, Dr. Robert A. Emmons of the University of California, and Dr. Michael E. McCullough of the University of Miami</a:t>
            </a:r>
          </a:p>
          <a:p>
            <a:r>
              <a:rPr lang="en-US" sz="1600" b="0" i="0" dirty="0">
                <a:effectLst/>
              </a:rPr>
              <a:t>In one study, they asked participants to write a few sentences each week for 10 weeks, divided into 3 groups.  </a:t>
            </a:r>
          </a:p>
          <a:p>
            <a:r>
              <a:rPr lang="en-US" sz="1600" b="0" i="0" dirty="0">
                <a:effectLst/>
              </a:rPr>
              <a:t>Group 1:  </a:t>
            </a:r>
            <a:r>
              <a:rPr lang="en-US" sz="1600" b="0" i="0" dirty="0" err="1">
                <a:effectLst/>
              </a:rPr>
              <a:t>gratitudes</a:t>
            </a:r>
            <a:r>
              <a:rPr lang="en-US" sz="1600" b="0" i="0" dirty="0">
                <a:effectLst/>
              </a:rPr>
              <a:t> – 3</a:t>
            </a:r>
          </a:p>
          <a:p>
            <a:r>
              <a:rPr lang="en-US" sz="1600" b="0" dirty="0"/>
              <a:t>Group 2:  aggravations – 3</a:t>
            </a:r>
          </a:p>
          <a:p>
            <a:r>
              <a:rPr lang="en-US" sz="1600" b="0" i="0" dirty="0">
                <a:effectLst/>
              </a:rPr>
              <a:t>Group 3:  events of impact – 3</a:t>
            </a:r>
          </a:p>
          <a:p>
            <a:r>
              <a:rPr lang="en-US" sz="1600" b="0" i="0" dirty="0">
                <a:effectLst/>
              </a:rPr>
              <a:t>After 10 weeks, those who wrote about gratitude were more optimistic and felt better about their lives. They also exercised more and had fewer visits to physicians than those who focused on sources of aggravation or events of impact.</a:t>
            </a:r>
          </a:p>
          <a:p>
            <a:endParaRPr lang="en-US" sz="1500" dirty="0"/>
          </a:p>
        </p:txBody>
      </p:sp>
      <p:pic>
        <p:nvPicPr>
          <p:cNvPr id="7" name="Picture 6" descr="A poster with a child and a dog&#10;&#10;Description automatically generated">
            <a:extLst>
              <a:ext uri="{FF2B5EF4-FFF2-40B4-BE49-F238E27FC236}">
                <a16:creationId xmlns:a16="http://schemas.microsoft.com/office/drawing/2014/main" id="{D679DE21-A20D-EC2A-869F-02F1CED622E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255868" y="1703877"/>
            <a:ext cx="4069232" cy="4069232"/>
          </a:xfrm>
          <a:prstGeom prst="rect">
            <a:avLst/>
          </a:prstGeom>
          <a:noFill/>
        </p:spPr>
      </p:pic>
      <p:sp>
        <p:nvSpPr>
          <p:cNvPr id="13" name="Text Placeholder 4">
            <a:extLst>
              <a:ext uri="{FF2B5EF4-FFF2-40B4-BE49-F238E27FC236}">
                <a16:creationId xmlns:a16="http://schemas.microsoft.com/office/drawing/2014/main" id="{E8B46374-5011-9A76-B595-8E582EFE524C}"/>
              </a:ext>
            </a:extLst>
          </p:cNvPr>
          <p:cNvSpPr>
            <a:spLocks noGrp="1"/>
          </p:cNvSpPr>
          <p:nvPr>
            <p:ph type="body" sz="quarter" idx="11"/>
          </p:nvPr>
        </p:nvSpPr>
        <p:spPr>
          <a:xfrm>
            <a:off x="1866900" y="954291"/>
            <a:ext cx="8458200" cy="365760"/>
          </a:xfrm>
        </p:spPr>
        <p:txBody>
          <a:bodyPr/>
          <a:lstStyle/>
          <a:p>
            <a:endParaRPr lang="en-US"/>
          </a:p>
        </p:txBody>
      </p:sp>
      <p:sp>
        <p:nvSpPr>
          <p:cNvPr id="5" name="Footer Placeholder 4">
            <a:extLst>
              <a:ext uri="{FF2B5EF4-FFF2-40B4-BE49-F238E27FC236}">
                <a16:creationId xmlns:a16="http://schemas.microsoft.com/office/drawing/2014/main" id="{E5617C8E-21C4-E5B6-534E-D58EC07925AD}"/>
              </a:ext>
            </a:extLst>
          </p:cNvPr>
          <p:cNvSpPr>
            <a:spLocks noGrp="1"/>
          </p:cNvSpPr>
          <p:nvPr>
            <p:ph type="ftr" sz="quarter" idx="14"/>
          </p:nvPr>
        </p:nvSpPr>
        <p:spPr>
          <a:xfrm>
            <a:off x="8985175" y="6295058"/>
            <a:ext cx="1339925" cy="323970"/>
          </a:xfrm>
        </p:spPr>
        <p:txBody>
          <a:bodyPr anchor="ctr">
            <a:normAutofit/>
          </a:bodyPr>
          <a:lstStyle/>
          <a:p>
            <a:pPr algn="r">
              <a:spcAft>
                <a:spcPts val="600"/>
              </a:spcAft>
            </a:pPr>
            <a:endParaRPr lang="en-US" dirty="0"/>
          </a:p>
        </p:txBody>
      </p:sp>
      <p:sp>
        <p:nvSpPr>
          <p:cNvPr id="8" name="TextBox 7">
            <a:extLst>
              <a:ext uri="{FF2B5EF4-FFF2-40B4-BE49-F238E27FC236}">
                <a16:creationId xmlns:a16="http://schemas.microsoft.com/office/drawing/2014/main" id="{889A468A-5335-8E83-56AB-84AE5E3D0BB0}"/>
              </a:ext>
            </a:extLst>
          </p:cNvPr>
          <p:cNvSpPr txBox="1"/>
          <p:nvPr/>
        </p:nvSpPr>
        <p:spPr>
          <a:xfrm>
            <a:off x="10140370" y="5573055"/>
            <a:ext cx="184731" cy="200055"/>
          </a:xfrm>
          <a:prstGeom prst="rect">
            <a:avLst/>
          </a:prstGeom>
          <a:solidFill>
            <a:srgbClr val="000000"/>
          </a:solidFill>
        </p:spPr>
        <p:txBody>
          <a:bodyPr wrap="square" rtlCol="0">
            <a:spAutoFit/>
          </a:bodyPr>
          <a:lstStyle/>
          <a:p>
            <a:pPr algn="r">
              <a:spcAft>
                <a:spcPts val="600"/>
              </a:spcAft>
            </a:pPr>
            <a:endParaRPr lang="en-US" sz="700" dirty="0">
              <a:solidFill>
                <a:srgbClr val="FFFFFF"/>
              </a:solidFill>
            </a:endParaRPr>
          </a:p>
        </p:txBody>
      </p:sp>
    </p:spTree>
    <p:extLst>
      <p:ext uri="{BB962C8B-B14F-4D97-AF65-F5344CB8AC3E}">
        <p14:creationId xmlns:p14="http://schemas.microsoft.com/office/powerpoint/2010/main" val="3656530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FB1BAA-8B9F-8DCE-92A2-59F746769CF1}"/>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A0B9ECC4-35DD-EBE8-E512-30E863C4133D}"/>
              </a:ext>
            </a:extLst>
          </p:cNvPr>
          <p:cNvSpPr>
            <a:spLocks noGrp="1"/>
          </p:cNvSpPr>
          <p:nvPr>
            <p:ph type="body" sz="quarter" idx="10"/>
          </p:nvPr>
        </p:nvSpPr>
        <p:spPr/>
        <p:txBody>
          <a:bodyPr/>
          <a:lstStyle/>
          <a:p>
            <a:endParaRPr lang="en-US" dirty="0"/>
          </a:p>
        </p:txBody>
      </p:sp>
      <p:sp>
        <p:nvSpPr>
          <p:cNvPr id="4" name="Title 3">
            <a:extLst>
              <a:ext uri="{FF2B5EF4-FFF2-40B4-BE49-F238E27FC236}">
                <a16:creationId xmlns:a16="http://schemas.microsoft.com/office/drawing/2014/main" id="{A665AB68-A065-1C01-3540-02995BDD9B7D}"/>
              </a:ext>
            </a:extLst>
          </p:cNvPr>
          <p:cNvSpPr>
            <a:spLocks noGrp="1"/>
          </p:cNvSpPr>
          <p:nvPr>
            <p:ph type="title"/>
          </p:nvPr>
        </p:nvSpPr>
        <p:spPr/>
        <p:txBody>
          <a:bodyPr>
            <a:normAutofit fontScale="90000"/>
          </a:bodyPr>
          <a:lstStyle/>
          <a:p>
            <a:pPr algn="ctr"/>
            <a:r>
              <a:rPr lang="en-US" dirty="0"/>
              <a:t>We Started with a Desire for Well-Being and a Gift from</a:t>
            </a:r>
            <a:br>
              <a:rPr lang="en-US" dirty="0"/>
            </a:br>
            <a:r>
              <a:rPr lang="en-US" dirty="0"/>
              <a:t>the Purdue Engineering Student Council (PESC)</a:t>
            </a:r>
          </a:p>
        </p:txBody>
      </p:sp>
      <p:sp>
        <p:nvSpPr>
          <p:cNvPr id="5" name="Footer Placeholder 4">
            <a:extLst>
              <a:ext uri="{FF2B5EF4-FFF2-40B4-BE49-F238E27FC236}">
                <a16:creationId xmlns:a16="http://schemas.microsoft.com/office/drawing/2014/main" id="{5556F702-8172-17B6-8ABB-89D54303E4ED}"/>
              </a:ext>
            </a:extLst>
          </p:cNvPr>
          <p:cNvSpPr>
            <a:spLocks noGrp="1"/>
          </p:cNvSpPr>
          <p:nvPr>
            <p:ph type="ftr" sz="quarter" idx="12"/>
          </p:nvPr>
        </p:nvSpPr>
        <p:spPr/>
        <p:txBody>
          <a:bodyPr/>
          <a:lstStyle/>
          <a:p>
            <a:pPr algn="r"/>
            <a:endParaRPr lang="en-US" dirty="0"/>
          </a:p>
        </p:txBody>
      </p:sp>
      <p:pic>
        <p:nvPicPr>
          <p:cNvPr id="1026" name="Picture 2" descr="Group photo">
            <a:extLst>
              <a:ext uri="{FF2B5EF4-FFF2-40B4-BE49-F238E27FC236}">
                <a16:creationId xmlns:a16="http://schemas.microsoft.com/office/drawing/2014/main" id="{4F8BB2C8-273E-CA88-9944-84D90CE6E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538" y="1543323"/>
            <a:ext cx="8166538" cy="43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443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BBD1D-45DC-43B7-F13E-37CAE5F4452C}"/>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FB23FB65-7B43-24A6-A730-522CBA6EC507}"/>
              </a:ext>
            </a:extLst>
          </p:cNvPr>
          <p:cNvSpPr>
            <a:spLocks noGrp="1"/>
          </p:cNvSpPr>
          <p:nvPr>
            <p:ph type="body" sz="quarter" idx="10"/>
          </p:nvPr>
        </p:nvSpPr>
        <p:spPr/>
        <p:txBody>
          <a:bodyPr/>
          <a:lstStyle/>
          <a:p>
            <a:pPr marL="0" marR="228600">
              <a:spcBef>
                <a:spcPts val="600"/>
              </a:spcBef>
              <a:spcAft>
                <a:spcPts val="600"/>
              </a:spcAft>
            </a:pPr>
            <a:endParaRPr lang="en-US" sz="2800" b="1" dirty="0">
              <a:effectLst/>
              <a:latin typeface="Times New Roman" panose="02020603050405020304" pitchFamily="18" charset="0"/>
              <a:ea typeface="Times" panose="02020603050405020304" pitchFamily="18" charset="0"/>
              <a:cs typeface="Times New Roman" panose="02020603050405020304" pitchFamily="18" charset="0"/>
            </a:endParaRPr>
          </a:p>
          <a:p>
            <a:pPr marL="0" marR="228600">
              <a:spcBef>
                <a:spcPts val="600"/>
              </a:spcBef>
              <a:spcAft>
                <a:spcPts val="600"/>
              </a:spcAft>
            </a:pPr>
            <a:endParaRPr lang="en-US" sz="2800" b="1" dirty="0">
              <a:latin typeface="Times New Roman" panose="02020603050405020304" pitchFamily="18" charset="0"/>
              <a:ea typeface="Times" panose="02020603050405020304" pitchFamily="18" charset="0"/>
              <a:cs typeface="Times New Roman" panose="02020603050405020304" pitchFamily="18" charset="0"/>
            </a:endParaRPr>
          </a:p>
          <a:p>
            <a:pPr marL="0" marR="228600">
              <a:spcBef>
                <a:spcPts val="600"/>
              </a:spcBef>
              <a:spcAft>
                <a:spcPts val="600"/>
              </a:spcAft>
            </a:pPr>
            <a:endParaRPr lang="en-US" sz="2800" b="1" dirty="0">
              <a:effectLst/>
              <a:latin typeface="Times New Roman" panose="02020603050405020304" pitchFamily="18" charset="0"/>
              <a:ea typeface="Times" panose="02020603050405020304" pitchFamily="18" charset="0"/>
              <a:cs typeface="Times New Roman" panose="02020603050405020304" pitchFamily="18" charset="0"/>
            </a:endParaRPr>
          </a:p>
          <a:p>
            <a:pPr marL="0" marR="228600">
              <a:spcBef>
                <a:spcPts val="600"/>
              </a:spcBef>
              <a:spcAft>
                <a:spcPts val="600"/>
              </a:spcAft>
            </a:pPr>
            <a:endParaRPr lang="en-US" sz="2800" b="1" dirty="0">
              <a:latin typeface="Times New Roman" panose="02020603050405020304" pitchFamily="18" charset="0"/>
              <a:ea typeface="Times" panose="02020603050405020304" pitchFamily="18" charset="0"/>
              <a:cs typeface="Times New Roman" panose="02020603050405020304" pitchFamily="18" charset="0"/>
            </a:endParaRPr>
          </a:p>
          <a:p>
            <a:pPr marL="0" marR="228600">
              <a:spcBef>
                <a:spcPts val="600"/>
              </a:spcBef>
              <a:spcAft>
                <a:spcPts val="600"/>
              </a:spcAft>
            </a:pPr>
            <a:endParaRPr lang="en-US" dirty="0">
              <a:latin typeface="Times New Roman"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Title 3">
            <a:extLst>
              <a:ext uri="{FF2B5EF4-FFF2-40B4-BE49-F238E27FC236}">
                <a16:creationId xmlns:a16="http://schemas.microsoft.com/office/drawing/2014/main" id="{8E67F8D7-3F4A-05CA-E4FD-DE7ACBAEB4F2}"/>
              </a:ext>
            </a:extLst>
          </p:cNvPr>
          <p:cNvSpPr>
            <a:spLocks noGrp="1"/>
          </p:cNvSpPr>
          <p:nvPr>
            <p:ph type="title"/>
          </p:nvPr>
        </p:nvSpPr>
        <p:spPr/>
        <p:txBody>
          <a:bodyPr>
            <a:normAutofit fontScale="90000"/>
          </a:bodyPr>
          <a:lstStyle/>
          <a:p>
            <a:pPr algn="ctr"/>
            <a:br>
              <a:rPr lang="en-US" i="0" dirty="0">
                <a:latin typeface="Times New Roman" panose="02020603050405020304" pitchFamily="18" charset="0"/>
                <a:cs typeface="Times New Roman" panose="02020603050405020304" pitchFamily="18" charset="0"/>
              </a:rPr>
            </a:br>
            <a:br>
              <a:rPr lang="en-US" i="0" dirty="0">
                <a:latin typeface="Times New Roman" panose="02020603050405020304" pitchFamily="18" charset="0"/>
                <a:cs typeface="Times New Roman" panose="02020603050405020304" pitchFamily="18" charset="0"/>
              </a:rPr>
            </a:br>
            <a:br>
              <a:rPr lang="en-US" i="0" dirty="0">
                <a:latin typeface="Times New Roman" panose="02020603050405020304" pitchFamily="18" charset="0"/>
                <a:cs typeface="Times New Roman" panose="02020603050405020304" pitchFamily="18" charset="0"/>
              </a:rPr>
            </a:br>
            <a:r>
              <a:rPr lang="en-US" i="0" dirty="0">
                <a:latin typeface="Times New Roman" panose="02020603050405020304" pitchFamily="18" charset="0"/>
                <a:cs typeface="Times New Roman" panose="02020603050405020304" pitchFamily="18" charset="0"/>
              </a:rPr>
              <a:t>Vision:  To promote and sustain a culture of well-being for </a:t>
            </a:r>
            <a:br>
              <a:rPr lang="en-US" i="0" dirty="0">
                <a:latin typeface="Times New Roman" panose="02020603050405020304" pitchFamily="18" charset="0"/>
                <a:cs typeface="Times New Roman" panose="02020603050405020304" pitchFamily="18" charset="0"/>
              </a:rPr>
            </a:br>
            <a:r>
              <a:rPr lang="en-US" i="0" u="sng" dirty="0">
                <a:latin typeface="Times New Roman" panose="02020603050405020304" pitchFamily="18" charset="0"/>
                <a:cs typeface="Times New Roman" panose="02020603050405020304" pitchFamily="18" charset="0"/>
              </a:rPr>
              <a:t>all</a:t>
            </a:r>
            <a:r>
              <a:rPr lang="en-US" i="0" dirty="0">
                <a:latin typeface="Times New Roman" panose="02020603050405020304" pitchFamily="18" charset="0"/>
                <a:cs typeface="Times New Roman" panose="02020603050405020304" pitchFamily="18" charset="0"/>
              </a:rPr>
              <a:t> Purdue engineers</a:t>
            </a:r>
          </a:p>
        </p:txBody>
      </p:sp>
      <p:sp>
        <p:nvSpPr>
          <p:cNvPr id="5" name="Footer Placeholder 4">
            <a:extLst>
              <a:ext uri="{FF2B5EF4-FFF2-40B4-BE49-F238E27FC236}">
                <a16:creationId xmlns:a16="http://schemas.microsoft.com/office/drawing/2014/main" id="{ACA4D7B7-ABBC-8B08-1D6A-9B9758EA96DD}"/>
              </a:ext>
            </a:extLst>
          </p:cNvPr>
          <p:cNvSpPr>
            <a:spLocks noGrp="1"/>
          </p:cNvSpPr>
          <p:nvPr>
            <p:ph type="ftr" sz="quarter" idx="12"/>
          </p:nvPr>
        </p:nvSpPr>
        <p:spPr/>
        <p:txBody>
          <a:bodyPr/>
          <a:lstStyle/>
          <a:p>
            <a:pPr algn="r"/>
            <a:endParaRPr lang="en-US" dirty="0"/>
          </a:p>
        </p:txBody>
      </p:sp>
      <p:pic>
        <p:nvPicPr>
          <p:cNvPr id="6" name="Picture Placeholder 17" descr="A group of people holding a banner&#10;&#10;Description automatically generated">
            <a:extLst>
              <a:ext uri="{FF2B5EF4-FFF2-40B4-BE49-F238E27FC236}">
                <a16:creationId xmlns:a16="http://schemas.microsoft.com/office/drawing/2014/main" id="{1A1CDDFB-A190-D99E-CEA4-8AA345296D2D}"/>
              </a:ext>
            </a:extLst>
          </p:cNvPr>
          <p:cNvPicPr>
            <a:picLocks noChangeAspect="1"/>
          </p:cNvPicPr>
          <p:nvPr/>
        </p:nvPicPr>
        <p:blipFill>
          <a:blip r:embed="rId2"/>
          <a:srcRect t="256" b="256"/>
          <a:stretch>
            <a:fillRect/>
          </a:stretch>
        </p:blipFill>
        <p:spPr>
          <a:xfrm>
            <a:off x="3383801" y="2411896"/>
            <a:ext cx="5413512" cy="3313044"/>
          </a:xfrm>
          <a:prstGeom prst="rect">
            <a:avLst/>
          </a:prstGeom>
        </p:spPr>
      </p:pic>
    </p:spTree>
    <p:extLst>
      <p:ext uri="{BB962C8B-B14F-4D97-AF65-F5344CB8AC3E}">
        <p14:creationId xmlns:p14="http://schemas.microsoft.com/office/powerpoint/2010/main" val="2688851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00F3E6-DB73-277A-8323-97845A1FCCB2}"/>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FBC327F5-F655-F863-A9EA-3B81AA789A1A}"/>
              </a:ext>
            </a:extLst>
          </p:cNvPr>
          <p:cNvSpPr>
            <a:spLocks noGrp="1"/>
          </p:cNvSpPr>
          <p:nvPr>
            <p:ph type="body" sz="quarter" idx="10"/>
          </p:nvPr>
        </p:nvSpPr>
        <p:spPr>
          <a:xfrm>
            <a:off x="1866901" y="1263408"/>
            <a:ext cx="8450035" cy="4971740"/>
          </a:xfrm>
        </p:spPr>
        <p:txBody>
          <a:bodyPr/>
          <a:lstStyle/>
          <a:p>
            <a:r>
              <a:rPr lang="en-US" b="1" u="sng" dirty="0"/>
              <a:t>Students demanded it!  </a:t>
            </a:r>
          </a:p>
          <a:p>
            <a:r>
              <a:rPr lang="en-US" dirty="0"/>
              <a:t>Engineering can be hard.  Life can be hard. Balancing engineering and life can be hard.  We want to help make it easier!</a:t>
            </a:r>
          </a:p>
          <a:p>
            <a:endParaRPr lang="en-US" dirty="0"/>
          </a:p>
          <a:p>
            <a:r>
              <a:rPr lang="en-US" b="1" u="sng" dirty="0"/>
              <a:t>And then there is the data:</a:t>
            </a:r>
          </a:p>
          <a:p>
            <a:pPr marL="285750" indent="-285750">
              <a:buFont typeface="Arial" panose="020B0604020202020204" pitchFamily="34" charset="0"/>
              <a:buChar char="•"/>
            </a:pPr>
            <a:r>
              <a:rPr lang="en-US" dirty="0"/>
              <a:t>The number two leading cause of death in persons ages 10-34 is suicide                                				</a:t>
            </a:r>
            <a:r>
              <a:rPr lang="en-US" sz="1050" i="1" dirty="0"/>
              <a:t>				- Centers for Disease Control and Prevention (CDC)</a:t>
            </a:r>
          </a:p>
          <a:p>
            <a:pPr marL="0" indent="0">
              <a:buNone/>
            </a:pPr>
            <a:endParaRPr lang="en-US" sz="1050" i="1" dirty="0"/>
          </a:p>
          <a:p>
            <a:pPr marL="285750" indent="-285750">
              <a:buFont typeface="Arial" panose="020B0604020202020204" pitchFamily="34" charset="0"/>
              <a:buChar char="•"/>
            </a:pPr>
            <a:r>
              <a:rPr lang="en-US" dirty="0"/>
              <a:t>One in five students sitting in a classroom has a diagnosable mental health challenge</a:t>
            </a:r>
          </a:p>
          <a:p>
            <a:pPr marL="0" indent="0">
              <a:buNone/>
            </a:pPr>
            <a:r>
              <a:rPr lang="en-US" dirty="0"/>
              <a:t>						</a:t>
            </a:r>
            <a:r>
              <a:rPr lang="en-US" sz="1050" i="1" dirty="0"/>
              <a:t>- US Department of Health and Human Services</a:t>
            </a:r>
          </a:p>
          <a:p>
            <a:pPr marL="0" indent="0">
              <a:buNone/>
            </a:pPr>
            <a:r>
              <a:rPr lang="en-US" sz="1050" i="1" dirty="0"/>
              <a:t>						- National Association of School Psychologists (NASP)</a:t>
            </a:r>
          </a:p>
          <a:p>
            <a:pPr marL="0" indent="0">
              <a:buNone/>
            </a:pPr>
            <a:r>
              <a:rPr lang="en-US" sz="1050" i="1" dirty="0"/>
              <a:t>						- Substance Abuse and Mental Health Services Administration  (SAMHSA)</a:t>
            </a:r>
          </a:p>
          <a:p>
            <a:pPr marL="285750" indent="-285750">
              <a:buFont typeface="Arial" panose="020B0604020202020204" pitchFamily="34" charset="0"/>
              <a:buChar char="•"/>
            </a:pPr>
            <a:r>
              <a:rPr lang="en-US" dirty="0"/>
              <a:t>Ongoing stress can alter the neuroanatomy of the brain, causing difficulties with cognition and executive functioning	</a:t>
            </a:r>
          </a:p>
          <a:p>
            <a:r>
              <a:rPr lang="en-US" sz="600" i="1" dirty="0"/>
              <a:t>					                                                  </a:t>
            </a:r>
            <a:r>
              <a:rPr lang="en-US" sz="1050" i="1" dirty="0"/>
              <a:t>- “The Body Keeps the Score”  -Bessel van der Kolk</a:t>
            </a:r>
          </a:p>
          <a:p>
            <a:pPr marL="0" indent="0">
              <a:buNone/>
            </a:pPr>
            <a:r>
              <a:rPr lang="en-US" sz="1050" i="1" dirty="0"/>
              <a:t>                                                                                                                                               - “What Happened to You?”   -Dr. Bruce Perry   </a:t>
            </a:r>
          </a:p>
          <a:p>
            <a:pPr marL="0" indent="0">
              <a:buNone/>
            </a:pPr>
            <a:r>
              <a:rPr lang="en-US" sz="1050" i="1" dirty="0"/>
              <a:t>                                                                                                                                               - “The Deepest Well”  -Dr. Nadine Burke-Harris </a:t>
            </a:r>
          </a:p>
          <a:p>
            <a:endParaRPr lang="en-US" dirty="0"/>
          </a:p>
        </p:txBody>
      </p:sp>
      <p:sp>
        <p:nvSpPr>
          <p:cNvPr id="4" name="Title 3">
            <a:extLst>
              <a:ext uri="{FF2B5EF4-FFF2-40B4-BE49-F238E27FC236}">
                <a16:creationId xmlns:a16="http://schemas.microsoft.com/office/drawing/2014/main" id="{F55E9846-5834-A94C-5711-1C36F1BC3CCB}"/>
              </a:ext>
            </a:extLst>
          </p:cNvPr>
          <p:cNvSpPr>
            <a:spLocks noGrp="1"/>
          </p:cNvSpPr>
          <p:nvPr>
            <p:ph type="title"/>
          </p:nvPr>
        </p:nvSpPr>
        <p:spPr/>
        <p:txBody>
          <a:bodyPr/>
          <a:lstStyle/>
          <a:p>
            <a:r>
              <a:rPr lang="en-US" dirty="0"/>
              <a:t>WHY is this Work Important?</a:t>
            </a:r>
          </a:p>
        </p:txBody>
      </p:sp>
      <p:sp>
        <p:nvSpPr>
          <p:cNvPr id="5" name="Footer Placeholder 4">
            <a:extLst>
              <a:ext uri="{FF2B5EF4-FFF2-40B4-BE49-F238E27FC236}">
                <a16:creationId xmlns:a16="http://schemas.microsoft.com/office/drawing/2014/main" id="{6363CFDC-32EC-C94F-C83F-5F822559394F}"/>
              </a:ext>
            </a:extLst>
          </p:cNvPr>
          <p:cNvSpPr>
            <a:spLocks noGrp="1"/>
          </p:cNvSpPr>
          <p:nvPr>
            <p:ph type="ftr" sz="quarter" idx="12"/>
          </p:nvPr>
        </p:nvSpPr>
        <p:spPr/>
        <p:txBody>
          <a:bodyPr/>
          <a:lstStyle/>
          <a:p>
            <a:pPr algn="r"/>
            <a:endParaRPr lang="en-US" dirty="0"/>
          </a:p>
        </p:txBody>
      </p:sp>
    </p:spTree>
    <p:extLst>
      <p:ext uri="{BB962C8B-B14F-4D97-AF65-F5344CB8AC3E}">
        <p14:creationId xmlns:p14="http://schemas.microsoft.com/office/powerpoint/2010/main" val="28309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 calcmode="lin" valueType="num">
                                      <p:cBhvr additive="base">
                                        <p:cTn id="4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 calcmode="lin" valueType="num">
                                      <p:cBhvr additive="base">
                                        <p:cTn id="5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 calcmode="lin" valueType="num">
                                      <p:cBhvr additive="base">
                                        <p:cTn id="5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F8FF78-F55D-4BBC-1A02-E21C25235631}"/>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024B21A1-36A7-D70A-617D-EAA6E560C74F}"/>
              </a:ext>
            </a:extLst>
          </p:cNvPr>
          <p:cNvSpPr>
            <a:spLocks noGrp="1"/>
          </p:cNvSpPr>
          <p:nvPr>
            <p:ph type="body" sz="quarter" idx="10"/>
          </p:nvPr>
        </p:nvSpPr>
        <p:spPr/>
        <p:txBody>
          <a:bodyPr/>
          <a:lstStyle/>
          <a:p>
            <a:endParaRPr lang="en-US" dirty="0"/>
          </a:p>
        </p:txBody>
      </p:sp>
      <p:sp>
        <p:nvSpPr>
          <p:cNvPr id="4" name="Title 3">
            <a:extLst>
              <a:ext uri="{FF2B5EF4-FFF2-40B4-BE49-F238E27FC236}">
                <a16:creationId xmlns:a16="http://schemas.microsoft.com/office/drawing/2014/main" id="{2D858CD8-FBC5-903C-096A-04AF3CF3C7E1}"/>
              </a:ext>
            </a:extLst>
          </p:cNvPr>
          <p:cNvSpPr>
            <a:spLocks noGrp="1"/>
          </p:cNvSpPr>
          <p:nvPr>
            <p:ph type="title"/>
          </p:nvPr>
        </p:nvSpPr>
        <p:spPr/>
        <p:txBody>
          <a:bodyPr>
            <a:normAutofit/>
          </a:bodyPr>
          <a:lstStyle/>
          <a:p>
            <a:r>
              <a:rPr lang="en-US" dirty="0"/>
              <a:t>Our Focus – Five Dimensions of Well-Being  </a:t>
            </a:r>
          </a:p>
        </p:txBody>
      </p:sp>
      <p:sp>
        <p:nvSpPr>
          <p:cNvPr id="5" name="Footer Placeholder 4">
            <a:extLst>
              <a:ext uri="{FF2B5EF4-FFF2-40B4-BE49-F238E27FC236}">
                <a16:creationId xmlns:a16="http://schemas.microsoft.com/office/drawing/2014/main" id="{8ABAA298-A00D-F3FF-BCDC-C3B477705F0B}"/>
              </a:ext>
            </a:extLst>
          </p:cNvPr>
          <p:cNvSpPr>
            <a:spLocks noGrp="1"/>
          </p:cNvSpPr>
          <p:nvPr>
            <p:ph type="ftr" sz="quarter" idx="12"/>
          </p:nvPr>
        </p:nvSpPr>
        <p:spPr/>
        <p:txBody>
          <a:bodyPr/>
          <a:lstStyle/>
          <a:p>
            <a:pPr algn="r"/>
            <a:endParaRPr lang="en-US" dirty="0"/>
          </a:p>
        </p:txBody>
      </p:sp>
      <p:graphicFrame>
        <p:nvGraphicFramePr>
          <p:cNvPr id="7" name="Diagram 6">
            <a:extLst>
              <a:ext uri="{FF2B5EF4-FFF2-40B4-BE49-F238E27FC236}">
                <a16:creationId xmlns:a16="http://schemas.microsoft.com/office/drawing/2014/main" id="{2105EC06-5BBE-1E37-D17D-BB65D911A990}"/>
              </a:ext>
            </a:extLst>
          </p:cNvPr>
          <p:cNvGraphicFramePr/>
          <p:nvPr>
            <p:extLst>
              <p:ext uri="{D42A27DB-BD31-4B8C-83A1-F6EECF244321}">
                <p14:modId xmlns:p14="http://schemas.microsoft.com/office/powerpoint/2010/main" val="1219210133"/>
              </p:ext>
            </p:extLst>
          </p:nvPr>
        </p:nvGraphicFramePr>
        <p:xfrm>
          <a:off x="3048000" y="1959430"/>
          <a:ext cx="6096000" cy="35015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6478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79FD48-E9A1-AE2C-F87B-200AAEA81DD1}"/>
              </a:ext>
            </a:extLst>
          </p:cNvPr>
          <p:cNvSpPr>
            <a:spLocks noGrp="1"/>
          </p:cNvSpPr>
          <p:nvPr>
            <p:ph idx="14"/>
          </p:nvPr>
        </p:nvSpPr>
        <p:spPr>
          <a:xfrm>
            <a:off x="1866901" y="1543324"/>
            <a:ext cx="8450036" cy="3812449"/>
          </a:xfrm>
        </p:spPr>
        <p:txBody>
          <a:bodyPr>
            <a:normAutofit/>
          </a:bodyPr>
          <a:lstStyle/>
          <a:p>
            <a:pPr marL="0" indent="0">
              <a:buNone/>
            </a:pPr>
            <a:endParaRPr lang="en-US" dirty="0"/>
          </a:p>
          <a:p>
            <a:pPr marL="214313" indent="-214313">
              <a:buFont typeface="Wingdings" panose="05000000000000000000" pitchFamily="2" charset="2"/>
              <a:buChar char="ü"/>
            </a:pPr>
            <a:r>
              <a:rPr lang="en-US" sz="1800" dirty="0"/>
              <a:t>Utilize an </a:t>
            </a:r>
            <a:r>
              <a:rPr lang="en-US" sz="1800" b="1" dirty="0"/>
              <a:t>evidence-based</a:t>
            </a:r>
            <a:r>
              <a:rPr lang="en-US" sz="1800" dirty="0"/>
              <a:t> </a:t>
            </a:r>
            <a:r>
              <a:rPr lang="en-US" sz="1800" b="1" dirty="0"/>
              <a:t>multi-tiered system      </a:t>
            </a:r>
          </a:p>
          <a:p>
            <a:pPr marL="0" indent="0">
              <a:buNone/>
            </a:pPr>
            <a:r>
              <a:rPr lang="en-US" sz="1800" dirty="0"/>
              <a:t>      of service delivery and data analysis</a:t>
            </a:r>
            <a:endParaRPr lang="en-US" sz="1800" b="1" dirty="0">
              <a:solidFill>
                <a:srgbClr val="DDB945"/>
              </a:solidFill>
            </a:endParaRPr>
          </a:p>
          <a:p>
            <a:pPr marL="214313" indent="-214313">
              <a:buFont typeface="Wingdings" panose="05000000000000000000" pitchFamily="2" charset="2"/>
              <a:buChar char="ü"/>
            </a:pPr>
            <a:r>
              <a:rPr lang="en-US" sz="1800" b="1" dirty="0"/>
              <a:t>Physical space </a:t>
            </a:r>
            <a:r>
              <a:rPr lang="en-US" sz="1800" dirty="0"/>
              <a:t>to study, relax and connect</a:t>
            </a:r>
          </a:p>
          <a:p>
            <a:pPr marL="214313" indent="-214313">
              <a:buFont typeface="Wingdings" panose="05000000000000000000" pitchFamily="2" charset="2"/>
              <a:buChar char="ü"/>
            </a:pPr>
            <a:r>
              <a:rPr lang="en-US" sz="1800" b="1" dirty="0"/>
              <a:t>Social events </a:t>
            </a:r>
            <a:r>
              <a:rPr lang="en-US" sz="1800" dirty="0"/>
              <a:t>for well-being, connection &amp; fun! </a:t>
            </a:r>
          </a:p>
          <a:p>
            <a:pPr marL="214313" indent="-214313">
              <a:buFont typeface="Wingdings" panose="05000000000000000000" pitchFamily="2" charset="2"/>
              <a:buChar char="ü"/>
            </a:pPr>
            <a:r>
              <a:rPr lang="en-US" sz="1800" dirty="0"/>
              <a:t>Well-being </a:t>
            </a:r>
            <a:r>
              <a:rPr lang="en-US" sz="1800" b="1" dirty="0"/>
              <a:t>workshops</a:t>
            </a:r>
          </a:p>
          <a:p>
            <a:pPr marL="214313" indent="-214313">
              <a:buFont typeface="Wingdings" panose="05000000000000000000" pitchFamily="2" charset="2"/>
              <a:buChar char="ü"/>
            </a:pPr>
            <a:r>
              <a:rPr lang="en-US" sz="1800" b="1" dirty="0"/>
              <a:t>QPR</a:t>
            </a:r>
            <a:r>
              <a:rPr lang="en-US" sz="1800" dirty="0"/>
              <a:t> suicide prevention training</a:t>
            </a:r>
          </a:p>
          <a:p>
            <a:pPr marL="214313" indent="-214313">
              <a:buFont typeface="Wingdings" panose="05000000000000000000" pitchFamily="2" charset="2"/>
              <a:buChar char="ü"/>
            </a:pPr>
            <a:r>
              <a:rPr lang="en-US" sz="1800" b="1" dirty="0"/>
              <a:t>Staff/faculty </a:t>
            </a:r>
            <a:r>
              <a:rPr lang="en-US" sz="1800" dirty="0"/>
              <a:t>education and support</a:t>
            </a:r>
          </a:p>
          <a:p>
            <a:pPr marL="214313" indent="-214313">
              <a:buFont typeface="Wingdings" panose="05000000000000000000" pitchFamily="2" charset="2"/>
              <a:buChar char="ü"/>
            </a:pPr>
            <a:r>
              <a:rPr lang="en-US" sz="1800" dirty="0"/>
              <a:t>Nationally certified </a:t>
            </a:r>
            <a:r>
              <a:rPr lang="en-US" sz="1800" b="1" dirty="0"/>
              <a:t>peer educators/mentors </a:t>
            </a:r>
            <a:r>
              <a:rPr lang="en-US" sz="1800" dirty="0"/>
              <a:t>			</a:t>
            </a:r>
          </a:p>
          <a:p>
            <a:pPr marL="214313" indent="-214313">
              <a:buFont typeface="Wingdings" panose="05000000000000000000" pitchFamily="2" charset="2"/>
              <a:buChar char="ü"/>
            </a:pPr>
            <a:r>
              <a:rPr lang="en-US" sz="1800" dirty="0"/>
              <a:t>Therapist on-site with daily </a:t>
            </a:r>
            <a:r>
              <a:rPr lang="en-US" sz="1800" b="1" dirty="0"/>
              <a:t>walk-in hours </a:t>
            </a:r>
          </a:p>
          <a:p>
            <a:pPr marL="0" indent="0">
              <a:buNone/>
            </a:pPr>
            <a:endParaRPr lang="en-US" dirty="0"/>
          </a:p>
        </p:txBody>
      </p:sp>
      <p:sp>
        <p:nvSpPr>
          <p:cNvPr id="3" name="Title 2">
            <a:extLst>
              <a:ext uri="{FF2B5EF4-FFF2-40B4-BE49-F238E27FC236}">
                <a16:creationId xmlns:a16="http://schemas.microsoft.com/office/drawing/2014/main" id="{193B0FD5-81EF-F164-4A99-CC6324922B1E}"/>
              </a:ext>
            </a:extLst>
          </p:cNvPr>
          <p:cNvSpPr>
            <a:spLocks noGrp="1"/>
          </p:cNvSpPr>
          <p:nvPr>
            <p:ph type="title"/>
          </p:nvPr>
        </p:nvSpPr>
        <p:spPr/>
        <p:txBody>
          <a:bodyPr>
            <a:noAutofit/>
          </a:bodyPr>
          <a:lstStyle/>
          <a:p>
            <a:r>
              <a:rPr lang="en-US" sz="3300" dirty="0"/>
              <a:t>Our Multi-Tiered System of Supports Approach</a:t>
            </a:r>
          </a:p>
        </p:txBody>
      </p:sp>
      <p:sp>
        <p:nvSpPr>
          <p:cNvPr id="4" name="Text Placeholder 3">
            <a:extLst>
              <a:ext uri="{FF2B5EF4-FFF2-40B4-BE49-F238E27FC236}">
                <a16:creationId xmlns:a16="http://schemas.microsoft.com/office/drawing/2014/main" id="{59E51DAE-E5EE-EFF4-5097-BEBB7B224D8E}"/>
              </a:ext>
            </a:extLst>
          </p:cNvPr>
          <p:cNvSpPr>
            <a:spLocks noGrp="1"/>
          </p:cNvSpPr>
          <p:nvPr>
            <p:ph type="body" sz="quarter" idx="11"/>
          </p:nvPr>
        </p:nvSpPr>
        <p:spPr/>
        <p:txBody>
          <a:bodyPr/>
          <a:lstStyle/>
          <a:p>
            <a:endParaRPr lang="en-US"/>
          </a:p>
        </p:txBody>
      </p:sp>
      <p:sp>
        <p:nvSpPr>
          <p:cNvPr id="5" name="Footer Placeholder 4">
            <a:extLst>
              <a:ext uri="{FF2B5EF4-FFF2-40B4-BE49-F238E27FC236}">
                <a16:creationId xmlns:a16="http://schemas.microsoft.com/office/drawing/2014/main" id="{C84FDC3A-DC47-65D2-0141-D457918DE383}"/>
              </a:ext>
            </a:extLst>
          </p:cNvPr>
          <p:cNvSpPr>
            <a:spLocks noGrp="1"/>
          </p:cNvSpPr>
          <p:nvPr>
            <p:ph type="ftr" sz="quarter" idx="15"/>
          </p:nvPr>
        </p:nvSpPr>
        <p:spPr/>
        <p:txBody>
          <a:bodyPr/>
          <a:lstStyle/>
          <a:p>
            <a:pPr algn="r"/>
            <a:endParaRPr lang="en-US" dirty="0"/>
          </a:p>
        </p:txBody>
      </p:sp>
      <p:graphicFrame>
        <p:nvGraphicFramePr>
          <p:cNvPr id="6" name="Diagram 5">
            <a:extLst>
              <a:ext uri="{FF2B5EF4-FFF2-40B4-BE49-F238E27FC236}">
                <a16:creationId xmlns:a16="http://schemas.microsoft.com/office/drawing/2014/main" id="{7ABEAA99-953E-57A5-0D8D-077459182A59}"/>
              </a:ext>
            </a:extLst>
          </p:cNvPr>
          <p:cNvGraphicFramePr/>
          <p:nvPr/>
        </p:nvGraphicFramePr>
        <p:xfrm>
          <a:off x="6180483" y="2370969"/>
          <a:ext cx="3902765" cy="14408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3485D396-B321-4352-71E9-D336E0AF72B2}"/>
              </a:ext>
            </a:extLst>
          </p:cNvPr>
          <p:cNvGraphicFramePr/>
          <p:nvPr>
            <p:extLst>
              <p:ext uri="{D42A27DB-BD31-4B8C-83A1-F6EECF244321}">
                <p14:modId xmlns:p14="http://schemas.microsoft.com/office/powerpoint/2010/main" val="1156095635"/>
              </p:ext>
            </p:extLst>
          </p:nvPr>
        </p:nvGraphicFramePr>
        <p:xfrm>
          <a:off x="5777579" y="1543324"/>
          <a:ext cx="4368248" cy="52483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95154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Title 1">
            <a:extLst>
              <a:ext uri="{FF2B5EF4-FFF2-40B4-BE49-F238E27FC236}">
                <a16:creationId xmlns:a16="http://schemas.microsoft.com/office/drawing/2014/main" id="{60CD14DF-EE5A-C1B3-4354-72157BB73DC4}"/>
              </a:ext>
            </a:extLst>
          </p:cNvPr>
          <p:cNvSpPr>
            <a:spLocks noGrp="1"/>
          </p:cNvSpPr>
          <p:nvPr>
            <p:ph type="title"/>
          </p:nvPr>
        </p:nvSpPr>
        <p:spPr>
          <a:xfrm>
            <a:off x="1866903" y="325822"/>
            <a:ext cx="3236117" cy="945931"/>
          </a:xfrm>
        </p:spPr>
        <p:txBody>
          <a:bodyPr anchor="b">
            <a:noAutofit/>
          </a:bodyPr>
          <a:lstStyle/>
          <a:p>
            <a:r>
              <a:rPr lang="en-US" sz="2600" dirty="0"/>
              <a:t>Jennie Beutler, MSW, LCSW</a:t>
            </a:r>
            <a:br>
              <a:rPr lang="en-US" sz="2600" dirty="0"/>
            </a:br>
            <a:r>
              <a:rPr lang="en-US" sz="2600" dirty="0"/>
              <a:t>CARES Therapist</a:t>
            </a:r>
          </a:p>
        </p:txBody>
      </p:sp>
      <p:sp>
        <p:nvSpPr>
          <p:cNvPr id="1036" name="Text Placeholder 2">
            <a:extLst>
              <a:ext uri="{FF2B5EF4-FFF2-40B4-BE49-F238E27FC236}">
                <a16:creationId xmlns:a16="http://schemas.microsoft.com/office/drawing/2014/main" id="{50D4D173-CA6D-0D21-D9DD-547C1BB432BF}"/>
              </a:ext>
            </a:extLst>
          </p:cNvPr>
          <p:cNvSpPr>
            <a:spLocks noGrp="1"/>
          </p:cNvSpPr>
          <p:nvPr>
            <p:ph type="body" sz="half" idx="2"/>
          </p:nvPr>
        </p:nvSpPr>
        <p:spPr>
          <a:xfrm>
            <a:off x="1866902" y="1570384"/>
            <a:ext cx="4134506" cy="4493172"/>
          </a:xfrm>
        </p:spPr>
        <p:txBody>
          <a:bodyPr>
            <a:normAutofit lnSpcReduction="10000"/>
          </a:bodyPr>
          <a:lstStyle/>
          <a:p>
            <a:pPr marL="285750" indent="-285750">
              <a:buFont typeface="Arial" panose="020B0604020202020204" pitchFamily="34" charset="0"/>
              <a:buChar char="•"/>
            </a:pPr>
            <a:r>
              <a:rPr lang="en-US" sz="2000" dirty="0"/>
              <a:t>Over a decade of clinical experience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Daily “Let’s Talk” walk-in hours</a:t>
            </a:r>
          </a:p>
          <a:p>
            <a:r>
              <a:rPr lang="en-US" sz="2000" dirty="0"/>
              <a:t>     Monday through Friday</a:t>
            </a:r>
          </a:p>
          <a:p>
            <a:r>
              <a:rPr lang="en-US" sz="2000" dirty="0"/>
              <a:t>     1 – 2 p.m.  ARMS 1251</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Scheduled appointments </a:t>
            </a:r>
            <a:r>
              <a:rPr lang="en-US" sz="2000" b="0" i="0" u="sng" dirty="0">
                <a:solidFill>
                  <a:srgbClr val="0070C0"/>
                </a:solidFill>
                <a:effectLst/>
                <a:latin typeface="Acumin Pro" panose="020B0504020202020204"/>
                <a:hlinkClick r:id="rId2" tooltip="Original URL: https://purdueu-caps.titaniumhwc.com/COE. Click or tap if you trust this link.">
                  <a:extLst>
                    <a:ext uri="{A12FA001-AC4F-418D-AE19-62706E023703}">
                      <ahyp:hlinkClr xmlns:ahyp="http://schemas.microsoft.com/office/drawing/2018/hyperlinkcolor" val="tx"/>
                    </a:ext>
                  </a:extLst>
                </a:hlinkClick>
              </a:rPr>
              <a:t>here.</a:t>
            </a:r>
            <a:endParaRPr lang="en-US" sz="2000" dirty="0">
              <a:solidFill>
                <a:srgbClr val="0070C0"/>
              </a:solidFill>
            </a:endParaRPr>
          </a:p>
          <a:p>
            <a:r>
              <a:rPr lang="en-US" sz="2000" dirty="0"/>
              <a:t>     Call CAPS (765)494-6995      </a:t>
            </a:r>
          </a:p>
          <a:p>
            <a:endParaRPr lang="en-US" sz="2000" dirty="0"/>
          </a:p>
          <a:p>
            <a:pPr marL="285750" indent="-285750">
              <a:buFont typeface="Arial" panose="020B0604020202020204" pitchFamily="34" charset="0"/>
              <a:buChar char="•"/>
            </a:pPr>
            <a:r>
              <a:rPr lang="en-US" sz="2000" dirty="0"/>
              <a:t>Provides mental health and well-being workshops for classes and other groups</a:t>
            </a:r>
          </a:p>
          <a:p>
            <a:endParaRPr lang="en-US" dirty="0"/>
          </a:p>
        </p:txBody>
      </p:sp>
      <p:pic>
        <p:nvPicPr>
          <p:cNvPr id="6" name="Picture Placeholder 5" descr="A person with long brown hair smiling&#10;&#10;Description automatically generated">
            <a:extLst>
              <a:ext uri="{FF2B5EF4-FFF2-40B4-BE49-F238E27FC236}">
                <a16:creationId xmlns:a16="http://schemas.microsoft.com/office/drawing/2014/main" id="{014B75F1-7B27-6EFD-2C3F-18EA5A6489AE}"/>
              </a:ext>
            </a:extLst>
          </p:cNvPr>
          <p:cNvPicPr>
            <a:picLocks noGrp="1" noChangeAspect="1"/>
          </p:cNvPicPr>
          <p:nvPr>
            <p:ph idx="1"/>
          </p:nvPr>
        </p:nvPicPr>
        <p:blipFill>
          <a:blip r:embed="rId3"/>
          <a:srcRect t="2794" b="24918"/>
          <a:stretch/>
        </p:blipFill>
        <p:spPr>
          <a:xfrm>
            <a:off x="6190594" y="730469"/>
            <a:ext cx="4134506" cy="4493172"/>
          </a:xfrm>
          <a:noFill/>
        </p:spPr>
      </p:pic>
      <p:sp>
        <p:nvSpPr>
          <p:cNvPr id="5" name="Footer Placeholder 4">
            <a:extLst>
              <a:ext uri="{FF2B5EF4-FFF2-40B4-BE49-F238E27FC236}">
                <a16:creationId xmlns:a16="http://schemas.microsoft.com/office/drawing/2014/main" id="{686FE92A-114B-3585-D95D-1E3ED3522717}"/>
              </a:ext>
            </a:extLst>
          </p:cNvPr>
          <p:cNvSpPr>
            <a:spLocks noGrp="1"/>
          </p:cNvSpPr>
          <p:nvPr>
            <p:ph type="ftr" sz="quarter" idx="10"/>
          </p:nvPr>
        </p:nvSpPr>
        <p:spPr>
          <a:xfrm>
            <a:off x="8985175" y="6295058"/>
            <a:ext cx="1339925" cy="323970"/>
          </a:xfrm>
        </p:spPr>
        <p:txBody>
          <a:bodyPr anchor="ctr">
            <a:normAutofit/>
          </a:bodyPr>
          <a:lstStyle/>
          <a:p>
            <a:pPr algn="r">
              <a:spcAft>
                <a:spcPts val="600"/>
              </a:spcAft>
            </a:pPr>
            <a:endParaRPr lang="en-US" dirty="0"/>
          </a:p>
        </p:txBody>
      </p:sp>
    </p:spTree>
    <p:extLst>
      <p:ext uri="{BB962C8B-B14F-4D97-AF65-F5344CB8AC3E}">
        <p14:creationId xmlns:p14="http://schemas.microsoft.com/office/powerpoint/2010/main" val="455871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EAE136-5939-8CA6-C969-F9EC5EA8BA4A}"/>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CF5DE145-72D7-82EE-DA1A-9CA529F1A730}"/>
              </a:ext>
            </a:extLst>
          </p:cNvPr>
          <p:cNvSpPr>
            <a:spLocks noGrp="1"/>
          </p:cNvSpPr>
          <p:nvPr>
            <p:ph type="title"/>
          </p:nvPr>
        </p:nvSpPr>
        <p:spPr/>
        <p:txBody>
          <a:bodyPr/>
          <a:lstStyle/>
          <a:p>
            <a:r>
              <a:rPr lang="en-US" dirty="0"/>
              <a:t>CARES Student Staff</a:t>
            </a:r>
          </a:p>
        </p:txBody>
      </p:sp>
      <p:pic>
        <p:nvPicPr>
          <p:cNvPr id="15" name="Picture Placeholder 14" descr="A person smiling at camera&#10;&#10;Description automatically generated">
            <a:extLst>
              <a:ext uri="{FF2B5EF4-FFF2-40B4-BE49-F238E27FC236}">
                <a16:creationId xmlns:a16="http://schemas.microsoft.com/office/drawing/2014/main" id="{2565B572-8E47-FCDA-5130-92CEB59ADC49}"/>
              </a:ext>
            </a:extLst>
          </p:cNvPr>
          <p:cNvPicPr>
            <a:picLocks noGrp="1" noChangeAspect="1"/>
          </p:cNvPicPr>
          <p:nvPr>
            <p:ph type="pic" idx="16"/>
          </p:nvPr>
        </p:nvPicPr>
        <p:blipFill>
          <a:blip r:embed="rId2"/>
          <a:srcRect t="4398" b="4398"/>
          <a:stretch>
            <a:fillRect/>
          </a:stretch>
        </p:blipFill>
        <p:spPr/>
      </p:pic>
      <p:pic>
        <p:nvPicPr>
          <p:cNvPr id="18" name="Picture Placeholder 17" descr="A person smiling for a picture&#10;&#10;Description automatically generated">
            <a:extLst>
              <a:ext uri="{FF2B5EF4-FFF2-40B4-BE49-F238E27FC236}">
                <a16:creationId xmlns:a16="http://schemas.microsoft.com/office/drawing/2014/main" id="{2A0FD37E-59B5-CFB1-A300-3BBC7C82F489}"/>
              </a:ext>
            </a:extLst>
          </p:cNvPr>
          <p:cNvPicPr>
            <a:picLocks noGrp="1" noChangeAspect="1"/>
          </p:cNvPicPr>
          <p:nvPr>
            <p:ph type="pic" idx="18"/>
          </p:nvPr>
        </p:nvPicPr>
        <p:blipFill>
          <a:blip r:embed="rId3"/>
          <a:srcRect t="1864" b="1864"/>
          <a:stretch>
            <a:fillRect/>
          </a:stretch>
        </p:blipFill>
        <p:spPr/>
      </p:pic>
      <p:pic>
        <p:nvPicPr>
          <p:cNvPr id="20" name="Picture Placeholder 19" descr="A person smiling in front of a building&#10;&#10;Description automatically generated">
            <a:extLst>
              <a:ext uri="{FF2B5EF4-FFF2-40B4-BE49-F238E27FC236}">
                <a16:creationId xmlns:a16="http://schemas.microsoft.com/office/drawing/2014/main" id="{A002DEC3-A29E-6CA8-2953-43F68132355B}"/>
              </a:ext>
            </a:extLst>
          </p:cNvPr>
          <p:cNvPicPr>
            <a:picLocks noGrp="1" noChangeAspect="1"/>
          </p:cNvPicPr>
          <p:nvPr>
            <p:ph type="pic" idx="19"/>
          </p:nvPr>
        </p:nvPicPr>
        <p:blipFill>
          <a:blip r:embed="rId4"/>
          <a:srcRect t="17839" b="17839"/>
          <a:stretch>
            <a:fillRect/>
          </a:stretch>
        </p:blipFill>
        <p:spPr>
          <a:xfrm>
            <a:off x="7349047" y="3668515"/>
            <a:ext cx="1954317" cy="1885677"/>
          </a:xfrm>
        </p:spPr>
      </p:pic>
      <p:pic>
        <p:nvPicPr>
          <p:cNvPr id="32" name="Picture Placeholder 31" descr="A person smiling at camera&#10;&#10;Description automatically generated">
            <a:extLst>
              <a:ext uri="{FF2B5EF4-FFF2-40B4-BE49-F238E27FC236}">
                <a16:creationId xmlns:a16="http://schemas.microsoft.com/office/drawing/2014/main" id="{CEA72971-655D-6E76-9A6D-621909603050}"/>
              </a:ext>
            </a:extLst>
          </p:cNvPr>
          <p:cNvPicPr>
            <a:picLocks noGrp="1" noChangeAspect="1"/>
          </p:cNvPicPr>
          <p:nvPr>
            <p:ph type="pic" idx="20"/>
          </p:nvPr>
        </p:nvPicPr>
        <p:blipFill>
          <a:blip r:embed="rId5"/>
          <a:srcRect l="2101" r="2101"/>
          <a:stretch>
            <a:fillRect/>
          </a:stretch>
        </p:blipFill>
        <p:spPr>
          <a:xfrm>
            <a:off x="5129854" y="3651151"/>
            <a:ext cx="1954317" cy="1885677"/>
          </a:xfrm>
        </p:spPr>
      </p:pic>
      <p:sp>
        <p:nvSpPr>
          <p:cNvPr id="11" name="Footer Placeholder 10">
            <a:extLst>
              <a:ext uri="{FF2B5EF4-FFF2-40B4-BE49-F238E27FC236}">
                <a16:creationId xmlns:a16="http://schemas.microsoft.com/office/drawing/2014/main" id="{8FB020E3-5CCF-3E87-C82B-B8683A7F88FF}"/>
              </a:ext>
            </a:extLst>
          </p:cNvPr>
          <p:cNvSpPr>
            <a:spLocks noGrp="1"/>
          </p:cNvSpPr>
          <p:nvPr>
            <p:ph type="ftr" sz="quarter" idx="21"/>
          </p:nvPr>
        </p:nvSpPr>
        <p:spPr/>
        <p:txBody>
          <a:bodyPr/>
          <a:lstStyle/>
          <a:p>
            <a:pPr algn="r"/>
            <a:endParaRPr lang="en-US" dirty="0"/>
          </a:p>
        </p:txBody>
      </p:sp>
      <p:pic>
        <p:nvPicPr>
          <p:cNvPr id="12" name="Picture Placeholder 4" descr="A close-up of a person smiling&#10;&#10;Description automatically generated">
            <a:extLst>
              <a:ext uri="{FF2B5EF4-FFF2-40B4-BE49-F238E27FC236}">
                <a16:creationId xmlns:a16="http://schemas.microsoft.com/office/drawing/2014/main" id="{F6B65E6A-AA35-1712-7958-C78CD21FE4AB}"/>
              </a:ext>
            </a:extLst>
          </p:cNvPr>
          <p:cNvPicPr>
            <a:picLocks noGrp="1" noChangeAspect="1"/>
          </p:cNvPicPr>
          <p:nvPr>
            <p:ph type="pic" idx="1"/>
          </p:nvPr>
        </p:nvPicPr>
        <p:blipFill>
          <a:blip r:embed="rId6"/>
          <a:srcRect t="987" b="987"/>
          <a:stretch>
            <a:fillRect/>
          </a:stretch>
        </p:blipFill>
        <p:spPr>
          <a:xfrm>
            <a:off x="1858964" y="1543050"/>
            <a:ext cx="1957387" cy="1885950"/>
          </a:xfrm>
        </p:spPr>
      </p:pic>
      <p:pic>
        <p:nvPicPr>
          <p:cNvPr id="13" name="Picture Placeholder 17" descr="A person with blonde hair wearing a black shirt&#10;&#10;Description automatically generated">
            <a:extLst>
              <a:ext uri="{FF2B5EF4-FFF2-40B4-BE49-F238E27FC236}">
                <a16:creationId xmlns:a16="http://schemas.microsoft.com/office/drawing/2014/main" id="{E6ADBE23-6AB3-C4F8-1FC1-BFB2B6D0A1C2}"/>
              </a:ext>
            </a:extLst>
          </p:cNvPr>
          <p:cNvPicPr>
            <a:picLocks noGrp="1" noChangeAspect="1"/>
          </p:cNvPicPr>
          <p:nvPr>
            <p:ph type="pic" idx="14"/>
          </p:nvPr>
        </p:nvPicPr>
        <p:blipFill>
          <a:blip r:embed="rId7"/>
          <a:srcRect t="17831" b="17831"/>
          <a:stretch/>
        </p:blipFill>
        <p:spPr>
          <a:xfrm>
            <a:off x="4032251" y="1543050"/>
            <a:ext cx="1954213" cy="1885950"/>
          </a:xfrm>
          <a:noFill/>
        </p:spPr>
      </p:pic>
      <p:pic>
        <p:nvPicPr>
          <p:cNvPr id="16" name="Picture Placeholder 15" descr="A person in a black shirt&#10;&#10;Description automatically generated">
            <a:extLst>
              <a:ext uri="{FF2B5EF4-FFF2-40B4-BE49-F238E27FC236}">
                <a16:creationId xmlns:a16="http://schemas.microsoft.com/office/drawing/2014/main" id="{6F88F6D1-0BB0-7E20-A84D-92759D26172C}"/>
              </a:ext>
            </a:extLst>
          </p:cNvPr>
          <p:cNvPicPr>
            <a:picLocks noGrp="1" noChangeAspect="1"/>
          </p:cNvPicPr>
          <p:nvPr>
            <p:ph type="pic" idx="17"/>
          </p:nvPr>
        </p:nvPicPr>
        <p:blipFill>
          <a:blip r:embed="rId8"/>
          <a:srcRect t="10381" b="10381"/>
          <a:stretch>
            <a:fillRect/>
          </a:stretch>
        </p:blipFill>
        <p:spPr>
          <a:xfrm>
            <a:off x="8370888" y="1543050"/>
            <a:ext cx="1954212" cy="1885950"/>
          </a:xfrm>
          <a:prstGeom prst="rect">
            <a:avLst/>
          </a:prstGeom>
        </p:spPr>
      </p:pic>
      <p:sp>
        <p:nvSpPr>
          <p:cNvPr id="22" name="TextBox 21">
            <a:extLst>
              <a:ext uri="{FF2B5EF4-FFF2-40B4-BE49-F238E27FC236}">
                <a16:creationId xmlns:a16="http://schemas.microsoft.com/office/drawing/2014/main" id="{13BF416D-F7D2-1AA2-E80C-8A92FBAE0535}"/>
              </a:ext>
            </a:extLst>
          </p:cNvPr>
          <p:cNvSpPr txBox="1"/>
          <p:nvPr/>
        </p:nvSpPr>
        <p:spPr>
          <a:xfrm>
            <a:off x="4211359" y="1758998"/>
            <a:ext cx="907364" cy="1754326"/>
          </a:xfrm>
          <a:prstGeom prst="rect">
            <a:avLst/>
          </a:prstGeom>
          <a:noFill/>
        </p:spPr>
        <p:txBody>
          <a:bodyPr wrap="square" rtlCol="0">
            <a:spAutoFit/>
          </a:bodyPr>
          <a:lstStyle/>
          <a:p>
            <a:endParaRPr lang="en-US" sz="1800" dirty="0"/>
          </a:p>
          <a:p>
            <a:endParaRPr lang="en-US" sz="1800" dirty="0"/>
          </a:p>
          <a:p>
            <a:endParaRPr lang="en-US" sz="1800" dirty="0"/>
          </a:p>
          <a:p>
            <a:endParaRPr lang="en-US" sz="1800" dirty="0"/>
          </a:p>
          <a:p>
            <a:endParaRPr lang="en-US" sz="1800" b="1" dirty="0">
              <a:solidFill>
                <a:schemeClr val="accent4"/>
              </a:solidFill>
            </a:endParaRPr>
          </a:p>
          <a:p>
            <a:r>
              <a:rPr lang="en-US" sz="1800" b="1" dirty="0">
                <a:solidFill>
                  <a:schemeClr val="accent4"/>
                </a:solidFill>
              </a:rPr>
              <a:t>Victoria</a:t>
            </a:r>
          </a:p>
        </p:txBody>
      </p:sp>
      <p:sp>
        <p:nvSpPr>
          <p:cNvPr id="24" name="TextBox 23">
            <a:extLst>
              <a:ext uri="{FF2B5EF4-FFF2-40B4-BE49-F238E27FC236}">
                <a16:creationId xmlns:a16="http://schemas.microsoft.com/office/drawing/2014/main" id="{1C92FCF0-81A5-05B5-0307-765D27AD62D1}"/>
              </a:ext>
            </a:extLst>
          </p:cNvPr>
          <p:cNvSpPr txBox="1"/>
          <p:nvPr/>
        </p:nvSpPr>
        <p:spPr>
          <a:xfrm>
            <a:off x="1984691" y="3206849"/>
            <a:ext cx="184731" cy="923330"/>
          </a:xfrm>
          <a:prstGeom prst="rect">
            <a:avLst/>
          </a:prstGeom>
          <a:noFill/>
        </p:spPr>
        <p:txBody>
          <a:bodyPr wrap="square" rtlCol="0">
            <a:spAutoFit/>
          </a:bodyPr>
          <a:lstStyle/>
          <a:p>
            <a:endParaRPr lang="en-US" sz="1800" b="1" dirty="0">
              <a:solidFill>
                <a:schemeClr val="accent4"/>
              </a:solidFill>
            </a:endParaRPr>
          </a:p>
          <a:p>
            <a:endParaRPr lang="en-US" sz="1800" b="1" dirty="0">
              <a:solidFill>
                <a:schemeClr val="accent4"/>
              </a:solidFill>
            </a:endParaRPr>
          </a:p>
          <a:p>
            <a:endParaRPr lang="en-US" sz="1800" b="1" dirty="0">
              <a:solidFill>
                <a:schemeClr val="accent4"/>
              </a:solidFill>
            </a:endParaRPr>
          </a:p>
        </p:txBody>
      </p:sp>
      <p:sp>
        <p:nvSpPr>
          <p:cNvPr id="25" name="TextBox 24">
            <a:extLst>
              <a:ext uri="{FF2B5EF4-FFF2-40B4-BE49-F238E27FC236}">
                <a16:creationId xmlns:a16="http://schemas.microsoft.com/office/drawing/2014/main" id="{BD4B3A33-67D8-9893-69F5-277E281B6EED}"/>
              </a:ext>
            </a:extLst>
          </p:cNvPr>
          <p:cNvSpPr txBox="1"/>
          <p:nvPr/>
        </p:nvSpPr>
        <p:spPr>
          <a:xfrm>
            <a:off x="6389167" y="3141069"/>
            <a:ext cx="1479793" cy="369332"/>
          </a:xfrm>
          <a:prstGeom prst="rect">
            <a:avLst/>
          </a:prstGeom>
          <a:noFill/>
        </p:spPr>
        <p:txBody>
          <a:bodyPr wrap="square" rtlCol="0">
            <a:spAutoFit/>
          </a:bodyPr>
          <a:lstStyle/>
          <a:p>
            <a:r>
              <a:rPr lang="en-US" sz="1800" b="1" dirty="0">
                <a:solidFill>
                  <a:schemeClr val="accent4"/>
                </a:solidFill>
              </a:rPr>
              <a:t>Maddie</a:t>
            </a:r>
          </a:p>
        </p:txBody>
      </p:sp>
      <p:sp>
        <p:nvSpPr>
          <p:cNvPr id="26" name="TextBox 25">
            <a:extLst>
              <a:ext uri="{FF2B5EF4-FFF2-40B4-BE49-F238E27FC236}">
                <a16:creationId xmlns:a16="http://schemas.microsoft.com/office/drawing/2014/main" id="{D721C929-E915-A300-12D6-77439E5F4924}"/>
              </a:ext>
            </a:extLst>
          </p:cNvPr>
          <p:cNvSpPr txBox="1"/>
          <p:nvPr/>
        </p:nvSpPr>
        <p:spPr>
          <a:xfrm>
            <a:off x="8490192" y="3141069"/>
            <a:ext cx="1063112" cy="369332"/>
          </a:xfrm>
          <a:prstGeom prst="rect">
            <a:avLst/>
          </a:prstGeom>
          <a:noFill/>
        </p:spPr>
        <p:txBody>
          <a:bodyPr wrap="square" rtlCol="0">
            <a:spAutoFit/>
          </a:bodyPr>
          <a:lstStyle/>
          <a:p>
            <a:r>
              <a:rPr lang="en-US" sz="1800" b="1" dirty="0">
                <a:solidFill>
                  <a:schemeClr val="accent4"/>
                </a:solidFill>
              </a:rPr>
              <a:t>Kathleen</a:t>
            </a:r>
          </a:p>
        </p:txBody>
      </p:sp>
      <p:sp>
        <p:nvSpPr>
          <p:cNvPr id="27" name="TextBox 26">
            <a:extLst>
              <a:ext uri="{FF2B5EF4-FFF2-40B4-BE49-F238E27FC236}">
                <a16:creationId xmlns:a16="http://schemas.microsoft.com/office/drawing/2014/main" id="{737DB7D4-9663-6D7D-7BC7-B3103E0F2B21}"/>
              </a:ext>
            </a:extLst>
          </p:cNvPr>
          <p:cNvSpPr txBox="1"/>
          <p:nvPr/>
        </p:nvSpPr>
        <p:spPr>
          <a:xfrm>
            <a:off x="3080574" y="5075163"/>
            <a:ext cx="242374" cy="923330"/>
          </a:xfrm>
          <a:prstGeom prst="rect">
            <a:avLst/>
          </a:prstGeom>
          <a:noFill/>
        </p:spPr>
        <p:txBody>
          <a:bodyPr wrap="square" rtlCol="0">
            <a:spAutoFit/>
          </a:bodyPr>
          <a:lstStyle/>
          <a:p>
            <a:r>
              <a:rPr lang="en-US" sz="1800" b="1" dirty="0">
                <a:solidFill>
                  <a:schemeClr val="accent4"/>
                </a:solidFill>
              </a:rPr>
              <a:t> </a:t>
            </a:r>
          </a:p>
          <a:p>
            <a:endParaRPr lang="en-US" sz="1800" b="1" dirty="0">
              <a:solidFill>
                <a:schemeClr val="accent4"/>
              </a:solidFill>
            </a:endParaRPr>
          </a:p>
          <a:p>
            <a:endParaRPr lang="en-US" sz="1800" b="1" dirty="0">
              <a:solidFill>
                <a:schemeClr val="accent4"/>
              </a:solidFill>
            </a:endParaRPr>
          </a:p>
        </p:txBody>
      </p:sp>
      <p:sp>
        <p:nvSpPr>
          <p:cNvPr id="28" name="TextBox 27">
            <a:extLst>
              <a:ext uri="{FF2B5EF4-FFF2-40B4-BE49-F238E27FC236}">
                <a16:creationId xmlns:a16="http://schemas.microsoft.com/office/drawing/2014/main" id="{A91531CC-85B5-348D-AE9A-328CE203185B}"/>
              </a:ext>
            </a:extLst>
          </p:cNvPr>
          <p:cNvSpPr txBox="1"/>
          <p:nvPr/>
        </p:nvSpPr>
        <p:spPr>
          <a:xfrm>
            <a:off x="5265362" y="5249075"/>
            <a:ext cx="357790" cy="369332"/>
          </a:xfrm>
          <a:prstGeom prst="rect">
            <a:avLst/>
          </a:prstGeom>
          <a:noFill/>
        </p:spPr>
        <p:txBody>
          <a:bodyPr wrap="square" rtlCol="0">
            <a:spAutoFit/>
          </a:bodyPr>
          <a:lstStyle/>
          <a:p>
            <a:r>
              <a:rPr lang="en-US" sz="1800" b="1" dirty="0">
                <a:solidFill>
                  <a:schemeClr val="accent4"/>
                </a:solidFill>
              </a:rPr>
              <a:t>   </a:t>
            </a:r>
          </a:p>
        </p:txBody>
      </p:sp>
      <p:sp>
        <p:nvSpPr>
          <p:cNvPr id="30" name="TextBox 29">
            <a:extLst>
              <a:ext uri="{FF2B5EF4-FFF2-40B4-BE49-F238E27FC236}">
                <a16:creationId xmlns:a16="http://schemas.microsoft.com/office/drawing/2014/main" id="{1ABF33CB-7A61-BBCF-EB42-F7D3A8D001A9}"/>
              </a:ext>
            </a:extLst>
          </p:cNvPr>
          <p:cNvSpPr txBox="1"/>
          <p:nvPr/>
        </p:nvSpPr>
        <p:spPr>
          <a:xfrm>
            <a:off x="1984691" y="3064287"/>
            <a:ext cx="1237839" cy="369332"/>
          </a:xfrm>
          <a:prstGeom prst="rect">
            <a:avLst/>
          </a:prstGeom>
          <a:noFill/>
        </p:spPr>
        <p:txBody>
          <a:bodyPr wrap="square" rtlCol="0">
            <a:spAutoFit/>
          </a:bodyPr>
          <a:lstStyle/>
          <a:p>
            <a:r>
              <a:rPr lang="en-US" sz="1800" b="1" dirty="0">
                <a:solidFill>
                  <a:schemeClr val="accent4"/>
                </a:solidFill>
              </a:rPr>
              <a:t>  Karishma</a:t>
            </a:r>
          </a:p>
        </p:txBody>
      </p:sp>
      <p:sp>
        <p:nvSpPr>
          <p:cNvPr id="34" name="TextBox 33">
            <a:extLst>
              <a:ext uri="{FF2B5EF4-FFF2-40B4-BE49-F238E27FC236}">
                <a16:creationId xmlns:a16="http://schemas.microsoft.com/office/drawing/2014/main" id="{67B53544-0934-FC8E-18E7-06126C3E9586}"/>
              </a:ext>
            </a:extLst>
          </p:cNvPr>
          <p:cNvSpPr txBox="1"/>
          <p:nvPr/>
        </p:nvSpPr>
        <p:spPr>
          <a:xfrm>
            <a:off x="7509561" y="5075163"/>
            <a:ext cx="1719317" cy="369332"/>
          </a:xfrm>
          <a:prstGeom prst="rect">
            <a:avLst/>
          </a:prstGeom>
          <a:noFill/>
        </p:spPr>
        <p:txBody>
          <a:bodyPr wrap="square" rtlCol="0">
            <a:spAutoFit/>
          </a:bodyPr>
          <a:lstStyle/>
          <a:p>
            <a:r>
              <a:rPr lang="en-US" sz="1800" b="1" dirty="0">
                <a:solidFill>
                  <a:schemeClr val="accent4"/>
                </a:solidFill>
              </a:rPr>
              <a:t>                Devon</a:t>
            </a:r>
          </a:p>
        </p:txBody>
      </p:sp>
      <p:sp>
        <p:nvSpPr>
          <p:cNvPr id="35" name="TextBox 34">
            <a:extLst>
              <a:ext uri="{FF2B5EF4-FFF2-40B4-BE49-F238E27FC236}">
                <a16:creationId xmlns:a16="http://schemas.microsoft.com/office/drawing/2014/main" id="{2B9C3891-CA5F-8608-E686-B29E69F0B7A4}"/>
              </a:ext>
            </a:extLst>
          </p:cNvPr>
          <p:cNvSpPr txBox="1"/>
          <p:nvPr/>
        </p:nvSpPr>
        <p:spPr>
          <a:xfrm>
            <a:off x="3091448" y="5167496"/>
            <a:ext cx="659155" cy="369332"/>
          </a:xfrm>
          <a:prstGeom prst="rect">
            <a:avLst/>
          </a:prstGeom>
          <a:noFill/>
        </p:spPr>
        <p:txBody>
          <a:bodyPr wrap="square" rtlCol="0">
            <a:spAutoFit/>
          </a:bodyPr>
          <a:lstStyle/>
          <a:p>
            <a:r>
              <a:rPr lang="en-US" sz="1800" b="1" dirty="0">
                <a:solidFill>
                  <a:schemeClr val="accent4"/>
                </a:solidFill>
              </a:rPr>
              <a:t>Zach</a:t>
            </a:r>
          </a:p>
        </p:txBody>
      </p:sp>
      <p:sp>
        <p:nvSpPr>
          <p:cNvPr id="37" name="TextBox 36">
            <a:extLst>
              <a:ext uri="{FF2B5EF4-FFF2-40B4-BE49-F238E27FC236}">
                <a16:creationId xmlns:a16="http://schemas.microsoft.com/office/drawing/2014/main" id="{FFAF633E-5BF9-0E42-93C3-9E196A9AE2A5}"/>
              </a:ext>
            </a:extLst>
          </p:cNvPr>
          <p:cNvSpPr txBox="1"/>
          <p:nvPr/>
        </p:nvSpPr>
        <p:spPr>
          <a:xfrm>
            <a:off x="5291466" y="5167495"/>
            <a:ext cx="875048" cy="369332"/>
          </a:xfrm>
          <a:prstGeom prst="rect">
            <a:avLst/>
          </a:prstGeom>
          <a:noFill/>
        </p:spPr>
        <p:txBody>
          <a:bodyPr wrap="square" rtlCol="0">
            <a:spAutoFit/>
          </a:bodyPr>
          <a:lstStyle/>
          <a:p>
            <a:r>
              <a:rPr lang="en-US" sz="1800" b="1" dirty="0">
                <a:solidFill>
                  <a:schemeClr val="accent4"/>
                </a:solidFill>
              </a:rPr>
              <a:t>Sydney</a:t>
            </a:r>
          </a:p>
        </p:txBody>
      </p:sp>
    </p:spTree>
    <p:extLst>
      <p:ext uri="{BB962C8B-B14F-4D97-AF65-F5344CB8AC3E}">
        <p14:creationId xmlns:p14="http://schemas.microsoft.com/office/powerpoint/2010/main" val="3924315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EAE136-5939-8CA6-C969-F9EC5EA8BA4A}"/>
              </a:ext>
            </a:extLst>
          </p:cNvPr>
          <p:cNvSpPr>
            <a:spLocks noGrp="1"/>
          </p:cNvSpPr>
          <p:nvPr>
            <p:ph type="body" sz="quarter" idx="11"/>
          </p:nvPr>
        </p:nvSpPr>
        <p:spPr/>
        <p:txBody>
          <a:bodyPr/>
          <a:lstStyle/>
          <a:p>
            <a:pPr algn="ctr"/>
            <a:r>
              <a:rPr lang="en-US" sz="2400" dirty="0">
                <a:solidFill>
                  <a:srgbClr val="00B050"/>
                </a:solidFill>
              </a:rPr>
              <a:t>11 more in training!</a:t>
            </a:r>
          </a:p>
        </p:txBody>
      </p:sp>
      <p:sp>
        <p:nvSpPr>
          <p:cNvPr id="3" name="Title 2">
            <a:extLst>
              <a:ext uri="{FF2B5EF4-FFF2-40B4-BE49-F238E27FC236}">
                <a16:creationId xmlns:a16="http://schemas.microsoft.com/office/drawing/2014/main" id="{CF5DE145-72D7-82EE-DA1A-9CA529F1A730}"/>
              </a:ext>
            </a:extLst>
          </p:cNvPr>
          <p:cNvSpPr>
            <a:spLocks noGrp="1"/>
          </p:cNvSpPr>
          <p:nvPr>
            <p:ph type="title"/>
          </p:nvPr>
        </p:nvSpPr>
        <p:spPr/>
        <p:txBody>
          <a:bodyPr/>
          <a:lstStyle/>
          <a:p>
            <a:pPr algn="ctr"/>
            <a:r>
              <a:rPr lang="en-US" dirty="0"/>
              <a:t>CARES Certified Peer Educators/Mentors</a:t>
            </a:r>
          </a:p>
        </p:txBody>
      </p:sp>
      <p:pic>
        <p:nvPicPr>
          <p:cNvPr id="18" name="Picture Placeholder 17" descr="A person smiling for a picture&#10;&#10;Description automatically generated">
            <a:extLst>
              <a:ext uri="{FF2B5EF4-FFF2-40B4-BE49-F238E27FC236}">
                <a16:creationId xmlns:a16="http://schemas.microsoft.com/office/drawing/2014/main" id="{2A0FD37E-59B5-CFB1-A300-3BBC7C82F489}"/>
              </a:ext>
            </a:extLst>
          </p:cNvPr>
          <p:cNvPicPr>
            <a:picLocks noGrp="1" noChangeAspect="1"/>
          </p:cNvPicPr>
          <p:nvPr>
            <p:ph type="pic" idx="18"/>
          </p:nvPr>
        </p:nvPicPr>
        <p:blipFill>
          <a:blip r:embed="rId2"/>
          <a:srcRect t="1864" b="1864"/>
          <a:stretch>
            <a:fillRect/>
          </a:stretch>
        </p:blipFill>
        <p:spPr>
          <a:xfrm>
            <a:off x="3344571" y="3772906"/>
            <a:ext cx="1958261" cy="1885677"/>
          </a:xfrm>
        </p:spPr>
      </p:pic>
      <p:sp>
        <p:nvSpPr>
          <p:cNvPr id="11" name="Footer Placeholder 10">
            <a:extLst>
              <a:ext uri="{FF2B5EF4-FFF2-40B4-BE49-F238E27FC236}">
                <a16:creationId xmlns:a16="http://schemas.microsoft.com/office/drawing/2014/main" id="{8FB020E3-5CCF-3E87-C82B-B8683A7F88FF}"/>
              </a:ext>
            </a:extLst>
          </p:cNvPr>
          <p:cNvSpPr>
            <a:spLocks noGrp="1"/>
          </p:cNvSpPr>
          <p:nvPr>
            <p:ph type="ftr" sz="quarter" idx="21"/>
          </p:nvPr>
        </p:nvSpPr>
        <p:spPr/>
        <p:txBody>
          <a:bodyPr/>
          <a:lstStyle/>
          <a:p>
            <a:pPr algn="r"/>
            <a:endParaRPr lang="en-US" dirty="0"/>
          </a:p>
        </p:txBody>
      </p:sp>
      <p:pic>
        <p:nvPicPr>
          <p:cNvPr id="16" name="Picture Placeholder 15" descr="A person in a black shirt&#10;&#10;Description automatically generated">
            <a:extLst>
              <a:ext uri="{FF2B5EF4-FFF2-40B4-BE49-F238E27FC236}">
                <a16:creationId xmlns:a16="http://schemas.microsoft.com/office/drawing/2014/main" id="{6F88F6D1-0BB0-7E20-A84D-92759D26172C}"/>
              </a:ext>
            </a:extLst>
          </p:cNvPr>
          <p:cNvPicPr>
            <a:picLocks noGrp="1" noChangeAspect="1"/>
          </p:cNvPicPr>
          <p:nvPr>
            <p:ph type="pic" idx="17"/>
          </p:nvPr>
        </p:nvPicPr>
        <p:blipFill>
          <a:blip r:embed="rId3"/>
          <a:srcRect t="10381" b="10381"/>
          <a:stretch>
            <a:fillRect/>
          </a:stretch>
        </p:blipFill>
        <p:spPr>
          <a:xfrm>
            <a:off x="7396334" y="1672868"/>
            <a:ext cx="1954212" cy="1885950"/>
          </a:xfrm>
          <a:prstGeom prst="rect">
            <a:avLst/>
          </a:prstGeom>
        </p:spPr>
      </p:pic>
      <p:sp>
        <p:nvSpPr>
          <p:cNvPr id="22" name="TextBox 21">
            <a:extLst>
              <a:ext uri="{FF2B5EF4-FFF2-40B4-BE49-F238E27FC236}">
                <a16:creationId xmlns:a16="http://schemas.microsoft.com/office/drawing/2014/main" id="{13BF416D-F7D2-1AA2-E80C-8A92FBAE0535}"/>
              </a:ext>
            </a:extLst>
          </p:cNvPr>
          <p:cNvSpPr txBox="1"/>
          <p:nvPr/>
        </p:nvSpPr>
        <p:spPr>
          <a:xfrm>
            <a:off x="4211359" y="1758998"/>
            <a:ext cx="907364" cy="1477328"/>
          </a:xfrm>
          <a:prstGeom prst="rect">
            <a:avLst/>
          </a:prstGeom>
          <a:noFill/>
        </p:spPr>
        <p:txBody>
          <a:bodyPr wrap="square" rtlCol="0">
            <a:spAutoFit/>
          </a:bodyPr>
          <a:lstStyle/>
          <a:p>
            <a:endParaRPr lang="en-US" sz="1800" dirty="0"/>
          </a:p>
          <a:p>
            <a:endParaRPr lang="en-US" sz="1800" dirty="0"/>
          </a:p>
          <a:p>
            <a:endParaRPr lang="en-US" sz="1800" dirty="0"/>
          </a:p>
          <a:p>
            <a:endParaRPr lang="en-US" sz="1800" b="1" dirty="0">
              <a:solidFill>
                <a:schemeClr val="accent4"/>
              </a:solidFill>
            </a:endParaRPr>
          </a:p>
          <a:p>
            <a:r>
              <a:rPr lang="en-US" sz="1800" b="1" dirty="0">
                <a:solidFill>
                  <a:schemeClr val="accent4"/>
                </a:solidFill>
              </a:rPr>
              <a:t>Victoria</a:t>
            </a:r>
          </a:p>
        </p:txBody>
      </p:sp>
      <p:sp>
        <p:nvSpPr>
          <p:cNvPr id="24" name="TextBox 23">
            <a:extLst>
              <a:ext uri="{FF2B5EF4-FFF2-40B4-BE49-F238E27FC236}">
                <a16:creationId xmlns:a16="http://schemas.microsoft.com/office/drawing/2014/main" id="{1C92FCF0-81A5-05B5-0307-765D27AD62D1}"/>
              </a:ext>
            </a:extLst>
          </p:cNvPr>
          <p:cNvSpPr txBox="1"/>
          <p:nvPr/>
        </p:nvSpPr>
        <p:spPr>
          <a:xfrm>
            <a:off x="1984691" y="3206849"/>
            <a:ext cx="184731" cy="923330"/>
          </a:xfrm>
          <a:prstGeom prst="rect">
            <a:avLst/>
          </a:prstGeom>
          <a:noFill/>
        </p:spPr>
        <p:txBody>
          <a:bodyPr wrap="square" rtlCol="0">
            <a:spAutoFit/>
          </a:bodyPr>
          <a:lstStyle/>
          <a:p>
            <a:endParaRPr lang="en-US" sz="1800" b="1" dirty="0">
              <a:solidFill>
                <a:schemeClr val="accent4"/>
              </a:solidFill>
            </a:endParaRPr>
          </a:p>
          <a:p>
            <a:endParaRPr lang="en-US" sz="1800" b="1" dirty="0">
              <a:solidFill>
                <a:schemeClr val="accent4"/>
              </a:solidFill>
            </a:endParaRPr>
          </a:p>
          <a:p>
            <a:endParaRPr lang="en-US" sz="1800" b="1" dirty="0">
              <a:solidFill>
                <a:schemeClr val="accent4"/>
              </a:solidFill>
            </a:endParaRPr>
          </a:p>
        </p:txBody>
      </p:sp>
      <p:sp>
        <p:nvSpPr>
          <p:cNvPr id="26" name="TextBox 25">
            <a:extLst>
              <a:ext uri="{FF2B5EF4-FFF2-40B4-BE49-F238E27FC236}">
                <a16:creationId xmlns:a16="http://schemas.microsoft.com/office/drawing/2014/main" id="{D721C929-E915-A300-12D6-77439E5F4924}"/>
              </a:ext>
            </a:extLst>
          </p:cNvPr>
          <p:cNvSpPr txBox="1"/>
          <p:nvPr/>
        </p:nvSpPr>
        <p:spPr>
          <a:xfrm>
            <a:off x="7509560" y="3141069"/>
            <a:ext cx="2043744" cy="369332"/>
          </a:xfrm>
          <a:prstGeom prst="rect">
            <a:avLst/>
          </a:prstGeom>
          <a:noFill/>
        </p:spPr>
        <p:txBody>
          <a:bodyPr wrap="square" rtlCol="0">
            <a:spAutoFit/>
          </a:bodyPr>
          <a:lstStyle/>
          <a:p>
            <a:r>
              <a:rPr lang="en-US" sz="1800" b="1" dirty="0">
                <a:solidFill>
                  <a:schemeClr val="accent4"/>
                </a:solidFill>
              </a:rPr>
              <a:t>Kathleen</a:t>
            </a:r>
          </a:p>
        </p:txBody>
      </p:sp>
      <p:sp>
        <p:nvSpPr>
          <p:cNvPr id="27" name="TextBox 26">
            <a:extLst>
              <a:ext uri="{FF2B5EF4-FFF2-40B4-BE49-F238E27FC236}">
                <a16:creationId xmlns:a16="http://schemas.microsoft.com/office/drawing/2014/main" id="{737DB7D4-9663-6D7D-7BC7-B3103E0F2B21}"/>
              </a:ext>
            </a:extLst>
          </p:cNvPr>
          <p:cNvSpPr txBox="1"/>
          <p:nvPr/>
        </p:nvSpPr>
        <p:spPr>
          <a:xfrm>
            <a:off x="3080574" y="5075163"/>
            <a:ext cx="242374" cy="923330"/>
          </a:xfrm>
          <a:prstGeom prst="rect">
            <a:avLst/>
          </a:prstGeom>
          <a:noFill/>
        </p:spPr>
        <p:txBody>
          <a:bodyPr wrap="square" rtlCol="0">
            <a:spAutoFit/>
          </a:bodyPr>
          <a:lstStyle/>
          <a:p>
            <a:r>
              <a:rPr lang="en-US" sz="1800" b="1" dirty="0">
                <a:solidFill>
                  <a:schemeClr val="accent4"/>
                </a:solidFill>
              </a:rPr>
              <a:t> </a:t>
            </a:r>
          </a:p>
          <a:p>
            <a:endParaRPr lang="en-US" sz="1800" b="1" dirty="0">
              <a:solidFill>
                <a:schemeClr val="accent4"/>
              </a:solidFill>
            </a:endParaRPr>
          </a:p>
          <a:p>
            <a:endParaRPr lang="en-US" sz="1800" b="1" dirty="0">
              <a:solidFill>
                <a:schemeClr val="accent4"/>
              </a:solidFill>
            </a:endParaRPr>
          </a:p>
        </p:txBody>
      </p:sp>
      <p:sp>
        <p:nvSpPr>
          <p:cNvPr id="28" name="TextBox 27">
            <a:extLst>
              <a:ext uri="{FF2B5EF4-FFF2-40B4-BE49-F238E27FC236}">
                <a16:creationId xmlns:a16="http://schemas.microsoft.com/office/drawing/2014/main" id="{A91531CC-85B5-348D-AE9A-328CE203185B}"/>
              </a:ext>
            </a:extLst>
          </p:cNvPr>
          <p:cNvSpPr txBox="1"/>
          <p:nvPr/>
        </p:nvSpPr>
        <p:spPr>
          <a:xfrm>
            <a:off x="5265362" y="5249075"/>
            <a:ext cx="357790" cy="369332"/>
          </a:xfrm>
          <a:prstGeom prst="rect">
            <a:avLst/>
          </a:prstGeom>
          <a:noFill/>
        </p:spPr>
        <p:txBody>
          <a:bodyPr wrap="square" rtlCol="0">
            <a:spAutoFit/>
          </a:bodyPr>
          <a:lstStyle/>
          <a:p>
            <a:r>
              <a:rPr lang="en-US" sz="1800" b="1" dirty="0">
                <a:solidFill>
                  <a:schemeClr val="accent4"/>
                </a:solidFill>
              </a:rPr>
              <a:t>   </a:t>
            </a:r>
          </a:p>
        </p:txBody>
      </p:sp>
      <p:sp>
        <p:nvSpPr>
          <p:cNvPr id="30" name="TextBox 29">
            <a:extLst>
              <a:ext uri="{FF2B5EF4-FFF2-40B4-BE49-F238E27FC236}">
                <a16:creationId xmlns:a16="http://schemas.microsoft.com/office/drawing/2014/main" id="{1ABF33CB-7A61-BBCF-EB42-F7D3A8D001A9}"/>
              </a:ext>
            </a:extLst>
          </p:cNvPr>
          <p:cNvSpPr txBox="1"/>
          <p:nvPr/>
        </p:nvSpPr>
        <p:spPr>
          <a:xfrm>
            <a:off x="1984691" y="3064287"/>
            <a:ext cx="1237839" cy="369332"/>
          </a:xfrm>
          <a:prstGeom prst="rect">
            <a:avLst/>
          </a:prstGeom>
          <a:noFill/>
        </p:spPr>
        <p:txBody>
          <a:bodyPr wrap="square" rtlCol="0">
            <a:spAutoFit/>
          </a:bodyPr>
          <a:lstStyle/>
          <a:p>
            <a:r>
              <a:rPr lang="en-US" sz="1800" b="1" dirty="0">
                <a:solidFill>
                  <a:schemeClr val="accent4"/>
                </a:solidFill>
              </a:rPr>
              <a:t>  Karishma</a:t>
            </a:r>
          </a:p>
        </p:txBody>
      </p:sp>
      <p:sp>
        <p:nvSpPr>
          <p:cNvPr id="34" name="TextBox 33">
            <a:extLst>
              <a:ext uri="{FF2B5EF4-FFF2-40B4-BE49-F238E27FC236}">
                <a16:creationId xmlns:a16="http://schemas.microsoft.com/office/drawing/2014/main" id="{67B53544-0934-FC8E-18E7-06126C3E9586}"/>
              </a:ext>
            </a:extLst>
          </p:cNvPr>
          <p:cNvSpPr txBox="1"/>
          <p:nvPr/>
        </p:nvSpPr>
        <p:spPr>
          <a:xfrm>
            <a:off x="7509561" y="5075163"/>
            <a:ext cx="1719317" cy="369332"/>
          </a:xfrm>
          <a:prstGeom prst="rect">
            <a:avLst/>
          </a:prstGeom>
          <a:noFill/>
        </p:spPr>
        <p:txBody>
          <a:bodyPr wrap="square" rtlCol="0">
            <a:spAutoFit/>
          </a:bodyPr>
          <a:lstStyle/>
          <a:p>
            <a:r>
              <a:rPr lang="en-US" sz="1800" b="1" dirty="0">
                <a:solidFill>
                  <a:schemeClr val="accent4"/>
                </a:solidFill>
              </a:rPr>
              <a:t>                Devon</a:t>
            </a:r>
          </a:p>
        </p:txBody>
      </p:sp>
      <p:sp>
        <p:nvSpPr>
          <p:cNvPr id="35" name="TextBox 34">
            <a:extLst>
              <a:ext uri="{FF2B5EF4-FFF2-40B4-BE49-F238E27FC236}">
                <a16:creationId xmlns:a16="http://schemas.microsoft.com/office/drawing/2014/main" id="{2B9C3891-CA5F-8608-E686-B29E69F0B7A4}"/>
              </a:ext>
            </a:extLst>
          </p:cNvPr>
          <p:cNvSpPr txBox="1"/>
          <p:nvPr/>
        </p:nvSpPr>
        <p:spPr>
          <a:xfrm>
            <a:off x="3322948" y="5167496"/>
            <a:ext cx="692461" cy="369332"/>
          </a:xfrm>
          <a:prstGeom prst="rect">
            <a:avLst/>
          </a:prstGeom>
          <a:noFill/>
        </p:spPr>
        <p:txBody>
          <a:bodyPr wrap="square" rtlCol="0">
            <a:spAutoFit/>
          </a:bodyPr>
          <a:lstStyle/>
          <a:p>
            <a:r>
              <a:rPr lang="en-US" sz="1800" b="1" dirty="0">
                <a:solidFill>
                  <a:schemeClr val="accent4"/>
                </a:solidFill>
              </a:rPr>
              <a:t>Zach</a:t>
            </a:r>
          </a:p>
        </p:txBody>
      </p:sp>
      <p:sp>
        <p:nvSpPr>
          <p:cNvPr id="37" name="TextBox 36">
            <a:extLst>
              <a:ext uri="{FF2B5EF4-FFF2-40B4-BE49-F238E27FC236}">
                <a16:creationId xmlns:a16="http://schemas.microsoft.com/office/drawing/2014/main" id="{FFAF633E-5BF9-0E42-93C3-9E196A9AE2A5}"/>
              </a:ext>
            </a:extLst>
          </p:cNvPr>
          <p:cNvSpPr txBox="1"/>
          <p:nvPr/>
        </p:nvSpPr>
        <p:spPr>
          <a:xfrm>
            <a:off x="5291466" y="5167495"/>
            <a:ext cx="875048" cy="369332"/>
          </a:xfrm>
          <a:prstGeom prst="rect">
            <a:avLst/>
          </a:prstGeom>
          <a:noFill/>
        </p:spPr>
        <p:txBody>
          <a:bodyPr wrap="square" rtlCol="0">
            <a:spAutoFit/>
          </a:bodyPr>
          <a:lstStyle/>
          <a:p>
            <a:r>
              <a:rPr lang="en-US" sz="1800" b="1" dirty="0">
                <a:solidFill>
                  <a:schemeClr val="accent4"/>
                </a:solidFill>
              </a:rPr>
              <a:t>Sydney</a:t>
            </a:r>
          </a:p>
        </p:txBody>
      </p:sp>
      <p:pic>
        <p:nvPicPr>
          <p:cNvPr id="19" name="Picture Placeholder 18" descr="A person sitting on stairs smiling&#10;&#10;AI-generated content may be incorrect.">
            <a:extLst>
              <a:ext uri="{FF2B5EF4-FFF2-40B4-BE49-F238E27FC236}">
                <a16:creationId xmlns:a16="http://schemas.microsoft.com/office/drawing/2014/main" id="{689A25EA-DADB-74CF-E29A-2E4E595467F0}"/>
              </a:ext>
            </a:extLst>
          </p:cNvPr>
          <p:cNvPicPr>
            <a:picLocks noGrp="1" noChangeAspect="1"/>
          </p:cNvPicPr>
          <p:nvPr>
            <p:ph type="pic" idx="1"/>
          </p:nvPr>
        </p:nvPicPr>
        <p:blipFill>
          <a:blip r:embed="rId4"/>
          <a:srcRect t="520" b="520"/>
          <a:stretch>
            <a:fillRect/>
          </a:stretch>
        </p:blipFill>
        <p:spPr>
          <a:xfrm>
            <a:off x="1663148" y="1543323"/>
            <a:ext cx="2046843" cy="1885677"/>
          </a:xfrm>
        </p:spPr>
      </p:pic>
      <p:pic>
        <p:nvPicPr>
          <p:cNvPr id="23" name="Picture Placeholder 22" descr="A person in a brown jacket&#10;&#10;AI-generated content may be incorrect.">
            <a:extLst>
              <a:ext uri="{FF2B5EF4-FFF2-40B4-BE49-F238E27FC236}">
                <a16:creationId xmlns:a16="http://schemas.microsoft.com/office/drawing/2014/main" id="{1E135A52-78C5-B372-6CC4-8E50243CE933}"/>
              </a:ext>
            </a:extLst>
          </p:cNvPr>
          <p:cNvPicPr>
            <a:picLocks noGrp="1" noChangeAspect="1"/>
          </p:cNvPicPr>
          <p:nvPr>
            <p:ph type="pic" idx="14"/>
          </p:nvPr>
        </p:nvPicPr>
        <p:blipFill>
          <a:blip r:embed="rId5"/>
          <a:srcRect t="11395" b="11395"/>
          <a:stretch>
            <a:fillRect/>
          </a:stretch>
        </p:blipFill>
        <p:spPr>
          <a:xfrm>
            <a:off x="4576004" y="1603640"/>
            <a:ext cx="1954317" cy="1885677"/>
          </a:xfrm>
        </p:spPr>
      </p:pic>
      <p:pic>
        <p:nvPicPr>
          <p:cNvPr id="31" name="Picture Placeholder 30" descr="A person with long black hair&#10;&#10;AI-generated content may be incorrect.">
            <a:extLst>
              <a:ext uri="{FF2B5EF4-FFF2-40B4-BE49-F238E27FC236}">
                <a16:creationId xmlns:a16="http://schemas.microsoft.com/office/drawing/2014/main" id="{4E11AB0E-117E-E2FB-AACF-08B767A24627}"/>
              </a:ext>
            </a:extLst>
          </p:cNvPr>
          <p:cNvPicPr>
            <a:picLocks noGrp="1" noChangeAspect="1"/>
          </p:cNvPicPr>
          <p:nvPr>
            <p:ph type="pic" idx="16"/>
          </p:nvPr>
        </p:nvPicPr>
        <p:blipFill>
          <a:blip r:embed="rId6"/>
          <a:srcRect t="17831" b="17831"/>
          <a:stretch>
            <a:fillRect/>
          </a:stretch>
        </p:blipFill>
        <p:spPr>
          <a:xfrm>
            <a:off x="5775391" y="3774441"/>
            <a:ext cx="2084400" cy="1885677"/>
          </a:xfrm>
        </p:spPr>
      </p:pic>
      <p:sp>
        <p:nvSpPr>
          <p:cNvPr id="33" name="TextBox 32">
            <a:extLst>
              <a:ext uri="{FF2B5EF4-FFF2-40B4-BE49-F238E27FC236}">
                <a16:creationId xmlns:a16="http://schemas.microsoft.com/office/drawing/2014/main" id="{C2F20DD9-2F97-8A09-B692-F8EF3D149D1E}"/>
              </a:ext>
            </a:extLst>
          </p:cNvPr>
          <p:cNvSpPr txBox="1"/>
          <p:nvPr/>
        </p:nvSpPr>
        <p:spPr>
          <a:xfrm>
            <a:off x="2671351" y="3022183"/>
            <a:ext cx="858767" cy="369332"/>
          </a:xfrm>
          <a:prstGeom prst="rect">
            <a:avLst/>
          </a:prstGeom>
          <a:noFill/>
        </p:spPr>
        <p:txBody>
          <a:bodyPr wrap="square" rtlCol="0">
            <a:spAutoFit/>
          </a:bodyPr>
          <a:lstStyle/>
          <a:p>
            <a:r>
              <a:rPr lang="en-US" sz="1800" b="1" dirty="0">
                <a:solidFill>
                  <a:schemeClr val="accent4"/>
                </a:solidFill>
              </a:rPr>
              <a:t>Luke</a:t>
            </a:r>
          </a:p>
        </p:txBody>
      </p:sp>
      <p:sp>
        <p:nvSpPr>
          <p:cNvPr id="36" name="TextBox 35">
            <a:extLst>
              <a:ext uri="{FF2B5EF4-FFF2-40B4-BE49-F238E27FC236}">
                <a16:creationId xmlns:a16="http://schemas.microsoft.com/office/drawing/2014/main" id="{05DE00C9-ACB4-A595-463B-3D974F7C5DE1}"/>
              </a:ext>
            </a:extLst>
          </p:cNvPr>
          <p:cNvSpPr txBox="1"/>
          <p:nvPr/>
        </p:nvSpPr>
        <p:spPr>
          <a:xfrm>
            <a:off x="5420139" y="2946958"/>
            <a:ext cx="980661" cy="369332"/>
          </a:xfrm>
          <a:prstGeom prst="rect">
            <a:avLst/>
          </a:prstGeom>
          <a:noFill/>
        </p:spPr>
        <p:txBody>
          <a:bodyPr wrap="square" rtlCol="0">
            <a:spAutoFit/>
          </a:bodyPr>
          <a:lstStyle/>
          <a:p>
            <a:r>
              <a:rPr lang="en-US" sz="1800" b="1" dirty="0">
                <a:solidFill>
                  <a:schemeClr val="accent4"/>
                </a:solidFill>
              </a:rPr>
              <a:t>  Parker</a:t>
            </a:r>
          </a:p>
        </p:txBody>
      </p:sp>
      <p:sp>
        <p:nvSpPr>
          <p:cNvPr id="40" name="TextBox 39">
            <a:extLst>
              <a:ext uri="{FF2B5EF4-FFF2-40B4-BE49-F238E27FC236}">
                <a16:creationId xmlns:a16="http://schemas.microsoft.com/office/drawing/2014/main" id="{9B83F745-F2A8-C1C0-DA9A-B02631EEE92C}"/>
              </a:ext>
            </a:extLst>
          </p:cNvPr>
          <p:cNvSpPr txBox="1"/>
          <p:nvPr/>
        </p:nvSpPr>
        <p:spPr>
          <a:xfrm>
            <a:off x="5697497" y="5187583"/>
            <a:ext cx="1047859" cy="369332"/>
          </a:xfrm>
          <a:prstGeom prst="rect">
            <a:avLst/>
          </a:prstGeom>
          <a:noFill/>
        </p:spPr>
        <p:txBody>
          <a:bodyPr wrap="square" rtlCol="0">
            <a:spAutoFit/>
          </a:bodyPr>
          <a:lstStyle/>
          <a:p>
            <a:r>
              <a:rPr lang="en-US" sz="1800" b="1" dirty="0" err="1">
                <a:solidFill>
                  <a:schemeClr val="accent4"/>
                </a:solidFill>
              </a:rPr>
              <a:t>Haseung</a:t>
            </a:r>
            <a:endParaRPr lang="en-US" sz="1800" b="1" dirty="0">
              <a:solidFill>
                <a:schemeClr val="accent4"/>
              </a:solidFill>
            </a:endParaRPr>
          </a:p>
        </p:txBody>
      </p:sp>
    </p:spTree>
    <p:extLst>
      <p:ext uri="{BB962C8B-B14F-4D97-AF65-F5344CB8AC3E}">
        <p14:creationId xmlns:p14="http://schemas.microsoft.com/office/powerpoint/2010/main" val="4152957981"/>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Standard-20230329" id="{27BFFCF5-3893-564F-9D79-7211049AF84A}" vid="{DA483483-262C-8944-9745-BAAE73176DE6}"/>
    </a:ext>
  </a:extLst>
</a:theme>
</file>

<file path=ppt/theme/theme2.xml><?xml version="1.0" encoding="utf-8"?>
<a:theme xmlns:a="http://schemas.openxmlformats.org/drawingml/2006/main" name="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Standard-20230329" id="{27BFFCF5-3893-564F-9D79-7211049AF84A}" vid="{DA483483-262C-8944-9745-BAAE73176DE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TotalTime>
  <Words>1015</Words>
  <Application>Microsoft Office PowerPoint</Application>
  <PresentationFormat>Widescreen</PresentationFormat>
  <Paragraphs>165</Paragraphs>
  <Slides>15</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Acumin Pro</vt:lpstr>
      <vt:lpstr>Acumin Pro Condensed Semibold</vt:lpstr>
      <vt:lpstr>Acumin Pro Semibold</vt:lpstr>
      <vt:lpstr>Aptos</vt:lpstr>
      <vt:lpstr>Arial</vt:lpstr>
      <vt:lpstr>Courier New</vt:lpstr>
      <vt:lpstr>Franklin Gothic Book</vt:lpstr>
      <vt:lpstr>Times New Roman</vt:lpstr>
      <vt:lpstr>Wingdings</vt:lpstr>
      <vt:lpstr>Office Theme</vt:lpstr>
      <vt:lpstr>Office Theme</vt:lpstr>
      <vt:lpstr> Community, Assistance and Resources for Engineering Students (CARES)    </vt:lpstr>
      <vt:lpstr>We Started with a Desire for Well-Being and a Gift from the Purdue Engineering Student Council (PESC)</vt:lpstr>
      <vt:lpstr>   Vision:  To promote and sustain a culture of well-being for  all Purdue engineers</vt:lpstr>
      <vt:lpstr>WHY is this Work Important?</vt:lpstr>
      <vt:lpstr>Our Focus – Five Dimensions of Well-Being  </vt:lpstr>
      <vt:lpstr>Our Multi-Tiered System of Supports Approach</vt:lpstr>
      <vt:lpstr>Jennie Beutler, MSW, LCSW CARES Therapist</vt:lpstr>
      <vt:lpstr>CARES Student Staff</vt:lpstr>
      <vt:lpstr>CARES Certified Peer Educators/Mentors</vt:lpstr>
      <vt:lpstr>Our Space in Armstrong  (1261 &amp; 1264)</vt:lpstr>
      <vt:lpstr>Coming Soon…</vt:lpstr>
      <vt:lpstr>Initial Data</vt:lpstr>
      <vt:lpstr>How Can We Help You?  </vt:lpstr>
      <vt:lpstr>Come see us! ARMS 1261 &amp; 1264 </vt:lpstr>
      <vt:lpstr>An Optimistic Closure: Gratitude and the Science of Happiness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Kristy Eaton</dc:creator>
  <cp:lastModifiedBy>Benson, Robin M</cp:lastModifiedBy>
  <cp:revision>3</cp:revision>
  <dcterms:created xsi:type="dcterms:W3CDTF">2025-04-09T12:28:10Z</dcterms:created>
  <dcterms:modified xsi:type="dcterms:W3CDTF">2025-04-21T18:01:12Z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7606f69-b0ae-4874-be30-7d43a3c7be10_Enabled">
    <vt:lpwstr>true</vt:lpwstr>
  </property>
  <property fmtid="{D5CDD505-2E9C-101B-9397-08002B2CF9AE}" pid="3" name="MSIP_Label_f7606f69-b0ae-4874-be30-7d43a3c7be10_SetDate">
    <vt:lpwstr>2025-04-09T14:21:23Z</vt:lpwstr>
  </property>
  <property fmtid="{D5CDD505-2E9C-101B-9397-08002B2CF9AE}" pid="4" name="MSIP_Label_f7606f69-b0ae-4874-be30-7d43a3c7be10_Method">
    <vt:lpwstr>Standard</vt:lpwstr>
  </property>
  <property fmtid="{D5CDD505-2E9C-101B-9397-08002B2CF9AE}" pid="5" name="MSIP_Label_f7606f69-b0ae-4874-be30-7d43a3c7be10_Name">
    <vt:lpwstr>defa4170-0d19-0005-0001-bc88714345d2</vt:lpwstr>
  </property>
  <property fmtid="{D5CDD505-2E9C-101B-9397-08002B2CF9AE}" pid="6" name="MSIP_Label_f7606f69-b0ae-4874-be30-7d43a3c7be10_SiteId">
    <vt:lpwstr>4130bd39-7c53-419c-b1e5-8758d6d63f21</vt:lpwstr>
  </property>
  <property fmtid="{D5CDD505-2E9C-101B-9397-08002B2CF9AE}" pid="7" name="MSIP_Label_f7606f69-b0ae-4874-be30-7d43a3c7be10_ActionId">
    <vt:lpwstr>7a636134-9711-4602-b014-726b281f2816</vt:lpwstr>
  </property>
  <property fmtid="{D5CDD505-2E9C-101B-9397-08002B2CF9AE}" pid="8" name="MSIP_Label_f7606f69-b0ae-4874-be30-7d43a3c7be10_ContentBits">
    <vt:lpwstr>0</vt:lpwstr>
  </property>
</Properties>
</file>