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4"/>
  </p:sldMasterIdLst>
  <p:notesMasterIdLst>
    <p:notesMasterId r:id="rId32"/>
  </p:notesMasterIdLst>
  <p:sldIdLst>
    <p:sldId id="331" r:id="rId5"/>
    <p:sldId id="335" r:id="rId6"/>
    <p:sldId id="336" r:id="rId7"/>
    <p:sldId id="337" r:id="rId8"/>
    <p:sldId id="338" r:id="rId9"/>
    <p:sldId id="339" r:id="rId10"/>
    <p:sldId id="309" r:id="rId11"/>
    <p:sldId id="293" r:id="rId12"/>
    <p:sldId id="340" r:id="rId13"/>
    <p:sldId id="267" r:id="rId14"/>
    <p:sldId id="323" r:id="rId15"/>
    <p:sldId id="314" r:id="rId16"/>
    <p:sldId id="324" r:id="rId17"/>
    <p:sldId id="325" r:id="rId18"/>
    <p:sldId id="306" r:id="rId19"/>
    <p:sldId id="300" r:id="rId20"/>
    <p:sldId id="315" r:id="rId21"/>
    <p:sldId id="308" r:id="rId22"/>
    <p:sldId id="330" r:id="rId23"/>
    <p:sldId id="277" r:id="rId24"/>
    <p:sldId id="268" r:id="rId25"/>
    <p:sldId id="304" r:id="rId26"/>
    <p:sldId id="327" r:id="rId27"/>
    <p:sldId id="341" r:id="rId28"/>
    <p:sldId id="311" r:id="rId29"/>
    <p:sldId id="291" r:id="rId30"/>
    <p:sldId id="310" r:id="rId31"/>
  </p:sldIdLst>
  <p:sldSz cx="9144000" cy="6858000" type="screen4x3"/>
  <p:notesSz cx="6858000" cy="9144000"/>
  <p:embeddedFontLst>
    <p:embeddedFont>
      <p:font typeface="Franklin Gothic Book" panose="020B0503020102020204" pitchFamily="34" charset="0"/>
      <p:regular r:id="rId33"/>
      <p:italic r:id="rId34"/>
    </p:embeddedFont>
    <p:embeddedFont>
      <p:font typeface="Franklin Gothic Medium" panose="020B0603020102020204" pitchFamily="34" charset="0"/>
      <p:regular r:id="rId35"/>
      <p:italic r:id="rId36"/>
    </p:embeddedFont>
    <p:embeddedFont>
      <p:font typeface="Franklin Gothic Medium Cond" panose="020B0606030402020204" pitchFamily="34"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80" userDrawn="1">
          <p15:clr>
            <a:srgbClr val="A4A3A4"/>
          </p15:clr>
        </p15:guide>
        <p15:guide id="2" pos="23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6CE219-6CB4-4D82-2315-C217F06FFCCD}" name="Hiller, Kelly R" initials="HKR" userId="S::khiller@purdue.edu::b25b1487-7f5e-4b7f-a0b2-f8bcb0b1ea5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anner, Sabrina R" initials="TSR" lastIdx="1" clrIdx="0">
    <p:extLst>
      <p:ext uri="{19B8F6BF-5375-455C-9EA6-DF929625EA0E}">
        <p15:presenceInfo xmlns:p15="http://schemas.microsoft.com/office/powerpoint/2012/main" userId="S::tanners@purdue.edu::aa5f4fd7-2806-462d-a126-40717d340f0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B945"/>
    <a:srgbClr val="EBD99F"/>
    <a:srgbClr val="CFB9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0"/>
    <p:restoredTop sz="80790" autoAdjust="0"/>
  </p:normalViewPr>
  <p:slideViewPr>
    <p:cSldViewPr snapToGrid="0">
      <p:cViewPr varScale="1">
        <p:scale>
          <a:sx n="104" d="100"/>
          <a:sy n="104" d="100"/>
        </p:scale>
        <p:origin x="1376" y="192"/>
      </p:cViewPr>
      <p:guideLst>
        <p:guide orient="horz" pos="1080"/>
        <p:guide pos="234"/>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font" Target="fonts/font2.fntdata"/><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font" Target="fonts/font5.fntdata"/><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font" Target="fonts/font3.fntdata"/><Relationship Id="rId43" Type="http://schemas.microsoft.com/office/2018/10/relationships/authors" Targe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1.fntdata"/><Relationship Id="rId38"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Users/tursem/Library/CloudStorage/Box-Box/CoE_GradPrograms/Grad%20Student%20Stipends/2023%20Fellowship%20Yield%20Dat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Ross &amp; Andrews Fellowship Salaries</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Graphs!$C$21</c:f>
              <c:strCache>
                <c:ptCount val="1"/>
                <c:pt idx="0">
                  <c:v>Offered</c:v>
                </c:pt>
              </c:strCache>
            </c:strRef>
          </c:tx>
          <c:spPr>
            <a:solidFill>
              <a:schemeClr val="accent1"/>
            </a:solidFill>
            <a:ln>
              <a:noFill/>
            </a:ln>
            <a:effectLst/>
          </c:spPr>
          <c:invertIfNegative val="0"/>
          <c:cat>
            <c:multiLvlStrRef>
              <c:f>Graphs!$A$22:$B$24</c:f>
              <c:multiLvlStrCache>
                <c:ptCount val="3"/>
                <c:lvl>
                  <c:pt idx="0">
                    <c:v>2021</c:v>
                  </c:pt>
                  <c:pt idx="1">
                    <c:v>2022</c:v>
                  </c:pt>
                  <c:pt idx="2">
                    <c:v>2023</c:v>
                  </c:pt>
                </c:lvl>
                <c:lvl>
                  <c:pt idx="0">
                    <c:v>Average</c:v>
                  </c:pt>
                  <c:pt idx="1">
                    <c:v>Average</c:v>
                  </c:pt>
                  <c:pt idx="2">
                    <c:v>Average</c:v>
                  </c:pt>
                </c:lvl>
              </c:multiLvlStrCache>
            </c:multiLvlStrRef>
          </c:cat>
          <c:val>
            <c:numRef>
              <c:f>Graphs!$C$22:$C$24</c:f>
              <c:numCache>
                <c:formatCode>"$"#,##0.00</c:formatCode>
                <c:ptCount val="3"/>
                <c:pt idx="0">
                  <c:v>28349.977777777778</c:v>
                </c:pt>
                <c:pt idx="1">
                  <c:v>31161.428571428572</c:v>
                </c:pt>
                <c:pt idx="2">
                  <c:v>35833.695652173912</c:v>
                </c:pt>
              </c:numCache>
            </c:numRef>
          </c:val>
          <c:extLst>
            <c:ext xmlns:c16="http://schemas.microsoft.com/office/drawing/2014/chart" uri="{C3380CC4-5D6E-409C-BE32-E72D297353CC}">
              <c16:uniqueId val="{00000000-E8D3-3C46-92EC-CD7712BC7199}"/>
            </c:ext>
          </c:extLst>
        </c:ser>
        <c:ser>
          <c:idx val="1"/>
          <c:order val="1"/>
          <c:tx>
            <c:strRef>
              <c:f>Graphs!$D$21</c:f>
              <c:strCache>
                <c:ptCount val="1"/>
                <c:pt idx="0">
                  <c:v>Accepted</c:v>
                </c:pt>
              </c:strCache>
            </c:strRef>
          </c:tx>
          <c:spPr>
            <a:solidFill>
              <a:schemeClr val="accent6"/>
            </a:solidFill>
            <a:ln>
              <a:noFill/>
            </a:ln>
            <a:effectLst/>
          </c:spPr>
          <c:invertIfNegative val="0"/>
          <c:cat>
            <c:multiLvlStrRef>
              <c:f>Graphs!$A$22:$B$24</c:f>
              <c:multiLvlStrCache>
                <c:ptCount val="3"/>
                <c:lvl>
                  <c:pt idx="0">
                    <c:v>2021</c:v>
                  </c:pt>
                  <c:pt idx="1">
                    <c:v>2022</c:v>
                  </c:pt>
                  <c:pt idx="2">
                    <c:v>2023</c:v>
                  </c:pt>
                </c:lvl>
                <c:lvl>
                  <c:pt idx="0">
                    <c:v>Average</c:v>
                  </c:pt>
                  <c:pt idx="1">
                    <c:v>Average</c:v>
                  </c:pt>
                  <c:pt idx="2">
                    <c:v>Average</c:v>
                  </c:pt>
                </c:lvl>
              </c:multiLvlStrCache>
            </c:multiLvlStrRef>
          </c:cat>
          <c:val>
            <c:numRef>
              <c:f>Graphs!$D$22:$D$24</c:f>
              <c:numCache>
                <c:formatCode>"$"#,##0.00</c:formatCode>
                <c:ptCount val="3"/>
                <c:pt idx="0">
                  <c:v>28152</c:v>
                </c:pt>
                <c:pt idx="1">
                  <c:v>30992.25</c:v>
                </c:pt>
                <c:pt idx="2">
                  <c:v>36288.372093023259</c:v>
                </c:pt>
              </c:numCache>
            </c:numRef>
          </c:val>
          <c:extLst>
            <c:ext xmlns:c16="http://schemas.microsoft.com/office/drawing/2014/chart" uri="{C3380CC4-5D6E-409C-BE32-E72D297353CC}">
              <c16:uniqueId val="{00000001-E8D3-3C46-92EC-CD7712BC7199}"/>
            </c:ext>
          </c:extLst>
        </c:ser>
        <c:ser>
          <c:idx val="2"/>
          <c:order val="2"/>
          <c:tx>
            <c:strRef>
              <c:f>Graphs!$E$21</c:f>
              <c:strCache>
                <c:ptCount val="1"/>
                <c:pt idx="0">
                  <c:v>Declined</c:v>
                </c:pt>
              </c:strCache>
            </c:strRef>
          </c:tx>
          <c:spPr>
            <a:solidFill>
              <a:srgbClr val="C00000">
                <a:alpha val="72000"/>
              </a:srgbClr>
            </a:solidFill>
            <a:ln>
              <a:noFill/>
            </a:ln>
            <a:effectLst/>
          </c:spPr>
          <c:invertIfNegative val="0"/>
          <c:cat>
            <c:multiLvlStrRef>
              <c:f>Graphs!$A$22:$B$24</c:f>
              <c:multiLvlStrCache>
                <c:ptCount val="3"/>
                <c:lvl>
                  <c:pt idx="0">
                    <c:v>2021</c:v>
                  </c:pt>
                  <c:pt idx="1">
                    <c:v>2022</c:v>
                  </c:pt>
                  <c:pt idx="2">
                    <c:v>2023</c:v>
                  </c:pt>
                </c:lvl>
                <c:lvl>
                  <c:pt idx="0">
                    <c:v>Average</c:v>
                  </c:pt>
                  <c:pt idx="1">
                    <c:v>Average</c:v>
                  </c:pt>
                  <c:pt idx="2">
                    <c:v>Average</c:v>
                  </c:pt>
                </c:lvl>
              </c:multiLvlStrCache>
            </c:multiLvlStrRef>
          </c:cat>
          <c:val>
            <c:numRef>
              <c:f>Graphs!$E$22:$E$24</c:f>
              <c:numCache>
                <c:formatCode>"$"#,##0.00</c:formatCode>
                <c:ptCount val="3"/>
                <c:pt idx="0">
                  <c:v>28586.585365853658</c:v>
                </c:pt>
                <c:pt idx="1">
                  <c:v>31323.84</c:v>
                </c:pt>
                <c:pt idx="2">
                  <c:v>35434.693877551021</c:v>
                </c:pt>
              </c:numCache>
            </c:numRef>
          </c:val>
          <c:extLst>
            <c:ext xmlns:c16="http://schemas.microsoft.com/office/drawing/2014/chart" uri="{C3380CC4-5D6E-409C-BE32-E72D297353CC}">
              <c16:uniqueId val="{00000002-E8D3-3C46-92EC-CD7712BC7199}"/>
            </c:ext>
          </c:extLst>
        </c:ser>
        <c:dLbls>
          <c:showLegendKey val="0"/>
          <c:showVal val="0"/>
          <c:showCatName val="0"/>
          <c:showSerName val="0"/>
          <c:showPercent val="0"/>
          <c:showBubbleSize val="0"/>
        </c:dLbls>
        <c:gapWidth val="219"/>
        <c:overlap val="-27"/>
        <c:axId val="536031344"/>
        <c:axId val="536031760"/>
      </c:barChart>
      <c:catAx>
        <c:axId val="536031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536031760"/>
        <c:crosses val="autoZero"/>
        <c:auto val="1"/>
        <c:lblAlgn val="ctr"/>
        <c:lblOffset val="100"/>
        <c:noMultiLvlLbl val="0"/>
      </c:catAx>
      <c:valAx>
        <c:axId val="53603176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36031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7AFF9C-3FE3-8140-9875-DD8AD061DCF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37232943-566F-9142-93D0-A043CA783541}">
      <dgm:prSet phldrT="[Text]"/>
      <dgm:spPr/>
      <dgm:t>
        <a:bodyPr/>
        <a:lstStyle/>
        <a:p>
          <a:pPr>
            <a:lnSpc>
              <a:spcPct val="100000"/>
            </a:lnSpc>
          </a:pPr>
          <a:r>
            <a:rPr lang="en-US" b="1" dirty="0"/>
            <a:t>Graduate Programs (PhD, thesis Masters)</a:t>
          </a:r>
        </a:p>
      </dgm:t>
    </dgm:pt>
    <dgm:pt modelId="{E0F29D3B-0C31-0040-AC69-C559A5370DB3}" type="parTrans" cxnId="{C3C58661-1D2C-7543-85B2-A0F3D0B8AF2B}">
      <dgm:prSet/>
      <dgm:spPr/>
      <dgm:t>
        <a:bodyPr/>
        <a:lstStyle/>
        <a:p>
          <a:endParaRPr lang="en-US"/>
        </a:p>
      </dgm:t>
    </dgm:pt>
    <dgm:pt modelId="{0ADC3570-C75C-BB48-8AE8-7E5CB1835E54}" type="sibTrans" cxnId="{C3C58661-1D2C-7543-85B2-A0F3D0B8AF2B}">
      <dgm:prSet/>
      <dgm:spPr/>
      <dgm:t>
        <a:bodyPr/>
        <a:lstStyle/>
        <a:p>
          <a:endParaRPr lang="en-US"/>
        </a:p>
      </dgm:t>
    </dgm:pt>
    <dgm:pt modelId="{6478DAFF-FA90-2D45-B430-F1732540A8ED}">
      <dgm:prSet phldrT="[Text]"/>
      <dgm:spPr/>
      <dgm:t>
        <a:bodyPr/>
        <a:lstStyle/>
        <a:p>
          <a:pPr>
            <a:lnSpc>
              <a:spcPct val="100000"/>
            </a:lnSpc>
          </a:pPr>
          <a:r>
            <a:rPr lang="en-US" dirty="0"/>
            <a:t>Student Success</a:t>
          </a:r>
        </a:p>
      </dgm:t>
    </dgm:pt>
    <dgm:pt modelId="{19DD3AF1-94FD-3E4E-848A-95E9B2D6B400}" type="parTrans" cxnId="{3E6568C1-1CCF-6745-867A-54B992487095}">
      <dgm:prSet/>
      <dgm:spPr/>
      <dgm:t>
        <a:bodyPr/>
        <a:lstStyle/>
        <a:p>
          <a:endParaRPr lang="en-US"/>
        </a:p>
      </dgm:t>
    </dgm:pt>
    <dgm:pt modelId="{702E1F64-9117-3B44-B7C1-11DD76E2BEAA}" type="sibTrans" cxnId="{3E6568C1-1CCF-6745-867A-54B992487095}">
      <dgm:prSet/>
      <dgm:spPr/>
      <dgm:t>
        <a:bodyPr/>
        <a:lstStyle/>
        <a:p>
          <a:endParaRPr lang="en-US"/>
        </a:p>
      </dgm:t>
    </dgm:pt>
    <dgm:pt modelId="{BE2D02BE-7135-3043-A3D9-9FCDCD7073A5}">
      <dgm:prSet phldrT="[Text]"/>
      <dgm:spPr/>
      <dgm:t>
        <a:bodyPr/>
        <a:lstStyle/>
        <a:p>
          <a:pPr>
            <a:lnSpc>
              <a:spcPct val="100000"/>
            </a:lnSpc>
          </a:pPr>
          <a:r>
            <a:rPr lang="en-US" dirty="0"/>
            <a:t>Grad Recruitment</a:t>
          </a:r>
        </a:p>
      </dgm:t>
    </dgm:pt>
    <dgm:pt modelId="{C836ACF6-58FA-AF47-BAE8-297BA8CBC316}" type="parTrans" cxnId="{5DEB20F8-444E-9941-9CDB-E553B08D2636}">
      <dgm:prSet/>
      <dgm:spPr/>
      <dgm:t>
        <a:bodyPr/>
        <a:lstStyle/>
        <a:p>
          <a:endParaRPr lang="en-US"/>
        </a:p>
      </dgm:t>
    </dgm:pt>
    <dgm:pt modelId="{6586F95D-967D-4044-8B57-542B77B974B3}" type="sibTrans" cxnId="{5DEB20F8-444E-9941-9CDB-E553B08D2636}">
      <dgm:prSet/>
      <dgm:spPr/>
      <dgm:t>
        <a:bodyPr/>
        <a:lstStyle/>
        <a:p>
          <a:endParaRPr lang="en-US"/>
        </a:p>
      </dgm:t>
    </dgm:pt>
    <dgm:pt modelId="{E5699E85-810B-7F47-B1D6-0004FB7BACBC}">
      <dgm:prSet phldrT="[Text]"/>
      <dgm:spPr/>
      <dgm:t>
        <a:bodyPr/>
        <a:lstStyle/>
        <a:p>
          <a:pPr>
            <a:lnSpc>
              <a:spcPct val="100000"/>
            </a:lnSpc>
          </a:pPr>
          <a:r>
            <a:rPr lang="en-US" b="1" dirty="0"/>
            <a:t>Professional Masters Programs</a:t>
          </a:r>
        </a:p>
      </dgm:t>
    </dgm:pt>
    <dgm:pt modelId="{727E4DEB-9403-7841-975C-2DB9E51108B3}" type="parTrans" cxnId="{977BDFB9-3C30-5445-92B9-950F6DE15872}">
      <dgm:prSet/>
      <dgm:spPr/>
      <dgm:t>
        <a:bodyPr/>
        <a:lstStyle/>
        <a:p>
          <a:endParaRPr lang="en-US"/>
        </a:p>
      </dgm:t>
    </dgm:pt>
    <dgm:pt modelId="{AB300732-2E5C-7847-8CF7-A029E2535D68}" type="sibTrans" cxnId="{977BDFB9-3C30-5445-92B9-950F6DE15872}">
      <dgm:prSet/>
      <dgm:spPr/>
      <dgm:t>
        <a:bodyPr/>
        <a:lstStyle/>
        <a:p>
          <a:endParaRPr lang="en-US"/>
        </a:p>
      </dgm:t>
    </dgm:pt>
    <dgm:pt modelId="{105C2F17-482B-6645-9DD6-BAD1BA1469A5}">
      <dgm:prSet phldrT="[Text]"/>
      <dgm:spPr/>
      <dgm:t>
        <a:bodyPr/>
        <a:lstStyle/>
        <a:p>
          <a:pPr>
            <a:lnSpc>
              <a:spcPct val="100000"/>
            </a:lnSpc>
          </a:pPr>
          <a:r>
            <a:rPr lang="en-US" dirty="0"/>
            <a:t>Masters of Engineering Management</a:t>
          </a:r>
        </a:p>
      </dgm:t>
    </dgm:pt>
    <dgm:pt modelId="{8568C838-4D36-4744-9B43-11D713DF4DD9}" type="parTrans" cxnId="{70E002A9-5980-FC43-B056-F0A8B1CDBAED}">
      <dgm:prSet/>
      <dgm:spPr/>
      <dgm:t>
        <a:bodyPr/>
        <a:lstStyle/>
        <a:p>
          <a:endParaRPr lang="en-US"/>
        </a:p>
      </dgm:t>
    </dgm:pt>
    <dgm:pt modelId="{A5294AE7-C944-954C-B22D-837FF1F24CEC}" type="sibTrans" cxnId="{70E002A9-5980-FC43-B056-F0A8B1CDBAED}">
      <dgm:prSet/>
      <dgm:spPr/>
      <dgm:t>
        <a:bodyPr/>
        <a:lstStyle/>
        <a:p>
          <a:endParaRPr lang="en-US"/>
        </a:p>
      </dgm:t>
    </dgm:pt>
    <dgm:pt modelId="{6F1E8F38-E402-E247-94DF-78AD8994580D}">
      <dgm:prSet phldrT="[Text]"/>
      <dgm:spPr/>
      <dgm:t>
        <a:bodyPr/>
        <a:lstStyle/>
        <a:p>
          <a:pPr>
            <a:lnSpc>
              <a:spcPct val="100000"/>
            </a:lnSpc>
          </a:pPr>
          <a:r>
            <a:rPr lang="en-US" dirty="0"/>
            <a:t>Interdisciplinary Engineering</a:t>
          </a:r>
        </a:p>
      </dgm:t>
    </dgm:pt>
    <dgm:pt modelId="{BABA0E1B-5866-B541-8D41-5C89383320CA}" type="parTrans" cxnId="{5F6AD4D8-E578-7742-B1EA-ADBD8DDB392D}">
      <dgm:prSet/>
      <dgm:spPr/>
      <dgm:t>
        <a:bodyPr/>
        <a:lstStyle/>
        <a:p>
          <a:endParaRPr lang="en-US"/>
        </a:p>
      </dgm:t>
    </dgm:pt>
    <dgm:pt modelId="{512D6A05-2202-AB4D-B5EE-FE1CBE033271}" type="sibTrans" cxnId="{5F6AD4D8-E578-7742-B1EA-ADBD8DDB392D}">
      <dgm:prSet/>
      <dgm:spPr/>
      <dgm:t>
        <a:bodyPr/>
        <a:lstStyle/>
        <a:p>
          <a:endParaRPr lang="en-US"/>
        </a:p>
      </dgm:t>
    </dgm:pt>
    <dgm:pt modelId="{EE84EEB9-5B99-7A46-BCE3-3B03BF9352B1}">
      <dgm:prSet phldrT="[Text]"/>
      <dgm:spPr/>
      <dgm:t>
        <a:bodyPr/>
        <a:lstStyle/>
        <a:p>
          <a:pPr>
            <a:lnSpc>
              <a:spcPct val="100000"/>
            </a:lnSpc>
          </a:pPr>
          <a:r>
            <a:rPr lang="en-US" dirty="0"/>
            <a:t>Diversity Equity Inclusion and Belonging</a:t>
          </a:r>
        </a:p>
      </dgm:t>
    </dgm:pt>
    <dgm:pt modelId="{BFB15144-EC42-2744-B08E-1DED46474238}" type="parTrans" cxnId="{E8EA7BFF-C003-F146-AAA0-56235761AAD2}">
      <dgm:prSet/>
      <dgm:spPr/>
      <dgm:t>
        <a:bodyPr/>
        <a:lstStyle/>
        <a:p>
          <a:endParaRPr lang="en-US"/>
        </a:p>
      </dgm:t>
    </dgm:pt>
    <dgm:pt modelId="{8261499F-F55B-6343-B2F6-0E101ACBA1B2}" type="sibTrans" cxnId="{E8EA7BFF-C003-F146-AAA0-56235761AAD2}">
      <dgm:prSet/>
      <dgm:spPr/>
      <dgm:t>
        <a:bodyPr/>
        <a:lstStyle/>
        <a:p>
          <a:endParaRPr lang="en-US"/>
        </a:p>
      </dgm:t>
    </dgm:pt>
    <dgm:pt modelId="{C5C640AD-6F33-F245-8FF8-732E17FA9F49}">
      <dgm:prSet phldrT="[Text]"/>
      <dgm:spPr/>
      <dgm:t>
        <a:bodyPr/>
        <a:lstStyle/>
        <a:p>
          <a:pPr>
            <a:lnSpc>
              <a:spcPct val="100000"/>
            </a:lnSpc>
          </a:pPr>
          <a:r>
            <a:rPr lang="en-US" b="1" dirty="0"/>
            <a:t>Engineering Undergraduate Research Office (EURO)</a:t>
          </a:r>
        </a:p>
      </dgm:t>
    </dgm:pt>
    <dgm:pt modelId="{FB819C27-668E-0B40-9E56-A5F90D585E5E}" type="parTrans" cxnId="{2A491B38-5B4A-194E-BD3C-E8DB284A37F3}">
      <dgm:prSet/>
      <dgm:spPr/>
      <dgm:t>
        <a:bodyPr/>
        <a:lstStyle/>
        <a:p>
          <a:endParaRPr lang="en-US"/>
        </a:p>
      </dgm:t>
    </dgm:pt>
    <dgm:pt modelId="{BF509291-8300-A14B-B2B9-1D27C8978462}" type="sibTrans" cxnId="{2A491B38-5B4A-194E-BD3C-E8DB284A37F3}">
      <dgm:prSet/>
      <dgm:spPr/>
      <dgm:t>
        <a:bodyPr/>
        <a:lstStyle/>
        <a:p>
          <a:endParaRPr lang="en-US"/>
        </a:p>
      </dgm:t>
    </dgm:pt>
    <dgm:pt modelId="{AE064D93-D243-9C4D-A5D6-2A6182D26472}">
      <dgm:prSet phldrT="[Text]"/>
      <dgm:spPr/>
      <dgm:t>
        <a:bodyPr/>
        <a:lstStyle/>
        <a:p>
          <a:pPr>
            <a:lnSpc>
              <a:spcPct val="100000"/>
            </a:lnSpc>
          </a:pPr>
          <a:r>
            <a:rPr lang="en-US" dirty="0"/>
            <a:t>SURF</a:t>
          </a:r>
        </a:p>
      </dgm:t>
    </dgm:pt>
    <dgm:pt modelId="{E79D73FF-4EA3-7D4B-B9F4-116BAF8FD457}" type="parTrans" cxnId="{27D7109D-6713-FA4C-9189-EEC5929341F0}">
      <dgm:prSet/>
      <dgm:spPr/>
      <dgm:t>
        <a:bodyPr/>
        <a:lstStyle/>
        <a:p>
          <a:endParaRPr lang="en-US"/>
        </a:p>
      </dgm:t>
    </dgm:pt>
    <dgm:pt modelId="{7CF65650-FCA8-E14A-8970-2EA465B210DC}" type="sibTrans" cxnId="{27D7109D-6713-FA4C-9189-EEC5929341F0}">
      <dgm:prSet/>
      <dgm:spPr/>
      <dgm:t>
        <a:bodyPr/>
        <a:lstStyle/>
        <a:p>
          <a:endParaRPr lang="en-US"/>
        </a:p>
      </dgm:t>
    </dgm:pt>
    <dgm:pt modelId="{592164F0-13DC-8B44-B774-7A7D5D43E560}">
      <dgm:prSet phldrT="[Text]"/>
      <dgm:spPr/>
      <dgm:t>
        <a:bodyPr/>
        <a:lstStyle/>
        <a:p>
          <a:pPr>
            <a:lnSpc>
              <a:spcPct val="100000"/>
            </a:lnSpc>
          </a:pPr>
          <a:r>
            <a:rPr lang="en-US" dirty="0"/>
            <a:t>First-researcher program</a:t>
          </a:r>
        </a:p>
      </dgm:t>
    </dgm:pt>
    <dgm:pt modelId="{AAB36D27-2618-4F42-9508-3FBCF8E721D9}" type="parTrans" cxnId="{C061EE17-0B62-8746-A6A2-DED8B41B0A08}">
      <dgm:prSet/>
      <dgm:spPr/>
      <dgm:t>
        <a:bodyPr/>
        <a:lstStyle/>
        <a:p>
          <a:endParaRPr lang="en-US"/>
        </a:p>
      </dgm:t>
    </dgm:pt>
    <dgm:pt modelId="{219FFB94-1AC9-FA4E-AAA0-5469648E4E21}" type="sibTrans" cxnId="{C061EE17-0B62-8746-A6A2-DED8B41B0A08}">
      <dgm:prSet/>
      <dgm:spPr/>
      <dgm:t>
        <a:bodyPr/>
        <a:lstStyle/>
        <a:p>
          <a:endParaRPr lang="en-US"/>
        </a:p>
      </dgm:t>
    </dgm:pt>
    <dgm:pt modelId="{38D81DBA-4861-144F-96C0-ADF09EF13B3A}">
      <dgm:prSet phldrT="[Text]"/>
      <dgm:spPr/>
      <dgm:t>
        <a:bodyPr/>
        <a:lstStyle/>
        <a:p>
          <a:pPr>
            <a:lnSpc>
              <a:spcPct val="100000"/>
            </a:lnSpc>
          </a:pPr>
          <a:r>
            <a:rPr lang="en-US" dirty="0"/>
            <a:t>Other targeted research programs</a:t>
          </a:r>
        </a:p>
      </dgm:t>
    </dgm:pt>
    <dgm:pt modelId="{7DFD9D5B-6C5B-7448-9186-0F4041AC4D1C}" type="parTrans" cxnId="{B03C8811-0F15-044F-AAC2-3A8E00A6E1F1}">
      <dgm:prSet/>
      <dgm:spPr/>
      <dgm:t>
        <a:bodyPr/>
        <a:lstStyle/>
        <a:p>
          <a:endParaRPr lang="en-US"/>
        </a:p>
      </dgm:t>
    </dgm:pt>
    <dgm:pt modelId="{C2563B7A-AA7D-BF49-A2F6-F53EB3AC2512}" type="sibTrans" cxnId="{B03C8811-0F15-044F-AAC2-3A8E00A6E1F1}">
      <dgm:prSet/>
      <dgm:spPr/>
      <dgm:t>
        <a:bodyPr/>
        <a:lstStyle/>
        <a:p>
          <a:endParaRPr lang="en-US"/>
        </a:p>
      </dgm:t>
    </dgm:pt>
    <dgm:pt modelId="{AB22CF44-C117-BD40-94D6-7E14CE02E78B}">
      <dgm:prSet phldrT="[Text]"/>
      <dgm:spPr/>
      <dgm:t>
        <a:bodyPr/>
        <a:lstStyle/>
        <a:p>
          <a:r>
            <a:rPr lang="en-US" dirty="0"/>
            <a:t>SCALE, STARS, etc.</a:t>
          </a:r>
        </a:p>
      </dgm:t>
    </dgm:pt>
    <dgm:pt modelId="{407ED2EC-9E99-DE4D-8D15-964067C7C793}" type="parTrans" cxnId="{27AF8162-CF4D-9047-A0CB-9ADFD3AA66DA}">
      <dgm:prSet/>
      <dgm:spPr/>
      <dgm:t>
        <a:bodyPr/>
        <a:lstStyle/>
        <a:p>
          <a:endParaRPr lang="en-US"/>
        </a:p>
      </dgm:t>
    </dgm:pt>
    <dgm:pt modelId="{35DB9086-AE19-F544-BEB5-E9180F8AB8B3}" type="sibTrans" cxnId="{27AF8162-CF4D-9047-A0CB-9ADFD3AA66DA}">
      <dgm:prSet/>
      <dgm:spPr/>
      <dgm:t>
        <a:bodyPr/>
        <a:lstStyle/>
        <a:p>
          <a:endParaRPr lang="en-US"/>
        </a:p>
      </dgm:t>
    </dgm:pt>
    <dgm:pt modelId="{7CDA52A8-D59D-4D46-9042-F7E545252964}">
      <dgm:prSet phldrT="[Text]"/>
      <dgm:spPr/>
      <dgm:t>
        <a:bodyPr/>
        <a:lstStyle/>
        <a:p>
          <a:pPr>
            <a:lnSpc>
              <a:spcPct val="100000"/>
            </a:lnSpc>
          </a:pPr>
          <a:r>
            <a:rPr lang="en-US" b="1" dirty="0"/>
            <a:t>Purdue Military Research Institute</a:t>
          </a:r>
        </a:p>
      </dgm:t>
    </dgm:pt>
    <dgm:pt modelId="{2A1D546F-064A-9749-9542-3ACB04DF6596}" type="parTrans" cxnId="{9445B2DF-6B40-3946-A728-553C543C1567}">
      <dgm:prSet/>
      <dgm:spPr/>
      <dgm:t>
        <a:bodyPr/>
        <a:lstStyle/>
        <a:p>
          <a:endParaRPr lang="en-US"/>
        </a:p>
      </dgm:t>
    </dgm:pt>
    <dgm:pt modelId="{21DB8CA1-79BE-864F-AD37-41CFC5BB958A}" type="sibTrans" cxnId="{9445B2DF-6B40-3946-A728-553C543C1567}">
      <dgm:prSet/>
      <dgm:spPr/>
      <dgm:t>
        <a:bodyPr/>
        <a:lstStyle/>
        <a:p>
          <a:endParaRPr lang="en-US"/>
        </a:p>
      </dgm:t>
    </dgm:pt>
    <dgm:pt modelId="{82EFB93E-6311-3B49-B783-8A9538C5EE43}">
      <dgm:prSet phldrT="[Text]"/>
      <dgm:spPr/>
      <dgm:t>
        <a:bodyPr/>
        <a:lstStyle/>
        <a:p>
          <a:pPr>
            <a:lnSpc>
              <a:spcPct val="100000"/>
            </a:lnSpc>
          </a:pPr>
          <a:r>
            <a:rPr lang="en-US" dirty="0"/>
            <a:t>Active duty military officers in PhD and Masters programs</a:t>
          </a:r>
        </a:p>
      </dgm:t>
    </dgm:pt>
    <dgm:pt modelId="{9D33E306-CCA2-224A-9192-7A15337B908D}" type="parTrans" cxnId="{CBD3AE93-CDF3-C44C-A5E9-8A3BB40D7F3E}">
      <dgm:prSet/>
      <dgm:spPr/>
      <dgm:t>
        <a:bodyPr/>
        <a:lstStyle/>
        <a:p>
          <a:endParaRPr lang="en-US"/>
        </a:p>
      </dgm:t>
    </dgm:pt>
    <dgm:pt modelId="{90E2692E-F5F3-8A45-93F3-8B4E806BFC9A}" type="sibTrans" cxnId="{CBD3AE93-CDF3-C44C-A5E9-8A3BB40D7F3E}">
      <dgm:prSet/>
      <dgm:spPr/>
      <dgm:t>
        <a:bodyPr/>
        <a:lstStyle/>
        <a:p>
          <a:endParaRPr lang="en-US"/>
        </a:p>
      </dgm:t>
    </dgm:pt>
    <dgm:pt modelId="{60EFBE28-7410-456E-A54C-0E997FD17A22}" type="pres">
      <dgm:prSet presAssocID="{257AFF9C-3FE3-8140-9875-DD8AD061DCF6}" presName="root" presStyleCnt="0">
        <dgm:presLayoutVars>
          <dgm:dir/>
          <dgm:resizeHandles val="exact"/>
        </dgm:presLayoutVars>
      </dgm:prSet>
      <dgm:spPr/>
    </dgm:pt>
    <dgm:pt modelId="{1E4B4B0B-1DE2-4F8E-A8F3-7B88865DF349}" type="pres">
      <dgm:prSet presAssocID="{37232943-566F-9142-93D0-A043CA783541}" presName="compNode" presStyleCnt="0"/>
      <dgm:spPr/>
    </dgm:pt>
    <dgm:pt modelId="{31110620-7218-4279-88D3-0905CCA5D27F}" type="pres">
      <dgm:prSet presAssocID="{37232943-566F-9142-93D0-A043CA783541}" presName="bgRect" presStyleLbl="bgShp" presStyleIdx="0" presStyleCnt="4"/>
      <dgm:spPr/>
    </dgm:pt>
    <dgm:pt modelId="{60506EFD-752D-492D-A754-8E0637916CE4}" type="pres">
      <dgm:prSet presAssocID="{37232943-566F-9142-93D0-A043CA78354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ploma Roll"/>
        </a:ext>
      </dgm:extLst>
    </dgm:pt>
    <dgm:pt modelId="{1567DA24-EAF8-4086-B36E-849A9BF4FD55}" type="pres">
      <dgm:prSet presAssocID="{37232943-566F-9142-93D0-A043CA783541}" presName="spaceRect" presStyleCnt="0"/>
      <dgm:spPr/>
    </dgm:pt>
    <dgm:pt modelId="{12BDA0BF-305D-404B-8E4D-0F1E8E3E86C3}" type="pres">
      <dgm:prSet presAssocID="{37232943-566F-9142-93D0-A043CA783541}" presName="parTx" presStyleLbl="revTx" presStyleIdx="0" presStyleCnt="8">
        <dgm:presLayoutVars>
          <dgm:chMax val="0"/>
          <dgm:chPref val="0"/>
        </dgm:presLayoutVars>
      </dgm:prSet>
      <dgm:spPr/>
    </dgm:pt>
    <dgm:pt modelId="{B599B61E-5D0D-47CE-AAB1-71ABF05C7CA2}" type="pres">
      <dgm:prSet presAssocID="{37232943-566F-9142-93D0-A043CA783541}" presName="desTx" presStyleLbl="revTx" presStyleIdx="1" presStyleCnt="8">
        <dgm:presLayoutVars/>
      </dgm:prSet>
      <dgm:spPr/>
    </dgm:pt>
    <dgm:pt modelId="{8A534D83-8888-4CF4-B744-F0E8FCA7D25C}" type="pres">
      <dgm:prSet presAssocID="{0ADC3570-C75C-BB48-8AE8-7E5CB1835E54}" presName="sibTrans" presStyleCnt="0"/>
      <dgm:spPr/>
    </dgm:pt>
    <dgm:pt modelId="{BB0640C8-48AB-46F9-87AC-138B56A18021}" type="pres">
      <dgm:prSet presAssocID="{E5699E85-810B-7F47-B1D6-0004FB7BACBC}" presName="compNode" presStyleCnt="0"/>
      <dgm:spPr/>
    </dgm:pt>
    <dgm:pt modelId="{EDD3EE35-E427-40A6-84C8-04A0D0077017}" type="pres">
      <dgm:prSet presAssocID="{E5699E85-810B-7F47-B1D6-0004FB7BACBC}" presName="bgRect" presStyleLbl="bgShp" presStyleIdx="1" presStyleCnt="4"/>
      <dgm:spPr/>
    </dgm:pt>
    <dgm:pt modelId="{22E05565-06C3-4C39-8010-C8A7F127DC3C}" type="pres">
      <dgm:prSet presAssocID="{E5699E85-810B-7F47-B1D6-0004FB7BACB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A03E01E7-5AC7-495C-9942-5F81770D8271}" type="pres">
      <dgm:prSet presAssocID="{E5699E85-810B-7F47-B1D6-0004FB7BACBC}" presName="spaceRect" presStyleCnt="0"/>
      <dgm:spPr/>
    </dgm:pt>
    <dgm:pt modelId="{5997A65E-39B4-4988-BAB8-2066362BA193}" type="pres">
      <dgm:prSet presAssocID="{E5699E85-810B-7F47-B1D6-0004FB7BACBC}" presName="parTx" presStyleLbl="revTx" presStyleIdx="2" presStyleCnt="8">
        <dgm:presLayoutVars>
          <dgm:chMax val="0"/>
          <dgm:chPref val="0"/>
        </dgm:presLayoutVars>
      </dgm:prSet>
      <dgm:spPr/>
    </dgm:pt>
    <dgm:pt modelId="{A70A9C13-B677-438E-8A15-049A08673EEE}" type="pres">
      <dgm:prSet presAssocID="{E5699E85-810B-7F47-B1D6-0004FB7BACBC}" presName="desTx" presStyleLbl="revTx" presStyleIdx="3" presStyleCnt="8">
        <dgm:presLayoutVars/>
      </dgm:prSet>
      <dgm:spPr/>
    </dgm:pt>
    <dgm:pt modelId="{C0B62DFA-5072-46CB-9450-C712FBB5FAC3}" type="pres">
      <dgm:prSet presAssocID="{AB300732-2E5C-7847-8CF7-A029E2535D68}" presName="sibTrans" presStyleCnt="0"/>
      <dgm:spPr/>
    </dgm:pt>
    <dgm:pt modelId="{EC3A7FC2-DF71-4326-B996-BFFFC30879FA}" type="pres">
      <dgm:prSet presAssocID="{C5C640AD-6F33-F245-8FF8-732E17FA9F49}" presName="compNode" presStyleCnt="0"/>
      <dgm:spPr/>
    </dgm:pt>
    <dgm:pt modelId="{D284F9B8-653E-48A8-A314-A48EDA1D880C}" type="pres">
      <dgm:prSet presAssocID="{C5C640AD-6F33-F245-8FF8-732E17FA9F49}" presName="bgRect" presStyleLbl="bgShp" presStyleIdx="2" presStyleCnt="4"/>
      <dgm:spPr/>
    </dgm:pt>
    <dgm:pt modelId="{3A878E1C-B718-467D-A716-0C919BE5332D}" type="pres">
      <dgm:prSet presAssocID="{C5C640AD-6F33-F245-8FF8-732E17FA9F4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ientist"/>
        </a:ext>
      </dgm:extLst>
    </dgm:pt>
    <dgm:pt modelId="{200DCED9-433D-457A-BFEC-9A9414602B76}" type="pres">
      <dgm:prSet presAssocID="{C5C640AD-6F33-F245-8FF8-732E17FA9F49}" presName="spaceRect" presStyleCnt="0"/>
      <dgm:spPr/>
    </dgm:pt>
    <dgm:pt modelId="{E71F278B-F207-435F-A6A2-CE2DD22C47DA}" type="pres">
      <dgm:prSet presAssocID="{C5C640AD-6F33-F245-8FF8-732E17FA9F49}" presName="parTx" presStyleLbl="revTx" presStyleIdx="4" presStyleCnt="8">
        <dgm:presLayoutVars>
          <dgm:chMax val="0"/>
          <dgm:chPref val="0"/>
        </dgm:presLayoutVars>
      </dgm:prSet>
      <dgm:spPr/>
    </dgm:pt>
    <dgm:pt modelId="{5797E3D8-D464-49FD-B8B7-65DED47A0A11}" type="pres">
      <dgm:prSet presAssocID="{C5C640AD-6F33-F245-8FF8-732E17FA9F49}" presName="desTx" presStyleLbl="revTx" presStyleIdx="5" presStyleCnt="8">
        <dgm:presLayoutVars/>
      </dgm:prSet>
      <dgm:spPr/>
    </dgm:pt>
    <dgm:pt modelId="{FC6A8137-403B-464E-8D41-94F045593AB2}" type="pres">
      <dgm:prSet presAssocID="{BF509291-8300-A14B-B2B9-1D27C8978462}" presName="sibTrans" presStyleCnt="0"/>
      <dgm:spPr/>
    </dgm:pt>
    <dgm:pt modelId="{BECE0193-D362-4E3D-855F-F2CF8947C8BB}" type="pres">
      <dgm:prSet presAssocID="{7CDA52A8-D59D-4D46-9042-F7E545252964}" presName="compNode" presStyleCnt="0"/>
      <dgm:spPr/>
    </dgm:pt>
    <dgm:pt modelId="{30FCABB4-AF06-4A53-B9DB-0001D50D76F7}" type="pres">
      <dgm:prSet presAssocID="{7CDA52A8-D59D-4D46-9042-F7E545252964}" presName="bgRect" presStyleLbl="bgShp" presStyleIdx="3" presStyleCnt="4"/>
      <dgm:spPr/>
    </dgm:pt>
    <dgm:pt modelId="{F3024973-79AE-4561-8931-94709B3C8A86}" type="pres">
      <dgm:prSet presAssocID="{7CDA52A8-D59D-4D46-9042-F7E54525296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ecturer"/>
        </a:ext>
      </dgm:extLst>
    </dgm:pt>
    <dgm:pt modelId="{4202DE6F-76FE-4C10-894A-AEE7DC451CCE}" type="pres">
      <dgm:prSet presAssocID="{7CDA52A8-D59D-4D46-9042-F7E545252964}" presName="spaceRect" presStyleCnt="0"/>
      <dgm:spPr/>
    </dgm:pt>
    <dgm:pt modelId="{EAA0C778-FA87-4F6F-8B96-B1CB7A1931CA}" type="pres">
      <dgm:prSet presAssocID="{7CDA52A8-D59D-4D46-9042-F7E545252964}" presName="parTx" presStyleLbl="revTx" presStyleIdx="6" presStyleCnt="8">
        <dgm:presLayoutVars>
          <dgm:chMax val="0"/>
          <dgm:chPref val="0"/>
        </dgm:presLayoutVars>
      </dgm:prSet>
      <dgm:spPr/>
    </dgm:pt>
    <dgm:pt modelId="{BE1EDB85-FB12-4B1F-8329-AF5471BBF7E0}" type="pres">
      <dgm:prSet presAssocID="{7CDA52A8-D59D-4D46-9042-F7E545252964}" presName="desTx" presStyleLbl="revTx" presStyleIdx="7" presStyleCnt="8">
        <dgm:presLayoutVars/>
      </dgm:prSet>
      <dgm:spPr/>
    </dgm:pt>
  </dgm:ptLst>
  <dgm:cxnLst>
    <dgm:cxn modelId="{B4AACF01-F370-AF49-AE39-7F5D10556B1B}" type="presOf" srcId="{82EFB93E-6311-3B49-B783-8A9538C5EE43}" destId="{BE1EDB85-FB12-4B1F-8329-AF5471BBF7E0}" srcOrd="0" destOrd="0" presId="urn:microsoft.com/office/officeart/2018/2/layout/IconVerticalSolidList"/>
    <dgm:cxn modelId="{B03C8811-0F15-044F-AAC2-3A8E00A6E1F1}" srcId="{C5C640AD-6F33-F245-8FF8-732E17FA9F49}" destId="{38D81DBA-4861-144F-96C0-ADF09EF13B3A}" srcOrd="2" destOrd="0" parTransId="{7DFD9D5B-6C5B-7448-9186-0F4041AC4D1C}" sibTransId="{C2563B7A-AA7D-BF49-A2F6-F53EB3AC2512}"/>
    <dgm:cxn modelId="{C061EE17-0B62-8746-A6A2-DED8B41B0A08}" srcId="{C5C640AD-6F33-F245-8FF8-732E17FA9F49}" destId="{592164F0-13DC-8B44-B774-7A7D5D43E560}" srcOrd="1" destOrd="0" parTransId="{AAB36D27-2618-4F42-9508-3FBCF8E721D9}" sibTransId="{219FFB94-1AC9-FA4E-AAA0-5469648E4E21}"/>
    <dgm:cxn modelId="{8EB66526-89C6-A94F-AFFC-289FB385C9F2}" type="presOf" srcId="{592164F0-13DC-8B44-B774-7A7D5D43E560}" destId="{5797E3D8-D464-49FD-B8B7-65DED47A0A11}" srcOrd="0" destOrd="1" presId="urn:microsoft.com/office/officeart/2018/2/layout/IconVerticalSolidList"/>
    <dgm:cxn modelId="{2A491B38-5B4A-194E-BD3C-E8DB284A37F3}" srcId="{257AFF9C-3FE3-8140-9875-DD8AD061DCF6}" destId="{C5C640AD-6F33-F245-8FF8-732E17FA9F49}" srcOrd="2" destOrd="0" parTransId="{FB819C27-668E-0B40-9E56-A5F90D585E5E}" sibTransId="{BF509291-8300-A14B-B2B9-1D27C8978462}"/>
    <dgm:cxn modelId="{644EBD39-7A90-654A-968D-59078C33D2E4}" type="presOf" srcId="{C5C640AD-6F33-F245-8FF8-732E17FA9F49}" destId="{E71F278B-F207-435F-A6A2-CE2DD22C47DA}" srcOrd="0" destOrd="0" presId="urn:microsoft.com/office/officeart/2018/2/layout/IconVerticalSolidList"/>
    <dgm:cxn modelId="{FADE9E5E-5E52-E24C-B55F-41633AE25D87}" type="presOf" srcId="{257AFF9C-3FE3-8140-9875-DD8AD061DCF6}" destId="{60EFBE28-7410-456E-A54C-0E997FD17A22}" srcOrd="0" destOrd="0" presId="urn:microsoft.com/office/officeart/2018/2/layout/IconVerticalSolidList"/>
    <dgm:cxn modelId="{C3C58661-1D2C-7543-85B2-A0F3D0B8AF2B}" srcId="{257AFF9C-3FE3-8140-9875-DD8AD061DCF6}" destId="{37232943-566F-9142-93D0-A043CA783541}" srcOrd="0" destOrd="0" parTransId="{E0F29D3B-0C31-0040-AC69-C559A5370DB3}" sibTransId="{0ADC3570-C75C-BB48-8AE8-7E5CB1835E54}"/>
    <dgm:cxn modelId="{27AF8162-CF4D-9047-A0CB-9ADFD3AA66DA}" srcId="{38D81DBA-4861-144F-96C0-ADF09EF13B3A}" destId="{AB22CF44-C117-BD40-94D6-7E14CE02E78B}" srcOrd="0" destOrd="0" parTransId="{407ED2EC-9E99-DE4D-8D15-964067C7C793}" sibTransId="{35DB9086-AE19-F544-BEB5-E9180F8AB8B3}"/>
    <dgm:cxn modelId="{D06B287B-7021-274D-8723-9FC42EB1AA6D}" type="presOf" srcId="{E5699E85-810B-7F47-B1D6-0004FB7BACBC}" destId="{5997A65E-39B4-4988-BAB8-2066362BA193}" srcOrd="0" destOrd="0" presId="urn:microsoft.com/office/officeart/2018/2/layout/IconVerticalSolidList"/>
    <dgm:cxn modelId="{ED7E8186-A0C2-6947-839B-EB43C793094A}" type="presOf" srcId="{38D81DBA-4861-144F-96C0-ADF09EF13B3A}" destId="{5797E3D8-D464-49FD-B8B7-65DED47A0A11}" srcOrd="0" destOrd="2" presId="urn:microsoft.com/office/officeart/2018/2/layout/IconVerticalSolidList"/>
    <dgm:cxn modelId="{FF759592-998E-7A4D-944C-E29E890A5A86}" type="presOf" srcId="{7CDA52A8-D59D-4D46-9042-F7E545252964}" destId="{EAA0C778-FA87-4F6F-8B96-B1CB7A1931CA}" srcOrd="0" destOrd="0" presId="urn:microsoft.com/office/officeart/2018/2/layout/IconVerticalSolidList"/>
    <dgm:cxn modelId="{CBD3AE93-CDF3-C44C-A5E9-8A3BB40D7F3E}" srcId="{7CDA52A8-D59D-4D46-9042-F7E545252964}" destId="{82EFB93E-6311-3B49-B783-8A9538C5EE43}" srcOrd="0" destOrd="0" parTransId="{9D33E306-CCA2-224A-9192-7A15337B908D}" sibTransId="{90E2692E-F5F3-8A45-93F3-8B4E806BFC9A}"/>
    <dgm:cxn modelId="{35E83694-D11A-9741-8709-49D69C5861C0}" type="presOf" srcId="{AE064D93-D243-9C4D-A5D6-2A6182D26472}" destId="{5797E3D8-D464-49FD-B8B7-65DED47A0A11}" srcOrd="0" destOrd="0" presId="urn:microsoft.com/office/officeart/2018/2/layout/IconVerticalSolidList"/>
    <dgm:cxn modelId="{27D7109D-6713-FA4C-9189-EEC5929341F0}" srcId="{C5C640AD-6F33-F245-8FF8-732E17FA9F49}" destId="{AE064D93-D243-9C4D-A5D6-2A6182D26472}" srcOrd="0" destOrd="0" parTransId="{E79D73FF-4EA3-7D4B-B9F4-116BAF8FD457}" sibTransId="{7CF65650-FCA8-E14A-8970-2EA465B210DC}"/>
    <dgm:cxn modelId="{70E002A9-5980-FC43-B056-F0A8B1CDBAED}" srcId="{E5699E85-810B-7F47-B1D6-0004FB7BACBC}" destId="{105C2F17-482B-6645-9DD6-BAD1BA1469A5}" srcOrd="0" destOrd="0" parTransId="{8568C838-4D36-4744-9B43-11D713DF4DD9}" sibTransId="{A5294AE7-C944-954C-B22D-837FF1F24CEC}"/>
    <dgm:cxn modelId="{AF233DB1-FE16-FC4D-8999-F8F41FD18745}" type="presOf" srcId="{37232943-566F-9142-93D0-A043CA783541}" destId="{12BDA0BF-305D-404B-8E4D-0F1E8E3E86C3}" srcOrd="0" destOrd="0" presId="urn:microsoft.com/office/officeart/2018/2/layout/IconVerticalSolidList"/>
    <dgm:cxn modelId="{977BDFB9-3C30-5445-92B9-950F6DE15872}" srcId="{257AFF9C-3FE3-8140-9875-DD8AD061DCF6}" destId="{E5699E85-810B-7F47-B1D6-0004FB7BACBC}" srcOrd="1" destOrd="0" parTransId="{727E4DEB-9403-7841-975C-2DB9E51108B3}" sibTransId="{AB300732-2E5C-7847-8CF7-A029E2535D68}"/>
    <dgm:cxn modelId="{3E6568C1-1CCF-6745-867A-54B992487095}" srcId="{37232943-566F-9142-93D0-A043CA783541}" destId="{6478DAFF-FA90-2D45-B430-F1732540A8ED}" srcOrd="0" destOrd="0" parTransId="{19DD3AF1-94FD-3E4E-848A-95E9B2D6B400}" sibTransId="{702E1F64-9117-3B44-B7C1-11DD76E2BEAA}"/>
    <dgm:cxn modelId="{5F6AD4D8-E578-7742-B1EA-ADBD8DDB392D}" srcId="{E5699E85-810B-7F47-B1D6-0004FB7BACBC}" destId="{6F1E8F38-E402-E247-94DF-78AD8994580D}" srcOrd="1" destOrd="0" parTransId="{BABA0E1B-5866-B541-8D41-5C89383320CA}" sibTransId="{512D6A05-2202-AB4D-B5EE-FE1CBE033271}"/>
    <dgm:cxn modelId="{9445B2DF-6B40-3946-A728-553C543C1567}" srcId="{257AFF9C-3FE3-8140-9875-DD8AD061DCF6}" destId="{7CDA52A8-D59D-4D46-9042-F7E545252964}" srcOrd="3" destOrd="0" parTransId="{2A1D546F-064A-9749-9542-3ACB04DF6596}" sibTransId="{21DB8CA1-79BE-864F-AD37-41CFC5BB958A}"/>
    <dgm:cxn modelId="{E9073BE1-58A3-3749-A7B8-E0DCF9E35605}" type="presOf" srcId="{BE2D02BE-7135-3043-A3D9-9FCDCD7073A5}" destId="{B599B61E-5D0D-47CE-AAB1-71ABF05C7CA2}" srcOrd="0" destOrd="1" presId="urn:microsoft.com/office/officeart/2018/2/layout/IconVerticalSolidList"/>
    <dgm:cxn modelId="{8828F7E6-A68D-394E-A05F-38FE4C24A883}" type="presOf" srcId="{EE84EEB9-5B99-7A46-BCE3-3B03BF9352B1}" destId="{B599B61E-5D0D-47CE-AAB1-71ABF05C7CA2}" srcOrd="0" destOrd="2" presId="urn:microsoft.com/office/officeart/2018/2/layout/IconVerticalSolidList"/>
    <dgm:cxn modelId="{7D0981E7-39D9-C54B-8C02-BBD655B05112}" type="presOf" srcId="{6F1E8F38-E402-E247-94DF-78AD8994580D}" destId="{A70A9C13-B677-438E-8A15-049A08673EEE}" srcOrd="0" destOrd="1" presId="urn:microsoft.com/office/officeart/2018/2/layout/IconVerticalSolidList"/>
    <dgm:cxn modelId="{44A4A1EE-38BF-3242-BF97-5A1BCE193E87}" type="presOf" srcId="{AB22CF44-C117-BD40-94D6-7E14CE02E78B}" destId="{5797E3D8-D464-49FD-B8B7-65DED47A0A11}" srcOrd="0" destOrd="3" presId="urn:microsoft.com/office/officeart/2018/2/layout/IconVerticalSolidList"/>
    <dgm:cxn modelId="{B7BA88F2-77EA-CC43-A488-8BB79A91BE14}" type="presOf" srcId="{105C2F17-482B-6645-9DD6-BAD1BA1469A5}" destId="{A70A9C13-B677-438E-8A15-049A08673EEE}" srcOrd="0" destOrd="0" presId="urn:microsoft.com/office/officeart/2018/2/layout/IconVerticalSolidList"/>
    <dgm:cxn modelId="{5DEB20F8-444E-9941-9CDB-E553B08D2636}" srcId="{37232943-566F-9142-93D0-A043CA783541}" destId="{BE2D02BE-7135-3043-A3D9-9FCDCD7073A5}" srcOrd="1" destOrd="0" parTransId="{C836ACF6-58FA-AF47-BAE8-297BA8CBC316}" sibTransId="{6586F95D-967D-4044-8B57-542B77B974B3}"/>
    <dgm:cxn modelId="{0CC4FEF9-D75E-734A-9AB4-A1CB87BC1D0A}" type="presOf" srcId="{6478DAFF-FA90-2D45-B430-F1732540A8ED}" destId="{B599B61E-5D0D-47CE-AAB1-71ABF05C7CA2}" srcOrd="0" destOrd="0" presId="urn:microsoft.com/office/officeart/2018/2/layout/IconVerticalSolidList"/>
    <dgm:cxn modelId="{E8EA7BFF-C003-F146-AAA0-56235761AAD2}" srcId="{37232943-566F-9142-93D0-A043CA783541}" destId="{EE84EEB9-5B99-7A46-BCE3-3B03BF9352B1}" srcOrd="2" destOrd="0" parTransId="{BFB15144-EC42-2744-B08E-1DED46474238}" sibTransId="{8261499F-F55B-6343-B2F6-0E101ACBA1B2}"/>
    <dgm:cxn modelId="{CBEC6B65-B8C9-5B49-99D0-C9E0BA361782}" type="presParOf" srcId="{60EFBE28-7410-456E-A54C-0E997FD17A22}" destId="{1E4B4B0B-1DE2-4F8E-A8F3-7B88865DF349}" srcOrd="0" destOrd="0" presId="urn:microsoft.com/office/officeart/2018/2/layout/IconVerticalSolidList"/>
    <dgm:cxn modelId="{C7CE2FDE-F760-1F4A-98E5-290B0B3ABBA0}" type="presParOf" srcId="{1E4B4B0B-1DE2-4F8E-A8F3-7B88865DF349}" destId="{31110620-7218-4279-88D3-0905CCA5D27F}" srcOrd="0" destOrd="0" presId="urn:microsoft.com/office/officeart/2018/2/layout/IconVerticalSolidList"/>
    <dgm:cxn modelId="{99DC4838-6448-3B48-92A3-1F4E3D407F78}" type="presParOf" srcId="{1E4B4B0B-1DE2-4F8E-A8F3-7B88865DF349}" destId="{60506EFD-752D-492D-A754-8E0637916CE4}" srcOrd="1" destOrd="0" presId="urn:microsoft.com/office/officeart/2018/2/layout/IconVerticalSolidList"/>
    <dgm:cxn modelId="{2E939EF3-0A8E-EB46-8E40-2A7D395B0092}" type="presParOf" srcId="{1E4B4B0B-1DE2-4F8E-A8F3-7B88865DF349}" destId="{1567DA24-EAF8-4086-B36E-849A9BF4FD55}" srcOrd="2" destOrd="0" presId="urn:microsoft.com/office/officeart/2018/2/layout/IconVerticalSolidList"/>
    <dgm:cxn modelId="{B34F62AD-F776-A44A-928E-56A594B493CC}" type="presParOf" srcId="{1E4B4B0B-1DE2-4F8E-A8F3-7B88865DF349}" destId="{12BDA0BF-305D-404B-8E4D-0F1E8E3E86C3}" srcOrd="3" destOrd="0" presId="urn:microsoft.com/office/officeart/2018/2/layout/IconVerticalSolidList"/>
    <dgm:cxn modelId="{25E288BD-ACAB-DC4E-8AC3-4730C185FD69}" type="presParOf" srcId="{1E4B4B0B-1DE2-4F8E-A8F3-7B88865DF349}" destId="{B599B61E-5D0D-47CE-AAB1-71ABF05C7CA2}" srcOrd="4" destOrd="0" presId="urn:microsoft.com/office/officeart/2018/2/layout/IconVerticalSolidList"/>
    <dgm:cxn modelId="{94DA47D1-259E-C749-9BCF-9D4B8AE899CD}" type="presParOf" srcId="{60EFBE28-7410-456E-A54C-0E997FD17A22}" destId="{8A534D83-8888-4CF4-B744-F0E8FCA7D25C}" srcOrd="1" destOrd="0" presId="urn:microsoft.com/office/officeart/2018/2/layout/IconVerticalSolidList"/>
    <dgm:cxn modelId="{8B141287-C9A2-864E-9FDE-56B01B2B3E33}" type="presParOf" srcId="{60EFBE28-7410-456E-A54C-0E997FD17A22}" destId="{BB0640C8-48AB-46F9-87AC-138B56A18021}" srcOrd="2" destOrd="0" presId="urn:microsoft.com/office/officeart/2018/2/layout/IconVerticalSolidList"/>
    <dgm:cxn modelId="{A99CEEB0-9700-7D44-9185-14CAA13FE800}" type="presParOf" srcId="{BB0640C8-48AB-46F9-87AC-138B56A18021}" destId="{EDD3EE35-E427-40A6-84C8-04A0D0077017}" srcOrd="0" destOrd="0" presId="urn:microsoft.com/office/officeart/2018/2/layout/IconVerticalSolidList"/>
    <dgm:cxn modelId="{3A1D9779-C2A9-8B4F-B2DF-BA2EC2056C47}" type="presParOf" srcId="{BB0640C8-48AB-46F9-87AC-138B56A18021}" destId="{22E05565-06C3-4C39-8010-C8A7F127DC3C}" srcOrd="1" destOrd="0" presId="urn:microsoft.com/office/officeart/2018/2/layout/IconVerticalSolidList"/>
    <dgm:cxn modelId="{76EFE0B4-6449-BF4B-BC0A-16EF0949BA0A}" type="presParOf" srcId="{BB0640C8-48AB-46F9-87AC-138B56A18021}" destId="{A03E01E7-5AC7-495C-9942-5F81770D8271}" srcOrd="2" destOrd="0" presId="urn:microsoft.com/office/officeart/2018/2/layout/IconVerticalSolidList"/>
    <dgm:cxn modelId="{38132378-6979-AA4F-97CB-9982C430ED23}" type="presParOf" srcId="{BB0640C8-48AB-46F9-87AC-138B56A18021}" destId="{5997A65E-39B4-4988-BAB8-2066362BA193}" srcOrd="3" destOrd="0" presId="urn:microsoft.com/office/officeart/2018/2/layout/IconVerticalSolidList"/>
    <dgm:cxn modelId="{B1303B5D-07C0-604A-A905-1BE90A30E04F}" type="presParOf" srcId="{BB0640C8-48AB-46F9-87AC-138B56A18021}" destId="{A70A9C13-B677-438E-8A15-049A08673EEE}" srcOrd="4" destOrd="0" presId="urn:microsoft.com/office/officeart/2018/2/layout/IconVerticalSolidList"/>
    <dgm:cxn modelId="{3B438E32-F059-3E49-92C4-3BFD1EF88207}" type="presParOf" srcId="{60EFBE28-7410-456E-A54C-0E997FD17A22}" destId="{C0B62DFA-5072-46CB-9450-C712FBB5FAC3}" srcOrd="3" destOrd="0" presId="urn:microsoft.com/office/officeart/2018/2/layout/IconVerticalSolidList"/>
    <dgm:cxn modelId="{7BB2C958-C3BA-0D42-A85C-64D577C49842}" type="presParOf" srcId="{60EFBE28-7410-456E-A54C-0E997FD17A22}" destId="{EC3A7FC2-DF71-4326-B996-BFFFC30879FA}" srcOrd="4" destOrd="0" presId="urn:microsoft.com/office/officeart/2018/2/layout/IconVerticalSolidList"/>
    <dgm:cxn modelId="{B7086744-2E37-824C-A8AF-A631E7C2425A}" type="presParOf" srcId="{EC3A7FC2-DF71-4326-B996-BFFFC30879FA}" destId="{D284F9B8-653E-48A8-A314-A48EDA1D880C}" srcOrd="0" destOrd="0" presId="urn:microsoft.com/office/officeart/2018/2/layout/IconVerticalSolidList"/>
    <dgm:cxn modelId="{34775488-FCE0-A84C-973E-82724FA8C7AF}" type="presParOf" srcId="{EC3A7FC2-DF71-4326-B996-BFFFC30879FA}" destId="{3A878E1C-B718-467D-A716-0C919BE5332D}" srcOrd="1" destOrd="0" presId="urn:microsoft.com/office/officeart/2018/2/layout/IconVerticalSolidList"/>
    <dgm:cxn modelId="{6D486035-57B8-194B-A69D-D8912F0F37BA}" type="presParOf" srcId="{EC3A7FC2-DF71-4326-B996-BFFFC30879FA}" destId="{200DCED9-433D-457A-BFEC-9A9414602B76}" srcOrd="2" destOrd="0" presId="urn:microsoft.com/office/officeart/2018/2/layout/IconVerticalSolidList"/>
    <dgm:cxn modelId="{E5A72C1F-FFAB-894D-9FE0-E5162F0532B9}" type="presParOf" srcId="{EC3A7FC2-DF71-4326-B996-BFFFC30879FA}" destId="{E71F278B-F207-435F-A6A2-CE2DD22C47DA}" srcOrd="3" destOrd="0" presId="urn:microsoft.com/office/officeart/2018/2/layout/IconVerticalSolidList"/>
    <dgm:cxn modelId="{6F95A004-BD04-5740-829D-4A529D238A09}" type="presParOf" srcId="{EC3A7FC2-DF71-4326-B996-BFFFC30879FA}" destId="{5797E3D8-D464-49FD-B8B7-65DED47A0A11}" srcOrd="4" destOrd="0" presId="urn:microsoft.com/office/officeart/2018/2/layout/IconVerticalSolidList"/>
    <dgm:cxn modelId="{8BC68683-0460-AA4A-9EB8-D8EA4C4C3103}" type="presParOf" srcId="{60EFBE28-7410-456E-A54C-0E997FD17A22}" destId="{FC6A8137-403B-464E-8D41-94F045593AB2}" srcOrd="5" destOrd="0" presId="urn:microsoft.com/office/officeart/2018/2/layout/IconVerticalSolidList"/>
    <dgm:cxn modelId="{66608909-4E2F-8148-80C3-791945B99CF3}" type="presParOf" srcId="{60EFBE28-7410-456E-A54C-0E997FD17A22}" destId="{BECE0193-D362-4E3D-855F-F2CF8947C8BB}" srcOrd="6" destOrd="0" presId="urn:microsoft.com/office/officeart/2018/2/layout/IconVerticalSolidList"/>
    <dgm:cxn modelId="{234D1A0D-1651-8E44-AC32-1B4AEDA560A2}" type="presParOf" srcId="{BECE0193-D362-4E3D-855F-F2CF8947C8BB}" destId="{30FCABB4-AF06-4A53-B9DB-0001D50D76F7}" srcOrd="0" destOrd="0" presId="urn:microsoft.com/office/officeart/2018/2/layout/IconVerticalSolidList"/>
    <dgm:cxn modelId="{2453D020-A6BD-0B4A-9C15-7A6882BA263A}" type="presParOf" srcId="{BECE0193-D362-4E3D-855F-F2CF8947C8BB}" destId="{F3024973-79AE-4561-8931-94709B3C8A86}" srcOrd="1" destOrd="0" presId="urn:microsoft.com/office/officeart/2018/2/layout/IconVerticalSolidList"/>
    <dgm:cxn modelId="{A602DE4A-62FF-874A-968B-358CFDF20249}" type="presParOf" srcId="{BECE0193-D362-4E3D-855F-F2CF8947C8BB}" destId="{4202DE6F-76FE-4C10-894A-AEE7DC451CCE}" srcOrd="2" destOrd="0" presId="urn:microsoft.com/office/officeart/2018/2/layout/IconVerticalSolidList"/>
    <dgm:cxn modelId="{F3FEE41C-31DE-EB4C-BC47-B61FB26077A4}" type="presParOf" srcId="{BECE0193-D362-4E3D-855F-F2CF8947C8BB}" destId="{EAA0C778-FA87-4F6F-8B96-B1CB7A1931CA}" srcOrd="3" destOrd="0" presId="urn:microsoft.com/office/officeart/2018/2/layout/IconVerticalSolidList"/>
    <dgm:cxn modelId="{2ECBC5D0-7523-B246-A7CA-9236B5F67F84}" type="presParOf" srcId="{BECE0193-D362-4E3D-855F-F2CF8947C8BB}" destId="{BE1EDB85-FB12-4B1F-8329-AF5471BBF7E0}"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110620-7218-4279-88D3-0905CCA5D27F}">
      <dsp:nvSpPr>
        <dsp:cNvPr id="0" name=""/>
        <dsp:cNvSpPr/>
      </dsp:nvSpPr>
      <dsp:spPr>
        <a:xfrm>
          <a:off x="0" y="4022"/>
          <a:ext cx="8450036" cy="9361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506EFD-752D-492D-A754-8E0637916CE4}">
      <dsp:nvSpPr>
        <dsp:cNvPr id="0" name=""/>
        <dsp:cNvSpPr/>
      </dsp:nvSpPr>
      <dsp:spPr>
        <a:xfrm>
          <a:off x="283182" y="214653"/>
          <a:ext cx="514876" cy="51487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BDA0BF-305D-404B-8E4D-0F1E8E3E86C3}">
      <dsp:nvSpPr>
        <dsp:cNvPr id="0" name=""/>
        <dsp:cNvSpPr/>
      </dsp:nvSpPr>
      <dsp:spPr>
        <a:xfrm>
          <a:off x="1081240" y="4022"/>
          <a:ext cx="3802516"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977900">
            <a:lnSpc>
              <a:spcPct val="100000"/>
            </a:lnSpc>
            <a:spcBef>
              <a:spcPct val="0"/>
            </a:spcBef>
            <a:spcAft>
              <a:spcPct val="35000"/>
            </a:spcAft>
            <a:buNone/>
          </a:pPr>
          <a:r>
            <a:rPr lang="en-US" sz="2200" b="1" kern="1200" dirty="0"/>
            <a:t>Graduate Programs (PhD, thesis Masters)</a:t>
          </a:r>
        </a:p>
      </dsp:txBody>
      <dsp:txXfrm>
        <a:off x="1081240" y="4022"/>
        <a:ext cx="3802516" cy="936139"/>
      </dsp:txXfrm>
    </dsp:sp>
    <dsp:sp modelId="{B599B61E-5D0D-47CE-AAB1-71ABF05C7CA2}">
      <dsp:nvSpPr>
        <dsp:cNvPr id="0" name=""/>
        <dsp:cNvSpPr/>
      </dsp:nvSpPr>
      <dsp:spPr>
        <a:xfrm>
          <a:off x="4883757" y="4022"/>
          <a:ext cx="3565222"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488950">
            <a:lnSpc>
              <a:spcPct val="100000"/>
            </a:lnSpc>
            <a:spcBef>
              <a:spcPct val="0"/>
            </a:spcBef>
            <a:spcAft>
              <a:spcPct val="35000"/>
            </a:spcAft>
            <a:buNone/>
          </a:pPr>
          <a:r>
            <a:rPr lang="en-US" sz="1100" kern="1200" dirty="0"/>
            <a:t>Student Success</a:t>
          </a:r>
        </a:p>
        <a:p>
          <a:pPr marL="0" lvl="0" indent="0" algn="l" defTabSz="488950">
            <a:lnSpc>
              <a:spcPct val="100000"/>
            </a:lnSpc>
            <a:spcBef>
              <a:spcPct val="0"/>
            </a:spcBef>
            <a:spcAft>
              <a:spcPct val="35000"/>
            </a:spcAft>
            <a:buNone/>
          </a:pPr>
          <a:r>
            <a:rPr lang="en-US" sz="1100" kern="1200" dirty="0"/>
            <a:t>Grad Recruitment</a:t>
          </a:r>
        </a:p>
        <a:p>
          <a:pPr marL="0" lvl="0" indent="0" algn="l" defTabSz="488950">
            <a:lnSpc>
              <a:spcPct val="100000"/>
            </a:lnSpc>
            <a:spcBef>
              <a:spcPct val="0"/>
            </a:spcBef>
            <a:spcAft>
              <a:spcPct val="35000"/>
            </a:spcAft>
            <a:buNone/>
          </a:pPr>
          <a:r>
            <a:rPr lang="en-US" sz="1100" kern="1200" dirty="0"/>
            <a:t>Diversity Equity Inclusion and Belonging</a:t>
          </a:r>
        </a:p>
      </dsp:txBody>
      <dsp:txXfrm>
        <a:off x="4883757" y="4022"/>
        <a:ext cx="3565222" cy="936139"/>
      </dsp:txXfrm>
    </dsp:sp>
    <dsp:sp modelId="{EDD3EE35-E427-40A6-84C8-04A0D0077017}">
      <dsp:nvSpPr>
        <dsp:cNvPr id="0" name=""/>
        <dsp:cNvSpPr/>
      </dsp:nvSpPr>
      <dsp:spPr>
        <a:xfrm>
          <a:off x="0" y="1174196"/>
          <a:ext cx="8450036" cy="9361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E05565-06C3-4C39-8010-C8A7F127DC3C}">
      <dsp:nvSpPr>
        <dsp:cNvPr id="0" name=""/>
        <dsp:cNvSpPr/>
      </dsp:nvSpPr>
      <dsp:spPr>
        <a:xfrm>
          <a:off x="283182" y="1384827"/>
          <a:ext cx="514876" cy="51487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97A65E-39B4-4988-BAB8-2066362BA193}">
      <dsp:nvSpPr>
        <dsp:cNvPr id="0" name=""/>
        <dsp:cNvSpPr/>
      </dsp:nvSpPr>
      <dsp:spPr>
        <a:xfrm>
          <a:off x="1081240" y="1174196"/>
          <a:ext cx="3802516"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977900">
            <a:lnSpc>
              <a:spcPct val="100000"/>
            </a:lnSpc>
            <a:spcBef>
              <a:spcPct val="0"/>
            </a:spcBef>
            <a:spcAft>
              <a:spcPct val="35000"/>
            </a:spcAft>
            <a:buNone/>
          </a:pPr>
          <a:r>
            <a:rPr lang="en-US" sz="2200" b="1" kern="1200" dirty="0"/>
            <a:t>Professional Masters Programs</a:t>
          </a:r>
        </a:p>
      </dsp:txBody>
      <dsp:txXfrm>
        <a:off x="1081240" y="1174196"/>
        <a:ext cx="3802516" cy="936139"/>
      </dsp:txXfrm>
    </dsp:sp>
    <dsp:sp modelId="{A70A9C13-B677-438E-8A15-049A08673EEE}">
      <dsp:nvSpPr>
        <dsp:cNvPr id="0" name=""/>
        <dsp:cNvSpPr/>
      </dsp:nvSpPr>
      <dsp:spPr>
        <a:xfrm>
          <a:off x="4883757" y="1174196"/>
          <a:ext cx="3565222"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488950">
            <a:lnSpc>
              <a:spcPct val="100000"/>
            </a:lnSpc>
            <a:spcBef>
              <a:spcPct val="0"/>
            </a:spcBef>
            <a:spcAft>
              <a:spcPct val="35000"/>
            </a:spcAft>
            <a:buNone/>
          </a:pPr>
          <a:r>
            <a:rPr lang="en-US" sz="1100" kern="1200" dirty="0"/>
            <a:t>Masters of Engineering Management</a:t>
          </a:r>
        </a:p>
        <a:p>
          <a:pPr marL="0" lvl="0" indent="0" algn="l" defTabSz="488950">
            <a:lnSpc>
              <a:spcPct val="100000"/>
            </a:lnSpc>
            <a:spcBef>
              <a:spcPct val="0"/>
            </a:spcBef>
            <a:spcAft>
              <a:spcPct val="35000"/>
            </a:spcAft>
            <a:buNone/>
          </a:pPr>
          <a:r>
            <a:rPr lang="en-US" sz="1100" kern="1200" dirty="0"/>
            <a:t>Interdisciplinary Engineering</a:t>
          </a:r>
        </a:p>
      </dsp:txBody>
      <dsp:txXfrm>
        <a:off x="4883757" y="1174196"/>
        <a:ext cx="3565222" cy="936139"/>
      </dsp:txXfrm>
    </dsp:sp>
    <dsp:sp modelId="{D284F9B8-653E-48A8-A314-A48EDA1D880C}">
      <dsp:nvSpPr>
        <dsp:cNvPr id="0" name=""/>
        <dsp:cNvSpPr/>
      </dsp:nvSpPr>
      <dsp:spPr>
        <a:xfrm>
          <a:off x="0" y="2344370"/>
          <a:ext cx="8450036" cy="9361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878E1C-B718-467D-A716-0C919BE5332D}">
      <dsp:nvSpPr>
        <dsp:cNvPr id="0" name=""/>
        <dsp:cNvSpPr/>
      </dsp:nvSpPr>
      <dsp:spPr>
        <a:xfrm>
          <a:off x="283182" y="2555001"/>
          <a:ext cx="514876" cy="51487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71F278B-F207-435F-A6A2-CE2DD22C47DA}">
      <dsp:nvSpPr>
        <dsp:cNvPr id="0" name=""/>
        <dsp:cNvSpPr/>
      </dsp:nvSpPr>
      <dsp:spPr>
        <a:xfrm>
          <a:off x="1081240" y="2344370"/>
          <a:ext cx="3802516"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977900">
            <a:lnSpc>
              <a:spcPct val="100000"/>
            </a:lnSpc>
            <a:spcBef>
              <a:spcPct val="0"/>
            </a:spcBef>
            <a:spcAft>
              <a:spcPct val="35000"/>
            </a:spcAft>
            <a:buNone/>
          </a:pPr>
          <a:r>
            <a:rPr lang="en-US" sz="2200" b="1" kern="1200" dirty="0"/>
            <a:t>Engineering Undergraduate Research Office (EURO)</a:t>
          </a:r>
        </a:p>
      </dsp:txBody>
      <dsp:txXfrm>
        <a:off x="1081240" y="2344370"/>
        <a:ext cx="3802516" cy="936139"/>
      </dsp:txXfrm>
    </dsp:sp>
    <dsp:sp modelId="{5797E3D8-D464-49FD-B8B7-65DED47A0A11}">
      <dsp:nvSpPr>
        <dsp:cNvPr id="0" name=""/>
        <dsp:cNvSpPr/>
      </dsp:nvSpPr>
      <dsp:spPr>
        <a:xfrm>
          <a:off x="4883757" y="2344370"/>
          <a:ext cx="3565222"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488950">
            <a:lnSpc>
              <a:spcPct val="100000"/>
            </a:lnSpc>
            <a:spcBef>
              <a:spcPct val="0"/>
            </a:spcBef>
            <a:spcAft>
              <a:spcPct val="35000"/>
            </a:spcAft>
            <a:buNone/>
          </a:pPr>
          <a:r>
            <a:rPr lang="en-US" sz="1100" kern="1200" dirty="0"/>
            <a:t>SURF</a:t>
          </a:r>
        </a:p>
        <a:p>
          <a:pPr marL="0" lvl="0" indent="0" algn="l" defTabSz="488950">
            <a:lnSpc>
              <a:spcPct val="100000"/>
            </a:lnSpc>
            <a:spcBef>
              <a:spcPct val="0"/>
            </a:spcBef>
            <a:spcAft>
              <a:spcPct val="35000"/>
            </a:spcAft>
            <a:buNone/>
          </a:pPr>
          <a:r>
            <a:rPr lang="en-US" sz="1100" kern="1200" dirty="0"/>
            <a:t>First-researcher program</a:t>
          </a:r>
        </a:p>
        <a:p>
          <a:pPr marL="0" lvl="0" indent="0" algn="l" defTabSz="488950">
            <a:lnSpc>
              <a:spcPct val="100000"/>
            </a:lnSpc>
            <a:spcBef>
              <a:spcPct val="0"/>
            </a:spcBef>
            <a:spcAft>
              <a:spcPct val="35000"/>
            </a:spcAft>
            <a:buNone/>
          </a:pPr>
          <a:r>
            <a:rPr lang="en-US" sz="1100" kern="1200" dirty="0"/>
            <a:t>Other targeted research programs</a:t>
          </a:r>
        </a:p>
        <a:p>
          <a:pPr marL="57150" lvl="1" indent="-57150" algn="l" defTabSz="488950">
            <a:lnSpc>
              <a:spcPct val="90000"/>
            </a:lnSpc>
            <a:spcBef>
              <a:spcPct val="0"/>
            </a:spcBef>
            <a:spcAft>
              <a:spcPct val="15000"/>
            </a:spcAft>
            <a:buChar char="•"/>
          </a:pPr>
          <a:r>
            <a:rPr lang="en-US" sz="1100" kern="1200" dirty="0"/>
            <a:t>SCALE, STARS, etc.</a:t>
          </a:r>
        </a:p>
      </dsp:txBody>
      <dsp:txXfrm>
        <a:off x="4883757" y="2344370"/>
        <a:ext cx="3565222" cy="936139"/>
      </dsp:txXfrm>
    </dsp:sp>
    <dsp:sp modelId="{30FCABB4-AF06-4A53-B9DB-0001D50D76F7}">
      <dsp:nvSpPr>
        <dsp:cNvPr id="0" name=""/>
        <dsp:cNvSpPr/>
      </dsp:nvSpPr>
      <dsp:spPr>
        <a:xfrm>
          <a:off x="0" y="3514544"/>
          <a:ext cx="8450036" cy="93613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024973-79AE-4561-8931-94709B3C8A86}">
      <dsp:nvSpPr>
        <dsp:cNvPr id="0" name=""/>
        <dsp:cNvSpPr/>
      </dsp:nvSpPr>
      <dsp:spPr>
        <a:xfrm>
          <a:off x="283182" y="3725175"/>
          <a:ext cx="514876" cy="51487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A0C778-FA87-4F6F-8B96-B1CB7A1931CA}">
      <dsp:nvSpPr>
        <dsp:cNvPr id="0" name=""/>
        <dsp:cNvSpPr/>
      </dsp:nvSpPr>
      <dsp:spPr>
        <a:xfrm>
          <a:off x="1081240" y="3514544"/>
          <a:ext cx="3802516"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977900">
            <a:lnSpc>
              <a:spcPct val="100000"/>
            </a:lnSpc>
            <a:spcBef>
              <a:spcPct val="0"/>
            </a:spcBef>
            <a:spcAft>
              <a:spcPct val="35000"/>
            </a:spcAft>
            <a:buNone/>
          </a:pPr>
          <a:r>
            <a:rPr lang="en-US" sz="2200" b="1" kern="1200" dirty="0"/>
            <a:t>Purdue Military Research Institute</a:t>
          </a:r>
        </a:p>
      </dsp:txBody>
      <dsp:txXfrm>
        <a:off x="1081240" y="3514544"/>
        <a:ext cx="3802516" cy="936139"/>
      </dsp:txXfrm>
    </dsp:sp>
    <dsp:sp modelId="{BE1EDB85-FB12-4B1F-8329-AF5471BBF7E0}">
      <dsp:nvSpPr>
        <dsp:cNvPr id="0" name=""/>
        <dsp:cNvSpPr/>
      </dsp:nvSpPr>
      <dsp:spPr>
        <a:xfrm>
          <a:off x="4883757" y="3514544"/>
          <a:ext cx="3565222" cy="936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75" tIns="99075" rIns="99075" bIns="99075" numCol="1" spcCol="1270" anchor="ctr" anchorCtr="0">
          <a:noAutofit/>
        </a:bodyPr>
        <a:lstStyle/>
        <a:p>
          <a:pPr marL="0" lvl="0" indent="0" algn="l" defTabSz="488950">
            <a:lnSpc>
              <a:spcPct val="100000"/>
            </a:lnSpc>
            <a:spcBef>
              <a:spcPct val="0"/>
            </a:spcBef>
            <a:spcAft>
              <a:spcPct val="35000"/>
            </a:spcAft>
            <a:buNone/>
          </a:pPr>
          <a:r>
            <a:rPr lang="en-US" sz="1100" kern="1200" dirty="0"/>
            <a:t>Active duty military officers in PhD and Masters programs</a:t>
          </a:r>
        </a:p>
      </dsp:txBody>
      <dsp:txXfrm>
        <a:off x="4883757" y="3514544"/>
        <a:ext cx="3565222" cy="93613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926CF7-48D8-2F46-AFC8-8A5D2298DFDD}" type="datetimeFigureOut">
              <a:rPr lang="en-US" smtClean="0"/>
              <a:t>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7BF745-0557-B241-863F-056113C7032A}" type="slidenum">
              <a:rPr lang="en-US" smtClean="0"/>
              <a:t>‹#›</a:t>
            </a:fld>
            <a:endParaRPr lang="en-US"/>
          </a:p>
        </p:txBody>
      </p:sp>
    </p:spTree>
    <p:extLst>
      <p:ext uri="{BB962C8B-B14F-4D97-AF65-F5344CB8AC3E}">
        <p14:creationId xmlns:p14="http://schemas.microsoft.com/office/powerpoint/2010/main" val="3165674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teams that run these programs – I find myself setting vision and direction and working directly with Dean, Heads and faculty on new programs and new initiatives.  INDY, Doctorate of Engineering, New PMPs</a:t>
            </a:r>
          </a:p>
        </p:txBody>
      </p:sp>
      <p:sp>
        <p:nvSpPr>
          <p:cNvPr id="4" name="Slide Number Placeholder 3"/>
          <p:cNvSpPr>
            <a:spLocks noGrp="1"/>
          </p:cNvSpPr>
          <p:nvPr>
            <p:ph type="sldNum" sz="quarter" idx="5"/>
          </p:nvPr>
        </p:nvSpPr>
        <p:spPr/>
        <p:txBody>
          <a:bodyPr/>
          <a:lstStyle/>
          <a:p>
            <a:fld id="{237BF745-0557-B241-863F-056113C7032A}" type="slidenum">
              <a:rPr lang="en-US" smtClean="0"/>
              <a:t>2</a:t>
            </a:fld>
            <a:endParaRPr lang="en-US"/>
          </a:p>
        </p:txBody>
      </p:sp>
    </p:spTree>
    <p:extLst>
      <p:ext uri="{BB962C8B-B14F-4D97-AF65-F5344CB8AC3E}">
        <p14:creationId xmlns:p14="http://schemas.microsoft.com/office/powerpoint/2010/main" val="1238565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1317B-5AB2-0F00-034F-BD62A6ECC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AF1C3-5EA2-6536-0807-A328C3F704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B7828-BFC1-46DB-F3D4-53107DF90E4D}"/>
              </a:ext>
            </a:extLst>
          </p:cNvPr>
          <p:cNvSpPr>
            <a:spLocks noGrp="1"/>
          </p:cNvSpPr>
          <p:nvPr>
            <p:ph type="body" idx="1"/>
          </p:nvPr>
        </p:nvSpPr>
        <p:spPr/>
        <p:txBody>
          <a:bodyPr/>
          <a:lstStyle/>
          <a:p>
            <a:r>
              <a:rPr lang="en-US" dirty="0"/>
              <a:t>We have gathered feedback from most of you and are putting into place a new operational model. </a:t>
            </a:r>
          </a:p>
          <a:p>
            <a:endParaRPr lang="en-US" dirty="0"/>
          </a:p>
          <a:p>
            <a:r>
              <a:rPr lang="en-US" dirty="0"/>
              <a:t>Prof. Dev activities for the students in this Professional program. </a:t>
            </a:r>
          </a:p>
          <a:p>
            <a:r>
              <a:rPr lang="en-US" dirty="0"/>
              <a:t>Projects – example ECE $5,000 to mentor a project 3-5 students per project</a:t>
            </a:r>
          </a:p>
          <a:p>
            <a:endParaRPr lang="en-US" dirty="0"/>
          </a:p>
          <a:p>
            <a:r>
              <a:rPr lang="en-US" dirty="0"/>
              <a:t>We have a lot of precedent for this  - programs that provide similar revenue flow to Depts. - Purdue online, what we send to Krannert</a:t>
            </a:r>
          </a:p>
          <a:p>
            <a:endParaRPr lang="en-US" dirty="0"/>
          </a:p>
          <a:p>
            <a:r>
              <a:rPr lang="en-US" dirty="0"/>
              <a:t>Administrative part – prof. development and experiential learning does not scale in the same way, puts the burden on the College to keep staffing costs low while allowing for flexibility in in costing to ensure a rich academic environment of the ”center” that is standing up these programs, professional development, experiential learning, and faculty engagement.  </a:t>
            </a:r>
          </a:p>
          <a:p>
            <a:endParaRPr lang="en-US" dirty="0"/>
          </a:p>
        </p:txBody>
      </p:sp>
      <p:sp>
        <p:nvSpPr>
          <p:cNvPr id="4" name="Slide Number Placeholder 3">
            <a:extLst>
              <a:ext uri="{FF2B5EF4-FFF2-40B4-BE49-F238E27FC236}">
                <a16:creationId xmlns:a16="http://schemas.microsoft.com/office/drawing/2014/main" id="{A9F4388E-E280-B6CA-C55D-CBD66A20A89E}"/>
              </a:ext>
            </a:extLst>
          </p:cNvPr>
          <p:cNvSpPr>
            <a:spLocks noGrp="1"/>
          </p:cNvSpPr>
          <p:nvPr>
            <p:ph type="sldNum" sz="quarter" idx="5"/>
          </p:nvPr>
        </p:nvSpPr>
        <p:spPr/>
        <p:txBody>
          <a:bodyPr/>
          <a:lstStyle/>
          <a:p>
            <a:fld id="{237BF745-0557-B241-863F-056113C7032A}" type="slidenum">
              <a:rPr lang="en-US" smtClean="0"/>
              <a:t>11</a:t>
            </a:fld>
            <a:endParaRPr lang="en-US"/>
          </a:p>
        </p:txBody>
      </p:sp>
    </p:spTree>
    <p:extLst>
      <p:ext uri="{BB962C8B-B14F-4D97-AF65-F5344CB8AC3E}">
        <p14:creationId xmlns:p14="http://schemas.microsoft.com/office/powerpoint/2010/main" val="3563303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Expectations</a:t>
            </a:r>
          </a:p>
        </p:txBody>
      </p:sp>
      <p:sp>
        <p:nvSpPr>
          <p:cNvPr id="4" name="Slide Number Placeholder 3"/>
          <p:cNvSpPr>
            <a:spLocks noGrp="1"/>
          </p:cNvSpPr>
          <p:nvPr>
            <p:ph type="sldNum" sz="quarter" idx="5"/>
          </p:nvPr>
        </p:nvSpPr>
        <p:spPr/>
        <p:txBody>
          <a:bodyPr/>
          <a:lstStyle/>
          <a:p>
            <a:fld id="{237BF745-0557-B241-863F-056113C7032A}" type="slidenum">
              <a:rPr lang="en-US" smtClean="0"/>
              <a:t>12</a:t>
            </a:fld>
            <a:endParaRPr lang="en-US"/>
          </a:p>
        </p:txBody>
      </p:sp>
    </p:spTree>
    <p:extLst>
      <p:ext uri="{BB962C8B-B14F-4D97-AF65-F5344CB8AC3E}">
        <p14:creationId xmlns:p14="http://schemas.microsoft.com/office/powerpoint/2010/main" val="4088372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1317B-5AB2-0F00-034F-BD62A6ECC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AF1C3-5EA2-6536-0807-A328C3F704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B7828-BFC1-46DB-F3D4-53107DF90E4D}"/>
              </a:ext>
            </a:extLst>
          </p:cNvPr>
          <p:cNvSpPr>
            <a:spLocks noGrp="1"/>
          </p:cNvSpPr>
          <p:nvPr>
            <p:ph type="body" idx="1"/>
          </p:nvPr>
        </p:nvSpPr>
        <p:spPr/>
        <p:txBody>
          <a:bodyPr/>
          <a:lstStyle/>
          <a:p>
            <a:r>
              <a:rPr lang="en-US" dirty="0"/>
              <a:t>When it makes strategic sense - Memo codify these revenue and shared governance structures will be sent late this week / early next week</a:t>
            </a:r>
          </a:p>
        </p:txBody>
      </p:sp>
      <p:sp>
        <p:nvSpPr>
          <p:cNvPr id="4" name="Slide Number Placeholder 3">
            <a:extLst>
              <a:ext uri="{FF2B5EF4-FFF2-40B4-BE49-F238E27FC236}">
                <a16:creationId xmlns:a16="http://schemas.microsoft.com/office/drawing/2014/main" id="{A9F4388E-E280-B6CA-C55D-CBD66A20A89E}"/>
              </a:ext>
            </a:extLst>
          </p:cNvPr>
          <p:cNvSpPr>
            <a:spLocks noGrp="1"/>
          </p:cNvSpPr>
          <p:nvPr>
            <p:ph type="sldNum" sz="quarter" idx="5"/>
          </p:nvPr>
        </p:nvSpPr>
        <p:spPr/>
        <p:txBody>
          <a:bodyPr/>
          <a:lstStyle/>
          <a:p>
            <a:fld id="{237BF745-0557-B241-863F-056113C7032A}" type="slidenum">
              <a:rPr lang="en-US" smtClean="0"/>
              <a:t>13</a:t>
            </a:fld>
            <a:endParaRPr lang="en-US"/>
          </a:p>
        </p:txBody>
      </p:sp>
    </p:spTree>
    <p:extLst>
      <p:ext uri="{BB962C8B-B14F-4D97-AF65-F5344CB8AC3E}">
        <p14:creationId xmlns:p14="http://schemas.microsoft.com/office/powerpoint/2010/main" val="181942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14</a:t>
            </a:fld>
            <a:endParaRPr lang="en-US"/>
          </a:p>
        </p:txBody>
      </p:sp>
    </p:spTree>
    <p:extLst>
      <p:ext uri="{BB962C8B-B14F-4D97-AF65-F5344CB8AC3E}">
        <p14:creationId xmlns:p14="http://schemas.microsoft.com/office/powerpoint/2010/main" val="3532331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dirty="0"/>
              <a:t>Working group first meeting December 12, meet weekly this semester. Will start meeting bi weekly</a:t>
            </a:r>
          </a:p>
          <a:p>
            <a:pPr marL="342900" indent="-342900">
              <a:buFont typeface="Arial" panose="020B0604020202020204" pitchFamily="34" charset="0"/>
              <a:buChar char="•"/>
            </a:pPr>
            <a:r>
              <a:rPr lang="en-US" b="1" dirty="0"/>
              <a:t>This group has also expressed interested in fleshing out how / if </a:t>
            </a:r>
            <a:r>
              <a:rPr lang="en-US" b="1" dirty="0" err="1"/>
              <a:t>Onile</a:t>
            </a:r>
            <a:r>
              <a:rPr lang="en-US" b="1" dirty="0"/>
              <a:t> PhD s – currently have a couple of trial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fld id="{237BF745-0557-B241-863F-056113C7032A}" type="slidenum">
              <a:rPr lang="en-US" smtClean="0"/>
              <a:t>15</a:t>
            </a:fld>
            <a:endParaRPr lang="en-US"/>
          </a:p>
        </p:txBody>
      </p:sp>
    </p:spTree>
    <p:extLst>
      <p:ext uri="{BB962C8B-B14F-4D97-AF65-F5344CB8AC3E}">
        <p14:creationId xmlns:p14="http://schemas.microsoft.com/office/powerpoint/2010/main" val="4058572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Interest in this really stems from the success that Polytech has had with their D Tech degree, </a:t>
            </a:r>
          </a:p>
          <a:p>
            <a:r>
              <a:rPr lang="en-US" dirty="0"/>
              <a:t>10-50 new learners every semester (Fall, Spring, Summer) with a total of ~ 300 students currently *take a long time to finish their degree</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16</a:t>
            </a:fld>
            <a:endParaRPr lang="en-US"/>
          </a:p>
        </p:txBody>
      </p:sp>
    </p:spTree>
    <p:extLst>
      <p:ext uri="{BB962C8B-B14F-4D97-AF65-F5344CB8AC3E}">
        <p14:creationId xmlns:p14="http://schemas.microsoft.com/office/powerpoint/2010/main" val="4275851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credits can go up</a:t>
            </a:r>
          </a:p>
        </p:txBody>
      </p:sp>
      <p:sp>
        <p:nvSpPr>
          <p:cNvPr id="4" name="Slide Number Placeholder 3"/>
          <p:cNvSpPr>
            <a:spLocks noGrp="1"/>
          </p:cNvSpPr>
          <p:nvPr>
            <p:ph type="sldNum" sz="quarter" idx="5"/>
          </p:nvPr>
        </p:nvSpPr>
        <p:spPr/>
        <p:txBody>
          <a:bodyPr/>
          <a:lstStyle/>
          <a:p>
            <a:fld id="{237BF745-0557-B241-863F-056113C7032A}" type="slidenum">
              <a:rPr lang="en-US" smtClean="0"/>
              <a:t>17</a:t>
            </a:fld>
            <a:endParaRPr lang="en-US"/>
          </a:p>
        </p:txBody>
      </p:sp>
    </p:spTree>
    <p:extLst>
      <p:ext uri="{BB962C8B-B14F-4D97-AF65-F5344CB8AC3E}">
        <p14:creationId xmlns:p14="http://schemas.microsoft.com/office/powerpoint/2010/main" val="41732997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Nothing stopping the Schools from developing their own programs. Not good to do stuff in a vacuum and duplicate effort when we don’t need to. </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Why I am here today is to share with you the groundwork that has been laid. To see which units would be interested in collaborating on this to develop a concentration of major for </a:t>
            </a:r>
            <a:r>
              <a:rPr lang="en-US" sz="1800" b="0" i="0" u="none" strike="noStrike" dirty="0" err="1">
                <a:solidFill>
                  <a:srgbClr val="000000"/>
                </a:solidFill>
                <a:effectLst/>
                <a:latin typeface="Calibri" panose="020F0502020204030204" pitchFamily="34" charset="0"/>
              </a:rPr>
              <a:t>thei</a:t>
            </a:r>
            <a:r>
              <a:rPr lang="en-US" sz="1800" b="0" i="0" u="none" strike="noStrike" dirty="0">
                <a:solidFill>
                  <a:srgbClr val="000000"/>
                </a:solidFill>
                <a:effectLst/>
                <a:latin typeface="Calibri" panose="020F0502020204030204" pitchFamily="34" charset="0"/>
              </a:rPr>
              <a:t> discipline. Send me names, add to working group. </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Admissions criteria</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Matching with faculty advisors</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Work through the details of program administration – D Tech, clinical faculty have been hired to help administer the program. </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Make sure that lines of communication are open and strong</a:t>
            </a:r>
          </a:p>
          <a:p>
            <a:pPr marL="0" marR="0" algn="l">
              <a:spcBef>
                <a:spcPts val="0"/>
              </a:spcBef>
              <a:spcAft>
                <a:spcPts val="0"/>
              </a:spcAft>
            </a:pPr>
            <a:endParaRPr lang="en-US" sz="1800" b="0" i="0" u="none" strike="noStrike" dirty="0">
              <a:solidFill>
                <a:srgbClr val="000000"/>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237BF745-0557-B241-863F-056113C7032A}" type="slidenum">
              <a:rPr lang="en-US" smtClean="0"/>
              <a:t>18</a:t>
            </a:fld>
            <a:endParaRPr lang="en-US"/>
          </a:p>
        </p:txBody>
      </p:sp>
    </p:spTree>
    <p:extLst>
      <p:ext uri="{BB962C8B-B14F-4D97-AF65-F5344CB8AC3E}">
        <p14:creationId xmlns:p14="http://schemas.microsoft.com/office/powerpoint/2010/main" val="2328877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Goals: </a:t>
            </a:r>
          </a:p>
          <a:p>
            <a:r>
              <a:rPr lang="en-US" sz="1200" dirty="0"/>
              <a:t>Develop an outstanding educational environment for the students</a:t>
            </a:r>
          </a:p>
          <a:p>
            <a:r>
              <a:rPr lang="en-US" sz="1200" dirty="0"/>
              <a:t>Provide excellent student and faculty support to those involved in program</a:t>
            </a:r>
          </a:p>
          <a:p>
            <a:r>
              <a:rPr lang="en-US" sz="1200" dirty="0"/>
              <a:t>Maximize growth of the program</a:t>
            </a:r>
          </a:p>
          <a:p>
            <a:endParaRPr lang="en-US" sz="1200" dirty="0"/>
          </a:p>
          <a:p>
            <a:r>
              <a:rPr lang="en-US" sz="1200" dirty="0"/>
              <a:t>This faculty line is already approved and will be partially funded by Purdue Online (Y1-100%, Y2-50%)</a:t>
            </a:r>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19</a:t>
            </a:fld>
            <a:endParaRPr lang="en-US"/>
          </a:p>
        </p:txBody>
      </p:sp>
    </p:spTree>
    <p:extLst>
      <p:ext uri="{BB962C8B-B14F-4D97-AF65-F5344CB8AC3E}">
        <p14:creationId xmlns:p14="http://schemas.microsoft.com/office/powerpoint/2010/main" val="33624847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Recommended Concentrations Overview:</a:t>
            </a:r>
          </a:p>
          <a:p>
            <a:r>
              <a:rPr lang="en-US" dirty="0"/>
              <a:t>12 credit hours of Technical Depth Courses in discipline (Purdue dictates at least 9 credit hours)</a:t>
            </a:r>
          </a:p>
          <a:p>
            <a:r>
              <a:rPr lang="en-US" dirty="0"/>
              <a:t>1 seminar course from discipline</a:t>
            </a:r>
          </a:p>
          <a:p>
            <a:r>
              <a:rPr lang="en-US" dirty="0"/>
              <a:t>Discipline can specify particular courses</a:t>
            </a:r>
            <a:endParaRPr lang="en-US" sz="1800" b="0" i="0" u="none" strike="noStrike" dirty="0">
              <a:solidFill>
                <a:srgbClr val="000000"/>
              </a:solidFill>
              <a:effectLst/>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21</a:t>
            </a:fld>
            <a:endParaRPr lang="en-US"/>
          </a:p>
        </p:txBody>
      </p:sp>
    </p:spTree>
    <p:extLst>
      <p:ext uri="{BB962C8B-B14F-4D97-AF65-F5344CB8AC3E}">
        <p14:creationId xmlns:p14="http://schemas.microsoft.com/office/powerpoint/2010/main" val="544417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3</a:t>
            </a:fld>
            <a:endParaRPr lang="en-US"/>
          </a:p>
        </p:txBody>
      </p:sp>
    </p:spTree>
    <p:extLst>
      <p:ext uri="{BB962C8B-B14F-4D97-AF65-F5344CB8AC3E}">
        <p14:creationId xmlns:p14="http://schemas.microsoft.com/office/powerpoint/2010/main" val="353233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542D1-DF8B-C292-2C03-20FB009B1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69B2A-4D67-993F-19B3-BF2F85E5D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3678B3-7DD9-5BCD-4084-20742E60BFC9}"/>
              </a:ext>
            </a:extLst>
          </p:cNvPr>
          <p:cNvSpPr>
            <a:spLocks noGrp="1"/>
          </p:cNvSpPr>
          <p:nvPr>
            <p:ph type="body" idx="1"/>
          </p:nvPr>
        </p:nvSpPr>
        <p:spPr/>
        <p:txBody>
          <a:bodyPr/>
          <a:lstStyle/>
          <a:p>
            <a:r>
              <a:rPr lang="en-US" dirty="0"/>
              <a:t>** Note these are works in progress. The committee will be meeting biweekly to work toward getting everything with the goal of getting everything place by the end of the semester.</a:t>
            </a:r>
          </a:p>
        </p:txBody>
      </p:sp>
      <p:sp>
        <p:nvSpPr>
          <p:cNvPr id="4" name="Slide Number Placeholder 3">
            <a:extLst>
              <a:ext uri="{FF2B5EF4-FFF2-40B4-BE49-F238E27FC236}">
                <a16:creationId xmlns:a16="http://schemas.microsoft.com/office/drawing/2014/main" id="{7BBB393B-3E2C-5ED4-EE08-5FF6AC7BC916}"/>
              </a:ext>
            </a:extLst>
          </p:cNvPr>
          <p:cNvSpPr>
            <a:spLocks noGrp="1"/>
          </p:cNvSpPr>
          <p:nvPr>
            <p:ph type="sldNum" sz="quarter" idx="5"/>
          </p:nvPr>
        </p:nvSpPr>
        <p:spPr/>
        <p:txBody>
          <a:bodyPr/>
          <a:lstStyle/>
          <a:p>
            <a:fld id="{237BF745-0557-B241-863F-056113C7032A}" type="slidenum">
              <a:rPr lang="en-US" smtClean="0"/>
              <a:t>22</a:t>
            </a:fld>
            <a:endParaRPr lang="en-US"/>
          </a:p>
        </p:txBody>
      </p:sp>
    </p:spTree>
    <p:extLst>
      <p:ext uri="{BB962C8B-B14F-4D97-AF65-F5344CB8AC3E}">
        <p14:creationId xmlns:p14="http://schemas.microsoft.com/office/powerpoint/2010/main" val="216399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C7548-A950-8E19-F659-D8A79A31A7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2500FD-E795-803C-810D-E377A8BC03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824C51-2617-6208-5A9D-7067E85F03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AA7D03-48EC-5087-382F-13FC36C14064}"/>
              </a:ext>
            </a:extLst>
          </p:cNvPr>
          <p:cNvSpPr>
            <a:spLocks noGrp="1"/>
          </p:cNvSpPr>
          <p:nvPr>
            <p:ph type="sldNum" sz="quarter" idx="5"/>
          </p:nvPr>
        </p:nvSpPr>
        <p:spPr/>
        <p:txBody>
          <a:bodyPr/>
          <a:lstStyle/>
          <a:p>
            <a:fld id="{237BF745-0557-B241-863F-056113C7032A}" type="slidenum">
              <a:rPr lang="en-US" smtClean="0"/>
              <a:t>23</a:t>
            </a:fld>
            <a:endParaRPr lang="en-US"/>
          </a:p>
        </p:txBody>
      </p:sp>
    </p:spTree>
    <p:extLst>
      <p:ext uri="{BB962C8B-B14F-4D97-AF65-F5344CB8AC3E}">
        <p14:creationId xmlns:p14="http://schemas.microsoft.com/office/powerpoint/2010/main" val="912358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expenditures and research adjacent activities account for 50% of ranking comparison. </a:t>
            </a:r>
          </a:p>
          <a:p>
            <a:r>
              <a:rPr lang="en-US" dirty="0"/>
              <a:t>Selectivity counts for 5%</a:t>
            </a:r>
          </a:p>
          <a:p>
            <a:r>
              <a:rPr lang="en-US" dirty="0"/>
              <a:t>PhDs awarded counts for 9%</a:t>
            </a:r>
          </a:p>
        </p:txBody>
      </p:sp>
      <p:sp>
        <p:nvSpPr>
          <p:cNvPr id="4" name="Slide Number Placeholder 3"/>
          <p:cNvSpPr>
            <a:spLocks noGrp="1"/>
          </p:cNvSpPr>
          <p:nvPr>
            <p:ph type="sldNum" sz="quarter" idx="5"/>
          </p:nvPr>
        </p:nvSpPr>
        <p:spPr/>
        <p:txBody>
          <a:bodyPr/>
          <a:lstStyle/>
          <a:p>
            <a:fld id="{237BF745-0557-B241-863F-056113C7032A}" type="slidenum">
              <a:rPr lang="en-US" smtClean="0"/>
              <a:t>25</a:t>
            </a:fld>
            <a:endParaRPr lang="en-US"/>
          </a:p>
        </p:txBody>
      </p:sp>
    </p:spTree>
    <p:extLst>
      <p:ext uri="{BB962C8B-B14F-4D97-AF65-F5344CB8AC3E}">
        <p14:creationId xmlns:p14="http://schemas.microsoft.com/office/powerpoint/2010/main" val="3175613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Quality students are the life-blood of our research enterprise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Increase the quantity, quality, and diversity of applicants – now its up to depts to successfully recruit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t>GradMatch</a:t>
            </a:r>
            <a:r>
              <a:rPr lang="en-US" sz="1200" dirty="0"/>
              <a:t> – students from domestic institutions with 3.5 GPA or higher were invited to make profiles.</a:t>
            </a:r>
          </a:p>
        </p:txBody>
      </p:sp>
      <p:sp>
        <p:nvSpPr>
          <p:cNvPr id="4" name="Slide Number Placeholder 3"/>
          <p:cNvSpPr>
            <a:spLocks noGrp="1"/>
          </p:cNvSpPr>
          <p:nvPr>
            <p:ph type="sldNum" sz="quarter" idx="5"/>
          </p:nvPr>
        </p:nvSpPr>
        <p:spPr/>
        <p:txBody>
          <a:bodyPr/>
          <a:lstStyle/>
          <a:p>
            <a:fld id="{237BF745-0557-B241-863F-056113C7032A}" type="slidenum">
              <a:rPr lang="en-US" smtClean="0"/>
              <a:t>4</a:t>
            </a:fld>
            <a:endParaRPr lang="en-US"/>
          </a:p>
        </p:txBody>
      </p:sp>
    </p:spTree>
    <p:extLst>
      <p:ext uri="{BB962C8B-B14F-4D97-AF65-F5344CB8AC3E}">
        <p14:creationId xmlns:p14="http://schemas.microsoft.com/office/powerpoint/2010/main" val="4058572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If you would like the see it from another angle and you really enjoy looking at the USNWR ranking criteria</a:t>
            </a:r>
          </a:p>
          <a:p>
            <a:endParaRPr lang="en-US" dirty="0"/>
          </a:p>
          <a:p>
            <a:r>
              <a:rPr lang="en-US" b="1" dirty="0"/>
              <a:t>Research expenditures and research adjacent activities account for 70% of ranking comparison.  You can see why the Dean has asked for a doubling of research expenditures in the next 5 years</a:t>
            </a:r>
          </a:p>
          <a:p>
            <a:r>
              <a:rPr lang="en-US" dirty="0"/>
              <a:t>Selectivity counts for 5%</a:t>
            </a:r>
          </a:p>
          <a:p>
            <a:r>
              <a:rPr lang="en-US" dirty="0"/>
              <a:t>PhDs awarded counts for 9%</a:t>
            </a:r>
          </a:p>
          <a:p>
            <a:endParaRPr lang="en-US" dirty="0"/>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5</a:t>
            </a:fld>
            <a:endParaRPr lang="en-US"/>
          </a:p>
        </p:txBody>
      </p:sp>
    </p:spTree>
    <p:extLst>
      <p:ext uri="{BB962C8B-B14F-4D97-AF65-F5344CB8AC3E}">
        <p14:creationId xmlns:p14="http://schemas.microsoft.com/office/powerpoint/2010/main" val="4275851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selectivity rate is not good relative to our peers. </a:t>
            </a:r>
          </a:p>
          <a:p>
            <a:r>
              <a:rPr lang="en-US" dirty="0"/>
              <a:t>We need to be closer to 20% to be on par with most closely ranked peers – MIT, Berkley, Stanford, Georgia Tech, CMU, UT - Austin</a:t>
            </a:r>
          </a:p>
        </p:txBody>
      </p:sp>
      <p:sp>
        <p:nvSpPr>
          <p:cNvPr id="4" name="Slide Number Placeholder 3"/>
          <p:cNvSpPr>
            <a:spLocks noGrp="1"/>
          </p:cNvSpPr>
          <p:nvPr>
            <p:ph type="sldNum" sz="quarter" idx="5"/>
          </p:nvPr>
        </p:nvSpPr>
        <p:spPr/>
        <p:txBody>
          <a:bodyPr/>
          <a:lstStyle/>
          <a:p>
            <a:fld id="{237BF745-0557-B241-863F-056113C7032A}" type="slidenum">
              <a:rPr lang="en-US" smtClean="0"/>
              <a:t>6</a:t>
            </a:fld>
            <a:endParaRPr lang="en-US"/>
          </a:p>
        </p:txBody>
      </p:sp>
    </p:spTree>
    <p:extLst>
      <p:ext uri="{BB962C8B-B14F-4D97-AF65-F5344CB8AC3E}">
        <p14:creationId xmlns:p14="http://schemas.microsoft.com/office/powerpoint/2010/main" val="804156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YIELD</a:t>
            </a:r>
          </a:p>
          <a:p>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7</a:t>
            </a:fld>
            <a:endParaRPr lang="en-US"/>
          </a:p>
        </p:txBody>
      </p:sp>
    </p:spTree>
    <p:extLst>
      <p:ext uri="{BB962C8B-B14F-4D97-AF65-F5344CB8AC3E}">
        <p14:creationId xmlns:p14="http://schemas.microsoft.com/office/powerpoint/2010/main" val="3642120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EVERYONE GOAL IS TO ATTRACHT THE TOP TALENT</a:t>
            </a:r>
          </a:p>
          <a:p>
            <a:endParaRPr lang="en-US" dirty="0"/>
          </a:p>
          <a:p>
            <a:r>
              <a:rPr lang="en-US" dirty="0"/>
              <a:t>Offer more competitive stipend levels – we saw during last years recruitment how behind our peers we were. I have been hearing from several independent sources (NSF, other schools) that there is an arms race going on in stipend levels. We are all competing for the top talent. So one way to help your yield rate, which will decrease the number of admits you have to send out in order to fill the available spots is to increase stipend. What are we going to do at the College level to help you compete at that top level and increase the selectivity </a:t>
            </a:r>
            <a:r>
              <a:rPr lang="en-US"/>
              <a:t>- Fellowships</a:t>
            </a:r>
            <a:endParaRPr lang="en-US" dirty="0"/>
          </a:p>
          <a:p>
            <a:endParaRPr lang="en-US" dirty="0"/>
          </a:p>
          <a:p>
            <a:r>
              <a:rPr lang="en-US" dirty="0"/>
              <a:t>Data from </a:t>
            </a:r>
          </a:p>
          <a:p>
            <a:r>
              <a:rPr lang="en-US" dirty="0"/>
              <a:t>https://</a:t>
            </a:r>
            <a:r>
              <a:rPr lang="en-US" dirty="0" err="1"/>
              <a:t>tableau.itap.purdue.edu</a:t>
            </a:r>
            <a:r>
              <a:rPr lang="en-US" dirty="0"/>
              <a:t>/#/workbooks/1685/view</a:t>
            </a:r>
          </a:p>
        </p:txBody>
      </p:sp>
      <p:sp>
        <p:nvSpPr>
          <p:cNvPr id="4" name="Slide Number Placeholder 3"/>
          <p:cNvSpPr>
            <a:spLocks noGrp="1"/>
          </p:cNvSpPr>
          <p:nvPr>
            <p:ph type="sldNum" sz="quarter" idx="5"/>
          </p:nvPr>
        </p:nvSpPr>
        <p:spPr/>
        <p:txBody>
          <a:bodyPr/>
          <a:lstStyle/>
          <a:p>
            <a:fld id="{237BF745-0557-B241-863F-056113C7032A}" type="slidenum">
              <a:rPr lang="en-US" smtClean="0"/>
              <a:t>8</a:t>
            </a:fld>
            <a:endParaRPr lang="en-US"/>
          </a:p>
        </p:txBody>
      </p:sp>
    </p:spTree>
    <p:extLst>
      <p:ext uri="{BB962C8B-B14F-4D97-AF65-F5344CB8AC3E}">
        <p14:creationId xmlns:p14="http://schemas.microsoft.com/office/powerpoint/2010/main" val="4166743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Process was significantly changed. </a:t>
            </a:r>
            <a:r>
              <a:rPr lang="en-US" sz="1800" b="1" dirty="0"/>
              <a:t>Goal is to increase selectivity and Yield</a:t>
            </a:r>
          </a:p>
          <a:p>
            <a:endParaRPr lang="en-US" sz="1800" b="0" dirty="0"/>
          </a:p>
          <a:p>
            <a:r>
              <a:rPr lang="en-US" sz="1800" b="0" dirty="0"/>
              <a:t>Depts sent nominations to the College, College selected top 80 to offer fellowships to and top 100 to offer </a:t>
            </a:r>
            <a:r>
              <a:rPr lang="en-US" sz="1800" b="0" dirty="0" err="1"/>
              <a:t>Presidentials</a:t>
            </a:r>
            <a:endParaRPr lang="en-US" sz="1800" b="0" dirty="0"/>
          </a:p>
          <a:p>
            <a:r>
              <a:rPr lang="en-US" sz="1800" b="0" dirty="0"/>
              <a:t>Early deadlines – Jan 17</a:t>
            </a:r>
            <a:r>
              <a:rPr lang="en-US" sz="1800" b="0" baseline="30000" dirty="0"/>
              <a:t>th</a:t>
            </a:r>
            <a:r>
              <a:rPr lang="en-US" sz="1800" b="0" dirty="0"/>
              <a:t> </a:t>
            </a:r>
          </a:p>
          <a:p>
            <a:r>
              <a:rPr lang="en-US" sz="1800" b="0" dirty="0"/>
              <a:t>Expect this early deadline will continue</a:t>
            </a:r>
          </a:p>
          <a:p>
            <a:pPr marL="0" marR="0" algn="l">
              <a:spcBef>
                <a:spcPts val="0"/>
              </a:spcBef>
              <a:spcAft>
                <a:spcPts val="0"/>
              </a:spcAft>
            </a:pPr>
            <a:r>
              <a:rPr lang="en-US" sz="1800" b="0" i="0" u="none" strike="noStrike" dirty="0">
                <a:solidFill>
                  <a:srgbClr val="000000"/>
                </a:solidFill>
                <a:effectLst/>
                <a:latin typeface="Calibri" panose="020F0502020204030204" pitchFamily="34" charset="0"/>
              </a:rPr>
              <a:t> </a:t>
            </a:r>
            <a:endParaRPr lang="en-US" dirty="0"/>
          </a:p>
        </p:txBody>
      </p:sp>
      <p:sp>
        <p:nvSpPr>
          <p:cNvPr id="4" name="Slide Number Placeholder 3"/>
          <p:cNvSpPr>
            <a:spLocks noGrp="1"/>
          </p:cNvSpPr>
          <p:nvPr>
            <p:ph type="sldNum" sz="quarter" idx="5"/>
          </p:nvPr>
        </p:nvSpPr>
        <p:spPr/>
        <p:txBody>
          <a:bodyPr/>
          <a:lstStyle/>
          <a:p>
            <a:fld id="{237BF745-0557-B241-863F-056113C7032A}" type="slidenum">
              <a:rPr lang="en-US" smtClean="0"/>
              <a:t>9</a:t>
            </a:fld>
            <a:endParaRPr lang="en-US"/>
          </a:p>
        </p:txBody>
      </p:sp>
    </p:spTree>
    <p:extLst>
      <p:ext uri="{BB962C8B-B14F-4D97-AF65-F5344CB8AC3E}">
        <p14:creationId xmlns:p14="http://schemas.microsoft.com/office/powerpoint/2010/main" val="2328877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How much do you know about the structure of </a:t>
            </a:r>
            <a:r>
              <a:rPr lang="en-US" dirty="0" err="1"/>
              <a:t>CoE</a:t>
            </a:r>
            <a:r>
              <a:rPr lang="en-US" dirty="0"/>
              <a:t> Professional Masters Programs?</a:t>
            </a:r>
          </a:p>
          <a:p>
            <a:endParaRPr lang="en-US" dirty="0"/>
          </a:p>
          <a:p>
            <a:r>
              <a:rPr lang="en-US" dirty="0"/>
              <a:t>Departmental PMPs</a:t>
            </a:r>
          </a:p>
          <a:p>
            <a:r>
              <a:rPr lang="en-US" dirty="0"/>
              <a:t>College PMPs – Masters of Engineering Management, </a:t>
            </a:r>
            <a:r>
              <a:rPr lang="en-US" dirty="0" err="1"/>
              <a:t>Interdiciplinary</a:t>
            </a:r>
            <a:r>
              <a:rPr lang="en-US" dirty="0"/>
              <a:t> Engineering</a:t>
            </a:r>
          </a:p>
        </p:txBody>
      </p:sp>
      <p:sp>
        <p:nvSpPr>
          <p:cNvPr id="4" name="Slide Number Placeholder 3"/>
          <p:cNvSpPr>
            <a:spLocks noGrp="1"/>
          </p:cNvSpPr>
          <p:nvPr>
            <p:ph type="sldNum" sz="quarter" idx="5"/>
          </p:nvPr>
        </p:nvSpPr>
        <p:spPr/>
        <p:txBody>
          <a:bodyPr/>
          <a:lstStyle/>
          <a:p>
            <a:fld id="{237BF745-0557-B241-863F-056113C7032A}" type="slidenum">
              <a:rPr lang="en-US" smtClean="0"/>
              <a:t>10</a:t>
            </a:fld>
            <a:endParaRPr lang="en-US"/>
          </a:p>
        </p:txBody>
      </p:sp>
    </p:spTree>
    <p:extLst>
      <p:ext uri="{BB962C8B-B14F-4D97-AF65-F5344CB8AC3E}">
        <p14:creationId xmlns:p14="http://schemas.microsoft.com/office/powerpoint/2010/main" val="35323316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767442" y="2077278"/>
            <a:ext cx="7144105" cy="534037"/>
          </a:xfrm>
        </p:spPr>
        <p:txBody>
          <a:bodyPr>
            <a:noAutofit/>
          </a:bodyPr>
          <a:lstStyle>
            <a:lvl1pPr>
              <a:defRPr sz="4400" cap="none">
                <a:solidFill>
                  <a:schemeClr val="bg1"/>
                </a:solidFill>
              </a:defRPr>
            </a:lvl1pPr>
          </a:lstStyle>
          <a:p>
            <a:r>
              <a:rPr lang="en-US" dirty="0"/>
              <a:t>Presentation Title</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767442" y="2629339"/>
            <a:ext cx="7144105" cy="449263"/>
          </a:xfrm>
        </p:spPr>
        <p:txBody>
          <a:bodyPr>
            <a:noAutofit/>
          </a:bodyPr>
          <a:lstStyle>
            <a:lvl1pPr marL="0" indent="0">
              <a:buFontTx/>
              <a:buNone/>
              <a:defRPr sz="2000" b="1">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3" name="Text Placeholder 8">
            <a:extLst>
              <a:ext uri="{FF2B5EF4-FFF2-40B4-BE49-F238E27FC236}">
                <a16:creationId xmlns:a16="http://schemas.microsoft.com/office/drawing/2014/main" id="{76FFA1BC-72F9-9048-3E39-D300A3A6A52E}"/>
              </a:ext>
            </a:extLst>
          </p:cNvPr>
          <p:cNvSpPr>
            <a:spLocks noGrp="1"/>
          </p:cNvSpPr>
          <p:nvPr>
            <p:ph type="body" sz="quarter" idx="11" hasCustomPrompt="1"/>
          </p:nvPr>
        </p:nvSpPr>
        <p:spPr>
          <a:xfrm>
            <a:off x="767442" y="3093720"/>
            <a:ext cx="7144105" cy="449263"/>
          </a:xfrm>
        </p:spPr>
        <p:txBody>
          <a:bodyPr>
            <a:normAutofit/>
          </a:bodyPr>
          <a:lstStyle>
            <a:lvl1pPr marL="0" indent="0">
              <a:buFontTx/>
              <a:buNone/>
              <a:defRPr sz="14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fld id="{C7124C19-F609-8C4C-8116-78E353E3E672}" type="datetime1">
              <a:rPr lang="en-US" smtClean="0"/>
              <a:t>3/29/23</a:t>
            </a:fld>
            <a:endParaRPr lang="en-US" dirty="0"/>
          </a:p>
        </p:txBody>
      </p:sp>
      <p:pic>
        <p:nvPicPr>
          <p:cNvPr id="4" name="Purdue Logo" descr="Purdue Logo">
            <a:extLst>
              <a:ext uri="{FF2B5EF4-FFF2-40B4-BE49-F238E27FC236}">
                <a16:creationId xmlns:a16="http://schemas.microsoft.com/office/drawing/2014/main" id="{27953B1A-8D89-FC00-CDA8-BD7D70E0F34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67443" y="5853639"/>
            <a:ext cx="2164600" cy="387457"/>
          </a:xfrm>
          <a:prstGeom prst="rect">
            <a:avLst/>
          </a:prstGeom>
        </p:spPr>
      </p:pic>
    </p:spTree>
    <p:extLst>
      <p:ext uri="{BB962C8B-B14F-4D97-AF65-F5344CB8AC3E}">
        <p14:creationId xmlns:p14="http://schemas.microsoft.com/office/powerpoint/2010/main" val="4214527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hoto with Copy - 2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5" y="3652273"/>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4" y="1543324"/>
            <a:ext cx="410230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4706959" y="1543324"/>
            <a:ext cx="4094045"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4698697" y="3652272"/>
            <a:ext cx="4102307"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pic>
        <p:nvPicPr>
          <p:cNvPr id="5" name="Purdue Logo" descr="Purdue Logo">
            <a:extLst>
              <a:ext uri="{FF2B5EF4-FFF2-40B4-BE49-F238E27FC236}">
                <a16:creationId xmlns:a16="http://schemas.microsoft.com/office/drawing/2014/main" id="{7221A35A-2648-6F9F-10F9-603BA71E45B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4" name="Slide Number Placeholder 7">
            <a:extLst>
              <a:ext uri="{FF2B5EF4-FFF2-40B4-BE49-F238E27FC236}">
                <a16:creationId xmlns:a16="http://schemas.microsoft.com/office/drawing/2014/main" id="{3E3B7773-D729-EEB8-5185-BB935D693CD9}"/>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266850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with Copy - 3 Column">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34736"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5" y="1543324"/>
            <a:ext cx="2650859"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3252731" y="1543325"/>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Text Placeholder 11">
            <a:extLst>
              <a:ext uri="{FF2B5EF4-FFF2-40B4-BE49-F238E27FC236}">
                <a16:creationId xmlns:a16="http://schemas.microsoft.com/office/drawing/2014/main" id="{710C66FF-C32F-9EF8-4FBC-44E08230B658}"/>
              </a:ext>
            </a:extLst>
          </p:cNvPr>
          <p:cNvSpPr>
            <a:spLocks noGrp="1"/>
          </p:cNvSpPr>
          <p:nvPr>
            <p:ph type="body" sz="quarter" idx="15"/>
          </p:nvPr>
        </p:nvSpPr>
        <p:spPr>
          <a:xfrm>
            <a:off x="3244470" y="3652273"/>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6154204" y="1532308"/>
            <a:ext cx="2645520"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ext Placeholder 11">
            <a:extLst>
              <a:ext uri="{FF2B5EF4-FFF2-40B4-BE49-F238E27FC236}">
                <a16:creationId xmlns:a16="http://schemas.microsoft.com/office/drawing/2014/main" id="{347E27B2-1DE2-3469-81EF-9EBD7DC7AFBA}"/>
              </a:ext>
            </a:extLst>
          </p:cNvPr>
          <p:cNvSpPr>
            <a:spLocks noGrp="1"/>
          </p:cNvSpPr>
          <p:nvPr>
            <p:ph type="body" sz="quarter" idx="17"/>
          </p:nvPr>
        </p:nvSpPr>
        <p:spPr>
          <a:xfrm>
            <a:off x="6145943" y="3641256"/>
            <a:ext cx="2650859" cy="2345757"/>
          </a:xfrm>
        </p:spPr>
        <p:txBody>
          <a:bodyPr numCol="1">
            <a:noAutofit/>
          </a:bodyPr>
          <a:lstStyle>
            <a:lvl1pPr marL="214313" indent="-214313" algn="l" fontAlgn="t">
              <a:buFont typeface="Wingdings" pitchFamily="2" charset="2"/>
              <a:buChar char="§"/>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pic>
        <p:nvPicPr>
          <p:cNvPr id="5" name="Purdue Logo" descr="Purdue Logo">
            <a:extLst>
              <a:ext uri="{FF2B5EF4-FFF2-40B4-BE49-F238E27FC236}">
                <a16:creationId xmlns:a16="http://schemas.microsoft.com/office/drawing/2014/main" id="{E3AAB972-9CEB-27DE-119B-74B391E60A9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4" name="Slide Number Placeholder 7">
            <a:extLst>
              <a:ext uri="{FF2B5EF4-FFF2-40B4-BE49-F238E27FC236}">
                <a16:creationId xmlns:a16="http://schemas.microsoft.com/office/drawing/2014/main" id="{DCD4A0D9-437D-0B37-FB43-1653146A2818}"/>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60767190"/>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27402-16CB-60F1-259A-4E1A16194431}"/>
              </a:ext>
            </a:extLst>
          </p:cNvPr>
          <p:cNvSpPr>
            <a:spLocks noGrp="1"/>
          </p:cNvSpPr>
          <p:nvPr>
            <p:ph type="title"/>
          </p:nvPr>
        </p:nvSpPr>
        <p:spPr>
          <a:xfrm>
            <a:off x="342902" y="457200"/>
            <a:ext cx="3236117" cy="964096"/>
          </a:xfrm>
        </p:spPr>
        <p:txBody>
          <a:bodyPr anchor="b">
            <a:normAutofit/>
          </a:bodyPr>
          <a:lstStyle>
            <a:lvl1pPr>
              <a:defRPr sz="280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B9889552-EB9F-6D72-9130-E107C02C22F6}"/>
              </a:ext>
            </a:extLst>
          </p:cNvPr>
          <p:cNvSpPr>
            <a:spLocks noGrp="1"/>
          </p:cNvSpPr>
          <p:nvPr>
            <p:ph type="body" sz="half" idx="2"/>
          </p:nvPr>
        </p:nvSpPr>
        <p:spPr>
          <a:xfrm>
            <a:off x="342902" y="1570384"/>
            <a:ext cx="3236117" cy="4298605"/>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Content Placeholder 2">
            <a:extLst>
              <a:ext uri="{FF2B5EF4-FFF2-40B4-BE49-F238E27FC236}">
                <a16:creationId xmlns:a16="http://schemas.microsoft.com/office/drawing/2014/main" id="{C5F6EAB8-D2BB-0BDE-C7AC-895B69CA533E}"/>
              </a:ext>
            </a:extLst>
          </p:cNvPr>
          <p:cNvSpPr>
            <a:spLocks noGrp="1"/>
          </p:cNvSpPr>
          <p:nvPr>
            <p:ph idx="1"/>
          </p:nvPr>
        </p:nvSpPr>
        <p:spPr>
          <a:xfrm>
            <a:off x="3803904" y="457200"/>
            <a:ext cx="4997195" cy="541178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pic>
        <p:nvPicPr>
          <p:cNvPr id="6" name="Purdue Logo" descr="Purdue Logo">
            <a:extLst>
              <a:ext uri="{FF2B5EF4-FFF2-40B4-BE49-F238E27FC236}">
                <a16:creationId xmlns:a16="http://schemas.microsoft.com/office/drawing/2014/main" id="{32772CED-5DF0-B9F2-A78A-4E9A3894D7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3" name="Slide Number Placeholder 7">
            <a:extLst>
              <a:ext uri="{FF2B5EF4-FFF2-40B4-BE49-F238E27FC236}">
                <a16:creationId xmlns:a16="http://schemas.microsoft.com/office/drawing/2014/main" id="{545FF400-547F-A87F-4731-58B7D725A31A}"/>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6290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34735"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7832766-AA56-63AE-E2AA-9A2947343D87}"/>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CF92D672-5C11-B647-ADA7-722837BA86C0}"/>
              </a:ext>
            </a:extLst>
          </p:cNvPr>
          <p:cNvSpPr>
            <a:spLocks noGrp="1"/>
          </p:cNvSpPr>
          <p:nvPr>
            <p:ph type="pic" idx="12"/>
          </p:nvPr>
        </p:nvSpPr>
        <p:spPr>
          <a:xfrm>
            <a:off x="4715222" y="1543323"/>
            <a:ext cx="4094045" cy="431772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Text Placeholder 13">
            <a:extLst>
              <a:ext uri="{FF2B5EF4-FFF2-40B4-BE49-F238E27FC236}">
                <a16:creationId xmlns:a16="http://schemas.microsoft.com/office/drawing/2014/main" id="{6AFB8997-E903-BD34-CBB7-A70F3BD090A1}"/>
              </a:ext>
            </a:extLst>
          </p:cNvPr>
          <p:cNvSpPr>
            <a:spLocks noGrp="1"/>
          </p:cNvSpPr>
          <p:nvPr>
            <p:ph type="body" sz="quarter" idx="13"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4" name="Purdue Logo" descr="Purdue Logo">
            <a:extLst>
              <a:ext uri="{FF2B5EF4-FFF2-40B4-BE49-F238E27FC236}">
                <a16:creationId xmlns:a16="http://schemas.microsoft.com/office/drawing/2014/main" id="{44243070-2D61-965C-9E18-B3D7C6ECFB9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6" name="Slide Number Placeholder 7">
            <a:extLst>
              <a:ext uri="{FF2B5EF4-FFF2-40B4-BE49-F238E27FC236}">
                <a16:creationId xmlns:a16="http://schemas.microsoft.com/office/drawing/2014/main" id="{7C7F250F-A460-CEB6-88C1-58DECD40ACF2}"/>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9417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py with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351065" y="1543324"/>
            <a:ext cx="4397009"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4961820" y="1543322"/>
            <a:ext cx="3847445" cy="4307573"/>
          </a:xfrm>
        </p:spPr>
        <p:txBody>
          <a:bodyPr>
            <a:normAutofit/>
          </a:bodyPr>
          <a:lstStyle>
            <a:lvl1pPr marL="0" indent="0">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2614933" y="3795305"/>
            <a:ext cx="2133141"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51065" y="3795304"/>
            <a:ext cx="2133141"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6" name="Purdue Logo" descr="Purdue Logo">
            <a:extLst>
              <a:ext uri="{FF2B5EF4-FFF2-40B4-BE49-F238E27FC236}">
                <a16:creationId xmlns:a16="http://schemas.microsoft.com/office/drawing/2014/main" id="{E6C8536C-D431-05E3-65BF-25F437B3912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7" name="Slide Number Placeholder 7">
            <a:extLst>
              <a:ext uri="{FF2B5EF4-FFF2-40B4-BE49-F238E27FC236}">
                <a16:creationId xmlns:a16="http://schemas.microsoft.com/office/drawing/2014/main" id="{90ADAA0C-A717-8A72-DC74-6BBDC3C72359}"/>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882444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hotos with Caption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9A59AA2-58AF-A659-F919-8BDA04ADA496}"/>
              </a:ext>
            </a:extLst>
          </p:cNvPr>
          <p:cNvSpPr>
            <a:spLocks noGrp="1"/>
          </p:cNvSpPr>
          <p:nvPr>
            <p:ph type="body" sz="half" idx="2"/>
          </p:nvPr>
        </p:nvSpPr>
        <p:spPr>
          <a:xfrm>
            <a:off x="326571"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342900"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60A3B0E8-AC0D-A169-37E3-2D123D6EBF24}"/>
              </a:ext>
            </a:extLst>
          </p:cNvPr>
          <p:cNvSpPr>
            <a:spLocks noGrp="1"/>
          </p:cNvSpPr>
          <p:nvPr>
            <p:ph type="pic" idx="16"/>
          </p:nvPr>
        </p:nvSpPr>
        <p:spPr>
          <a:xfrm>
            <a:off x="3243828"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640970D8-E511-89A8-FC5C-6DB37485ADE3}"/>
              </a:ext>
            </a:extLst>
          </p:cNvPr>
          <p:cNvSpPr>
            <a:spLocks noGrp="1"/>
          </p:cNvSpPr>
          <p:nvPr>
            <p:ph type="pic" idx="17"/>
          </p:nvPr>
        </p:nvSpPr>
        <p:spPr>
          <a:xfrm>
            <a:off x="6161085" y="1406232"/>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Text Placeholder 3">
            <a:extLst>
              <a:ext uri="{FF2B5EF4-FFF2-40B4-BE49-F238E27FC236}">
                <a16:creationId xmlns:a16="http://schemas.microsoft.com/office/drawing/2014/main" id="{6B04B79A-B4BD-0306-3D46-D570E1F51CA6}"/>
              </a:ext>
            </a:extLst>
          </p:cNvPr>
          <p:cNvSpPr>
            <a:spLocks noGrp="1"/>
          </p:cNvSpPr>
          <p:nvPr>
            <p:ph type="body" sz="half" idx="18"/>
          </p:nvPr>
        </p:nvSpPr>
        <p:spPr>
          <a:xfrm>
            <a:off x="3227499"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Text Placeholder 3">
            <a:extLst>
              <a:ext uri="{FF2B5EF4-FFF2-40B4-BE49-F238E27FC236}">
                <a16:creationId xmlns:a16="http://schemas.microsoft.com/office/drawing/2014/main" id="{450B4796-C4B7-C272-5ADD-7D6C896B703E}"/>
              </a:ext>
            </a:extLst>
          </p:cNvPr>
          <p:cNvSpPr>
            <a:spLocks noGrp="1"/>
          </p:cNvSpPr>
          <p:nvPr>
            <p:ph type="body" sz="half" idx="19"/>
          </p:nvPr>
        </p:nvSpPr>
        <p:spPr>
          <a:xfrm>
            <a:off x="6161085" y="3292036"/>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2" name="Text Placeholder 3">
            <a:extLst>
              <a:ext uri="{FF2B5EF4-FFF2-40B4-BE49-F238E27FC236}">
                <a16:creationId xmlns:a16="http://schemas.microsoft.com/office/drawing/2014/main" id="{4633AE4D-056F-FC97-1F10-877F247AB319}"/>
              </a:ext>
            </a:extLst>
          </p:cNvPr>
          <p:cNvSpPr>
            <a:spLocks noGrp="1"/>
          </p:cNvSpPr>
          <p:nvPr>
            <p:ph type="body" sz="half" idx="20"/>
          </p:nvPr>
        </p:nvSpPr>
        <p:spPr>
          <a:xfrm>
            <a:off x="310242"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3" name="Picture Placeholder 2">
            <a:extLst>
              <a:ext uri="{FF2B5EF4-FFF2-40B4-BE49-F238E27FC236}">
                <a16:creationId xmlns:a16="http://schemas.microsoft.com/office/drawing/2014/main" id="{19716662-3C77-F831-E45C-F9EA49810F58}"/>
              </a:ext>
            </a:extLst>
          </p:cNvPr>
          <p:cNvSpPr>
            <a:spLocks noGrp="1"/>
          </p:cNvSpPr>
          <p:nvPr>
            <p:ph type="pic" idx="21"/>
          </p:nvPr>
        </p:nvSpPr>
        <p:spPr>
          <a:xfrm>
            <a:off x="326571"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1ED1A14F-5E0D-476E-9C60-BD987EFC4940}"/>
              </a:ext>
            </a:extLst>
          </p:cNvPr>
          <p:cNvSpPr>
            <a:spLocks noGrp="1"/>
          </p:cNvSpPr>
          <p:nvPr>
            <p:ph type="pic" idx="22"/>
          </p:nvPr>
        </p:nvSpPr>
        <p:spPr>
          <a:xfrm>
            <a:off x="3227499"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5" name="Picture Placeholder 2">
            <a:extLst>
              <a:ext uri="{FF2B5EF4-FFF2-40B4-BE49-F238E27FC236}">
                <a16:creationId xmlns:a16="http://schemas.microsoft.com/office/drawing/2014/main" id="{A0003A4C-26CB-DD7F-0B22-024AFB58DC67}"/>
              </a:ext>
            </a:extLst>
          </p:cNvPr>
          <p:cNvSpPr>
            <a:spLocks noGrp="1"/>
          </p:cNvSpPr>
          <p:nvPr>
            <p:ph type="pic" idx="23"/>
          </p:nvPr>
        </p:nvSpPr>
        <p:spPr>
          <a:xfrm>
            <a:off x="6144756" y="3799583"/>
            <a:ext cx="2640015" cy="1750458"/>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6" name="Text Placeholder 3">
            <a:extLst>
              <a:ext uri="{FF2B5EF4-FFF2-40B4-BE49-F238E27FC236}">
                <a16:creationId xmlns:a16="http://schemas.microsoft.com/office/drawing/2014/main" id="{08CE8D58-56A2-6AE5-AB18-C53F4134DD88}"/>
              </a:ext>
            </a:extLst>
          </p:cNvPr>
          <p:cNvSpPr>
            <a:spLocks noGrp="1"/>
          </p:cNvSpPr>
          <p:nvPr>
            <p:ph type="body" sz="half" idx="24"/>
          </p:nvPr>
        </p:nvSpPr>
        <p:spPr>
          <a:xfrm>
            <a:off x="3211170"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27" name="Text Placeholder 3">
            <a:extLst>
              <a:ext uri="{FF2B5EF4-FFF2-40B4-BE49-F238E27FC236}">
                <a16:creationId xmlns:a16="http://schemas.microsoft.com/office/drawing/2014/main" id="{7A4C2D1F-1A58-AC60-F606-B816E5F23FFF}"/>
              </a:ext>
            </a:extLst>
          </p:cNvPr>
          <p:cNvSpPr>
            <a:spLocks noGrp="1"/>
          </p:cNvSpPr>
          <p:nvPr>
            <p:ph type="body" sz="half" idx="25"/>
          </p:nvPr>
        </p:nvSpPr>
        <p:spPr>
          <a:xfrm>
            <a:off x="6144756" y="5685387"/>
            <a:ext cx="2656344" cy="365760"/>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3" name="Purdue Logo" descr="Purdue Logo">
            <a:extLst>
              <a:ext uri="{FF2B5EF4-FFF2-40B4-BE49-F238E27FC236}">
                <a16:creationId xmlns:a16="http://schemas.microsoft.com/office/drawing/2014/main" id="{02895CD1-985A-0246-0A03-652625D8B96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7" name="Text Placeholder 13">
            <a:extLst>
              <a:ext uri="{FF2B5EF4-FFF2-40B4-BE49-F238E27FC236}">
                <a16:creationId xmlns:a16="http://schemas.microsoft.com/office/drawing/2014/main" id="{7EDCCCDC-B335-96CB-3A28-8C862E3B1B58}"/>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8" name="Slide Number Placeholder 7">
            <a:extLst>
              <a:ext uri="{FF2B5EF4-FFF2-40B4-BE49-F238E27FC236}">
                <a16:creationId xmlns:a16="http://schemas.microsoft.com/office/drawing/2014/main" id="{BEAF4CD7-BD40-B04A-DF1A-83E2FE16C030}"/>
              </a:ext>
            </a:extLst>
          </p:cNvPr>
          <p:cNvSpPr>
            <a:spLocks noGrp="1"/>
          </p:cNvSpPr>
          <p:nvPr>
            <p:ph type="sldNum" sz="quarter" idx="26"/>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50330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Collage">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p>
        </p:txBody>
      </p:sp>
      <p:sp>
        <p:nvSpPr>
          <p:cNvPr id="2" name="Picture Placeholder 2">
            <a:extLst>
              <a:ext uri="{FF2B5EF4-FFF2-40B4-BE49-F238E27FC236}">
                <a16:creationId xmlns:a16="http://schemas.microsoft.com/office/drawing/2014/main" id="{EC508144-F984-C37C-90F6-AA8C545F3DA9}"/>
              </a:ext>
            </a:extLst>
          </p:cNvPr>
          <p:cNvSpPr>
            <a:spLocks noGrp="1"/>
          </p:cNvSpPr>
          <p:nvPr>
            <p:ph type="pic" idx="1"/>
          </p:nvPr>
        </p:nvSpPr>
        <p:spPr>
          <a:xfrm>
            <a:off x="334736" y="1542763"/>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3" name="Picture Placeholder 2">
            <a:extLst>
              <a:ext uri="{FF2B5EF4-FFF2-40B4-BE49-F238E27FC236}">
                <a16:creationId xmlns:a16="http://schemas.microsoft.com/office/drawing/2014/main" id="{35480D7F-9BE0-34B6-0080-2DFC58123F3E}"/>
              </a:ext>
            </a:extLst>
          </p:cNvPr>
          <p:cNvSpPr>
            <a:spLocks noGrp="1"/>
          </p:cNvSpPr>
          <p:nvPr>
            <p:ph type="pic" idx="14"/>
          </p:nvPr>
        </p:nvSpPr>
        <p:spPr>
          <a:xfrm>
            <a:off x="2508047"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Picture Placeholder 2">
            <a:extLst>
              <a:ext uri="{FF2B5EF4-FFF2-40B4-BE49-F238E27FC236}">
                <a16:creationId xmlns:a16="http://schemas.microsoft.com/office/drawing/2014/main" id="{5D5694FC-6767-0363-8F8C-4C8AEA0C5DCC}"/>
              </a:ext>
            </a:extLst>
          </p:cNvPr>
          <p:cNvSpPr>
            <a:spLocks noGrp="1"/>
          </p:cNvSpPr>
          <p:nvPr>
            <p:ph type="pic" idx="16"/>
          </p:nvPr>
        </p:nvSpPr>
        <p:spPr>
          <a:xfrm>
            <a:off x="4677415"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6223A017-A902-92C1-8A99-7D45B08D860D}"/>
              </a:ext>
            </a:extLst>
          </p:cNvPr>
          <p:cNvSpPr>
            <a:spLocks noGrp="1"/>
          </p:cNvSpPr>
          <p:nvPr>
            <p:ph type="pic" idx="17"/>
          </p:nvPr>
        </p:nvSpPr>
        <p:spPr>
          <a:xfrm>
            <a:off x="6846782" y="1542763"/>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5" name="Picture Placeholder 2">
            <a:extLst>
              <a:ext uri="{FF2B5EF4-FFF2-40B4-BE49-F238E27FC236}">
                <a16:creationId xmlns:a16="http://schemas.microsoft.com/office/drawing/2014/main" id="{FE352EAA-3DC6-450E-518D-B55638975ECE}"/>
              </a:ext>
            </a:extLst>
          </p:cNvPr>
          <p:cNvSpPr>
            <a:spLocks noGrp="1"/>
          </p:cNvSpPr>
          <p:nvPr>
            <p:ph type="pic" idx="18"/>
          </p:nvPr>
        </p:nvSpPr>
        <p:spPr>
          <a:xfrm>
            <a:off x="1382716" y="3651151"/>
            <a:ext cx="1958261"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6" name="Picture Placeholder 2">
            <a:extLst>
              <a:ext uri="{FF2B5EF4-FFF2-40B4-BE49-F238E27FC236}">
                <a16:creationId xmlns:a16="http://schemas.microsoft.com/office/drawing/2014/main" id="{1E5E3807-051E-4D4B-1143-A6B4BDDBB5D8}"/>
              </a:ext>
            </a:extLst>
          </p:cNvPr>
          <p:cNvSpPr>
            <a:spLocks noGrp="1"/>
          </p:cNvSpPr>
          <p:nvPr>
            <p:ph type="pic" idx="19"/>
          </p:nvPr>
        </p:nvSpPr>
        <p:spPr>
          <a:xfrm>
            <a:off x="3556027"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7" name="Picture Placeholder 2">
            <a:extLst>
              <a:ext uri="{FF2B5EF4-FFF2-40B4-BE49-F238E27FC236}">
                <a16:creationId xmlns:a16="http://schemas.microsoft.com/office/drawing/2014/main" id="{9659EF4B-6B57-DE2A-B33A-D60A659CFE6D}"/>
              </a:ext>
            </a:extLst>
          </p:cNvPr>
          <p:cNvSpPr>
            <a:spLocks noGrp="1"/>
          </p:cNvSpPr>
          <p:nvPr>
            <p:ph type="pic" idx="20"/>
          </p:nvPr>
        </p:nvSpPr>
        <p:spPr>
          <a:xfrm>
            <a:off x="5725394" y="3651151"/>
            <a:ext cx="1954317" cy="1885677"/>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pic>
        <p:nvPicPr>
          <p:cNvPr id="5" name="Purdue Logo" descr="Purdue Logo">
            <a:extLst>
              <a:ext uri="{FF2B5EF4-FFF2-40B4-BE49-F238E27FC236}">
                <a16:creationId xmlns:a16="http://schemas.microsoft.com/office/drawing/2014/main" id="{D14C6799-E59E-5D63-419A-734A1E4ECD2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4" name="Slide Number Placeholder 7">
            <a:extLst>
              <a:ext uri="{FF2B5EF4-FFF2-40B4-BE49-F238E27FC236}">
                <a16:creationId xmlns:a16="http://schemas.microsoft.com/office/drawing/2014/main" id="{A51AC66E-2540-95BE-F71E-33FA852D2ABD}"/>
              </a:ext>
            </a:extLst>
          </p:cNvPr>
          <p:cNvSpPr>
            <a:spLocks noGrp="1"/>
          </p:cNvSpPr>
          <p:nvPr>
            <p:ph type="sldNum" sz="quarter" idx="21"/>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89313171"/>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2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4891490" y="3884038"/>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6" name="Rectangle 5">
            <a:extLst>
              <a:ext uri="{FF2B5EF4-FFF2-40B4-BE49-F238E27FC236}">
                <a16:creationId xmlns:a16="http://schemas.microsoft.com/office/drawing/2014/main" id="{467A134D-7A3A-AD4B-91DF-57347E308706}"/>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4581B053-21C8-C0AD-58C7-637A6315D1B2}"/>
              </a:ext>
            </a:extLst>
          </p:cNvPr>
          <p:cNvSpPr>
            <a:spLocks noGrp="1"/>
          </p:cNvSpPr>
          <p:nvPr>
            <p:ph type="body" sz="half" idx="2"/>
          </p:nvPr>
        </p:nvSpPr>
        <p:spPr>
          <a:xfrm>
            <a:off x="4891295" y="3395950"/>
            <a:ext cx="3909707"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7" name="Rectangle 16">
            <a:extLst>
              <a:ext uri="{FF2B5EF4-FFF2-40B4-BE49-F238E27FC236}">
                <a16:creationId xmlns:a16="http://schemas.microsoft.com/office/drawing/2014/main" id="{D8B2033E-9DB9-9A2B-D4C5-6D8960838D22}"/>
              </a:ext>
            </a:extLst>
          </p:cNvPr>
          <p:cNvSpPr/>
          <p:nvPr userDrawn="1"/>
        </p:nvSpPr>
        <p:spPr>
          <a:xfrm>
            <a:off x="4891392" y="5636914"/>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8" name="Text Placeholder 3">
            <a:extLst>
              <a:ext uri="{FF2B5EF4-FFF2-40B4-BE49-F238E27FC236}">
                <a16:creationId xmlns:a16="http://schemas.microsoft.com/office/drawing/2014/main" id="{F02FFCFA-A84F-7535-4A5F-29A5FC646063}"/>
              </a:ext>
            </a:extLst>
          </p:cNvPr>
          <p:cNvSpPr>
            <a:spLocks noGrp="1"/>
          </p:cNvSpPr>
          <p:nvPr>
            <p:ph type="body" sz="half" idx="19"/>
          </p:nvPr>
        </p:nvSpPr>
        <p:spPr>
          <a:xfrm>
            <a:off x="4891295" y="5636914"/>
            <a:ext cx="3909610"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4" name="Purdue Logo" descr="Purdue Logo">
            <a:extLst>
              <a:ext uri="{FF2B5EF4-FFF2-40B4-BE49-F238E27FC236}">
                <a16:creationId xmlns:a16="http://schemas.microsoft.com/office/drawing/2014/main" id="{FF1F47B4-C1F8-3104-7C95-F3C41016CDC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7" name="Slide Number Placeholder 7">
            <a:extLst>
              <a:ext uri="{FF2B5EF4-FFF2-40B4-BE49-F238E27FC236}">
                <a16:creationId xmlns:a16="http://schemas.microsoft.com/office/drawing/2014/main" id="{51EFD2D6-B900-FFA5-831B-B1EA71034647}"/>
              </a:ext>
            </a:extLst>
          </p:cNvPr>
          <p:cNvSpPr>
            <a:spLocks noGrp="1"/>
          </p:cNvSpPr>
          <p:nvPr>
            <p:ph type="sldNum" sz="quarter" idx="20"/>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8552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art with 3 Photos">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F2E1BF6-9F66-A119-6E10-5D16400A750A}"/>
              </a:ext>
            </a:extLst>
          </p:cNvPr>
          <p:cNvSpPr>
            <a:spLocks noGrp="1"/>
          </p:cNvSpPr>
          <p:nvPr>
            <p:ph type="pic" idx="1"/>
          </p:nvPr>
        </p:nvSpPr>
        <p:spPr>
          <a:xfrm>
            <a:off x="4891490" y="1643074"/>
            <a:ext cx="3909610"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Title 4">
            <a:extLst>
              <a:ext uri="{FF2B5EF4-FFF2-40B4-BE49-F238E27FC236}">
                <a16:creationId xmlns:a16="http://schemas.microsoft.com/office/drawing/2014/main" id="{B3D45392-3CD8-B80C-F2B3-4B45BA45F3B0}"/>
              </a:ext>
            </a:extLst>
          </p:cNvPr>
          <p:cNvSpPr>
            <a:spLocks noGrp="1"/>
          </p:cNvSpPr>
          <p:nvPr>
            <p:ph type="title"/>
          </p:nvPr>
        </p:nvSpPr>
        <p:spPr/>
        <p:txBody>
          <a:bodyPr/>
          <a:lstStyle/>
          <a:p>
            <a:r>
              <a:rPr lang="en-US"/>
              <a:t>Click to edit Master title style</a:t>
            </a:r>
          </a:p>
        </p:txBody>
      </p:sp>
      <p:sp>
        <p:nvSpPr>
          <p:cNvPr id="10" name="Picture Placeholder 2">
            <a:extLst>
              <a:ext uri="{FF2B5EF4-FFF2-40B4-BE49-F238E27FC236}">
                <a16:creationId xmlns:a16="http://schemas.microsoft.com/office/drawing/2014/main" id="{0492B2E6-F25A-DAD4-50C4-028EE4F9F201}"/>
              </a:ext>
            </a:extLst>
          </p:cNvPr>
          <p:cNvSpPr>
            <a:spLocks noGrp="1"/>
          </p:cNvSpPr>
          <p:nvPr>
            <p:ph type="pic" idx="13"/>
          </p:nvPr>
        </p:nvSpPr>
        <p:spPr>
          <a:xfrm>
            <a:off x="6965414" y="3884038"/>
            <a:ext cx="1835685" cy="2055591"/>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E4F1D849-D57F-29CA-A61A-410807726101}"/>
              </a:ext>
            </a:extLst>
          </p:cNvPr>
          <p:cNvSpPr>
            <a:spLocks noGrp="1"/>
          </p:cNvSpPr>
          <p:nvPr>
            <p:ph type="pic" idx="14"/>
          </p:nvPr>
        </p:nvSpPr>
        <p:spPr>
          <a:xfrm>
            <a:off x="4891490" y="3879120"/>
            <a:ext cx="1896687" cy="2055592"/>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2" name="Text Placeholder 13">
            <a:extLst>
              <a:ext uri="{FF2B5EF4-FFF2-40B4-BE49-F238E27FC236}">
                <a16:creationId xmlns:a16="http://schemas.microsoft.com/office/drawing/2014/main" id="{6AB35901-94D3-C7C4-1CE7-B31E29C657CD}"/>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2" name="Content Placeholder 2">
            <a:extLst>
              <a:ext uri="{FF2B5EF4-FFF2-40B4-BE49-F238E27FC236}">
                <a16:creationId xmlns:a16="http://schemas.microsoft.com/office/drawing/2014/main" id="{DC2C5294-0EFC-A3EC-D994-11DDCFE70D67}"/>
              </a:ext>
            </a:extLst>
          </p:cNvPr>
          <p:cNvSpPr>
            <a:spLocks noGrp="1"/>
          </p:cNvSpPr>
          <p:nvPr>
            <p:ph idx="18"/>
          </p:nvPr>
        </p:nvSpPr>
        <p:spPr>
          <a:xfrm>
            <a:off x="334737" y="1643074"/>
            <a:ext cx="4308874" cy="4307571"/>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Rectangle 3">
            <a:extLst>
              <a:ext uri="{FF2B5EF4-FFF2-40B4-BE49-F238E27FC236}">
                <a16:creationId xmlns:a16="http://schemas.microsoft.com/office/drawing/2014/main" id="{ECAC4E08-5A51-BF4F-655E-4E54DD771548}"/>
              </a:ext>
            </a:extLst>
          </p:cNvPr>
          <p:cNvSpPr/>
          <p:nvPr userDrawn="1"/>
        </p:nvSpPr>
        <p:spPr>
          <a:xfrm>
            <a:off x="4891490" y="3395950"/>
            <a:ext cx="3909610"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6" name="Text Placeholder 3">
            <a:extLst>
              <a:ext uri="{FF2B5EF4-FFF2-40B4-BE49-F238E27FC236}">
                <a16:creationId xmlns:a16="http://schemas.microsoft.com/office/drawing/2014/main" id="{27D80C23-74F3-F853-02BF-83C743039F6E}"/>
              </a:ext>
            </a:extLst>
          </p:cNvPr>
          <p:cNvSpPr>
            <a:spLocks noGrp="1"/>
          </p:cNvSpPr>
          <p:nvPr>
            <p:ph type="body" sz="half" idx="2"/>
          </p:nvPr>
        </p:nvSpPr>
        <p:spPr>
          <a:xfrm>
            <a:off x="4928867" y="3395950"/>
            <a:ext cx="3872135" cy="302715"/>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Rectangle 6">
            <a:extLst>
              <a:ext uri="{FF2B5EF4-FFF2-40B4-BE49-F238E27FC236}">
                <a16:creationId xmlns:a16="http://schemas.microsoft.com/office/drawing/2014/main" id="{F8F22EB8-4EFD-86A4-8EB8-8A4F1A1AA2DF}"/>
              </a:ext>
            </a:extLst>
          </p:cNvPr>
          <p:cNvSpPr/>
          <p:nvPr userDrawn="1"/>
        </p:nvSpPr>
        <p:spPr>
          <a:xfrm>
            <a:off x="4884613" y="5631998"/>
            <a:ext cx="1884248"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8" name="Text Placeholder 3">
            <a:extLst>
              <a:ext uri="{FF2B5EF4-FFF2-40B4-BE49-F238E27FC236}">
                <a16:creationId xmlns:a16="http://schemas.microsoft.com/office/drawing/2014/main" id="{66A4B2AA-E0AE-18DD-BAA3-AF2A9CA6987A}"/>
              </a:ext>
            </a:extLst>
          </p:cNvPr>
          <p:cNvSpPr>
            <a:spLocks noGrp="1"/>
          </p:cNvSpPr>
          <p:nvPr>
            <p:ph type="body" sz="half" idx="19"/>
          </p:nvPr>
        </p:nvSpPr>
        <p:spPr>
          <a:xfrm>
            <a:off x="4921990" y="5631998"/>
            <a:ext cx="1866186"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5" name="Rectangle 14">
            <a:extLst>
              <a:ext uri="{FF2B5EF4-FFF2-40B4-BE49-F238E27FC236}">
                <a16:creationId xmlns:a16="http://schemas.microsoft.com/office/drawing/2014/main" id="{E18B5CD1-FF93-2C9C-1BFF-73A3CE39E65D}"/>
              </a:ext>
            </a:extLst>
          </p:cNvPr>
          <p:cNvSpPr/>
          <p:nvPr userDrawn="1"/>
        </p:nvSpPr>
        <p:spPr>
          <a:xfrm>
            <a:off x="6965414" y="5641704"/>
            <a:ext cx="1823956" cy="302715"/>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6" name="Text Placeholder 3">
            <a:extLst>
              <a:ext uri="{FF2B5EF4-FFF2-40B4-BE49-F238E27FC236}">
                <a16:creationId xmlns:a16="http://schemas.microsoft.com/office/drawing/2014/main" id="{C52272AC-9734-6D60-9441-B5E7B9E4E372}"/>
              </a:ext>
            </a:extLst>
          </p:cNvPr>
          <p:cNvSpPr>
            <a:spLocks noGrp="1"/>
          </p:cNvSpPr>
          <p:nvPr>
            <p:ph type="body" sz="half" idx="20"/>
          </p:nvPr>
        </p:nvSpPr>
        <p:spPr>
          <a:xfrm>
            <a:off x="7002791" y="5641704"/>
            <a:ext cx="1806473" cy="302715"/>
          </a:xfrm>
        </p:spPr>
        <p:txBody>
          <a:bodyPr>
            <a:no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pic>
        <p:nvPicPr>
          <p:cNvPr id="13" name="Purdue Logo" descr="Purdue Logo">
            <a:extLst>
              <a:ext uri="{FF2B5EF4-FFF2-40B4-BE49-F238E27FC236}">
                <a16:creationId xmlns:a16="http://schemas.microsoft.com/office/drawing/2014/main" id="{71541E48-83C5-5EB5-97B8-98DFEB175EF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9" name="Slide Number Placeholder 7">
            <a:extLst>
              <a:ext uri="{FF2B5EF4-FFF2-40B4-BE49-F238E27FC236}">
                <a16:creationId xmlns:a16="http://schemas.microsoft.com/office/drawing/2014/main" id="{F30422ED-9223-B7D3-345E-36AD935002AE}"/>
              </a:ext>
            </a:extLst>
          </p:cNvPr>
          <p:cNvSpPr>
            <a:spLocks noGrp="1"/>
          </p:cNvSpPr>
          <p:nvPr>
            <p:ph type="sldNum" sz="quarter" idx="21"/>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03441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 3 Blocks - Blac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CFF414-FA47-F7EC-7EFB-7073E26BB831}"/>
              </a:ext>
            </a:extLst>
          </p:cNvPr>
          <p:cNvSpPr/>
          <p:nvPr userDrawn="1"/>
        </p:nvSpPr>
        <p:spPr>
          <a:xfrm>
            <a:off x="5953857" y="1315895"/>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4" name="Rectangle 3">
            <a:extLst>
              <a:ext uri="{FF2B5EF4-FFF2-40B4-BE49-F238E27FC236}">
                <a16:creationId xmlns:a16="http://schemas.microsoft.com/office/drawing/2014/main" id="{713C0F4F-1E76-E3A4-E5AA-8FA79C7C69FB}"/>
              </a:ext>
            </a:extLst>
          </p:cNvPr>
          <p:cNvSpPr/>
          <p:nvPr userDrawn="1"/>
        </p:nvSpPr>
        <p:spPr>
          <a:xfrm>
            <a:off x="3315718" y="1315896"/>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3" name="Rectangle 2">
            <a:extLst>
              <a:ext uri="{FF2B5EF4-FFF2-40B4-BE49-F238E27FC236}">
                <a16:creationId xmlns:a16="http://schemas.microsoft.com/office/drawing/2014/main" id="{067105CB-DECE-0616-2A57-776784CFC1CB}"/>
              </a:ext>
            </a:extLst>
          </p:cNvPr>
          <p:cNvSpPr/>
          <p:nvPr userDrawn="1"/>
        </p:nvSpPr>
        <p:spPr>
          <a:xfrm>
            <a:off x="677578" y="1315897"/>
            <a:ext cx="2489648" cy="45132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7" name="Text Placeholder 6">
            <a:extLst>
              <a:ext uri="{FF2B5EF4-FFF2-40B4-BE49-F238E27FC236}">
                <a16:creationId xmlns:a16="http://schemas.microsoft.com/office/drawing/2014/main" id="{1813FE17-B697-FB87-4ED6-D832D798E901}"/>
              </a:ext>
            </a:extLst>
          </p:cNvPr>
          <p:cNvSpPr>
            <a:spLocks noGrp="1"/>
          </p:cNvSpPr>
          <p:nvPr>
            <p:ph type="body" sz="quarter" idx="10" hasCustomPrompt="1"/>
          </p:nvPr>
        </p:nvSpPr>
        <p:spPr>
          <a:xfrm>
            <a:off x="677629" y="1436469"/>
            <a:ext cx="2489597" cy="339561"/>
          </a:xfrm>
        </p:spPr>
        <p:txBody>
          <a:bodyPr>
            <a:noAutofit/>
          </a:bodyPr>
          <a:lstStyle>
            <a:lvl1pPr marL="0" indent="0" algn="ctr" fontAlgn="t">
              <a:spcBef>
                <a:spcPts val="0"/>
              </a:spcBef>
              <a:buFontTx/>
              <a:buNone/>
              <a:defRPr sz="1600" baseline="0">
                <a:solidFill>
                  <a:schemeClr val="bg1"/>
                </a:solidFill>
                <a:latin typeface="+mj-lt"/>
              </a:defRPr>
            </a:lvl1pPr>
          </a:lstStyle>
          <a:p>
            <a:pPr lvl="0"/>
            <a:r>
              <a:rPr lang="en-US" dirty="0"/>
              <a:t>Click to edit Subhead</a:t>
            </a:r>
          </a:p>
        </p:txBody>
      </p:sp>
      <p:sp>
        <p:nvSpPr>
          <p:cNvPr id="11" name="Picture Placeholder 10">
            <a:extLst>
              <a:ext uri="{FF2B5EF4-FFF2-40B4-BE49-F238E27FC236}">
                <a16:creationId xmlns:a16="http://schemas.microsoft.com/office/drawing/2014/main" id="{8B65CB9D-AA49-05C2-2100-C63D32C82B85}"/>
              </a:ext>
            </a:extLst>
          </p:cNvPr>
          <p:cNvSpPr>
            <a:spLocks noGrp="1"/>
          </p:cNvSpPr>
          <p:nvPr>
            <p:ph type="pic" sz="quarter" idx="12"/>
          </p:nvPr>
        </p:nvSpPr>
        <p:spPr>
          <a:xfrm>
            <a:off x="826458" y="4045824"/>
            <a:ext cx="2213372" cy="1555750"/>
          </a:xfrm>
        </p:spPr>
        <p:txBody>
          <a:bodyPr/>
          <a:lstStyle>
            <a:lvl1pPr marL="0" indent="0">
              <a:buNone/>
              <a:defRPr/>
            </a:lvl1pPr>
          </a:lstStyle>
          <a:p>
            <a:r>
              <a:rPr lang="en-US"/>
              <a:t>Click icon to add picture</a:t>
            </a:r>
            <a:endParaRPr lang="en-US" dirty="0"/>
          </a:p>
        </p:txBody>
      </p:sp>
      <p:sp>
        <p:nvSpPr>
          <p:cNvPr id="17" name="Text Placeholder 6">
            <a:extLst>
              <a:ext uri="{FF2B5EF4-FFF2-40B4-BE49-F238E27FC236}">
                <a16:creationId xmlns:a16="http://schemas.microsoft.com/office/drawing/2014/main" id="{43204028-135E-83A2-B94A-693154F531B4}"/>
              </a:ext>
            </a:extLst>
          </p:cNvPr>
          <p:cNvSpPr>
            <a:spLocks noGrp="1"/>
          </p:cNvSpPr>
          <p:nvPr>
            <p:ph type="body" sz="quarter" idx="13" hasCustomPrompt="1"/>
          </p:nvPr>
        </p:nvSpPr>
        <p:spPr>
          <a:xfrm>
            <a:off x="3315963" y="1436469"/>
            <a:ext cx="2489597" cy="339561"/>
          </a:xfrm>
        </p:spPr>
        <p:txBody>
          <a:bodyPr>
            <a:noAutofit/>
          </a:bodyPr>
          <a:lstStyle>
            <a:lvl1pPr marL="0" indent="0" algn="ctr" fontAlgn="t">
              <a:spcBef>
                <a:spcPts val="0"/>
              </a:spcBef>
              <a:buFontTx/>
              <a:buNone/>
              <a:defRPr sz="1600" baseline="0">
                <a:solidFill>
                  <a:schemeClr val="bg1"/>
                </a:solidFill>
                <a:latin typeface="+mj-lt"/>
              </a:defRPr>
            </a:lvl1pPr>
          </a:lstStyle>
          <a:p>
            <a:pPr lvl="0"/>
            <a:r>
              <a:rPr lang="en-US" dirty="0"/>
              <a:t>Click to edit Subhead</a:t>
            </a:r>
          </a:p>
        </p:txBody>
      </p:sp>
      <p:sp>
        <p:nvSpPr>
          <p:cNvPr id="19" name="Picture Placeholder 10">
            <a:extLst>
              <a:ext uri="{FF2B5EF4-FFF2-40B4-BE49-F238E27FC236}">
                <a16:creationId xmlns:a16="http://schemas.microsoft.com/office/drawing/2014/main" id="{D4E810FD-2D00-764A-B144-B235C21E32F6}"/>
              </a:ext>
            </a:extLst>
          </p:cNvPr>
          <p:cNvSpPr>
            <a:spLocks noGrp="1"/>
          </p:cNvSpPr>
          <p:nvPr>
            <p:ph type="pic" sz="quarter" idx="15"/>
          </p:nvPr>
        </p:nvSpPr>
        <p:spPr>
          <a:xfrm>
            <a:off x="3464791" y="4045824"/>
            <a:ext cx="2213372" cy="1555750"/>
          </a:xfrm>
        </p:spPr>
        <p:txBody>
          <a:bodyPr/>
          <a:lstStyle>
            <a:lvl1pPr marL="0" indent="0">
              <a:buNone/>
              <a:defRPr/>
            </a:lvl1pPr>
          </a:lstStyle>
          <a:p>
            <a:r>
              <a:rPr lang="en-US"/>
              <a:t>Click icon to add picture</a:t>
            </a:r>
            <a:endParaRPr lang="en-US" dirty="0"/>
          </a:p>
        </p:txBody>
      </p:sp>
      <p:sp>
        <p:nvSpPr>
          <p:cNvPr id="21" name="Text Placeholder 6">
            <a:extLst>
              <a:ext uri="{FF2B5EF4-FFF2-40B4-BE49-F238E27FC236}">
                <a16:creationId xmlns:a16="http://schemas.microsoft.com/office/drawing/2014/main" id="{0A71EF50-386A-A3B9-93FB-6EF179A4EE47}"/>
              </a:ext>
            </a:extLst>
          </p:cNvPr>
          <p:cNvSpPr>
            <a:spLocks noGrp="1"/>
          </p:cNvSpPr>
          <p:nvPr>
            <p:ph type="body" sz="quarter" idx="16" hasCustomPrompt="1"/>
          </p:nvPr>
        </p:nvSpPr>
        <p:spPr>
          <a:xfrm>
            <a:off x="5954102" y="1433919"/>
            <a:ext cx="2489597" cy="339561"/>
          </a:xfrm>
        </p:spPr>
        <p:txBody>
          <a:bodyPr>
            <a:noAutofit/>
          </a:bodyPr>
          <a:lstStyle>
            <a:lvl1pPr marL="0" indent="0" algn="ctr" fontAlgn="t">
              <a:spcBef>
                <a:spcPts val="0"/>
              </a:spcBef>
              <a:buFontTx/>
              <a:buNone/>
              <a:defRPr sz="1600" b="1" baseline="0">
                <a:solidFill>
                  <a:schemeClr val="bg1"/>
                </a:solidFill>
                <a:latin typeface="+mj-lt"/>
              </a:defRPr>
            </a:lvl1pPr>
          </a:lstStyle>
          <a:p>
            <a:pPr lvl="0"/>
            <a:r>
              <a:rPr lang="en-US" dirty="0"/>
              <a:t>Click to edit Subhead</a:t>
            </a:r>
          </a:p>
        </p:txBody>
      </p:sp>
      <p:sp>
        <p:nvSpPr>
          <p:cNvPr id="23" name="Picture Placeholder 10">
            <a:extLst>
              <a:ext uri="{FF2B5EF4-FFF2-40B4-BE49-F238E27FC236}">
                <a16:creationId xmlns:a16="http://schemas.microsoft.com/office/drawing/2014/main" id="{6AE17ED9-FDD9-34C3-1F7D-9A8EA4C4B40E}"/>
              </a:ext>
            </a:extLst>
          </p:cNvPr>
          <p:cNvSpPr>
            <a:spLocks noGrp="1"/>
          </p:cNvSpPr>
          <p:nvPr>
            <p:ph type="pic" sz="quarter" idx="18"/>
          </p:nvPr>
        </p:nvSpPr>
        <p:spPr>
          <a:xfrm>
            <a:off x="6102931" y="4043274"/>
            <a:ext cx="2213372" cy="1555750"/>
          </a:xfrm>
        </p:spPr>
        <p:txBody>
          <a:bodyPr/>
          <a:lstStyle>
            <a:lvl1pPr marL="0" indent="0">
              <a:buNone/>
              <a:defRPr b="1"/>
            </a:lvl1pPr>
          </a:lstStyle>
          <a:p>
            <a:r>
              <a:rPr lang="en-US"/>
              <a:t>Click icon to add picture</a:t>
            </a:r>
            <a:endParaRPr lang="en-US" dirty="0"/>
          </a:p>
        </p:txBody>
      </p:sp>
      <p:sp>
        <p:nvSpPr>
          <p:cNvPr id="16" name="Title 15">
            <a:extLst>
              <a:ext uri="{FF2B5EF4-FFF2-40B4-BE49-F238E27FC236}">
                <a16:creationId xmlns:a16="http://schemas.microsoft.com/office/drawing/2014/main" id="{77D3ED32-45F9-B948-371F-67E8465B2438}"/>
              </a:ext>
            </a:extLst>
          </p:cNvPr>
          <p:cNvSpPr>
            <a:spLocks noGrp="1"/>
          </p:cNvSpPr>
          <p:nvPr>
            <p:ph type="title"/>
          </p:nvPr>
        </p:nvSpPr>
        <p:spPr/>
        <p:txBody>
          <a:bodyPr/>
          <a:lstStyle/>
          <a:p>
            <a:r>
              <a:rPr lang="en-US"/>
              <a:t>Click to edit Master title style</a:t>
            </a:r>
          </a:p>
        </p:txBody>
      </p:sp>
      <p:pic>
        <p:nvPicPr>
          <p:cNvPr id="2" name="Purdue Logo" descr="Purdue Logo">
            <a:extLst>
              <a:ext uri="{FF2B5EF4-FFF2-40B4-BE49-F238E27FC236}">
                <a16:creationId xmlns:a16="http://schemas.microsoft.com/office/drawing/2014/main" id="{74FBA10C-BD6B-D663-8BC1-53DB3DAB316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10" name="Text Placeholder 3">
            <a:extLst>
              <a:ext uri="{FF2B5EF4-FFF2-40B4-BE49-F238E27FC236}">
                <a16:creationId xmlns:a16="http://schemas.microsoft.com/office/drawing/2014/main" id="{3856F49F-59AA-23FB-4600-EC4D944973CD}"/>
              </a:ext>
            </a:extLst>
          </p:cNvPr>
          <p:cNvSpPr>
            <a:spLocks noGrp="1"/>
          </p:cNvSpPr>
          <p:nvPr>
            <p:ph type="body" sz="half" idx="2" hasCustomPrompt="1"/>
          </p:nvPr>
        </p:nvSpPr>
        <p:spPr>
          <a:xfrm>
            <a:off x="826458" y="2040673"/>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2" name="Text Placeholder 3">
            <a:extLst>
              <a:ext uri="{FF2B5EF4-FFF2-40B4-BE49-F238E27FC236}">
                <a16:creationId xmlns:a16="http://schemas.microsoft.com/office/drawing/2014/main" id="{5CA6E053-97C0-F5A8-A5C6-62806699EADE}"/>
              </a:ext>
            </a:extLst>
          </p:cNvPr>
          <p:cNvSpPr>
            <a:spLocks noGrp="1"/>
          </p:cNvSpPr>
          <p:nvPr>
            <p:ph type="body" sz="half" idx="20" hasCustomPrompt="1"/>
          </p:nvPr>
        </p:nvSpPr>
        <p:spPr>
          <a:xfrm>
            <a:off x="3464791" y="2040672"/>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13" name="Text Placeholder 3">
            <a:extLst>
              <a:ext uri="{FF2B5EF4-FFF2-40B4-BE49-F238E27FC236}">
                <a16:creationId xmlns:a16="http://schemas.microsoft.com/office/drawing/2014/main" id="{1823F7D4-DD74-2A27-4C24-052C4575CCDF}"/>
              </a:ext>
            </a:extLst>
          </p:cNvPr>
          <p:cNvSpPr>
            <a:spLocks noGrp="1"/>
          </p:cNvSpPr>
          <p:nvPr>
            <p:ph type="body" sz="half" idx="21" hasCustomPrompt="1"/>
          </p:nvPr>
        </p:nvSpPr>
        <p:spPr>
          <a:xfrm>
            <a:off x="6102931" y="2040671"/>
            <a:ext cx="2213372" cy="1691333"/>
          </a:xfrm>
        </p:spPr>
        <p:txBody>
          <a:bodyPr>
            <a:normAutofit/>
          </a:bodyPr>
          <a:lstStyle>
            <a:lvl1pPr marL="0" indent="0">
              <a:buNone/>
              <a:defRPr sz="14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8" name="Slide Number Placeholder 7">
            <a:extLst>
              <a:ext uri="{FF2B5EF4-FFF2-40B4-BE49-F238E27FC236}">
                <a16:creationId xmlns:a16="http://schemas.microsoft.com/office/drawing/2014/main" id="{BDFB2143-AFC2-A617-748E-DC7915F7911A}"/>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1671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itle 6">
            <a:extLst>
              <a:ext uri="{FF2B5EF4-FFF2-40B4-BE49-F238E27FC236}">
                <a16:creationId xmlns:a16="http://schemas.microsoft.com/office/drawing/2014/main" id="{B1EEEEC0-D7E4-4DE5-4E3D-FAAD9ABA8990}"/>
              </a:ext>
            </a:extLst>
          </p:cNvPr>
          <p:cNvSpPr>
            <a:spLocks noGrp="1"/>
          </p:cNvSpPr>
          <p:nvPr>
            <p:ph type="title" hasCustomPrompt="1"/>
          </p:nvPr>
        </p:nvSpPr>
        <p:spPr>
          <a:xfrm>
            <a:off x="767442" y="2017643"/>
            <a:ext cx="7183861" cy="583733"/>
          </a:xfrm>
        </p:spPr>
        <p:txBody>
          <a:bodyPr>
            <a:noAutofit/>
          </a:bodyPr>
          <a:lstStyle>
            <a:lvl1pPr>
              <a:defRPr sz="4400" cap="none">
                <a:solidFill>
                  <a:schemeClr val="tx1"/>
                </a:solidFill>
              </a:defRPr>
            </a:lvl1pPr>
          </a:lstStyle>
          <a:p>
            <a:r>
              <a:rPr lang="en-US" dirty="0"/>
              <a:t>Presentation Title</a:t>
            </a:r>
          </a:p>
        </p:txBody>
      </p:sp>
      <p:sp>
        <p:nvSpPr>
          <p:cNvPr id="9" name="Text Placeholder 8">
            <a:extLst>
              <a:ext uri="{FF2B5EF4-FFF2-40B4-BE49-F238E27FC236}">
                <a16:creationId xmlns:a16="http://schemas.microsoft.com/office/drawing/2014/main" id="{D8EDB9B8-C811-84E9-5F58-0130F3A8050C}"/>
              </a:ext>
            </a:extLst>
          </p:cNvPr>
          <p:cNvSpPr>
            <a:spLocks noGrp="1"/>
          </p:cNvSpPr>
          <p:nvPr>
            <p:ph type="body" sz="quarter" idx="10" hasCustomPrompt="1"/>
          </p:nvPr>
        </p:nvSpPr>
        <p:spPr>
          <a:xfrm>
            <a:off x="767442" y="2617147"/>
            <a:ext cx="7183861" cy="449263"/>
          </a:xfrm>
        </p:spPr>
        <p:txBody>
          <a:bodyPr>
            <a:noAutofit/>
          </a:bodyPr>
          <a:lstStyle>
            <a:lvl1pPr marL="0" indent="0">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Subtitle</a:t>
            </a:r>
          </a:p>
        </p:txBody>
      </p:sp>
      <p:sp>
        <p:nvSpPr>
          <p:cNvPr id="10" name="Text Placeholder 8">
            <a:extLst>
              <a:ext uri="{FF2B5EF4-FFF2-40B4-BE49-F238E27FC236}">
                <a16:creationId xmlns:a16="http://schemas.microsoft.com/office/drawing/2014/main" id="{24BF34A7-30DF-7BD2-A5A2-434BBF6672CA}"/>
              </a:ext>
            </a:extLst>
          </p:cNvPr>
          <p:cNvSpPr>
            <a:spLocks noGrp="1"/>
          </p:cNvSpPr>
          <p:nvPr>
            <p:ph type="body" sz="quarter" idx="11" hasCustomPrompt="1"/>
          </p:nvPr>
        </p:nvSpPr>
        <p:spPr>
          <a:xfrm>
            <a:off x="767442" y="3079275"/>
            <a:ext cx="7183861" cy="449263"/>
          </a:xfrm>
        </p:spPr>
        <p:txBody>
          <a:bodyPr>
            <a:normAutofit/>
          </a:bodyPr>
          <a:lstStyle>
            <a:lvl1pPr marL="0" indent="0">
              <a:buFontTx/>
              <a:buNone/>
              <a:defRPr sz="14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3/31/23</a:t>
            </a:r>
          </a:p>
        </p:txBody>
      </p:sp>
      <p:pic>
        <p:nvPicPr>
          <p:cNvPr id="5" name="Purdue Logo" descr="Purdue Logo">
            <a:extLst>
              <a:ext uri="{FF2B5EF4-FFF2-40B4-BE49-F238E27FC236}">
                <a16:creationId xmlns:a16="http://schemas.microsoft.com/office/drawing/2014/main" id="{991E72C7-48BD-C239-7F19-37B446DE42E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67443" y="5843190"/>
            <a:ext cx="2164600" cy="387458"/>
          </a:xfrm>
          <a:prstGeom prst="rect">
            <a:avLst/>
          </a:prstGeom>
        </p:spPr>
      </p:pic>
    </p:spTree>
    <p:extLst>
      <p:ext uri="{BB962C8B-B14F-4D97-AF65-F5344CB8AC3E}">
        <p14:creationId xmlns:p14="http://schemas.microsoft.com/office/powerpoint/2010/main" val="56992520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 3 Blocks - Go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C98D576-4759-5408-883D-2E56D9D0F603}"/>
              </a:ext>
            </a:extLst>
          </p:cNvPr>
          <p:cNvSpPr/>
          <p:nvPr userDrawn="1"/>
        </p:nvSpPr>
        <p:spPr>
          <a:xfrm>
            <a:off x="5953662" y="1315893"/>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2" name="Rectangle 11">
            <a:extLst>
              <a:ext uri="{FF2B5EF4-FFF2-40B4-BE49-F238E27FC236}">
                <a16:creationId xmlns:a16="http://schemas.microsoft.com/office/drawing/2014/main" id="{D2C44A1A-1D1D-F2D9-8EC1-EFF25EBA1FB0}"/>
              </a:ext>
            </a:extLst>
          </p:cNvPr>
          <p:cNvSpPr/>
          <p:nvPr userDrawn="1"/>
        </p:nvSpPr>
        <p:spPr>
          <a:xfrm>
            <a:off x="3315523" y="1315894"/>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5" name="Rectangle 14">
            <a:extLst>
              <a:ext uri="{FF2B5EF4-FFF2-40B4-BE49-F238E27FC236}">
                <a16:creationId xmlns:a16="http://schemas.microsoft.com/office/drawing/2014/main" id="{3138D75A-DD50-6C6E-0A9D-7F77E72C780A}"/>
              </a:ext>
            </a:extLst>
          </p:cNvPr>
          <p:cNvSpPr/>
          <p:nvPr userDrawn="1"/>
        </p:nvSpPr>
        <p:spPr>
          <a:xfrm>
            <a:off x="677384" y="1315895"/>
            <a:ext cx="2489648" cy="4513267"/>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p>
        </p:txBody>
      </p:sp>
      <p:sp>
        <p:nvSpPr>
          <p:cNvPr id="16" name="Text Placeholder 6">
            <a:extLst>
              <a:ext uri="{FF2B5EF4-FFF2-40B4-BE49-F238E27FC236}">
                <a16:creationId xmlns:a16="http://schemas.microsoft.com/office/drawing/2014/main" id="{876A1563-09E6-06B6-EC4A-8E309CC57B11}"/>
              </a:ext>
            </a:extLst>
          </p:cNvPr>
          <p:cNvSpPr>
            <a:spLocks noGrp="1"/>
          </p:cNvSpPr>
          <p:nvPr>
            <p:ph type="body" sz="quarter" idx="10" hasCustomPrompt="1"/>
          </p:nvPr>
        </p:nvSpPr>
        <p:spPr>
          <a:xfrm>
            <a:off x="677435" y="1436467"/>
            <a:ext cx="2489597" cy="339561"/>
          </a:xfrm>
        </p:spPr>
        <p:txBody>
          <a:bodyPr>
            <a:noAutofit/>
          </a:bodyPr>
          <a:lstStyle>
            <a:lvl1pPr marL="0" indent="0" algn="ctr" fontAlgn="t">
              <a:spcBef>
                <a:spcPts val="0"/>
              </a:spcBef>
              <a:buFontTx/>
              <a:buNone/>
              <a:defRPr sz="1600" baseline="0">
                <a:solidFill>
                  <a:schemeClr val="tx1"/>
                </a:solidFill>
                <a:latin typeface="+mj-lt"/>
              </a:defRPr>
            </a:lvl1pPr>
          </a:lstStyle>
          <a:p>
            <a:pPr lvl="0"/>
            <a:r>
              <a:rPr lang="en-US" dirty="0"/>
              <a:t>Click to edit Subhead</a:t>
            </a:r>
          </a:p>
        </p:txBody>
      </p:sp>
      <p:sp>
        <p:nvSpPr>
          <p:cNvPr id="22" name="Text Placeholder 6">
            <a:extLst>
              <a:ext uri="{FF2B5EF4-FFF2-40B4-BE49-F238E27FC236}">
                <a16:creationId xmlns:a16="http://schemas.microsoft.com/office/drawing/2014/main" id="{AF401EC8-7352-A985-133C-726A718A9E9A}"/>
              </a:ext>
            </a:extLst>
          </p:cNvPr>
          <p:cNvSpPr>
            <a:spLocks noGrp="1"/>
          </p:cNvSpPr>
          <p:nvPr>
            <p:ph type="body" sz="quarter" idx="13" hasCustomPrompt="1"/>
          </p:nvPr>
        </p:nvSpPr>
        <p:spPr>
          <a:xfrm>
            <a:off x="3315769" y="1436467"/>
            <a:ext cx="2489597" cy="339561"/>
          </a:xfrm>
        </p:spPr>
        <p:txBody>
          <a:bodyPr>
            <a:noAutofit/>
          </a:bodyPr>
          <a:lstStyle>
            <a:lvl1pPr marL="0" indent="0" algn="ctr" fontAlgn="t">
              <a:spcBef>
                <a:spcPts val="0"/>
              </a:spcBef>
              <a:buFontTx/>
              <a:buNone/>
              <a:defRPr sz="1600" baseline="0">
                <a:solidFill>
                  <a:schemeClr val="tx1"/>
                </a:solidFill>
                <a:latin typeface="+mj-lt"/>
              </a:defRPr>
            </a:lvl1pPr>
          </a:lstStyle>
          <a:p>
            <a:pPr marL="0" marR="0" lvl="0" indent="0" algn="ctr" defTabSz="685800" rtl="0" eaLnBrk="1" fontAlgn="t" latinLnBrk="0" hangingPunct="1">
              <a:lnSpc>
                <a:spcPct val="90000"/>
              </a:lnSpc>
              <a:spcBef>
                <a:spcPts val="0"/>
              </a:spcBef>
              <a:spcAft>
                <a:spcPts val="0"/>
              </a:spcAft>
              <a:buClrTx/>
              <a:buSzTx/>
              <a:buFontTx/>
              <a:buNone/>
              <a:tabLst/>
              <a:defRPr/>
            </a:pPr>
            <a:r>
              <a:rPr lang="en-US" dirty="0"/>
              <a:t>Click to edit Subhead</a:t>
            </a:r>
          </a:p>
        </p:txBody>
      </p:sp>
      <p:sp>
        <p:nvSpPr>
          <p:cNvPr id="26" name="Text Placeholder 6">
            <a:extLst>
              <a:ext uri="{FF2B5EF4-FFF2-40B4-BE49-F238E27FC236}">
                <a16:creationId xmlns:a16="http://schemas.microsoft.com/office/drawing/2014/main" id="{71A04C69-EC92-81B2-FCD5-39464C669BEB}"/>
              </a:ext>
            </a:extLst>
          </p:cNvPr>
          <p:cNvSpPr>
            <a:spLocks noGrp="1"/>
          </p:cNvSpPr>
          <p:nvPr>
            <p:ph type="body" sz="quarter" idx="16" hasCustomPrompt="1"/>
          </p:nvPr>
        </p:nvSpPr>
        <p:spPr>
          <a:xfrm>
            <a:off x="5953908" y="1433917"/>
            <a:ext cx="2489597" cy="339561"/>
          </a:xfrm>
        </p:spPr>
        <p:txBody>
          <a:bodyPr>
            <a:noAutofit/>
          </a:bodyPr>
          <a:lstStyle>
            <a:lvl1pPr marL="0" indent="0" algn="ctr" fontAlgn="t">
              <a:spcBef>
                <a:spcPts val="0"/>
              </a:spcBef>
              <a:buFontTx/>
              <a:buNone/>
              <a:defRPr sz="1600" b="1" baseline="0">
                <a:solidFill>
                  <a:schemeClr val="tx1"/>
                </a:solidFill>
                <a:latin typeface="+mj-lt"/>
              </a:defRPr>
            </a:lvl1pPr>
          </a:lstStyle>
          <a:p>
            <a:pPr lvl="0"/>
            <a:r>
              <a:rPr lang="en-US" dirty="0"/>
              <a:t>Click to edit Subhead</a:t>
            </a:r>
          </a:p>
        </p:txBody>
      </p:sp>
      <p:sp>
        <p:nvSpPr>
          <p:cNvPr id="30" name="Text Placeholder 3">
            <a:extLst>
              <a:ext uri="{FF2B5EF4-FFF2-40B4-BE49-F238E27FC236}">
                <a16:creationId xmlns:a16="http://schemas.microsoft.com/office/drawing/2014/main" id="{AE5BF8CB-9477-F598-75C4-6F35D608B35B}"/>
              </a:ext>
            </a:extLst>
          </p:cNvPr>
          <p:cNvSpPr>
            <a:spLocks noGrp="1"/>
          </p:cNvSpPr>
          <p:nvPr>
            <p:ph type="body" sz="half" idx="2" hasCustomPrompt="1"/>
          </p:nvPr>
        </p:nvSpPr>
        <p:spPr>
          <a:xfrm>
            <a:off x="826264" y="2040671"/>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body copy</a:t>
            </a:r>
          </a:p>
        </p:txBody>
      </p:sp>
      <p:sp>
        <p:nvSpPr>
          <p:cNvPr id="31" name="Text Placeholder 3">
            <a:extLst>
              <a:ext uri="{FF2B5EF4-FFF2-40B4-BE49-F238E27FC236}">
                <a16:creationId xmlns:a16="http://schemas.microsoft.com/office/drawing/2014/main" id="{AE6CE746-1703-63A8-BBD4-546AD104E27E}"/>
              </a:ext>
            </a:extLst>
          </p:cNvPr>
          <p:cNvSpPr>
            <a:spLocks noGrp="1"/>
          </p:cNvSpPr>
          <p:nvPr>
            <p:ph type="body" sz="half" idx="24" hasCustomPrompt="1"/>
          </p:nvPr>
        </p:nvSpPr>
        <p:spPr>
          <a:xfrm>
            <a:off x="3453661" y="2065259"/>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33" name="Picture Placeholder 10">
            <a:extLst>
              <a:ext uri="{FF2B5EF4-FFF2-40B4-BE49-F238E27FC236}">
                <a16:creationId xmlns:a16="http://schemas.microsoft.com/office/drawing/2014/main" id="{53952BA5-2190-5106-0EBD-DA1D15EFBB9D}"/>
              </a:ext>
            </a:extLst>
          </p:cNvPr>
          <p:cNvSpPr>
            <a:spLocks noGrp="1"/>
          </p:cNvSpPr>
          <p:nvPr>
            <p:ph type="pic" sz="quarter" idx="12"/>
          </p:nvPr>
        </p:nvSpPr>
        <p:spPr>
          <a:xfrm>
            <a:off x="826264" y="4045822"/>
            <a:ext cx="2213372" cy="1555750"/>
          </a:xfrm>
        </p:spPr>
        <p:txBody>
          <a:bodyPr/>
          <a:lstStyle>
            <a:lvl1pPr marL="0" indent="0">
              <a:buNone/>
              <a:defRPr/>
            </a:lvl1pPr>
          </a:lstStyle>
          <a:p>
            <a:r>
              <a:rPr lang="en-US"/>
              <a:t>Click icon to add picture</a:t>
            </a:r>
            <a:endParaRPr lang="en-US" dirty="0"/>
          </a:p>
        </p:txBody>
      </p:sp>
      <p:sp>
        <p:nvSpPr>
          <p:cNvPr id="34" name="Picture Placeholder 10">
            <a:extLst>
              <a:ext uri="{FF2B5EF4-FFF2-40B4-BE49-F238E27FC236}">
                <a16:creationId xmlns:a16="http://schemas.microsoft.com/office/drawing/2014/main" id="{835FE666-CADC-4DB4-80A4-BFD9823DE051}"/>
              </a:ext>
            </a:extLst>
          </p:cNvPr>
          <p:cNvSpPr>
            <a:spLocks noGrp="1"/>
          </p:cNvSpPr>
          <p:nvPr>
            <p:ph type="pic" sz="quarter" idx="15"/>
          </p:nvPr>
        </p:nvSpPr>
        <p:spPr>
          <a:xfrm>
            <a:off x="3464597" y="4045822"/>
            <a:ext cx="2213372" cy="1555750"/>
          </a:xfrm>
        </p:spPr>
        <p:txBody>
          <a:bodyPr/>
          <a:lstStyle>
            <a:lvl1pPr marL="0" indent="0">
              <a:buNone/>
              <a:defRPr/>
            </a:lvl1pPr>
          </a:lstStyle>
          <a:p>
            <a:r>
              <a:rPr lang="en-US"/>
              <a:t>Click icon to add picture</a:t>
            </a:r>
            <a:endParaRPr lang="en-US" dirty="0"/>
          </a:p>
        </p:txBody>
      </p:sp>
      <p:sp>
        <p:nvSpPr>
          <p:cNvPr id="35" name="Picture Placeholder 10">
            <a:extLst>
              <a:ext uri="{FF2B5EF4-FFF2-40B4-BE49-F238E27FC236}">
                <a16:creationId xmlns:a16="http://schemas.microsoft.com/office/drawing/2014/main" id="{AECA5017-0E7C-4957-02B2-65FA6C1F6E5F}"/>
              </a:ext>
            </a:extLst>
          </p:cNvPr>
          <p:cNvSpPr>
            <a:spLocks noGrp="1"/>
          </p:cNvSpPr>
          <p:nvPr>
            <p:ph type="pic" sz="quarter" idx="18"/>
          </p:nvPr>
        </p:nvSpPr>
        <p:spPr>
          <a:xfrm>
            <a:off x="6102736" y="4043272"/>
            <a:ext cx="2213372" cy="1555750"/>
          </a:xfrm>
        </p:spPr>
        <p:txBody>
          <a:bodyPr/>
          <a:lstStyle>
            <a:lvl1pPr marL="0" indent="0">
              <a:buNone/>
              <a:defRPr b="1"/>
            </a:lvl1pPr>
          </a:lstStyle>
          <a:p>
            <a:r>
              <a:rPr lang="en-US"/>
              <a:t>Click icon to add picture</a:t>
            </a:r>
            <a:endParaRPr lang="en-US" dirty="0"/>
          </a:p>
        </p:txBody>
      </p:sp>
      <p:sp>
        <p:nvSpPr>
          <p:cNvPr id="36" name="Text Placeholder 3">
            <a:extLst>
              <a:ext uri="{FF2B5EF4-FFF2-40B4-BE49-F238E27FC236}">
                <a16:creationId xmlns:a16="http://schemas.microsoft.com/office/drawing/2014/main" id="{9F4CE92C-83FA-CA44-69CB-E6229E144199}"/>
              </a:ext>
            </a:extLst>
          </p:cNvPr>
          <p:cNvSpPr>
            <a:spLocks noGrp="1"/>
          </p:cNvSpPr>
          <p:nvPr>
            <p:ph type="body" sz="half" idx="25" hasCustomPrompt="1"/>
          </p:nvPr>
        </p:nvSpPr>
        <p:spPr>
          <a:xfrm>
            <a:off x="6097061" y="2071425"/>
            <a:ext cx="2213372" cy="1691333"/>
          </a:xfrm>
        </p:spPr>
        <p:txBody>
          <a:bodyPr>
            <a:normAutofit/>
          </a:bodyPr>
          <a:lstStyle>
            <a:lvl1pPr marL="0" indent="0">
              <a:buNone/>
              <a:defRPr sz="14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marL="0" marR="0" lvl="0" indent="0" algn="l" defTabSz="685800" rtl="0" eaLnBrk="1" fontAlgn="auto" latinLnBrk="0" hangingPunct="1">
              <a:lnSpc>
                <a:spcPct val="90000"/>
              </a:lnSpc>
              <a:spcBef>
                <a:spcPts val="750"/>
              </a:spcBef>
              <a:spcAft>
                <a:spcPts val="0"/>
              </a:spcAft>
              <a:buClrTx/>
              <a:buSzTx/>
              <a:buFont typeface="Wingdings" pitchFamily="2" charset="2"/>
              <a:buNone/>
              <a:tabLst/>
              <a:defRPr/>
            </a:pPr>
            <a:r>
              <a:rPr lang="en-US" dirty="0"/>
              <a:t>Click to edit body copy</a:t>
            </a:r>
          </a:p>
        </p:txBody>
      </p:sp>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pic>
        <p:nvPicPr>
          <p:cNvPr id="2" name="Purdue Logo" descr="Purdue Logo">
            <a:extLst>
              <a:ext uri="{FF2B5EF4-FFF2-40B4-BE49-F238E27FC236}">
                <a16:creationId xmlns:a16="http://schemas.microsoft.com/office/drawing/2014/main" id="{16840224-B911-9DB4-12A7-EBDE3D4472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4" name="Slide Number Placeholder 7">
            <a:extLst>
              <a:ext uri="{FF2B5EF4-FFF2-40B4-BE49-F238E27FC236}">
                <a16:creationId xmlns:a16="http://schemas.microsoft.com/office/drawing/2014/main" id="{8F7129B6-75D8-EE67-1E76-47E661DB54C1}"/>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89466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 5 Color Blocks">
    <p:spTree>
      <p:nvGrpSpPr>
        <p:cNvPr id="1" name=""/>
        <p:cNvGrpSpPr/>
        <p:nvPr/>
      </p:nvGrpSpPr>
      <p:grpSpPr>
        <a:xfrm>
          <a:off x="0" y="0"/>
          <a:ext cx="0" cy="0"/>
          <a:chOff x="0" y="0"/>
          <a:chExt cx="0" cy="0"/>
        </a:xfrm>
      </p:grpSpPr>
      <p:sp>
        <p:nvSpPr>
          <p:cNvPr id="40" name="Title 39">
            <a:extLst>
              <a:ext uri="{FF2B5EF4-FFF2-40B4-BE49-F238E27FC236}">
                <a16:creationId xmlns:a16="http://schemas.microsoft.com/office/drawing/2014/main" id="{2CAB310C-9DF2-C217-7A37-81705800EBE5}"/>
              </a:ext>
            </a:extLst>
          </p:cNvPr>
          <p:cNvSpPr>
            <a:spLocks noGrp="1"/>
          </p:cNvSpPr>
          <p:nvPr>
            <p:ph type="title"/>
          </p:nvPr>
        </p:nvSpPr>
        <p:spPr/>
        <p:txBody>
          <a:bodyPr/>
          <a:lstStyle/>
          <a:p>
            <a:r>
              <a:rPr lang="en-US"/>
              <a:t>Click to edit Master title style</a:t>
            </a:r>
          </a:p>
        </p:txBody>
      </p:sp>
      <p:sp>
        <p:nvSpPr>
          <p:cNvPr id="2" name="Rectangle 1">
            <a:extLst>
              <a:ext uri="{FF2B5EF4-FFF2-40B4-BE49-F238E27FC236}">
                <a16:creationId xmlns:a16="http://schemas.microsoft.com/office/drawing/2014/main" id="{C979A34A-6A6B-FC98-1EC8-8347FAB1A48F}"/>
              </a:ext>
            </a:extLst>
          </p:cNvPr>
          <p:cNvSpPr/>
          <p:nvPr userDrawn="1"/>
        </p:nvSpPr>
        <p:spPr>
          <a:xfrm>
            <a:off x="756438" y="1660596"/>
            <a:ext cx="1438515" cy="436418"/>
          </a:xfrm>
          <a:prstGeom prst="rect">
            <a:avLst/>
          </a:prstGeom>
          <a:solidFill>
            <a:schemeClr val="tx2"/>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7" name="Rectangle 6">
            <a:extLst>
              <a:ext uri="{FF2B5EF4-FFF2-40B4-BE49-F238E27FC236}">
                <a16:creationId xmlns:a16="http://schemas.microsoft.com/office/drawing/2014/main" id="{3C3F2A76-73C1-7478-1C52-F70D9B50BC0A}"/>
              </a:ext>
            </a:extLst>
          </p:cNvPr>
          <p:cNvSpPr/>
          <p:nvPr userDrawn="1"/>
        </p:nvSpPr>
        <p:spPr>
          <a:xfrm>
            <a:off x="758505" y="2160555"/>
            <a:ext cx="1436449" cy="323350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19" name="Rectangle 18">
            <a:extLst>
              <a:ext uri="{FF2B5EF4-FFF2-40B4-BE49-F238E27FC236}">
                <a16:creationId xmlns:a16="http://schemas.microsoft.com/office/drawing/2014/main" id="{3B6525D0-8078-E003-46A7-FFCB83C221E0}"/>
              </a:ext>
            </a:extLst>
          </p:cNvPr>
          <p:cNvSpPr/>
          <p:nvPr userDrawn="1"/>
        </p:nvSpPr>
        <p:spPr>
          <a:xfrm>
            <a:off x="2284078" y="1660596"/>
            <a:ext cx="1438515" cy="436418"/>
          </a:xfrm>
          <a:prstGeom prst="rect">
            <a:avLst/>
          </a:prstGeom>
          <a:solidFill>
            <a:schemeClr val="accent1">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0" name="Rectangle 19">
            <a:extLst>
              <a:ext uri="{FF2B5EF4-FFF2-40B4-BE49-F238E27FC236}">
                <a16:creationId xmlns:a16="http://schemas.microsoft.com/office/drawing/2014/main" id="{AE6AD059-9160-4AE4-0F86-92FB0AAD082C}"/>
              </a:ext>
            </a:extLst>
          </p:cNvPr>
          <p:cNvSpPr/>
          <p:nvPr userDrawn="1"/>
        </p:nvSpPr>
        <p:spPr>
          <a:xfrm>
            <a:off x="2286144" y="2160555"/>
            <a:ext cx="1436449" cy="3233502"/>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1" name="Rectangle 20">
            <a:extLst>
              <a:ext uri="{FF2B5EF4-FFF2-40B4-BE49-F238E27FC236}">
                <a16:creationId xmlns:a16="http://schemas.microsoft.com/office/drawing/2014/main" id="{E0F701C0-7A2F-0B95-E95C-07302A14CA56}"/>
              </a:ext>
            </a:extLst>
          </p:cNvPr>
          <p:cNvSpPr/>
          <p:nvPr userDrawn="1"/>
        </p:nvSpPr>
        <p:spPr>
          <a:xfrm>
            <a:off x="3811718" y="1660596"/>
            <a:ext cx="1438515" cy="436418"/>
          </a:xfrm>
          <a:prstGeom prst="rect">
            <a:avLst/>
          </a:prstGeom>
          <a:solidFill>
            <a:schemeClr val="bg2">
              <a:lumMod val="75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3" name="Rectangle 22">
            <a:extLst>
              <a:ext uri="{FF2B5EF4-FFF2-40B4-BE49-F238E27FC236}">
                <a16:creationId xmlns:a16="http://schemas.microsoft.com/office/drawing/2014/main" id="{AD786ED8-9187-C7FB-F774-CE52A2971FFD}"/>
              </a:ext>
            </a:extLst>
          </p:cNvPr>
          <p:cNvSpPr/>
          <p:nvPr userDrawn="1"/>
        </p:nvSpPr>
        <p:spPr>
          <a:xfrm>
            <a:off x="3813784" y="2160555"/>
            <a:ext cx="1436449" cy="323350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4" name="Rectangle 23">
            <a:extLst>
              <a:ext uri="{FF2B5EF4-FFF2-40B4-BE49-F238E27FC236}">
                <a16:creationId xmlns:a16="http://schemas.microsoft.com/office/drawing/2014/main" id="{9A6F5635-02F3-829F-B778-4A766D8D4A2D}"/>
              </a:ext>
            </a:extLst>
          </p:cNvPr>
          <p:cNvSpPr/>
          <p:nvPr userDrawn="1"/>
        </p:nvSpPr>
        <p:spPr>
          <a:xfrm>
            <a:off x="5339357" y="1660596"/>
            <a:ext cx="1438515" cy="436418"/>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5" name="Rectangle 24">
            <a:extLst>
              <a:ext uri="{FF2B5EF4-FFF2-40B4-BE49-F238E27FC236}">
                <a16:creationId xmlns:a16="http://schemas.microsoft.com/office/drawing/2014/main" id="{3CBD6A50-2E1C-FDDB-2F9B-D9101B8535C5}"/>
              </a:ext>
            </a:extLst>
          </p:cNvPr>
          <p:cNvSpPr/>
          <p:nvPr userDrawn="1"/>
        </p:nvSpPr>
        <p:spPr>
          <a:xfrm>
            <a:off x="5341424" y="2160555"/>
            <a:ext cx="1436449" cy="323350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27" name="Rectangle 26">
            <a:extLst>
              <a:ext uri="{FF2B5EF4-FFF2-40B4-BE49-F238E27FC236}">
                <a16:creationId xmlns:a16="http://schemas.microsoft.com/office/drawing/2014/main" id="{B239B4FF-413F-3DBC-C6E4-087C951C5464}"/>
              </a:ext>
            </a:extLst>
          </p:cNvPr>
          <p:cNvSpPr/>
          <p:nvPr userDrawn="1"/>
        </p:nvSpPr>
        <p:spPr>
          <a:xfrm>
            <a:off x="6866999" y="1660596"/>
            <a:ext cx="1438515" cy="436418"/>
          </a:xfrm>
          <a:prstGeom prst="rect">
            <a:avLst/>
          </a:prstGeom>
          <a:solidFill>
            <a:schemeClr val="tx2">
              <a:lumMod val="60000"/>
              <a:lumOff val="40000"/>
            </a:schemeClr>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endParaRPr lang="de-DE" sz="825" dirty="0">
              <a:solidFill>
                <a:schemeClr val="bg1"/>
              </a:solidFill>
              <a:latin typeface="Franklin Gothic Medium" panose="020B0603020102020204" pitchFamily="34" charset="0"/>
            </a:endParaRPr>
          </a:p>
        </p:txBody>
      </p:sp>
      <p:sp>
        <p:nvSpPr>
          <p:cNvPr id="28" name="Rectangle 27">
            <a:extLst>
              <a:ext uri="{FF2B5EF4-FFF2-40B4-BE49-F238E27FC236}">
                <a16:creationId xmlns:a16="http://schemas.microsoft.com/office/drawing/2014/main" id="{8CB8434E-9F38-4592-327E-51A570C73E09}"/>
              </a:ext>
            </a:extLst>
          </p:cNvPr>
          <p:cNvSpPr/>
          <p:nvPr userDrawn="1"/>
        </p:nvSpPr>
        <p:spPr>
          <a:xfrm>
            <a:off x="6869065" y="2160555"/>
            <a:ext cx="1436449" cy="323350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685800" rtl="0" eaLnBrk="1" fontAlgn="auto" latinLnBrk="0" hangingPunct="1">
              <a:lnSpc>
                <a:spcPct val="100000"/>
              </a:lnSpc>
              <a:spcBef>
                <a:spcPts val="0"/>
              </a:spcBef>
              <a:spcAft>
                <a:spcPts val="750"/>
              </a:spcAft>
              <a:buClr>
                <a:schemeClr val="tx1">
                  <a:lumMod val="50000"/>
                  <a:lumOff val="50000"/>
                </a:schemeClr>
              </a:buClr>
              <a:buSzTx/>
              <a:buFontTx/>
              <a:buNone/>
              <a:tabLst/>
              <a:defRPr/>
            </a:pPr>
            <a:endParaRPr lang="en-GB" sz="900" kern="0" dirty="0">
              <a:solidFill>
                <a:sysClr val="windowText" lastClr="000000"/>
              </a:solidFill>
              <a:latin typeface="Franklin Gothic Book" panose="020B0503020102020204" pitchFamily="34" charset="0"/>
              <a:cs typeface="Calibri Light" panose="020F0302020204030204" pitchFamily="34" charset="0"/>
            </a:endParaRPr>
          </a:p>
        </p:txBody>
      </p:sp>
      <p:sp>
        <p:nvSpPr>
          <p:cNvPr id="44" name="Text Placeholder 6">
            <a:extLst>
              <a:ext uri="{FF2B5EF4-FFF2-40B4-BE49-F238E27FC236}">
                <a16:creationId xmlns:a16="http://schemas.microsoft.com/office/drawing/2014/main" id="{1BA8130D-B7F2-9815-5056-6F334D4BBAEF}"/>
              </a:ext>
            </a:extLst>
          </p:cNvPr>
          <p:cNvSpPr>
            <a:spLocks noGrp="1"/>
          </p:cNvSpPr>
          <p:nvPr>
            <p:ph type="body" sz="quarter" idx="10" hasCustomPrompt="1"/>
          </p:nvPr>
        </p:nvSpPr>
        <p:spPr>
          <a:xfrm>
            <a:off x="756438" y="1783909"/>
            <a:ext cx="1438514" cy="220506"/>
          </a:xfrm>
        </p:spPr>
        <p:txBody>
          <a:bodyPr>
            <a:noAutofit/>
          </a:bodyPr>
          <a:lstStyle>
            <a:lvl1pPr marL="0" indent="0" algn="ctr" fontAlgn="t">
              <a:spcBef>
                <a:spcPts val="0"/>
              </a:spcBef>
              <a:buFontTx/>
              <a:buNone/>
              <a:defRPr sz="1000" baseline="0">
                <a:solidFill>
                  <a:schemeClr val="bg1"/>
                </a:solidFill>
                <a:latin typeface="+mj-lt"/>
              </a:defRPr>
            </a:lvl1pPr>
          </a:lstStyle>
          <a:p>
            <a:pPr lvl="0"/>
            <a:r>
              <a:rPr lang="en-US" dirty="0"/>
              <a:t>Click to edit Subhead</a:t>
            </a:r>
          </a:p>
        </p:txBody>
      </p:sp>
      <p:sp>
        <p:nvSpPr>
          <p:cNvPr id="45" name="Text Placeholder 6">
            <a:extLst>
              <a:ext uri="{FF2B5EF4-FFF2-40B4-BE49-F238E27FC236}">
                <a16:creationId xmlns:a16="http://schemas.microsoft.com/office/drawing/2014/main" id="{A41A66E4-0B84-E1FB-88CD-3E0E6E80C49D}"/>
              </a:ext>
            </a:extLst>
          </p:cNvPr>
          <p:cNvSpPr>
            <a:spLocks noGrp="1"/>
          </p:cNvSpPr>
          <p:nvPr>
            <p:ph type="body" sz="quarter" idx="28" hasCustomPrompt="1"/>
          </p:nvPr>
        </p:nvSpPr>
        <p:spPr>
          <a:xfrm>
            <a:off x="2284078" y="1768552"/>
            <a:ext cx="1438514" cy="220506"/>
          </a:xfrm>
        </p:spPr>
        <p:txBody>
          <a:bodyPr>
            <a:noAutofit/>
          </a:bodyPr>
          <a:lstStyle>
            <a:lvl1pPr marL="0" indent="0" algn="ctr" fontAlgn="t">
              <a:spcBef>
                <a:spcPts val="0"/>
              </a:spcBef>
              <a:buFontTx/>
              <a:buNone/>
              <a:defRPr sz="1000" baseline="0">
                <a:solidFill>
                  <a:schemeClr val="bg1"/>
                </a:solidFill>
                <a:latin typeface="+mj-lt"/>
              </a:defRPr>
            </a:lvl1pPr>
          </a:lstStyle>
          <a:p>
            <a:pPr lvl="0"/>
            <a:r>
              <a:rPr lang="en-US" dirty="0"/>
              <a:t>Click to edit Subhead</a:t>
            </a:r>
          </a:p>
        </p:txBody>
      </p:sp>
      <p:sp>
        <p:nvSpPr>
          <p:cNvPr id="46" name="Text Placeholder 6">
            <a:extLst>
              <a:ext uri="{FF2B5EF4-FFF2-40B4-BE49-F238E27FC236}">
                <a16:creationId xmlns:a16="http://schemas.microsoft.com/office/drawing/2014/main" id="{235E5CE7-3D80-1BB5-DACD-8A63CA927E9A}"/>
              </a:ext>
            </a:extLst>
          </p:cNvPr>
          <p:cNvSpPr>
            <a:spLocks noGrp="1"/>
          </p:cNvSpPr>
          <p:nvPr>
            <p:ph type="body" sz="quarter" idx="29" hasCustomPrompt="1"/>
          </p:nvPr>
        </p:nvSpPr>
        <p:spPr>
          <a:xfrm>
            <a:off x="3811718" y="1768552"/>
            <a:ext cx="1438514" cy="220506"/>
          </a:xfrm>
        </p:spPr>
        <p:txBody>
          <a:bodyPr>
            <a:noAutofit/>
          </a:bodyPr>
          <a:lstStyle>
            <a:lvl1pPr marL="0" indent="0" algn="ctr" fontAlgn="t">
              <a:spcBef>
                <a:spcPts val="0"/>
              </a:spcBef>
              <a:buFontTx/>
              <a:buNone/>
              <a:defRPr sz="1000" baseline="0">
                <a:solidFill>
                  <a:schemeClr val="bg1"/>
                </a:solidFill>
                <a:latin typeface="+mj-lt"/>
              </a:defRPr>
            </a:lvl1pPr>
          </a:lstStyle>
          <a:p>
            <a:pPr lvl="0"/>
            <a:r>
              <a:rPr lang="en-US" dirty="0"/>
              <a:t>Click to edit Subhead</a:t>
            </a:r>
          </a:p>
        </p:txBody>
      </p:sp>
      <p:sp>
        <p:nvSpPr>
          <p:cNvPr id="47" name="Text Placeholder 6">
            <a:extLst>
              <a:ext uri="{FF2B5EF4-FFF2-40B4-BE49-F238E27FC236}">
                <a16:creationId xmlns:a16="http://schemas.microsoft.com/office/drawing/2014/main" id="{685C02D4-EA4F-4962-D397-F6439EC5C6E9}"/>
              </a:ext>
            </a:extLst>
          </p:cNvPr>
          <p:cNvSpPr>
            <a:spLocks noGrp="1"/>
          </p:cNvSpPr>
          <p:nvPr>
            <p:ph type="body" sz="quarter" idx="30" hasCustomPrompt="1"/>
          </p:nvPr>
        </p:nvSpPr>
        <p:spPr>
          <a:xfrm>
            <a:off x="5339358" y="1768552"/>
            <a:ext cx="1438514" cy="220506"/>
          </a:xfrm>
        </p:spPr>
        <p:txBody>
          <a:bodyPr>
            <a:noAutofit/>
          </a:bodyPr>
          <a:lstStyle>
            <a:lvl1pPr marL="0" indent="0" algn="ctr" fontAlgn="t">
              <a:spcBef>
                <a:spcPts val="0"/>
              </a:spcBef>
              <a:buFontTx/>
              <a:buNone/>
              <a:defRPr sz="1000" baseline="0">
                <a:solidFill>
                  <a:schemeClr val="bg1"/>
                </a:solidFill>
                <a:latin typeface="+mj-lt"/>
              </a:defRPr>
            </a:lvl1pPr>
          </a:lstStyle>
          <a:p>
            <a:pPr lvl="0"/>
            <a:r>
              <a:rPr lang="en-US" dirty="0"/>
              <a:t>Click to edit Subhead</a:t>
            </a:r>
          </a:p>
        </p:txBody>
      </p:sp>
      <p:sp>
        <p:nvSpPr>
          <p:cNvPr id="48" name="Text Placeholder 6">
            <a:extLst>
              <a:ext uri="{FF2B5EF4-FFF2-40B4-BE49-F238E27FC236}">
                <a16:creationId xmlns:a16="http://schemas.microsoft.com/office/drawing/2014/main" id="{1F46F0A7-55C4-6BAE-BCB0-157A86C91997}"/>
              </a:ext>
            </a:extLst>
          </p:cNvPr>
          <p:cNvSpPr>
            <a:spLocks noGrp="1"/>
          </p:cNvSpPr>
          <p:nvPr>
            <p:ph type="body" sz="quarter" idx="31" hasCustomPrompt="1"/>
          </p:nvPr>
        </p:nvSpPr>
        <p:spPr>
          <a:xfrm>
            <a:off x="6867000" y="1770870"/>
            <a:ext cx="1438514" cy="220506"/>
          </a:xfrm>
        </p:spPr>
        <p:txBody>
          <a:bodyPr>
            <a:noAutofit/>
          </a:bodyPr>
          <a:lstStyle>
            <a:lvl1pPr marL="0" indent="0" algn="ctr" fontAlgn="t">
              <a:spcBef>
                <a:spcPts val="0"/>
              </a:spcBef>
              <a:buFontTx/>
              <a:buNone/>
              <a:defRPr sz="1000" baseline="0">
                <a:solidFill>
                  <a:schemeClr val="bg1"/>
                </a:solidFill>
                <a:latin typeface="+mj-lt"/>
              </a:defRPr>
            </a:lvl1pPr>
          </a:lstStyle>
          <a:p>
            <a:pPr lvl="0"/>
            <a:r>
              <a:rPr lang="en-US" dirty="0"/>
              <a:t>Click to edit Subhead</a:t>
            </a:r>
          </a:p>
        </p:txBody>
      </p:sp>
      <p:sp>
        <p:nvSpPr>
          <p:cNvPr id="49" name="Text Placeholder 3">
            <a:extLst>
              <a:ext uri="{FF2B5EF4-FFF2-40B4-BE49-F238E27FC236}">
                <a16:creationId xmlns:a16="http://schemas.microsoft.com/office/drawing/2014/main" id="{9E69C3F7-0A3A-FAC2-6540-8BB750E9AA4C}"/>
              </a:ext>
            </a:extLst>
          </p:cNvPr>
          <p:cNvSpPr>
            <a:spLocks noGrp="1"/>
          </p:cNvSpPr>
          <p:nvPr>
            <p:ph type="body" sz="half" idx="2"/>
          </p:nvPr>
        </p:nvSpPr>
        <p:spPr>
          <a:xfrm>
            <a:off x="838487"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0" name="Text Placeholder 3">
            <a:extLst>
              <a:ext uri="{FF2B5EF4-FFF2-40B4-BE49-F238E27FC236}">
                <a16:creationId xmlns:a16="http://schemas.microsoft.com/office/drawing/2014/main" id="{040CB427-2320-1A81-037C-6D83BCA5B36F}"/>
              </a:ext>
            </a:extLst>
          </p:cNvPr>
          <p:cNvSpPr>
            <a:spLocks noGrp="1"/>
          </p:cNvSpPr>
          <p:nvPr>
            <p:ph type="body" sz="half" idx="32"/>
          </p:nvPr>
        </p:nvSpPr>
        <p:spPr>
          <a:xfrm>
            <a:off x="2381484" y="2299864"/>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1" name="Text Placeholder 3">
            <a:extLst>
              <a:ext uri="{FF2B5EF4-FFF2-40B4-BE49-F238E27FC236}">
                <a16:creationId xmlns:a16="http://schemas.microsoft.com/office/drawing/2014/main" id="{3144BCA8-7BD5-8323-CDAB-E5362D78AA68}"/>
              </a:ext>
            </a:extLst>
          </p:cNvPr>
          <p:cNvSpPr>
            <a:spLocks noGrp="1"/>
          </p:cNvSpPr>
          <p:nvPr>
            <p:ph type="body" sz="half" idx="33"/>
          </p:nvPr>
        </p:nvSpPr>
        <p:spPr>
          <a:xfrm>
            <a:off x="390912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2" name="Text Placeholder 3">
            <a:extLst>
              <a:ext uri="{FF2B5EF4-FFF2-40B4-BE49-F238E27FC236}">
                <a16:creationId xmlns:a16="http://schemas.microsoft.com/office/drawing/2014/main" id="{82EC0719-39BA-B2AB-F29D-3C947DC78925}"/>
              </a:ext>
            </a:extLst>
          </p:cNvPr>
          <p:cNvSpPr>
            <a:spLocks noGrp="1"/>
          </p:cNvSpPr>
          <p:nvPr>
            <p:ph type="body" sz="half" idx="34"/>
          </p:nvPr>
        </p:nvSpPr>
        <p:spPr>
          <a:xfrm>
            <a:off x="5436764" y="2298292"/>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3" name="Text Placeholder 3">
            <a:extLst>
              <a:ext uri="{FF2B5EF4-FFF2-40B4-BE49-F238E27FC236}">
                <a16:creationId xmlns:a16="http://schemas.microsoft.com/office/drawing/2014/main" id="{B939ED29-1A95-3771-8E52-C1F99F848ABD}"/>
              </a:ext>
            </a:extLst>
          </p:cNvPr>
          <p:cNvSpPr>
            <a:spLocks noGrp="1"/>
          </p:cNvSpPr>
          <p:nvPr>
            <p:ph type="body" sz="half" idx="35"/>
          </p:nvPr>
        </p:nvSpPr>
        <p:spPr>
          <a:xfrm>
            <a:off x="6964405" y="2312717"/>
            <a:ext cx="1243702" cy="2958028"/>
          </a:xfrm>
        </p:spPr>
        <p:txBody>
          <a:bodyPr>
            <a:normAutofit/>
          </a:bodyPr>
          <a:lstStyle>
            <a:lvl1pPr marL="0" indent="0">
              <a:buNone/>
              <a:defRPr sz="10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4" name="Text Placeholder 13">
            <a:extLst>
              <a:ext uri="{FF2B5EF4-FFF2-40B4-BE49-F238E27FC236}">
                <a16:creationId xmlns:a16="http://schemas.microsoft.com/office/drawing/2014/main" id="{F45DEB53-8B0A-80C6-DDED-B72344235087}"/>
              </a:ext>
            </a:extLst>
          </p:cNvPr>
          <p:cNvSpPr>
            <a:spLocks noGrp="1"/>
          </p:cNvSpPr>
          <p:nvPr>
            <p:ph type="body" sz="quarter" idx="15"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3" name="Purdue Logo" descr="Purdue Logo">
            <a:extLst>
              <a:ext uri="{FF2B5EF4-FFF2-40B4-BE49-F238E27FC236}">
                <a16:creationId xmlns:a16="http://schemas.microsoft.com/office/drawing/2014/main" id="{4A97DDBF-179C-94C6-3E37-D16A4C82E6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5" name="Slide Number Placeholder 7">
            <a:extLst>
              <a:ext uri="{FF2B5EF4-FFF2-40B4-BE49-F238E27FC236}">
                <a16:creationId xmlns:a16="http://schemas.microsoft.com/office/drawing/2014/main" id="{92E5C670-1084-1443-316C-AF96A74FDA1F}"/>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47540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hoto with Caption - Black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207789" y="-9524"/>
            <a:ext cx="4936211" cy="6867524"/>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944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Title 1">
            <a:extLst>
              <a:ext uri="{FF2B5EF4-FFF2-40B4-BE49-F238E27FC236}">
                <a16:creationId xmlns:a16="http://schemas.microsoft.com/office/drawing/2014/main" id="{B2696218-EA6F-DE53-DF14-6383AEA46217}"/>
              </a:ext>
            </a:extLst>
          </p:cNvPr>
          <p:cNvSpPr>
            <a:spLocks noGrp="1"/>
          </p:cNvSpPr>
          <p:nvPr>
            <p:ph type="title"/>
          </p:nvPr>
        </p:nvSpPr>
        <p:spPr>
          <a:xfrm>
            <a:off x="856504" y="891153"/>
            <a:ext cx="2949178" cy="1600200"/>
          </a:xfrm>
        </p:spPr>
        <p:txBody>
          <a:bodyPr anchor="b">
            <a:normAutofit/>
          </a:bodyPr>
          <a:lstStyle>
            <a:lvl1pPr>
              <a:defRPr sz="3200">
                <a:solidFill>
                  <a:schemeClr val="bg1"/>
                </a:solidFill>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811588"/>
          </a:xfrm>
        </p:spPr>
        <p:txBody>
          <a:bodyPr>
            <a:normAutofit/>
          </a:bodyPr>
          <a:lstStyle>
            <a:lvl1pPr marL="0" indent="0">
              <a:buNone/>
              <a:defRPr sz="18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7">
            <a:extLst>
              <a:ext uri="{FF2B5EF4-FFF2-40B4-BE49-F238E27FC236}">
                <a16:creationId xmlns:a16="http://schemas.microsoft.com/office/drawing/2014/main" id="{E0D7BF47-C37F-B8A1-1A11-44557F3DBDA6}"/>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463748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hoto with Caption - White Diagonal">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4207789" y="-9525"/>
            <a:ext cx="4936211" cy="6892463"/>
          </a:xfrm>
          <a:ln>
            <a:noFill/>
          </a:ln>
        </p:spPr>
        <p:txBody>
          <a:bodyPr/>
          <a:lstStyle/>
          <a:p>
            <a:r>
              <a:rPr lang="en-US"/>
              <a:t>Click icon to add picture</a:t>
            </a:r>
          </a:p>
        </p:txBody>
      </p:sp>
      <p:sp>
        <p:nvSpPr>
          <p:cNvPr id="5" name="Rectangle 4">
            <a:extLst>
              <a:ext uri="{FF2B5EF4-FFF2-40B4-BE49-F238E27FC236}">
                <a16:creationId xmlns:a16="http://schemas.microsoft.com/office/drawing/2014/main" id="{3500C207-AC1E-087B-DE95-A55BC82CAF9A}"/>
              </a:ext>
            </a:extLst>
          </p:cNvPr>
          <p:cNvSpPr/>
          <p:nvPr userDrawn="1"/>
        </p:nvSpPr>
        <p:spPr>
          <a:xfrm>
            <a:off x="1" y="0"/>
            <a:ext cx="5463152" cy="6882938"/>
          </a:xfrm>
          <a:custGeom>
            <a:avLst/>
            <a:gdLst>
              <a:gd name="connsiteX0" fmla="*/ 0 w 7284203"/>
              <a:gd name="connsiteY0" fmla="*/ 0 h 6867440"/>
              <a:gd name="connsiteX1" fmla="*/ 7284203 w 7284203"/>
              <a:gd name="connsiteY1" fmla="*/ 0 h 6867440"/>
              <a:gd name="connsiteX2" fmla="*/ 7284203 w 7284203"/>
              <a:gd name="connsiteY2" fmla="*/ 6867440 h 6867440"/>
              <a:gd name="connsiteX3" fmla="*/ 0 w 7284203"/>
              <a:gd name="connsiteY3" fmla="*/ 6867440 h 6867440"/>
              <a:gd name="connsiteX4" fmla="*/ 0 w 7284203"/>
              <a:gd name="connsiteY4" fmla="*/ 0 h 6867440"/>
              <a:gd name="connsiteX0" fmla="*/ 0 w 7284203"/>
              <a:gd name="connsiteY0" fmla="*/ 0 h 6867440"/>
              <a:gd name="connsiteX1" fmla="*/ 7284203 w 7284203"/>
              <a:gd name="connsiteY1" fmla="*/ 0 h 6867440"/>
              <a:gd name="connsiteX2" fmla="*/ 5114441 w 7284203"/>
              <a:gd name="connsiteY2" fmla="*/ 6867440 h 6867440"/>
              <a:gd name="connsiteX3" fmla="*/ 0 w 7284203"/>
              <a:gd name="connsiteY3" fmla="*/ 6867440 h 6867440"/>
              <a:gd name="connsiteX4" fmla="*/ 0 w 7284203"/>
              <a:gd name="connsiteY4" fmla="*/ 0 h 6867440"/>
              <a:gd name="connsiteX0" fmla="*/ 0 w 7284203"/>
              <a:gd name="connsiteY0" fmla="*/ 0 h 6882938"/>
              <a:gd name="connsiteX1" fmla="*/ 7284203 w 7284203"/>
              <a:gd name="connsiteY1" fmla="*/ 0 h 6882938"/>
              <a:gd name="connsiteX2" fmla="*/ 5610386 w 7284203"/>
              <a:gd name="connsiteY2" fmla="*/ 6882938 h 6882938"/>
              <a:gd name="connsiteX3" fmla="*/ 0 w 7284203"/>
              <a:gd name="connsiteY3" fmla="*/ 6867440 h 6882938"/>
              <a:gd name="connsiteX4" fmla="*/ 0 w 7284203"/>
              <a:gd name="connsiteY4" fmla="*/ 0 h 6882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4203" h="6882938">
                <a:moveTo>
                  <a:pt x="0" y="0"/>
                </a:moveTo>
                <a:lnTo>
                  <a:pt x="7284203" y="0"/>
                </a:lnTo>
                <a:lnTo>
                  <a:pt x="5610386" y="6882938"/>
                </a:lnTo>
                <a:lnTo>
                  <a:pt x="0" y="6867440"/>
                </a:lnTo>
                <a:lnTo>
                  <a:pt x="0" y="0"/>
                </a:lnTo>
                <a:close/>
              </a:path>
            </a:pathLst>
          </a:cu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Title 1">
            <a:extLst>
              <a:ext uri="{FF2B5EF4-FFF2-40B4-BE49-F238E27FC236}">
                <a16:creationId xmlns:a16="http://schemas.microsoft.com/office/drawing/2014/main" id="{B2696218-EA6F-DE53-DF14-6383AEA46217}"/>
              </a:ext>
            </a:extLst>
          </p:cNvPr>
          <p:cNvSpPr>
            <a:spLocks noGrp="1"/>
          </p:cNvSpPr>
          <p:nvPr>
            <p:ph type="title" hasCustomPrompt="1"/>
          </p:nvPr>
        </p:nvSpPr>
        <p:spPr>
          <a:xfrm>
            <a:off x="856504" y="891153"/>
            <a:ext cx="2949178" cy="1600200"/>
          </a:xfrm>
        </p:spPr>
        <p:txBody>
          <a:bodyPr anchor="b">
            <a:normAutofit/>
          </a:bodyPr>
          <a:lstStyle>
            <a:lvl1pPr>
              <a:defRPr sz="3200">
                <a:solidFill>
                  <a:schemeClr val="tx1"/>
                </a:solidFill>
              </a:defRPr>
            </a:lvl1pPr>
          </a:lstStyle>
          <a:p>
            <a:r>
              <a:rPr lang="en-US" dirty="0"/>
              <a:t>Click to add title</a:t>
            </a:r>
          </a:p>
        </p:txBody>
      </p:sp>
      <p:sp>
        <p:nvSpPr>
          <p:cNvPr id="12" name="Text Placeholder 3">
            <a:extLst>
              <a:ext uri="{FF2B5EF4-FFF2-40B4-BE49-F238E27FC236}">
                <a16:creationId xmlns:a16="http://schemas.microsoft.com/office/drawing/2014/main" id="{4B620EBE-30BB-D534-67D3-D8578AA6839B}"/>
              </a:ext>
            </a:extLst>
          </p:cNvPr>
          <p:cNvSpPr>
            <a:spLocks noGrp="1"/>
          </p:cNvSpPr>
          <p:nvPr>
            <p:ph type="body" sz="half" idx="2"/>
          </p:nvPr>
        </p:nvSpPr>
        <p:spPr>
          <a:xfrm>
            <a:off x="856504" y="2491353"/>
            <a:ext cx="2949178" cy="3811588"/>
          </a:xfrm>
        </p:spPr>
        <p:txBody>
          <a:bodyPr>
            <a:normAutofit/>
          </a:bodyPr>
          <a:lstStyle>
            <a:lvl1pPr marL="0" indent="0">
              <a:buNone/>
              <a:defRPr sz="18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Slide Number Placeholder 7">
            <a:extLst>
              <a:ext uri="{FF2B5EF4-FFF2-40B4-BE49-F238E27FC236}">
                <a16:creationId xmlns:a16="http://schemas.microsoft.com/office/drawing/2014/main" id="{0464EB41-ECD5-B516-E378-7F7547F189BE}"/>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415020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End Slide - Black">
    <p:bg>
      <p:bgPr>
        <a:solidFill>
          <a:schemeClr val="tx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6" name="Triangle 5">
            <a:extLst>
              <a:ext uri="{FF2B5EF4-FFF2-40B4-BE49-F238E27FC236}">
                <a16:creationId xmlns:a16="http://schemas.microsoft.com/office/drawing/2014/main" id="{47BD40D6-A6F9-8B8C-560F-0C7A97097E8F}"/>
              </a:ext>
            </a:extLst>
          </p:cNvPr>
          <p:cNvSpPr/>
          <p:nvPr userDrawn="1"/>
        </p:nvSpPr>
        <p:spPr>
          <a:xfrm>
            <a:off x="7466030" y="-9439"/>
            <a:ext cx="1685041" cy="6867440"/>
          </a:xfrm>
          <a:custGeom>
            <a:avLst/>
            <a:gdLst>
              <a:gd name="connsiteX0" fmla="*/ 0 w 2243579"/>
              <a:gd name="connsiteY0" fmla="*/ 0 h 6881568"/>
              <a:gd name="connsiteX1" fmla="*/ 2243579 w 2243579"/>
              <a:gd name="connsiteY1" fmla="*/ 0 h 6881568"/>
              <a:gd name="connsiteX2" fmla="*/ 2243579 w 2243579"/>
              <a:gd name="connsiteY2" fmla="*/ 6881568 h 6881568"/>
              <a:gd name="connsiteX3" fmla="*/ 0 w 2243579"/>
              <a:gd name="connsiteY3" fmla="*/ 6881568 h 6881568"/>
              <a:gd name="connsiteX4" fmla="*/ 0 w 2243579"/>
              <a:gd name="connsiteY4" fmla="*/ 0 h 6881568"/>
              <a:gd name="connsiteX0" fmla="*/ 1300899 w 2243579"/>
              <a:gd name="connsiteY0" fmla="*/ 565608 h 6881568"/>
              <a:gd name="connsiteX1" fmla="*/ 2243579 w 2243579"/>
              <a:gd name="connsiteY1" fmla="*/ 0 h 6881568"/>
              <a:gd name="connsiteX2" fmla="*/ 2243579 w 2243579"/>
              <a:gd name="connsiteY2" fmla="*/ 6881568 h 6881568"/>
              <a:gd name="connsiteX3" fmla="*/ 0 w 2243579"/>
              <a:gd name="connsiteY3" fmla="*/ 6881568 h 6881568"/>
              <a:gd name="connsiteX4" fmla="*/ 1300899 w 2243579"/>
              <a:gd name="connsiteY4" fmla="*/ 565608 h 6881568"/>
              <a:gd name="connsiteX0" fmla="*/ 1602557 w 2243579"/>
              <a:gd name="connsiteY0" fmla="*/ 18854 h 6881568"/>
              <a:gd name="connsiteX1" fmla="*/ 2243579 w 2243579"/>
              <a:gd name="connsiteY1" fmla="*/ 0 h 6881568"/>
              <a:gd name="connsiteX2" fmla="*/ 2243579 w 2243579"/>
              <a:gd name="connsiteY2" fmla="*/ 6881568 h 6881568"/>
              <a:gd name="connsiteX3" fmla="*/ 0 w 2243579"/>
              <a:gd name="connsiteY3" fmla="*/ 6881568 h 6881568"/>
              <a:gd name="connsiteX4" fmla="*/ 1602557 w 2243579"/>
              <a:gd name="connsiteY4" fmla="*/ 18854 h 6881568"/>
              <a:gd name="connsiteX0" fmla="*/ 1319753 w 1960775"/>
              <a:gd name="connsiteY0" fmla="*/ 18854 h 6881568"/>
              <a:gd name="connsiteX1" fmla="*/ 1960775 w 1960775"/>
              <a:gd name="connsiteY1" fmla="*/ 0 h 6881568"/>
              <a:gd name="connsiteX2" fmla="*/ 1960775 w 1960775"/>
              <a:gd name="connsiteY2" fmla="*/ 6881568 h 6881568"/>
              <a:gd name="connsiteX3" fmla="*/ 0 w 1960775"/>
              <a:gd name="connsiteY3" fmla="*/ 6806154 h 6881568"/>
              <a:gd name="connsiteX4" fmla="*/ 1319753 w 1960775"/>
              <a:gd name="connsiteY4" fmla="*/ 18854 h 6881568"/>
              <a:gd name="connsiteX0" fmla="*/ 1593130 w 2234152"/>
              <a:gd name="connsiteY0" fmla="*/ 18854 h 6881569"/>
              <a:gd name="connsiteX1" fmla="*/ 2234152 w 2234152"/>
              <a:gd name="connsiteY1" fmla="*/ 0 h 6881569"/>
              <a:gd name="connsiteX2" fmla="*/ 2234152 w 2234152"/>
              <a:gd name="connsiteY2" fmla="*/ 6881568 h 6881569"/>
              <a:gd name="connsiteX3" fmla="*/ 0 w 2234152"/>
              <a:gd name="connsiteY3" fmla="*/ 6881569 h 6881569"/>
              <a:gd name="connsiteX4" fmla="*/ 1593130 w 2234152"/>
              <a:gd name="connsiteY4" fmla="*/ 18854 h 6881569"/>
              <a:gd name="connsiteX0" fmla="*/ 1583717 w 2234152"/>
              <a:gd name="connsiteY0" fmla="*/ 9420 h 6881569"/>
              <a:gd name="connsiteX1" fmla="*/ 2234152 w 2234152"/>
              <a:gd name="connsiteY1" fmla="*/ 0 h 6881569"/>
              <a:gd name="connsiteX2" fmla="*/ 2234152 w 2234152"/>
              <a:gd name="connsiteY2" fmla="*/ 6881568 h 6881569"/>
              <a:gd name="connsiteX3" fmla="*/ 0 w 2234152"/>
              <a:gd name="connsiteY3" fmla="*/ 6881569 h 6881569"/>
              <a:gd name="connsiteX4" fmla="*/ 1583717 w 2234152"/>
              <a:gd name="connsiteY4" fmla="*/ 9420 h 6881569"/>
              <a:gd name="connsiteX0" fmla="*/ 1583717 w 2243566"/>
              <a:gd name="connsiteY0" fmla="*/ 0 h 6872149"/>
              <a:gd name="connsiteX1" fmla="*/ 2243566 w 2243566"/>
              <a:gd name="connsiteY1" fmla="*/ 12 h 6872149"/>
              <a:gd name="connsiteX2" fmla="*/ 2234152 w 2243566"/>
              <a:gd name="connsiteY2" fmla="*/ 6872148 h 6872149"/>
              <a:gd name="connsiteX3" fmla="*/ 0 w 2243566"/>
              <a:gd name="connsiteY3" fmla="*/ 6872149 h 6872149"/>
              <a:gd name="connsiteX4" fmla="*/ 1583717 w 2243566"/>
              <a:gd name="connsiteY4" fmla="*/ 0 h 68721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3566" h="6872149">
                <a:moveTo>
                  <a:pt x="1583717" y="0"/>
                </a:moveTo>
                <a:lnTo>
                  <a:pt x="2243566" y="12"/>
                </a:lnTo>
                <a:lnTo>
                  <a:pt x="2234152" y="6872148"/>
                </a:lnTo>
                <a:lnTo>
                  <a:pt x="0" y="6872149"/>
                </a:lnTo>
                <a:lnTo>
                  <a:pt x="1583717" y="0"/>
                </a:lnTo>
                <a:close/>
              </a:path>
            </a:pathLst>
          </a:custGeom>
          <a:solidFill>
            <a:srgbClr val="CFB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6">
            <a:extLst>
              <a:ext uri="{FF2B5EF4-FFF2-40B4-BE49-F238E27FC236}">
                <a16:creationId xmlns:a16="http://schemas.microsoft.com/office/drawing/2014/main" id="{11870E27-202E-F717-3FB6-D69451DF1391}"/>
              </a:ext>
            </a:extLst>
          </p:cNvPr>
          <p:cNvSpPr>
            <a:spLocks noGrp="1"/>
          </p:cNvSpPr>
          <p:nvPr>
            <p:ph type="title" hasCustomPrompt="1"/>
          </p:nvPr>
        </p:nvSpPr>
        <p:spPr>
          <a:xfrm>
            <a:off x="603803" y="2466281"/>
            <a:ext cx="5986234" cy="719757"/>
          </a:xfrm>
        </p:spPr>
        <p:txBody>
          <a:bodyPr>
            <a:noAutofit/>
          </a:bodyPr>
          <a:lstStyle>
            <a:lvl1pPr>
              <a:defRPr sz="7200" cap="none">
                <a:solidFill>
                  <a:schemeClr val="bg1"/>
                </a:solidFill>
              </a:defRPr>
            </a:lvl1pPr>
          </a:lstStyle>
          <a:p>
            <a:r>
              <a:rPr lang="en-US" dirty="0"/>
              <a:t>THANK YOU</a:t>
            </a:r>
          </a:p>
        </p:txBody>
      </p:sp>
      <p:sp>
        <p:nvSpPr>
          <p:cNvPr id="9" name="Text Placeholder 8">
            <a:extLst>
              <a:ext uri="{FF2B5EF4-FFF2-40B4-BE49-F238E27FC236}">
                <a16:creationId xmlns:a16="http://schemas.microsoft.com/office/drawing/2014/main" id="{3F3E966E-ACAB-E285-70D0-66AC08DF1386}"/>
              </a:ext>
            </a:extLst>
          </p:cNvPr>
          <p:cNvSpPr>
            <a:spLocks noGrp="1"/>
          </p:cNvSpPr>
          <p:nvPr>
            <p:ph type="body" sz="quarter" idx="10" hasCustomPrompt="1"/>
          </p:nvPr>
        </p:nvSpPr>
        <p:spPr>
          <a:xfrm>
            <a:off x="693255" y="3434011"/>
            <a:ext cx="5905925" cy="449263"/>
          </a:xfrm>
        </p:spPr>
        <p:txBody>
          <a:bodyPr>
            <a:normAutofit/>
          </a:bodyPr>
          <a:lstStyle>
            <a:lvl1pPr marL="0" indent="0">
              <a:buFontTx/>
              <a:buNone/>
              <a:defRPr sz="1800">
                <a:solidFill>
                  <a:schemeClr val="bg2"/>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pic>
        <p:nvPicPr>
          <p:cNvPr id="3" name="Purdue Logo" descr="Purdue Logo">
            <a:extLst>
              <a:ext uri="{FF2B5EF4-FFF2-40B4-BE49-F238E27FC236}">
                <a16:creationId xmlns:a16="http://schemas.microsoft.com/office/drawing/2014/main" id="{7C34ED6E-B67E-0025-71C7-DB53F464968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67443" y="5853639"/>
            <a:ext cx="2164600" cy="387457"/>
          </a:xfrm>
          <a:prstGeom prst="rect">
            <a:avLst/>
          </a:prstGeom>
        </p:spPr>
      </p:pic>
    </p:spTree>
    <p:extLst>
      <p:ext uri="{BB962C8B-B14F-4D97-AF65-F5344CB8AC3E}">
        <p14:creationId xmlns:p14="http://schemas.microsoft.com/office/powerpoint/2010/main" val="703653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 Gold">
    <p:bg>
      <p:bgPr>
        <a:solidFill>
          <a:schemeClr val="accent1"/>
        </a:solidFill>
        <a:effectLst/>
      </p:bgPr>
    </p:bg>
    <p:spTree>
      <p:nvGrpSpPr>
        <p:cNvPr id="1" name=""/>
        <p:cNvGrpSpPr/>
        <p:nvPr/>
      </p:nvGrpSpPr>
      <p:grpSpPr>
        <a:xfrm>
          <a:off x="0" y="0"/>
          <a:ext cx="0" cy="0"/>
          <a:chOff x="0" y="0"/>
          <a:chExt cx="0" cy="0"/>
        </a:xfrm>
      </p:grpSpPr>
      <p:pic>
        <p:nvPicPr>
          <p:cNvPr id="2" name="Black Triangle">
            <a:extLst>
              <a:ext uri="{FF2B5EF4-FFF2-40B4-BE49-F238E27FC236}">
                <a16:creationId xmlns:a16="http://schemas.microsoft.com/office/drawing/2014/main" id="{E6FF8326-7C7F-B6EE-5081-7AD19B61BF99}"/>
              </a:ext>
            </a:extLst>
          </p:cNvPr>
          <p:cNvPicPr>
            <a:picLocks noChangeAspect="1"/>
          </p:cNvPicPr>
          <p:nvPr userDrawn="1"/>
        </p:nvPicPr>
        <p:blipFill>
          <a:blip r:embed="rId2"/>
          <a:stretch>
            <a:fillRect/>
          </a:stretch>
        </p:blipFill>
        <p:spPr>
          <a:xfrm>
            <a:off x="7467600" y="0"/>
            <a:ext cx="1676400" cy="6858000"/>
          </a:xfrm>
          <a:prstGeom prst="rect">
            <a:avLst/>
          </a:prstGeom>
          <a:noFill/>
        </p:spPr>
      </p:pic>
      <p:sp>
        <p:nvSpPr>
          <p:cNvPr id="3" name="Title 6">
            <a:extLst>
              <a:ext uri="{FF2B5EF4-FFF2-40B4-BE49-F238E27FC236}">
                <a16:creationId xmlns:a16="http://schemas.microsoft.com/office/drawing/2014/main" id="{1648B145-A545-0D6D-AFF0-0F715C90759F}"/>
              </a:ext>
            </a:extLst>
          </p:cNvPr>
          <p:cNvSpPr>
            <a:spLocks noGrp="1"/>
          </p:cNvSpPr>
          <p:nvPr>
            <p:ph type="title" hasCustomPrompt="1"/>
          </p:nvPr>
        </p:nvSpPr>
        <p:spPr>
          <a:xfrm>
            <a:off x="603803" y="2466281"/>
            <a:ext cx="5986234" cy="719757"/>
          </a:xfrm>
        </p:spPr>
        <p:txBody>
          <a:bodyPr>
            <a:noAutofit/>
          </a:bodyPr>
          <a:lstStyle>
            <a:lvl1pPr>
              <a:defRPr sz="7200" cap="none">
                <a:solidFill>
                  <a:schemeClr val="tx1"/>
                </a:solidFill>
              </a:defRPr>
            </a:lvl1pPr>
          </a:lstStyle>
          <a:p>
            <a:r>
              <a:rPr lang="en-US" dirty="0"/>
              <a:t>THANK YOU</a:t>
            </a:r>
          </a:p>
        </p:txBody>
      </p:sp>
      <p:sp>
        <p:nvSpPr>
          <p:cNvPr id="5" name="Text Placeholder 8">
            <a:extLst>
              <a:ext uri="{FF2B5EF4-FFF2-40B4-BE49-F238E27FC236}">
                <a16:creationId xmlns:a16="http://schemas.microsoft.com/office/drawing/2014/main" id="{E3D40940-377F-6BBC-02CB-083B672BF56B}"/>
              </a:ext>
            </a:extLst>
          </p:cNvPr>
          <p:cNvSpPr>
            <a:spLocks noGrp="1"/>
          </p:cNvSpPr>
          <p:nvPr>
            <p:ph type="body" sz="quarter" idx="10" hasCustomPrompt="1"/>
          </p:nvPr>
        </p:nvSpPr>
        <p:spPr>
          <a:xfrm>
            <a:off x="693255" y="3434011"/>
            <a:ext cx="5905925" cy="449263"/>
          </a:xfrm>
        </p:spPr>
        <p:txBody>
          <a:bodyPr>
            <a:normAutofit/>
          </a:bodyPr>
          <a:lstStyle>
            <a:lvl1pPr marL="0" indent="0">
              <a:buFontTx/>
              <a:buNone/>
              <a:defRPr sz="1800">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add contact info</a:t>
            </a:r>
          </a:p>
        </p:txBody>
      </p:sp>
      <p:pic>
        <p:nvPicPr>
          <p:cNvPr id="6" name="Purdue Logo" descr="Purdue Logo">
            <a:extLst>
              <a:ext uri="{FF2B5EF4-FFF2-40B4-BE49-F238E27FC236}">
                <a16:creationId xmlns:a16="http://schemas.microsoft.com/office/drawing/2014/main" id="{0A142358-0FE4-9B97-6440-26990DA3296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67443" y="5843190"/>
            <a:ext cx="2164600" cy="387458"/>
          </a:xfrm>
          <a:prstGeom prst="rect">
            <a:avLst/>
          </a:prstGeom>
        </p:spPr>
      </p:pic>
    </p:spTree>
    <p:extLst>
      <p:ext uri="{BB962C8B-B14F-4D97-AF65-F5344CB8AC3E}">
        <p14:creationId xmlns:p14="http://schemas.microsoft.com/office/powerpoint/2010/main" val="161802538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with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34176D92-8FAB-782E-E607-5D0C5CC9C2A2}"/>
              </a:ext>
            </a:extLst>
          </p:cNvPr>
          <p:cNvSpPr>
            <a:spLocks noGrp="1"/>
          </p:cNvSpPr>
          <p:nvPr>
            <p:ph type="pic" idx="1"/>
          </p:nvPr>
        </p:nvSpPr>
        <p:spPr>
          <a:xfrm>
            <a:off x="0" y="306111"/>
            <a:ext cx="9144000" cy="6858000"/>
          </a:xfrm>
        </p:spPr>
        <p:txBody>
          <a:bodyPr>
            <a:normAutofit/>
          </a:bodyPr>
          <a:lstStyle>
            <a:lvl1pPr marL="0" indent="0">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a:extLst>
              <a:ext uri="{FF2B5EF4-FFF2-40B4-BE49-F238E27FC236}">
                <a16:creationId xmlns:a16="http://schemas.microsoft.com/office/drawing/2014/main" id="{85FDAFB6-8BB6-ADBB-6574-5B0C25E7BDDF}"/>
              </a:ext>
            </a:extLst>
          </p:cNvPr>
          <p:cNvSpPr>
            <a:spLocks noGrp="1"/>
          </p:cNvSpPr>
          <p:nvPr>
            <p:ph type="title"/>
          </p:nvPr>
        </p:nvSpPr>
        <p:spPr>
          <a:xfrm>
            <a:off x="359229" y="5049077"/>
            <a:ext cx="8450036" cy="685801"/>
          </a:xfrm>
        </p:spPr>
        <p:txBody>
          <a:bodyPr>
            <a:normAutofit/>
          </a:bodyPr>
          <a:lstStyle>
            <a:lvl1pPr algn="ctr">
              <a:defRPr sz="4000"/>
            </a:lvl1pPr>
          </a:lstStyle>
          <a:p>
            <a:r>
              <a:rPr lang="en-US"/>
              <a:t>Click to edit Master title style</a:t>
            </a:r>
            <a:endParaRPr lang="en-US" dirty="0"/>
          </a:p>
        </p:txBody>
      </p:sp>
      <p:sp>
        <p:nvSpPr>
          <p:cNvPr id="6" name="Text Placeholder 8">
            <a:extLst>
              <a:ext uri="{FF2B5EF4-FFF2-40B4-BE49-F238E27FC236}">
                <a16:creationId xmlns:a16="http://schemas.microsoft.com/office/drawing/2014/main" id="{5FF931D0-D7E7-D9E1-3CCC-83299A09228A}"/>
              </a:ext>
            </a:extLst>
          </p:cNvPr>
          <p:cNvSpPr>
            <a:spLocks noGrp="1"/>
          </p:cNvSpPr>
          <p:nvPr>
            <p:ph type="body" sz="quarter" idx="10" hasCustomPrompt="1"/>
          </p:nvPr>
        </p:nvSpPr>
        <p:spPr>
          <a:xfrm>
            <a:off x="359229" y="5754757"/>
            <a:ext cx="8450036" cy="449263"/>
          </a:xfrm>
        </p:spPr>
        <p:txBody>
          <a:bodyPr>
            <a:noAutofit/>
          </a:bodyPr>
          <a:lstStyle>
            <a:lvl1pPr marL="0" indent="0" algn="ctr">
              <a:buFontTx/>
              <a:buNone/>
              <a:defRPr sz="2000" b="1">
                <a:solidFill>
                  <a:schemeClr val="tx1"/>
                </a:solidFill>
                <a:latin typeface="+mn-lt"/>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edit Subtitle style</a:t>
            </a:r>
          </a:p>
        </p:txBody>
      </p:sp>
      <p:sp>
        <p:nvSpPr>
          <p:cNvPr id="3" name="Slide Number Placeholder 7">
            <a:extLst>
              <a:ext uri="{FF2B5EF4-FFF2-40B4-BE49-F238E27FC236}">
                <a16:creationId xmlns:a16="http://schemas.microsoft.com/office/drawing/2014/main" id="{B24B6A1A-F51F-D953-1FB8-E1E043C75A4B}"/>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86611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hoto">
    <p:bg>
      <p:bgPr>
        <a:solidFill>
          <a:schemeClr val="bg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DC36684E-7DEE-F47A-FA01-89E8EC8104A0}"/>
              </a:ext>
            </a:extLst>
          </p:cNvPr>
          <p:cNvSpPr>
            <a:spLocks noGrp="1"/>
          </p:cNvSpPr>
          <p:nvPr>
            <p:ph type="pic" sz="quarter" idx="11"/>
          </p:nvPr>
        </p:nvSpPr>
        <p:spPr>
          <a:xfrm>
            <a:off x="0" y="-9525"/>
            <a:ext cx="9144000" cy="6892463"/>
          </a:xfrm>
          <a:ln>
            <a:noFill/>
          </a:ln>
        </p:spPr>
        <p:txBody>
          <a:bodyPr/>
          <a:lstStyle/>
          <a:p>
            <a:r>
              <a:rPr lang="en-US"/>
              <a:t>Click icon to add picture</a:t>
            </a:r>
          </a:p>
        </p:txBody>
      </p:sp>
      <p:sp>
        <p:nvSpPr>
          <p:cNvPr id="4" name="Slide Number Placeholder 7">
            <a:extLst>
              <a:ext uri="{FF2B5EF4-FFF2-40B4-BE49-F238E27FC236}">
                <a16:creationId xmlns:a16="http://schemas.microsoft.com/office/drawing/2014/main" id="{C2F29188-94CE-DDF5-F8EC-ECF3B8A63D54}"/>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04212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Copy">
    <p:spTree>
      <p:nvGrpSpPr>
        <p:cNvPr id="1" name=""/>
        <p:cNvGrpSpPr/>
        <p:nvPr/>
      </p:nvGrpSpPr>
      <p:grpSpPr>
        <a:xfrm>
          <a:off x="0" y="0"/>
          <a:ext cx="0" cy="0"/>
          <a:chOff x="0" y="0"/>
          <a:chExt cx="0" cy="0"/>
        </a:xfrm>
      </p:grpSpPr>
      <p:pic>
        <p:nvPicPr>
          <p:cNvPr id="3" name="Purdue Logo" descr="Purdue Logo">
            <a:extLst>
              <a:ext uri="{FF2B5EF4-FFF2-40B4-BE49-F238E27FC236}">
                <a16:creationId xmlns:a16="http://schemas.microsoft.com/office/drawing/2014/main" id="{0DA2E29B-51BD-9EF7-2A62-D2F86A01EE5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7">
            <a:extLst>
              <a:ext uri="{FF2B5EF4-FFF2-40B4-BE49-F238E27FC236}">
                <a16:creationId xmlns:a16="http://schemas.microsoft.com/office/drawing/2014/main" id="{F8BDE95A-AB09-FFEA-8B85-05759E445B26}"/>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28432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Copy - 2 Column">
    <p:spTree>
      <p:nvGrpSpPr>
        <p:cNvPr id="1" name=""/>
        <p:cNvGrpSpPr/>
        <p:nvPr/>
      </p:nvGrpSpPr>
      <p:grpSpPr>
        <a:xfrm>
          <a:off x="0" y="0"/>
          <a:ext cx="0" cy="0"/>
          <a:chOff x="0" y="0"/>
          <a:chExt cx="0" cy="0"/>
        </a:xfrm>
      </p:grpSpPr>
      <p:pic>
        <p:nvPicPr>
          <p:cNvPr id="3" name="Purdue Logo" descr="Purdue Logo">
            <a:extLst>
              <a:ext uri="{FF2B5EF4-FFF2-40B4-BE49-F238E27FC236}">
                <a16:creationId xmlns:a16="http://schemas.microsoft.com/office/drawing/2014/main" id="{0DA2E29B-51BD-9EF7-2A62-D2F86A01EE5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14" name="Text Placeholder 13">
            <a:extLst>
              <a:ext uri="{FF2B5EF4-FFF2-40B4-BE49-F238E27FC236}">
                <a16:creationId xmlns:a16="http://schemas.microsoft.com/office/drawing/2014/main" id="{EEA1DABA-769B-1407-1BFC-75930C1DE70F}"/>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sp>
        <p:nvSpPr>
          <p:cNvPr id="13" name="Text Placeholder 11">
            <a:extLst>
              <a:ext uri="{FF2B5EF4-FFF2-40B4-BE49-F238E27FC236}">
                <a16:creationId xmlns:a16="http://schemas.microsoft.com/office/drawing/2014/main" id="{6A937CB7-FF71-AF7C-945C-0E285D7B2D54}"/>
              </a:ext>
            </a:extLst>
          </p:cNvPr>
          <p:cNvSpPr>
            <a:spLocks noGrp="1"/>
          </p:cNvSpPr>
          <p:nvPr>
            <p:ph type="body" sz="quarter" idx="10"/>
          </p:nvPr>
        </p:nvSpPr>
        <p:spPr>
          <a:xfrm>
            <a:off x="342900" y="1543324"/>
            <a:ext cx="8450035" cy="4454706"/>
          </a:xfrm>
        </p:spPr>
        <p:txBody>
          <a:bodyPr numCol="1">
            <a:noAutofit/>
          </a:bodyPr>
          <a:lstStyle>
            <a:lvl1pPr marL="0" indent="0" algn="l" fontAlgn="t">
              <a:buFontTx/>
              <a:buNone/>
              <a:defRPr sz="1800" baseline="0">
                <a:latin typeface="Franklin Gothic Book" panose="020B0503020102020204" pitchFamily="34" charset="0"/>
              </a:defRPr>
            </a:lvl1pPr>
            <a:lvl2pPr marL="342900" indent="0" algn="l">
              <a:buFontTx/>
              <a:buNone/>
              <a:defRPr sz="1350"/>
            </a:lvl2pPr>
            <a:lvl3pPr marL="685800" indent="0" algn="l">
              <a:buFontTx/>
              <a:buNone/>
              <a:defRPr sz="1350"/>
            </a:lvl3pPr>
            <a:lvl4pPr marL="1028700" indent="0" algn="l">
              <a:buFontTx/>
              <a:buNone/>
              <a:defRPr sz="1350"/>
            </a:lvl4pPr>
            <a:lvl5pPr marL="1371600" indent="0" algn="l">
              <a:buFontTx/>
              <a:buNone/>
              <a:defRPr sz="1350"/>
            </a:lvl5pPr>
          </a:lstStyle>
          <a:p>
            <a:pPr lvl="0"/>
            <a:r>
              <a:rPr lang="en-US"/>
              <a:t>Click to edit Master text styles</a:t>
            </a:r>
          </a:p>
        </p:txBody>
      </p:sp>
      <p:sp>
        <p:nvSpPr>
          <p:cNvPr id="7" name="Title 6">
            <a:extLst>
              <a:ext uri="{FF2B5EF4-FFF2-40B4-BE49-F238E27FC236}">
                <a16:creationId xmlns:a16="http://schemas.microsoft.com/office/drawing/2014/main" id="{99AF8687-CA4E-66EB-17A8-BE41F3023085}"/>
              </a:ext>
            </a:extLst>
          </p:cNvPr>
          <p:cNvSpPr>
            <a:spLocks noGrp="1"/>
          </p:cNvSpPr>
          <p:nvPr>
            <p:ph type="title"/>
          </p:nvPr>
        </p:nvSpPr>
        <p:spPr/>
        <p:txBody>
          <a:bodyPr/>
          <a:lstStyle/>
          <a:p>
            <a:r>
              <a:rPr lang="en-US"/>
              <a:t>Click to edit Master title style</a:t>
            </a:r>
            <a:endParaRPr lang="en-US" dirty="0"/>
          </a:p>
        </p:txBody>
      </p:sp>
      <p:sp>
        <p:nvSpPr>
          <p:cNvPr id="4" name="Slide Number Placeholder 7">
            <a:extLst>
              <a:ext uri="{FF2B5EF4-FFF2-40B4-BE49-F238E27FC236}">
                <a16:creationId xmlns:a16="http://schemas.microsoft.com/office/drawing/2014/main" id="{E1E5DF0B-F573-AA5E-711E-6103D82B39CC}"/>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6587232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with Content">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628D381-488B-4C1C-32F0-1D389C1FF7E3}"/>
              </a:ext>
            </a:extLst>
          </p:cNvPr>
          <p:cNvSpPr>
            <a:spLocks noGrp="1"/>
          </p:cNvSpPr>
          <p:nvPr>
            <p:ph idx="14"/>
          </p:nvPr>
        </p:nvSpPr>
        <p:spPr>
          <a:xfrm>
            <a:off x="351064" y="1543324"/>
            <a:ext cx="8450036" cy="4454706"/>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4" name="Title 3">
            <a:extLst>
              <a:ext uri="{FF2B5EF4-FFF2-40B4-BE49-F238E27FC236}">
                <a16:creationId xmlns:a16="http://schemas.microsoft.com/office/drawing/2014/main" id="{15EE0A7E-143D-2A83-397F-55801DA0663E}"/>
              </a:ext>
            </a:extLst>
          </p:cNvPr>
          <p:cNvSpPr>
            <a:spLocks noGrp="1"/>
          </p:cNvSpPr>
          <p:nvPr>
            <p:ph type="title"/>
          </p:nvPr>
        </p:nvSpPr>
        <p:spPr/>
        <p:txBody>
          <a:bodyPr/>
          <a:lstStyle/>
          <a:p>
            <a:r>
              <a:rPr lang="en-US"/>
              <a:t>Click to edit Master title style</a:t>
            </a:r>
            <a:endParaRPr lang="en-US" dirty="0"/>
          </a:p>
        </p:txBody>
      </p:sp>
      <p:sp>
        <p:nvSpPr>
          <p:cNvPr id="5" name="Text Placeholder 13">
            <a:extLst>
              <a:ext uri="{FF2B5EF4-FFF2-40B4-BE49-F238E27FC236}">
                <a16:creationId xmlns:a16="http://schemas.microsoft.com/office/drawing/2014/main" id="{65EE62C3-A7DA-7701-DE4B-C1A290C4FAE3}"/>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7" name="Purdue Logo" descr="Purdue Logo">
            <a:extLst>
              <a:ext uri="{FF2B5EF4-FFF2-40B4-BE49-F238E27FC236}">
                <a16:creationId xmlns:a16="http://schemas.microsoft.com/office/drawing/2014/main" id="{E5D3423E-06BB-9735-48C8-9AC2842045A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3" name="Slide Number Placeholder 7">
            <a:extLst>
              <a:ext uri="{FF2B5EF4-FFF2-40B4-BE49-F238E27FC236}">
                <a16:creationId xmlns:a16="http://schemas.microsoft.com/office/drawing/2014/main" id="{B86140A5-FB1E-29CD-2903-B71F8A25D69F}"/>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690368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with Conten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5" y="1543324"/>
            <a:ext cx="4059877"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8F449F3F-4187-E891-E28D-ABAA40118134}"/>
              </a:ext>
            </a:extLst>
          </p:cNvPr>
          <p:cNvSpPr>
            <a:spLocks noGrp="1"/>
          </p:cNvSpPr>
          <p:nvPr>
            <p:ph idx="13"/>
          </p:nvPr>
        </p:nvSpPr>
        <p:spPr>
          <a:xfrm>
            <a:off x="4731868" y="1543324"/>
            <a:ext cx="4069232"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FC4CE19-DA95-2729-993D-BB0D45B6B56B}"/>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4" name="Purdue Logo" descr="Purdue Logo">
            <a:extLst>
              <a:ext uri="{FF2B5EF4-FFF2-40B4-BE49-F238E27FC236}">
                <a16:creationId xmlns:a16="http://schemas.microsoft.com/office/drawing/2014/main" id="{EDABB844-3818-42EE-9372-04EA0739080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5" name="Slide Number Placeholder 7">
            <a:extLst>
              <a:ext uri="{FF2B5EF4-FFF2-40B4-BE49-F238E27FC236}">
                <a16:creationId xmlns:a16="http://schemas.microsoft.com/office/drawing/2014/main" id="{42568921-BC01-91E6-6538-5B226E816FE8}"/>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3996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ith Content -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9742D-9D8E-3928-8B2A-C7202DA729E8}"/>
              </a:ext>
            </a:extLst>
          </p:cNvPr>
          <p:cNvSpPr>
            <a:spLocks noGrp="1"/>
          </p:cNvSpPr>
          <p:nvPr>
            <p:ph type="title"/>
          </p:nvPr>
        </p:nvSpPr>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2D59E3ED-7921-E7F3-A0A2-0467597EF7ED}"/>
              </a:ext>
            </a:extLst>
          </p:cNvPr>
          <p:cNvSpPr>
            <a:spLocks noGrp="1"/>
          </p:cNvSpPr>
          <p:nvPr>
            <p:ph idx="12"/>
          </p:nvPr>
        </p:nvSpPr>
        <p:spPr>
          <a:xfrm>
            <a:off x="351066" y="1543324"/>
            <a:ext cx="2630674" cy="4390338"/>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66D77F14-E88B-D0A5-6F63-E4DA45A7CD6B}"/>
              </a:ext>
            </a:extLst>
          </p:cNvPr>
          <p:cNvSpPr>
            <a:spLocks noGrp="1"/>
          </p:cNvSpPr>
          <p:nvPr>
            <p:ph idx="17"/>
          </p:nvPr>
        </p:nvSpPr>
        <p:spPr>
          <a:xfrm>
            <a:off x="3256663" y="1543324"/>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5A95E987-1BAB-5DE6-3A52-75935C62985E}"/>
              </a:ext>
            </a:extLst>
          </p:cNvPr>
          <p:cNvSpPr>
            <a:spLocks noGrp="1"/>
          </p:cNvSpPr>
          <p:nvPr>
            <p:ph idx="18"/>
          </p:nvPr>
        </p:nvSpPr>
        <p:spPr>
          <a:xfrm>
            <a:off x="6182353" y="1543323"/>
            <a:ext cx="2630674" cy="4390337"/>
          </a:xfrm>
        </p:spPr>
        <p:txBody>
          <a:bodyPr>
            <a:normAutofit/>
          </a:bodyPr>
          <a:lstStyle>
            <a:lvl1pPr>
              <a:defRPr sz="1800"/>
            </a:lvl1pPr>
            <a:lvl2pPr>
              <a:defRPr sz="1700"/>
            </a:lvl2pPr>
            <a:lvl3pPr>
              <a:defRPr sz="1600"/>
            </a:lvl3pPr>
            <a:lvl4pPr>
              <a:defRPr sz="1125"/>
            </a:lvl4pPr>
            <a:lvl5pPr>
              <a:defRPr sz="105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p:txBody>
      </p:sp>
      <p:sp>
        <p:nvSpPr>
          <p:cNvPr id="13" name="Text Placeholder 13">
            <a:extLst>
              <a:ext uri="{FF2B5EF4-FFF2-40B4-BE49-F238E27FC236}">
                <a16:creationId xmlns:a16="http://schemas.microsoft.com/office/drawing/2014/main" id="{5CA31FF2-2F1A-7D0F-36B0-1773F6A9AB34}"/>
              </a:ext>
            </a:extLst>
          </p:cNvPr>
          <p:cNvSpPr>
            <a:spLocks noGrp="1"/>
          </p:cNvSpPr>
          <p:nvPr>
            <p:ph type="body" sz="quarter" idx="11" hasCustomPrompt="1"/>
          </p:nvPr>
        </p:nvSpPr>
        <p:spPr>
          <a:xfrm>
            <a:off x="342900" y="954291"/>
            <a:ext cx="8458200" cy="365760"/>
          </a:xfrm>
        </p:spPr>
        <p:txBody>
          <a:bodyPr>
            <a:noAutofit/>
          </a:bodyPr>
          <a:lstStyle>
            <a:lvl1pPr marL="0" indent="0" algn="l">
              <a:buNone/>
              <a:defRPr sz="2000" baseline="0">
                <a:solidFill>
                  <a:schemeClr val="accent4">
                    <a:lumMod val="65000"/>
                  </a:schemeClr>
                </a:solidFill>
                <a:latin typeface="Franklin Gothic Medium Cond" panose="020B0606030402020204" pitchFamily="34" charset="0"/>
              </a:defRPr>
            </a:lvl1pPr>
          </a:lstStyle>
          <a:p>
            <a:pPr lvl="0"/>
            <a:r>
              <a:rPr lang="en-US" dirty="0"/>
              <a:t>Click to add subhead</a:t>
            </a:r>
          </a:p>
        </p:txBody>
      </p:sp>
      <p:pic>
        <p:nvPicPr>
          <p:cNvPr id="5" name="Purdue Logo" descr="Purdue Logo">
            <a:extLst>
              <a:ext uri="{FF2B5EF4-FFF2-40B4-BE49-F238E27FC236}">
                <a16:creationId xmlns:a16="http://schemas.microsoft.com/office/drawing/2014/main" id="{ED36B521-DA27-439D-D385-E7825E54C24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2900" y="6269785"/>
            <a:ext cx="1722665" cy="308353"/>
          </a:xfrm>
          <a:prstGeom prst="rect">
            <a:avLst/>
          </a:prstGeom>
        </p:spPr>
      </p:pic>
      <p:sp>
        <p:nvSpPr>
          <p:cNvPr id="3" name="Slide Number Placeholder 7">
            <a:extLst>
              <a:ext uri="{FF2B5EF4-FFF2-40B4-BE49-F238E27FC236}">
                <a16:creationId xmlns:a16="http://schemas.microsoft.com/office/drawing/2014/main" id="{68B2E69B-627D-AF65-CF44-AB5A10C4C2B8}"/>
              </a:ext>
            </a:extLst>
          </p:cNvPr>
          <p:cNvSpPr>
            <a:spLocks noGrp="1"/>
          </p:cNvSpPr>
          <p:nvPr>
            <p:ph type="sldNum" sz="quarter" idx="19"/>
          </p:nvPr>
        </p:nvSpPr>
        <p:spPr>
          <a:xfrm>
            <a:off x="7914444" y="6397674"/>
            <a:ext cx="914400" cy="320040"/>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8171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AF61CC-58D4-72CE-66CA-BFE87D085DCB}"/>
              </a:ext>
            </a:extLst>
          </p:cNvPr>
          <p:cNvSpPr>
            <a:spLocks noGrp="1"/>
          </p:cNvSpPr>
          <p:nvPr>
            <p:ph type="title"/>
          </p:nvPr>
        </p:nvSpPr>
        <p:spPr>
          <a:xfrm>
            <a:off x="351064" y="385004"/>
            <a:ext cx="8450036" cy="589032"/>
          </a:xfrm>
          <a:prstGeom prst="rect">
            <a:avLst/>
          </a:prstGeom>
        </p:spPr>
        <p:txBody>
          <a:bodyPr vert="horz" lIns="91440" tIns="45720" rIns="91440" bIns="45720" rtlCol="0" anchor="ctr">
            <a:normAutofit/>
          </a:bodyPr>
          <a:lstStyle/>
          <a:p>
            <a:r>
              <a:rPr lang="en-US" dirty="0"/>
              <a:t>Click to edit Master slide title</a:t>
            </a:r>
          </a:p>
        </p:txBody>
      </p:sp>
      <p:sp>
        <p:nvSpPr>
          <p:cNvPr id="3" name="Text Placeholder 2">
            <a:extLst>
              <a:ext uri="{FF2B5EF4-FFF2-40B4-BE49-F238E27FC236}">
                <a16:creationId xmlns:a16="http://schemas.microsoft.com/office/drawing/2014/main" id="{41FD4295-B2CD-F1FF-F99B-B267D1740FB9}"/>
              </a:ext>
            </a:extLst>
          </p:cNvPr>
          <p:cNvSpPr>
            <a:spLocks noGrp="1"/>
          </p:cNvSpPr>
          <p:nvPr>
            <p:ph type="body" idx="1"/>
          </p:nvPr>
        </p:nvSpPr>
        <p:spPr>
          <a:xfrm>
            <a:off x="351064" y="1192696"/>
            <a:ext cx="8450036" cy="48379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4" name="Footer Placeholder 4">
            <a:extLst>
              <a:ext uri="{FF2B5EF4-FFF2-40B4-BE49-F238E27FC236}">
                <a16:creationId xmlns:a16="http://schemas.microsoft.com/office/drawing/2014/main" id="{E191C2C5-CAF1-3874-A893-892353627C65}"/>
              </a:ext>
            </a:extLst>
          </p:cNvPr>
          <p:cNvSpPr>
            <a:spLocks noGrp="1"/>
          </p:cNvSpPr>
          <p:nvPr>
            <p:ph type="ftr" sz="quarter" idx="3"/>
          </p:nvPr>
        </p:nvSpPr>
        <p:spPr>
          <a:xfrm>
            <a:off x="2514600" y="633603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5">
            <a:extLst>
              <a:ext uri="{FF2B5EF4-FFF2-40B4-BE49-F238E27FC236}">
                <a16:creationId xmlns:a16="http://schemas.microsoft.com/office/drawing/2014/main" id="{557D5ADD-79DF-BF6B-2ECC-B0AE9E6731A1}"/>
              </a:ext>
            </a:extLst>
          </p:cNvPr>
          <p:cNvSpPr>
            <a:spLocks noGrp="1"/>
          </p:cNvSpPr>
          <p:nvPr>
            <p:ph type="sldNum" sz="quarter" idx="4"/>
          </p:nvPr>
        </p:nvSpPr>
        <p:spPr>
          <a:xfrm>
            <a:off x="7894124" y="6336714"/>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825614813"/>
      </p:ext>
    </p:extLst>
  </p:cSld>
  <p:clrMap bg1="lt1" tx1="dk1" bg2="lt2" tx2="dk2" accent1="accent1" accent2="accent2" accent3="accent3" accent4="accent4" accent5="accent5" accent6="accent6" hlink="hlink" folHlink="folHlink"/>
  <p:sldLayoutIdLst>
    <p:sldLayoutId id="2147483649" r:id="rId1"/>
    <p:sldLayoutId id="2147483686" r:id="rId2"/>
    <p:sldLayoutId id="2147483702" r:id="rId3"/>
    <p:sldLayoutId id="2147483708" r:id="rId4"/>
    <p:sldLayoutId id="2147483687" r:id="rId5"/>
    <p:sldLayoutId id="2147483714" r:id="rId6"/>
    <p:sldLayoutId id="2147483688" r:id="rId7"/>
    <p:sldLayoutId id="2147483650" r:id="rId8"/>
    <p:sldLayoutId id="2147483701" r:id="rId9"/>
    <p:sldLayoutId id="2147483711" r:id="rId10"/>
    <p:sldLayoutId id="2147483712" r:id="rId11"/>
    <p:sldLayoutId id="2147483656" r:id="rId12"/>
    <p:sldLayoutId id="2147483706" r:id="rId13"/>
    <p:sldLayoutId id="2147483705" r:id="rId14"/>
    <p:sldLayoutId id="2147483707" r:id="rId15"/>
    <p:sldLayoutId id="2147483713" r:id="rId16"/>
    <p:sldLayoutId id="2147483709" r:id="rId17"/>
    <p:sldLayoutId id="2147483710" r:id="rId18"/>
    <p:sldLayoutId id="2147483653" r:id="rId19"/>
    <p:sldLayoutId id="2147483690" r:id="rId20"/>
    <p:sldLayoutId id="2147483704" r:id="rId21"/>
    <p:sldLayoutId id="2147483692" r:id="rId22"/>
    <p:sldLayoutId id="2147483693" r:id="rId23"/>
    <p:sldLayoutId id="2147483691" r:id="rId24"/>
    <p:sldLayoutId id="2147483703" r:id="rId25"/>
  </p:sldLayoutIdLst>
  <p:hf hdr="0" ftr="0" dt="0"/>
  <p:txStyles>
    <p:titleStyle>
      <a:lvl1pPr algn="l" defTabSz="685800" rtl="0" eaLnBrk="1" fontAlgn="t" latinLnBrk="0" hangingPunct="1">
        <a:lnSpc>
          <a:spcPct val="90000"/>
        </a:lnSpc>
        <a:spcBef>
          <a:spcPct val="0"/>
        </a:spcBef>
        <a:buNone/>
        <a:defRPr lang="en-US" sz="3600" b="0" i="1" kern="1200" cap="none" baseline="0" dirty="0">
          <a:solidFill>
            <a:schemeClr val="tx1"/>
          </a:solidFill>
          <a:latin typeface="Franklin Gothic Medium Cond" panose="020B06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Wingdings" pitchFamily="2" charset="2"/>
        <a:buChar char="§"/>
        <a:defRPr sz="1800" b="0" i="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pitchFamily="2" charset="2"/>
        <a:buChar char="§"/>
        <a:defRPr sz="1700" b="0" i="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pitchFamily="2" charset="2"/>
        <a:buChar char="§"/>
        <a:defRPr sz="1600" b="0" i="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pitchFamily="2" charset="2"/>
        <a:buChar char="§"/>
        <a:defRPr sz="120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Wingdings" pitchFamily="2" charset="2"/>
        <a:buNone/>
        <a:defRPr sz="10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mailto:tursem@purdue.edu"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F5C31-F237-A257-F3DF-6E1D5889D309}"/>
              </a:ext>
            </a:extLst>
          </p:cNvPr>
          <p:cNvSpPr>
            <a:spLocks noGrp="1"/>
          </p:cNvSpPr>
          <p:nvPr>
            <p:ph type="title"/>
          </p:nvPr>
        </p:nvSpPr>
        <p:spPr>
          <a:xfrm>
            <a:off x="520700" y="2017643"/>
            <a:ext cx="7430603" cy="583733"/>
          </a:xfrm>
        </p:spPr>
        <p:txBody>
          <a:bodyPr/>
          <a:lstStyle/>
          <a:p>
            <a:r>
              <a:rPr lang="en-US" dirty="0"/>
              <a:t>Graduate and Professional Education</a:t>
            </a:r>
          </a:p>
        </p:txBody>
      </p:sp>
      <p:sp>
        <p:nvSpPr>
          <p:cNvPr id="3" name="Text Placeholder 2">
            <a:extLst>
              <a:ext uri="{FF2B5EF4-FFF2-40B4-BE49-F238E27FC236}">
                <a16:creationId xmlns:a16="http://schemas.microsoft.com/office/drawing/2014/main" id="{D5245634-7826-E36E-548E-F004B596E27A}"/>
              </a:ext>
            </a:extLst>
          </p:cNvPr>
          <p:cNvSpPr>
            <a:spLocks noGrp="1"/>
          </p:cNvSpPr>
          <p:nvPr>
            <p:ph type="body" sz="quarter" idx="10"/>
          </p:nvPr>
        </p:nvSpPr>
        <p:spPr>
          <a:xfrm>
            <a:off x="767442" y="3201347"/>
            <a:ext cx="7183861" cy="449263"/>
          </a:xfrm>
        </p:spPr>
        <p:txBody>
          <a:bodyPr/>
          <a:lstStyle/>
          <a:p>
            <a:r>
              <a:rPr lang="en-US" dirty="0"/>
              <a:t>Tamara Kinzer-</a:t>
            </a:r>
            <a:r>
              <a:rPr lang="en-US" dirty="0" err="1"/>
              <a:t>Ursem</a:t>
            </a:r>
            <a:r>
              <a:rPr lang="en-US" dirty="0"/>
              <a:t>, </a:t>
            </a:r>
          </a:p>
          <a:p>
            <a:r>
              <a:rPr lang="en-US" dirty="0"/>
              <a:t>Marta E. Gross Assoc. Prof. of Biomedical Engineering</a:t>
            </a:r>
          </a:p>
          <a:p>
            <a:r>
              <a:rPr lang="en-US" dirty="0"/>
              <a:t>Assoc. Dean of Graduate and Professional Education</a:t>
            </a:r>
          </a:p>
        </p:txBody>
      </p:sp>
      <p:sp>
        <p:nvSpPr>
          <p:cNvPr id="4" name="Text Placeholder 3">
            <a:extLst>
              <a:ext uri="{FF2B5EF4-FFF2-40B4-BE49-F238E27FC236}">
                <a16:creationId xmlns:a16="http://schemas.microsoft.com/office/drawing/2014/main" id="{88669C66-D4AF-81E0-6D0A-0CCBE632949B}"/>
              </a:ext>
            </a:extLst>
          </p:cNvPr>
          <p:cNvSpPr>
            <a:spLocks noGrp="1"/>
          </p:cNvSpPr>
          <p:nvPr>
            <p:ph type="body" sz="quarter" idx="11"/>
          </p:nvPr>
        </p:nvSpPr>
        <p:spPr>
          <a:xfrm>
            <a:off x="767442" y="4495849"/>
            <a:ext cx="7183861" cy="449263"/>
          </a:xfrm>
        </p:spPr>
        <p:txBody>
          <a:bodyPr/>
          <a:lstStyle/>
          <a:p>
            <a:r>
              <a:rPr lang="en-US" dirty="0"/>
              <a:t>02/28/2024</a:t>
            </a:r>
          </a:p>
        </p:txBody>
      </p:sp>
    </p:spTree>
    <p:extLst>
      <p:ext uri="{BB962C8B-B14F-4D97-AF65-F5344CB8AC3E}">
        <p14:creationId xmlns:p14="http://schemas.microsoft.com/office/powerpoint/2010/main" val="3219445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C218A17-096C-AED1-C745-D58ECF2EFEFF}"/>
              </a:ext>
            </a:extLst>
          </p:cNvPr>
          <p:cNvSpPr>
            <a:spLocks noGrp="1"/>
          </p:cNvSpPr>
          <p:nvPr>
            <p:ph type="body" sz="quarter" idx="11"/>
          </p:nvPr>
        </p:nvSpPr>
        <p:spPr>
          <a:xfrm>
            <a:off x="767442" y="2471420"/>
            <a:ext cx="7144105" cy="1478280"/>
          </a:xfrm>
        </p:spPr>
        <p:txBody>
          <a:bodyPr>
            <a:normAutofit/>
          </a:bodyPr>
          <a:lstStyle/>
          <a:p>
            <a:pPr algn="ctr"/>
            <a:endParaRPr lang="en-US" sz="2000" dirty="0"/>
          </a:p>
          <a:p>
            <a:r>
              <a:rPr lang="en-US" sz="2000" dirty="0"/>
              <a:t>New Programs, Revenue Share Model and Shared Governance Structures</a:t>
            </a:r>
          </a:p>
          <a:p>
            <a:pPr>
              <a:lnSpc>
                <a:spcPct val="100000"/>
              </a:lnSpc>
            </a:pPr>
            <a:endParaRPr lang="en-US" dirty="0"/>
          </a:p>
          <a:p>
            <a:pPr>
              <a:lnSpc>
                <a:spcPct val="100000"/>
              </a:lnSpc>
            </a:pPr>
            <a:endParaRPr lang="en-US" dirty="0"/>
          </a:p>
          <a:p>
            <a:endParaRPr lang="en-US" dirty="0"/>
          </a:p>
        </p:txBody>
      </p:sp>
      <p:sp>
        <p:nvSpPr>
          <p:cNvPr id="9" name="Title 8">
            <a:extLst>
              <a:ext uri="{FF2B5EF4-FFF2-40B4-BE49-F238E27FC236}">
                <a16:creationId xmlns:a16="http://schemas.microsoft.com/office/drawing/2014/main" id="{D2480151-6677-4F75-B911-1C4FD51BCA4E}"/>
              </a:ext>
            </a:extLst>
          </p:cNvPr>
          <p:cNvSpPr>
            <a:spLocks noGrp="1"/>
          </p:cNvSpPr>
          <p:nvPr>
            <p:ph type="title"/>
          </p:nvPr>
        </p:nvSpPr>
        <p:spPr>
          <a:xfrm>
            <a:off x="767442" y="1783080"/>
            <a:ext cx="7545978" cy="1018735"/>
          </a:xfrm>
        </p:spPr>
        <p:txBody>
          <a:bodyPr/>
          <a:lstStyle/>
          <a:p>
            <a:r>
              <a:rPr lang="en-US" dirty="0"/>
              <a:t>Professional Masters Programs</a:t>
            </a:r>
          </a:p>
        </p:txBody>
      </p:sp>
    </p:spTree>
    <p:extLst>
      <p:ext uri="{BB962C8B-B14F-4D97-AF65-F5344CB8AC3E}">
        <p14:creationId xmlns:p14="http://schemas.microsoft.com/office/powerpoint/2010/main" val="4154997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D86F9-7CCF-A4CC-2EA9-309484ECACB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4F9A27-9EE2-04B7-7A3D-7F851DA7C493}"/>
              </a:ext>
            </a:extLst>
          </p:cNvPr>
          <p:cNvSpPr>
            <a:spLocks noGrp="1"/>
          </p:cNvSpPr>
          <p:nvPr>
            <p:ph type="body" sz="quarter" idx="11"/>
          </p:nvPr>
        </p:nvSpPr>
        <p:spPr>
          <a:xfrm>
            <a:off x="166456" y="736448"/>
            <a:ext cx="7669952" cy="274320"/>
          </a:xfrm>
        </p:spPr>
        <p:txBody>
          <a:bodyPr/>
          <a:lstStyle/>
          <a:p>
            <a:r>
              <a:rPr lang="en-US" dirty="0"/>
              <a:t>IDE % distribution on a per student per credit hour basis</a:t>
            </a:r>
          </a:p>
        </p:txBody>
      </p:sp>
      <p:sp>
        <p:nvSpPr>
          <p:cNvPr id="4" name="Title 3">
            <a:extLst>
              <a:ext uri="{FF2B5EF4-FFF2-40B4-BE49-F238E27FC236}">
                <a16:creationId xmlns:a16="http://schemas.microsoft.com/office/drawing/2014/main" id="{4AD4ED39-30FC-5F00-735F-9474640C3558}"/>
              </a:ext>
            </a:extLst>
          </p:cNvPr>
          <p:cNvSpPr>
            <a:spLocks noGrp="1"/>
          </p:cNvSpPr>
          <p:nvPr>
            <p:ph type="title"/>
          </p:nvPr>
        </p:nvSpPr>
        <p:spPr>
          <a:xfrm>
            <a:off x="274320" y="234610"/>
            <a:ext cx="8703224" cy="728073"/>
          </a:xfrm>
        </p:spPr>
        <p:txBody>
          <a:bodyPr>
            <a:normAutofit/>
          </a:bodyPr>
          <a:lstStyle/>
          <a:p>
            <a:r>
              <a:rPr lang="en-US" sz="2400" b="1" dirty="0">
                <a:latin typeface="Arial" panose="020B0604020202020204" pitchFamily="34" charset="0"/>
                <a:cs typeface="Arial" panose="020B0604020202020204" pitchFamily="34" charset="0"/>
              </a:rPr>
              <a:t>IDE-PMP Revenue Share</a:t>
            </a:r>
          </a:p>
        </p:txBody>
      </p:sp>
      <p:sp>
        <p:nvSpPr>
          <p:cNvPr id="5" name="Slide Number Placeholder 4">
            <a:extLst>
              <a:ext uri="{FF2B5EF4-FFF2-40B4-BE49-F238E27FC236}">
                <a16:creationId xmlns:a16="http://schemas.microsoft.com/office/drawing/2014/main" id="{64EC31CA-1689-2393-54CD-99BF5DD467DA}"/>
              </a:ext>
            </a:extLst>
          </p:cNvPr>
          <p:cNvSpPr>
            <a:spLocks noGrp="1"/>
          </p:cNvSpPr>
          <p:nvPr>
            <p:ph type="sldNum" sz="quarter" idx="19"/>
          </p:nvPr>
        </p:nvSpPr>
        <p:spPr>
          <a:xfrm>
            <a:off x="7914444" y="5986194"/>
            <a:ext cx="914400" cy="320040"/>
          </a:xfrm>
        </p:spPr>
        <p:txBody>
          <a:bodyPr/>
          <a:lstStyle/>
          <a:p>
            <a:fld id="{6D22F896-40B5-4ADD-8801-0D06FADFA095}" type="slidenum">
              <a:rPr lang="en-US" smtClean="0"/>
              <a:pPr/>
              <a:t>11</a:t>
            </a:fld>
            <a:endParaRPr lang="en-US" dirty="0"/>
          </a:p>
        </p:txBody>
      </p:sp>
      <p:grpSp>
        <p:nvGrpSpPr>
          <p:cNvPr id="18" name="Group 17">
            <a:extLst>
              <a:ext uri="{FF2B5EF4-FFF2-40B4-BE49-F238E27FC236}">
                <a16:creationId xmlns:a16="http://schemas.microsoft.com/office/drawing/2014/main" id="{9B183AA8-F7A1-AB7E-150B-4E11033EC2B1}"/>
              </a:ext>
            </a:extLst>
          </p:cNvPr>
          <p:cNvGrpSpPr/>
          <p:nvPr/>
        </p:nvGrpSpPr>
        <p:grpSpPr>
          <a:xfrm>
            <a:off x="530940" y="1204756"/>
            <a:ext cx="5187553" cy="2702845"/>
            <a:chOff x="443882" y="1557868"/>
            <a:chExt cx="4594917" cy="3142696"/>
          </a:xfrm>
        </p:grpSpPr>
        <p:grpSp>
          <p:nvGrpSpPr>
            <p:cNvPr id="12" name="Group 11">
              <a:extLst>
                <a:ext uri="{FF2B5EF4-FFF2-40B4-BE49-F238E27FC236}">
                  <a16:creationId xmlns:a16="http://schemas.microsoft.com/office/drawing/2014/main" id="{5CA2B162-F790-986D-E338-FC59E991861D}"/>
                </a:ext>
              </a:extLst>
            </p:cNvPr>
            <p:cNvGrpSpPr/>
            <p:nvPr/>
          </p:nvGrpSpPr>
          <p:grpSpPr>
            <a:xfrm>
              <a:off x="443882" y="1557868"/>
              <a:ext cx="967667" cy="3142696"/>
              <a:chOff x="1890944" y="1593379"/>
              <a:chExt cx="587400" cy="3142696"/>
            </a:xfrm>
          </p:grpSpPr>
          <p:sp>
            <p:nvSpPr>
              <p:cNvPr id="6" name="Rectangle 5">
                <a:extLst>
                  <a:ext uri="{FF2B5EF4-FFF2-40B4-BE49-F238E27FC236}">
                    <a16:creationId xmlns:a16="http://schemas.microsoft.com/office/drawing/2014/main" id="{C05BF466-461C-F230-7241-56EF21F34586}"/>
                  </a:ext>
                </a:extLst>
              </p:cNvPr>
              <p:cNvSpPr/>
              <p:nvPr/>
            </p:nvSpPr>
            <p:spPr>
              <a:xfrm>
                <a:off x="1890944" y="1593379"/>
                <a:ext cx="585926" cy="107020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30%</a:t>
                </a:r>
              </a:p>
            </p:txBody>
          </p:sp>
          <p:sp>
            <p:nvSpPr>
              <p:cNvPr id="8" name="Rectangle 7">
                <a:extLst>
                  <a:ext uri="{FF2B5EF4-FFF2-40B4-BE49-F238E27FC236}">
                    <a16:creationId xmlns:a16="http://schemas.microsoft.com/office/drawing/2014/main" id="{5500874B-D362-1D7C-85EE-1D93D7B27DB7}"/>
                  </a:ext>
                </a:extLst>
              </p:cNvPr>
              <p:cNvSpPr/>
              <p:nvPr/>
            </p:nvSpPr>
            <p:spPr>
              <a:xfrm>
                <a:off x="1890944" y="3554726"/>
                <a:ext cx="585926" cy="1181349"/>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45%</a:t>
                </a:r>
              </a:p>
            </p:txBody>
          </p:sp>
          <p:sp>
            <p:nvSpPr>
              <p:cNvPr id="11" name="Rectangle 10">
                <a:extLst>
                  <a:ext uri="{FF2B5EF4-FFF2-40B4-BE49-F238E27FC236}">
                    <a16:creationId xmlns:a16="http://schemas.microsoft.com/office/drawing/2014/main" id="{B156EC14-BDFC-4D3E-AEB1-B181833938D4}"/>
                  </a:ext>
                </a:extLst>
              </p:cNvPr>
              <p:cNvSpPr/>
              <p:nvPr/>
            </p:nvSpPr>
            <p:spPr>
              <a:xfrm>
                <a:off x="1892418" y="2671665"/>
                <a:ext cx="585926" cy="15330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5%</a:t>
                </a:r>
              </a:p>
            </p:txBody>
          </p:sp>
        </p:grpSp>
        <p:sp>
          <p:nvSpPr>
            <p:cNvPr id="13" name="TextBox 12">
              <a:extLst>
                <a:ext uri="{FF2B5EF4-FFF2-40B4-BE49-F238E27FC236}">
                  <a16:creationId xmlns:a16="http://schemas.microsoft.com/office/drawing/2014/main" id="{6DBC8E0E-6814-1C32-1D69-066A10191639}"/>
                </a:ext>
              </a:extLst>
            </p:cNvPr>
            <p:cNvSpPr txBox="1"/>
            <p:nvPr/>
          </p:nvSpPr>
          <p:spPr>
            <a:xfrm>
              <a:off x="1409121" y="1860109"/>
              <a:ext cx="3629678" cy="393649"/>
            </a:xfrm>
            <a:prstGeom prst="rect">
              <a:avLst/>
            </a:prstGeom>
            <a:noFill/>
          </p:spPr>
          <p:txBody>
            <a:bodyPr wrap="square" rtlCol="0">
              <a:spAutoFit/>
            </a:bodyPr>
            <a:lstStyle/>
            <a:p>
              <a:r>
                <a:rPr lang="en-US" sz="1600" dirty="0"/>
                <a:t>Univ Central Admin (registrar/bursar </a:t>
              </a:r>
              <a:r>
                <a:rPr lang="en-US" sz="1600" dirty="0" err="1"/>
                <a:t>etc</a:t>
              </a:r>
              <a:r>
                <a:rPr lang="en-US" sz="1600" dirty="0"/>
                <a:t>)</a:t>
              </a:r>
            </a:p>
          </p:txBody>
        </p:sp>
        <p:sp>
          <p:nvSpPr>
            <p:cNvPr id="14" name="TextBox 13">
              <a:extLst>
                <a:ext uri="{FF2B5EF4-FFF2-40B4-BE49-F238E27FC236}">
                  <a16:creationId xmlns:a16="http://schemas.microsoft.com/office/drawing/2014/main" id="{83CAD353-4A7C-65D9-BEA5-706907F5695F}"/>
                </a:ext>
              </a:extLst>
            </p:cNvPr>
            <p:cNvSpPr txBox="1"/>
            <p:nvPr/>
          </p:nvSpPr>
          <p:spPr>
            <a:xfrm>
              <a:off x="1409121" y="2505462"/>
              <a:ext cx="3389661" cy="393649"/>
            </a:xfrm>
            <a:prstGeom prst="rect">
              <a:avLst/>
            </a:prstGeom>
            <a:noFill/>
          </p:spPr>
          <p:txBody>
            <a:bodyPr wrap="square" rtlCol="0">
              <a:spAutoFit/>
            </a:bodyPr>
            <a:lstStyle/>
            <a:p>
              <a:r>
                <a:rPr lang="en-US" sz="1600" dirty="0"/>
                <a:t>University and differential fees</a:t>
              </a:r>
            </a:p>
          </p:txBody>
        </p:sp>
      </p:grpSp>
      <p:sp>
        <p:nvSpPr>
          <p:cNvPr id="20" name="TextBox 19">
            <a:extLst>
              <a:ext uri="{FF2B5EF4-FFF2-40B4-BE49-F238E27FC236}">
                <a16:creationId xmlns:a16="http://schemas.microsoft.com/office/drawing/2014/main" id="{6035F9A1-CF53-F8CF-C522-FBF2F328450D}"/>
              </a:ext>
            </a:extLst>
          </p:cNvPr>
          <p:cNvSpPr txBox="1"/>
          <p:nvPr/>
        </p:nvSpPr>
        <p:spPr>
          <a:xfrm>
            <a:off x="315156" y="4038681"/>
            <a:ext cx="8447174" cy="2369880"/>
          </a:xfrm>
          <a:prstGeom prst="rect">
            <a:avLst/>
          </a:prstGeom>
          <a:noFill/>
        </p:spPr>
        <p:txBody>
          <a:bodyPr wrap="square" rtlCol="0">
            <a:spAutoFit/>
          </a:bodyPr>
          <a:lstStyle/>
          <a:p>
            <a:pPr>
              <a:spcAft>
                <a:spcPts val="600"/>
              </a:spcAft>
            </a:pPr>
            <a:r>
              <a:rPr lang="en-US" sz="1600" b="1" dirty="0"/>
              <a:t>Program advantages</a:t>
            </a:r>
          </a:p>
          <a:p>
            <a:pPr marL="214313" indent="-214313">
              <a:spcAft>
                <a:spcPts val="600"/>
              </a:spcAft>
              <a:buFont typeface="Arial" panose="020B0604020202020204" pitchFamily="34" charset="0"/>
              <a:buChar char="•"/>
            </a:pPr>
            <a:r>
              <a:rPr lang="en-US" sz="1600" b="1" u="sng" dirty="0"/>
              <a:t>For students: </a:t>
            </a:r>
            <a:r>
              <a:rPr lang="en-US" sz="1600" dirty="0"/>
              <a:t>unique and nimble degree program with project courses, faculty mentoring, professional development and experiential activities. </a:t>
            </a:r>
          </a:p>
          <a:p>
            <a:pPr marL="214313" indent="-214313">
              <a:spcAft>
                <a:spcPts val="600"/>
              </a:spcAft>
              <a:buFont typeface="Arial" panose="020B0604020202020204" pitchFamily="34" charset="0"/>
              <a:buChar char="•"/>
            </a:pPr>
            <a:r>
              <a:rPr lang="en-US" sz="1600" b="1" u="sng" dirty="0"/>
              <a:t>For unit heads</a:t>
            </a:r>
            <a:r>
              <a:rPr lang="en-US" sz="1600" u="sng" dirty="0"/>
              <a:t>: </a:t>
            </a:r>
            <a:r>
              <a:rPr lang="en-US" sz="1600" dirty="0"/>
              <a:t>$657 per student per credit hour.  For comparison: Krannert receives $650/credit hour and Purdue Online ~$600</a:t>
            </a:r>
          </a:p>
          <a:p>
            <a:pPr marL="214313" indent="-214313">
              <a:spcAft>
                <a:spcPts val="600"/>
              </a:spcAft>
              <a:buFont typeface="Arial" panose="020B0604020202020204" pitchFamily="34" charset="0"/>
              <a:buChar char="•"/>
            </a:pPr>
            <a:r>
              <a:rPr lang="en-US" sz="1600" dirty="0"/>
              <a:t>For every 60 credit hours taught by your faculty (= 20 IDE students enrolled in a 3 credit class), unit receives $39,420</a:t>
            </a:r>
          </a:p>
          <a:p>
            <a:pPr>
              <a:spcAft>
                <a:spcPts val="600"/>
              </a:spcAft>
            </a:pPr>
            <a:endParaRPr lang="en-US" sz="1600" dirty="0"/>
          </a:p>
        </p:txBody>
      </p:sp>
      <p:sp>
        <p:nvSpPr>
          <p:cNvPr id="3" name="Rectangle 2">
            <a:extLst>
              <a:ext uri="{FF2B5EF4-FFF2-40B4-BE49-F238E27FC236}">
                <a16:creationId xmlns:a16="http://schemas.microsoft.com/office/drawing/2014/main" id="{0E415981-5182-94A0-E6EC-7874D5A6A7C5}"/>
              </a:ext>
            </a:extLst>
          </p:cNvPr>
          <p:cNvSpPr/>
          <p:nvPr/>
        </p:nvSpPr>
        <p:spPr>
          <a:xfrm>
            <a:off x="530940" y="2273356"/>
            <a:ext cx="1089732" cy="617174"/>
          </a:xfrm>
          <a:prstGeom prst="rect">
            <a:avLst/>
          </a:prstGeom>
          <a:solidFill>
            <a:srgbClr val="7030A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dirty="0"/>
              <a:t>20%</a:t>
            </a:r>
          </a:p>
        </p:txBody>
      </p:sp>
      <p:sp>
        <p:nvSpPr>
          <p:cNvPr id="21" name="TextBox 20">
            <a:extLst>
              <a:ext uri="{FF2B5EF4-FFF2-40B4-BE49-F238E27FC236}">
                <a16:creationId xmlns:a16="http://schemas.microsoft.com/office/drawing/2014/main" id="{A6D8450B-FE1E-D907-741D-F3744CBA0043}"/>
              </a:ext>
            </a:extLst>
          </p:cNvPr>
          <p:cNvSpPr txBox="1"/>
          <p:nvPr/>
        </p:nvSpPr>
        <p:spPr>
          <a:xfrm>
            <a:off x="1642976" y="2404283"/>
            <a:ext cx="6970084" cy="769441"/>
          </a:xfrm>
          <a:prstGeom prst="rect">
            <a:avLst/>
          </a:prstGeom>
          <a:noFill/>
        </p:spPr>
        <p:txBody>
          <a:bodyPr wrap="square" rtlCol="0">
            <a:spAutoFit/>
          </a:bodyPr>
          <a:lstStyle/>
          <a:p>
            <a:r>
              <a:rPr lang="en-US" sz="1600" dirty="0"/>
              <a:t>Program administration </a:t>
            </a:r>
            <a:r>
              <a:rPr lang="en-US" sz="1400" dirty="0"/>
              <a:t>(staff to support professional development, admissions, academic and career advising, marketing and media; funds for curricular development and academic activities)</a:t>
            </a:r>
            <a:endParaRPr lang="en-US" sz="1600" dirty="0"/>
          </a:p>
        </p:txBody>
      </p:sp>
      <p:sp>
        <p:nvSpPr>
          <p:cNvPr id="26" name="TextBox 25">
            <a:extLst>
              <a:ext uri="{FF2B5EF4-FFF2-40B4-BE49-F238E27FC236}">
                <a16:creationId xmlns:a16="http://schemas.microsoft.com/office/drawing/2014/main" id="{245DAA6D-3B48-7184-4B4E-7C460F06E854}"/>
              </a:ext>
            </a:extLst>
          </p:cNvPr>
          <p:cNvSpPr txBox="1"/>
          <p:nvPr/>
        </p:nvSpPr>
        <p:spPr>
          <a:xfrm>
            <a:off x="1620672" y="3247604"/>
            <a:ext cx="6293772" cy="338554"/>
          </a:xfrm>
          <a:prstGeom prst="rect">
            <a:avLst/>
          </a:prstGeom>
          <a:noFill/>
        </p:spPr>
        <p:txBody>
          <a:bodyPr wrap="square" rtlCol="0">
            <a:spAutoFit/>
          </a:bodyPr>
          <a:lstStyle/>
          <a:p>
            <a:r>
              <a:rPr lang="en-US" sz="1600" dirty="0"/>
              <a:t>Departmental units teaching the classes </a:t>
            </a:r>
            <a:r>
              <a:rPr lang="en-US" sz="1400" dirty="0"/>
              <a:t>($657 per student per credit hour)</a:t>
            </a:r>
            <a:endParaRPr lang="en-US" sz="1600" dirty="0"/>
          </a:p>
        </p:txBody>
      </p:sp>
    </p:spTree>
    <p:extLst>
      <p:ext uri="{BB962C8B-B14F-4D97-AF65-F5344CB8AC3E}">
        <p14:creationId xmlns:p14="http://schemas.microsoft.com/office/powerpoint/2010/main" val="1492826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11328C5-27CB-C45B-0582-58F3CF70B30F}"/>
              </a:ext>
            </a:extLst>
          </p:cNvPr>
          <p:cNvSpPr>
            <a:spLocks noGrp="1"/>
          </p:cNvSpPr>
          <p:nvPr>
            <p:ph type="body" sz="quarter" idx="10"/>
          </p:nvPr>
        </p:nvSpPr>
        <p:spPr>
          <a:xfrm>
            <a:off x="246259" y="1128760"/>
            <a:ext cx="8582585" cy="5150120"/>
          </a:xfrm>
        </p:spPr>
        <p:txBody>
          <a:bodyPr/>
          <a:lstStyle/>
          <a:p>
            <a:r>
              <a:rPr lang="en-US" sz="2000" b="1" u="sng" dirty="0"/>
              <a:t>Academic units</a:t>
            </a:r>
          </a:p>
          <a:p>
            <a:pPr marL="514350" lvl="1" indent="-257175">
              <a:buFont typeface="Arial" panose="020B0604020202020204" pitchFamily="34" charset="0"/>
              <a:buChar char="•"/>
            </a:pPr>
            <a:r>
              <a:rPr lang="en-US" sz="1600" dirty="0"/>
              <a:t>Units will allow IDE, MEM, and MBT students access to courses (must meet pre-</a:t>
            </a:r>
            <a:r>
              <a:rPr lang="en-US" sz="1600" dirty="0" err="1"/>
              <a:t>reqs</a:t>
            </a:r>
            <a:r>
              <a:rPr lang="en-US" sz="1600" dirty="0"/>
              <a:t>)</a:t>
            </a:r>
          </a:p>
          <a:p>
            <a:pPr marL="514350" lvl="1" indent="-257175">
              <a:buFont typeface="Arial" panose="020B0604020202020204" pitchFamily="34" charset="0"/>
              <a:buChar char="•"/>
            </a:pPr>
            <a:r>
              <a:rPr lang="en-US" sz="1600" dirty="0"/>
              <a:t>Units will be responsible for deploying TA/instructional resources as needed to accommodate PMP students in their classes</a:t>
            </a:r>
          </a:p>
          <a:p>
            <a:pPr marL="514350" lvl="1" indent="-257175">
              <a:buFont typeface="Arial" panose="020B0604020202020204" pitchFamily="34" charset="0"/>
              <a:buChar char="•"/>
            </a:pPr>
            <a:endParaRPr lang="en-US" sz="400" b="1" u="sng" dirty="0"/>
          </a:p>
          <a:p>
            <a:r>
              <a:rPr lang="en-US" sz="2000" b="1" u="sng" dirty="0"/>
              <a:t>IDE Curricular Faculty </a:t>
            </a:r>
            <a:r>
              <a:rPr lang="en-US" sz="2000" b="1" u="sng" dirty="0" err="1"/>
              <a:t>Committe</a:t>
            </a:r>
            <a:endParaRPr lang="en-US" sz="2000" b="1" u="sng" dirty="0"/>
          </a:p>
          <a:p>
            <a:pPr marL="514350" lvl="1" indent="-257175">
              <a:buFont typeface="Arial" panose="020B0604020202020204" pitchFamily="34" charset="0"/>
              <a:buChar char="•"/>
            </a:pPr>
            <a:r>
              <a:rPr lang="en-US" sz="1600" dirty="0"/>
              <a:t>Participate in faculty advisory committee (2 to 3 year service commitment) </a:t>
            </a:r>
          </a:p>
          <a:p>
            <a:pPr marL="514350" lvl="1" indent="-257175">
              <a:buFont typeface="Arial" panose="020B0604020202020204" pitchFamily="34" charset="0"/>
              <a:buChar char="•"/>
            </a:pPr>
            <a:r>
              <a:rPr lang="en-US" sz="1600" dirty="0"/>
              <a:t>Maintain an external industry/curricular advisory board</a:t>
            </a:r>
          </a:p>
          <a:p>
            <a:pPr marL="514350" lvl="1" indent="-257175">
              <a:buFont typeface="Arial" panose="020B0604020202020204" pitchFamily="34" charset="0"/>
              <a:buChar char="•"/>
            </a:pPr>
            <a:r>
              <a:rPr lang="en-US" sz="1600" dirty="0"/>
              <a:t>Affiliated faculty help review and adapt curriculum, teach IDE-relevant classes within academic units for the benefit of academic unit and research areas, and mentor student projects </a:t>
            </a:r>
          </a:p>
          <a:p>
            <a:pPr marL="257175" lvl="1"/>
            <a:r>
              <a:rPr lang="en-US" sz="1400" dirty="0"/>
              <a:t> </a:t>
            </a:r>
          </a:p>
          <a:p>
            <a:r>
              <a:rPr lang="en-US" sz="2000" b="1" u="sng" dirty="0"/>
              <a:t>College</a:t>
            </a:r>
          </a:p>
          <a:p>
            <a:pPr marL="514350" lvl="1" indent="-257175">
              <a:buFont typeface="Arial" panose="020B0604020202020204" pitchFamily="34" charset="0"/>
              <a:buChar char="•"/>
            </a:pPr>
            <a:r>
              <a:rPr lang="en-US" sz="1600" dirty="0" err="1"/>
              <a:t>CoE</a:t>
            </a:r>
            <a:r>
              <a:rPr lang="en-US" sz="1600" dirty="0"/>
              <a:t> will provide wrap-around services: recruitment, admissions, program marketing and communication, student onboarding, curriculum advising, career advising, and administrative support for professional development activities, support for projects, student conference/design competition travel, other experiential learning activities. At small scale, this will need to be subsidized by revenue from MEM and other </a:t>
            </a:r>
            <a:r>
              <a:rPr lang="en-US" sz="1600" dirty="0" err="1"/>
              <a:t>CoE</a:t>
            </a:r>
            <a:r>
              <a:rPr lang="en-US" sz="1600" dirty="0"/>
              <a:t> Programs.</a:t>
            </a:r>
          </a:p>
        </p:txBody>
      </p:sp>
      <p:sp>
        <p:nvSpPr>
          <p:cNvPr id="4" name="Title 3">
            <a:extLst>
              <a:ext uri="{FF2B5EF4-FFF2-40B4-BE49-F238E27FC236}">
                <a16:creationId xmlns:a16="http://schemas.microsoft.com/office/drawing/2014/main" id="{0A535570-A900-CF96-72FF-508DA89618A4}"/>
              </a:ext>
            </a:extLst>
          </p:cNvPr>
          <p:cNvSpPr>
            <a:spLocks noGrp="1"/>
          </p:cNvSpPr>
          <p:nvPr>
            <p:ph type="title"/>
          </p:nvPr>
        </p:nvSpPr>
        <p:spPr>
          <a:xfrm>
            <a:off x="246258" y="686885"/>
            <a:ext cx="7886700" cy="441875"/>
          </a:xfrm>
        </p:spPr>
        <p:txBody>
          <a:bodyPr>
            <a:normAutofit/>
          </a:bodyPr>
          <a:lstStyle/>
          <a:p>
            <a:r>
              <a:rPr lang="en-US" sz="2400" b="1" dirty="0">
                <a:latin typeface="Arial" panose="020B0604020202020204" pitchFamily="34" charset="0"/>
                <a:cs typeface="Arial" panose="020B0604020202020204" pitchFamily="34" charset="0"/>
              </a:rPr>
              <a:t>Shared Governance</a:t>
            </a:r>
          </a:p>
        </p:txBody>
      </p:sp>
      <p:sp>
        <p:nvSpPr>
          <p:cNvPr id="5" name="Slide Number Placeholder 4">
            <a:extLst>
              <a:ext uri="{FF2B5EF4-FFF2-40B4-BE49-F238E27FC236}">
                <a16:creationId xmlns:a16="http://schemas.microsoft.com/office/drawing/2014/main" id="{4F2A0AEC-D28E-3B88-FA29-898B784C539A}"/>
              </a:ext>
            </a:extLst>
          </p:cNvPr>
          <p:cNvSpPr>
            <a:spLocks noGrp="1"/>
          </p:cNvSpPr>
          <p:nvPr>
            <p:ph type="sldNum" sz="quarter" idx="19"/>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2733518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D86F9-7CCF-A4CC-2EA9-309484ECACB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4F9A27-9EE2-04B7-7A3D-7F851DA7C493}"/>
              </a:ext>
            </a:extLst>
          </p:cNvPr>
          <p:cNvSpPr>
            <a:spLocks noGrp="1"/>
          </p:cNvSpPr>
          <p:nvPr>
            <p:ph type="body" sz="quarter" idx="11"/>
          </p:nvPr>
        </p:nvSpPr>
        <p:spPr>
          <a:xfrm>
            <a:off x="166456" y="736448"/>
            <a:ext cx="7669952" cy="274320"/>
          </a:xfrm>
        </p:spPr>
        <p:txBody>
          <a:bodyPr/>
          <a:lstStyle/>
          <a:p>
            <a:r>
              <a:rPr lang="en-US" dirty="0"/>
              <a:t>Unit takes on program administration</a:t>
            </a:r>
          </a:p>
        </p:txBody>
      </p:sp>
      <p:sp>
        <p:nvSpPr>
          <p:cNvPr id="4" name="Title 3">
            <a:extLst>
              <a:ext uri="{FF2B5EF4-FFF2-40B4-BE49-F238E27FC236}">
                <a16:creationId xmlns:a16="http://schemas.microsoft.com/office/drawing/2014/main" id="{4AD4ED39-30FC-5F00-735F-9474640C3558}"/>
              </a:ext>
            </a:extLst>
          </p:cNvPr>
          <p:cNvSpPr>
            <a:spLocks noGrp="1"/>
          </p:cNvSpPr>
          <p:nvPr>
            <p:ph type="title"/>
          </p:nvPr>
        </p:nvSpPr>
        <p:spPr>
          <a:xfrm>
            <a:off x="274320" y="234610"/>
            <a:ext cx="8703224" cy="728073"/>
          </a:xfrm>
        </p:spPr>
        <p:txBody>
          <a:bodyPr>
            <a:normAutofit/>
          </a:bodyPr>
          <a:lstStyle/>
          <a:p>
            <a:r>
              <a:rPr lang="en-US" sz="2400" b="1" dirty="0">
                <a:latin typeface="Arial" panose="020B0604020202020204" pitchFamily="34" charset="0"/>
                <a:cs typeface="Arial" panose="020B0604020202020204" pitchFamily="34" charset="0"/>
              </a:rPr>
              <a:t>Unit operated “IDE”-PMP</a:t>
            </a:r>
          </a:p>
        </p:txBody>
      </p:sp>
      <p:sp>
        <p:nvSpPr>
          <p:cNvPr id="5" name="Slide Number Placeholder 4">
            <a:extLst>
              <a:ext uri="{FF2B5EF4-FFF2-40B4-BE49-F238E27FC236}">
                <a16:creationId xmlns:a16="http://schemas.microsoft.com/office/drawing/2014/main" id="{64EC31CA-1689-2393-54CD-99BF5DD467DA}"/>
              </a:ext>
            </a:extLst>
          </p:cNvPr>
          <p:cNvSpPr>
            <a:spLocks noGrp="1"/>
          </p:cNvSpPr>
          <p:nvPr>
            <p:ph type="sldNum" sz="quarter" idx="19"/>
          </p:nvPr>
        </p:nvSpPr>
        <p:spPr>
          <a:xfrm>
            <a:off x="7914444" y="5986194"/>
            <a:ext cx="914400" cy="320040"/>
          </a:xfrm>
        </p:spPr>
        <p:txBody>
          <a:bodyPr/>
          <a:lstStyle/>
          <a:p>
            <a:fld id="{6D22F896-40B5-4ADD-8801-0D06FADFA095}" type="slidenum">
              <a:rPr lang="en-US" smtClean="0"/>
              <a:pPr/>
              <a:t>13</a:t>
            </a:fld>
            <a:endParaRPr lang="en-US" dirty="0"/>
          </a:p>
        </p:txBody>
      </p:sp>
      <p:grpSp>
        <p:nvGrpSpPr>
          <p:cNvPr id="18" name="Group 17">
            <a:extLst>
              <a:ext uri="{FF2B5EF4-FFF2-40B4-BE49-F238E27FC236}">
                <a16:creationId xmlns:a16="http://schemas.microsoft.com/office/drawing/2014/main" id="{9B183AA8-F7A1-AB7E-150B-4E11033EC2B1}"/>
              </a:ext>
            </a:extLst>
          </p:cNvPr>
          <p:cNvGrpSpPr/>
          <p:nvPr/>
        </p:nvGrpSpPr>
        <p:grpSpPr>
          <a:xfrm>
            <a:off x="530940" y="1204756"/>
            <a:ext cx="5187553" cy="2702845"/>
            <a:chOff x="443882" y="1557868"/>
            <a:chExt cx="4594917" cy="3142696"/>
          </a:xfrm>
        </p:grpSpPr>
        <p:grpSp>
          <p:nvGrpSpPr>
            <p:cNvPr id="12" name="Group 11">
              <a:extLst>
                <a:ext uri="{FF2B5EF4-FFF2-40B4-BE49-F238E27FC236}">
                  <a16:creationId xmlns:a16="http://schemas.microsoft.com/office/drawing/2014/main" id="{5CA2B162-F790-986D-E338-FC59E991861D}"/>
                </a:ext>
              </a:extLst>
            </p:cNvPr>
            <p:cNvGrpSpPr/>
            <p:nvPr/>
          </p:nvGrpSpPr>
          <p:grpSpPr>
            <a:xfrm>
              <a:off x="443882" y="1557868"/>
              <a:ext cx="967667" cy="3142696"/>
              <a:chOff x="1890944" y="1593379"/>
              <a:chExt cx="587400" cy="3142696"/>
            </a:xfrm>
          </p:grpSpPr>
          <p:sp>
            <p:nvSpPr>
              <p:cNvPr id="6" name="Rectangle 5">
                <a:extLst>
                  <a:ext uri="{FF2B5EF4-FFF2-40B4-BE49-F238E27FC236}">
                    <a16:creationId xmlns:a16="http://schemas.microsoft.com/office/drawing/2014/main" id="{C05BF466-461C-F230-7241-56EF21F34586}"/>
                  </a:ext>
                </a:extLst>
              </p:cNvPr>
              <p:cNvSpPr/>
              <p:nvPr/>
            </p:nvSpPr>
            <p:spPr>
              <a:xfrm>
                <a:off x="1890944" y="1593379"/>
                <a:ext cx="585926" cy="107020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30%</a:t>
                </a:r>
              </a:p>
            </p:txBody>
          </p:sp>
          <p:sp>
            <p:nvSpPr>
              <p:cNvPr id="8" name="Rectangle 7">
                <a:extLst>
                  <a:ext uri="{FF2B5EF4-FFF2-40B4-BE49-F238E27FC236}">
                    <a16:creationId xmlns:a16="http://schemas.microsoft.com/office/drawing/2014/main" id="{5500874B-D362-1D7C-85EE-1D93D7B27DB7}"/>
                  </a:ext>
                </a:extLst>
              </p:cNvPr>
              <p:cNvSpPr/>
              <p:nvPr/>
            </p:nvSpPr>
            <p:spPr>
              <a:xfrm>
                <a:off x="1890944" y="2833049"/>
                <a:ext cx="585926" cy="190302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65%</a:t>
                </a:r>
              </a:p>
            </p:txBody>
          </p:sp>
          <p:sp>
            <p:nvSpPr>
              <p:cNvPr id="11" name="Rectangle 10">
                <a:extLst>
                  <a:ext uri="{FF2B5EF4-FFF2-40B4-BE49-F238E27FC236}">
                    <a16:creationId xmlns:a16="http://schemas.microsoft.com/office/drawing/2014/main" id="{B156EC14-BDFC-4D3E-AEB1-B181833938D4}"/>
                  </a:ext>
                </a:extLst>
              </p:cNvPr>
              <p:cNvSpPr/>
              <p:nvPr/>
            </p:nvSpPr>
            <p:spPr>
              <a:xfrm>
                <a:off x="1892418" y="2671665"/>
                <a:ext cx="585926" cy="15330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5%</a:t>
                </a:r>
              </a:p>
            </p:txBody>
          </p:sp>
        </p:grpSp>
        <p:sp>
          <p:nvSpPr>
            <p:cNvPr id="13" name="TextBox 12">
              <a:extLst>
                <a:ext uri="{FF2B5EF4-FFF2-40B4-BE49-F238E27FC236}">
                  <a16:creationId xmlns:a16="http://schemas.microsoft.com/office/drawing/2014/main" id="{6DBC8E0E-6814-1C32-1D69-066A10191639}"/>
                </a:ext>
              </a:extLst>
            </p:cNvPr>
            <p:cNvSpPr txBox="1"/>
            <p:nvPr/>
          </p:nvSpPr>
          <p:spPr>
            <a:xfrm>
              <a:off x="1409121" y="1860109"/>
              <a:ext cx="3629678" cy="393649"/>
            </a:xfrm>
            <a:prstGeom prst="rect">
              <a:avLst/>
            </a:prstGeom>
            <a:noFill/>
          </p:spPr>
          <p:txBody>
            <a:bodyPr wrap="square" rtlCol="0">
              <a:spAutoFit/>
            </a:bodyPr>
            <a:lstStyle/>
            <a:p>
              <a:r>
                <a:rPr lang="en-US" sz="1600" dirty="0"/>
                <a:t>Univ Central Admin (registrar/bursar </a:t>
              </a:r>
              <a:r>
                <a:rPr lang="en-US" sz="1600" dirty="0" err="1"/>
                <a:t>etc</a:t>
              </a:r>
              <a:r>
                <a:rPr lang="en-US" sz="1600" dirty="0"/>
                <a:t>)</a:t>
              </a:r>
            </a:p>
          </p:txBody>
        </p:sp>
        <p:sp>
          <p:nvSpPr>
            <p:cNvPr id="14" name="TextBox 13">
              <a:extLst>
                <a:ext uri="{FF2B5EF4-FFF2-40B4-BE49-F238E27FC236}">
                  <a16:creationId xmlns:a16="http://schemas.microsoft.com/office/drawing/2014/main" id="{83CAD353-4A7C-65D9-BEA5-706907F5695F}"/>
                </a:ext>
              </a:extLst>
            </p:cNvPr>
            <p:cNvSpPr txBox="1"/>
            <p:nvPr/>
          </p:nvSpPr>
          <p:spPr>
            <a:xfrm>
              <a:off x="1409121" y="2505462"/>
              <a:ext cx="3389661" cy="393649"/>
            </a:xfrm>
            <a:prstGeom prst="rect">
              <a:avLst/>
            </a:prstGeom>
            <a:noFill/>
          </p:spPr>
          <p:txBody>
            <a:bodyPr wrap="square" rtlCol="0">
              <a:spAutoFit/>
            </a:bodyPr>
            <a:lstStyle/>
            <a:p>
              <a:r>
                <a:rPr lang="en-US" sz="1600" dirty="0"/>
                <a:t>University and differential fees</a:t>
              </a:r>
            </a:p>
          </p:txBody>
        </p:sp>
      </p:grpSp>
      <p:sp>
        <p:nvSpPr>
          <p:cNvPr id="20" name="TextBox 19">
            <a:extLst>
              <a:ext uri="{FF2B5EF4-FFF2-40B4-BE49-F238E27FC236}">
                <a16:creationId xmlns:a16="http://schemas.microsoft.com/office/drawing/2014/main" id="{6035F9A1-CF53-F8CF-C522-FBF2F328450D}"/>
              </a:ext>
            </a:extLst>
          </p:cNvPr>
          <p:cNvSpPr txBox="1"/>
          <p:nvPr/>
        </p:nvSpPr>
        <p:spPr>
          <a:xfrm>
            <a:off x="315156" y="4038681"/>
            <a:ext cx="8447174" cy="2046714"/>
          </a:xfrm>
          <a:prstGeom prst="rect">
            <a:avLst/>
          </a:prstGeom>
          <a:noFill/>
        </p:spPr>
        <p:txBody>
          <a:bodyPr wrap="square" rtlCol="0">
            <a:spAutoFit/>
          </a:bodyPr>
          <a:lstStyle/>
          <a:p>
            <a:pPr>
              <a:spcAft>
                <a:spcPts val="600"/>
              </a:spcAft>
            </a:pPr>
            <a:r>
              <a:rPr lang="en-US" sz="1600" b="1" dirty="0"/>
              <a:t>Program advantages</a:t>
            </a:r>
          </a:p>
          <a:p>
            <a:pPr marL="214313" indent="-214313">
              <a:spcAft>
                <a:spcPts val="600"/>
              </a:spcAft>
              <a:buFont typeface="Arial" panose="020B0604020202020204" pitchFamily="34" charset="0"/>
              <a:buChar char="•"/>
            </a:pPr>
            <a:r>
              <a:rPr lang="en-US" sz="1600" b="1" u="sng" dirty="0"/>
              <a:t>For students</a:t>
            </a:r>
            <a:r>
              <a:rPr lang="en-US" sz="1600" b="1" dirty="0"/>
              <a:t>: </a:t>
            </a:r>
            <a:r>
              <a:rPr lang="en-US" sz="1600" dirty="0"/>
              <a:t>unique and nimble degree program with project courses, faculty mentoring, professional development and experiential activities. </a:t>
            </a:r>
          </a:p>
          <a:p>
            <a:pPr marL="214313" indent="-214313">
              <a:spcAft>
                <a:spcPts val="600"/>
              </a:spcAft>
              <a:buFont typeface="Arial" panose="020B0604020202020204" pitchFamily="34" charset="0"/>
              <a:buChar char="•"/>
            </a:pPr>
            <a:r>
              <a:rPr lang="en-US" sz="1600" b="1" u="sng" dirty="0"/>
              <a:t>For unit heads</a:t>
            </a:r>
            <a:r>
              <a:rPr lang="en-US" sz="1600" dirty="0"/>
              <a:t>: Program administration works “at scale” - combine with current departmental PMP admin.  Manage “center” governance structure, curriculum development, projects, experiential learning, etc. </a:t>
            </a:r>
          </a:p>
          <a:p>
            <a:pPr>
              <a:spcAft>
                <a:spcPts val="600"/>
              </a:spcAft>
            </a:pPr>
            <a:endParaRPr lang="en-US" sz="1600" dirty="0"/>
          </a:p>
        </p:txBody>
      </p:sp>
      <p:sp>
        <p:nvSpPr>
          <p:cNvPr id="26" name="TextBox 25">
            <a:extLst>
              <a:ext uri="{FF2B5EF4-FFF2-40B4-BE49-F238E27FC236}">
                <a16:creationId xmlns:a16="http://schemas.microsoft.com/office/drawing/2014/main" id="{245DAA6D-3B48-7184-4B4E-7C460F06E854}"/>
              </a:ext>
            </a:extLst>
          </p:cNvPr>
          <p:cNvSpPr txBox="1"/>
          <p:nvPr/>
        </p:nvSpPr>
        <p:spPr>
          <a:xfrm>
            <a:off x="1620672" y="2612718"/>
            <a:ext cx="6713090" cy="1077218"/>
          </a:xfrm>
          <a:prstGeom prst="rect">
            <a:avLst/>
          </a:prstGeom>
          <a:noFill/>
        </p:spPr>
        <p:txBody>
          <a:bodyPr wrap="square" rtlCol="0">
            <a:spAutoFit/>
          </a:bodyPr>
          <a:lstStyle/>
          <a:p>
            <a:r>
              <a:rPr lang="en-US" sz="1600" dirty="0"/>
              <a:t>Departmental units responsible for all aspect of the program (no different than “departmental PMP”)</a:t>
            </a:r>
          </a:p>
          <a:p>
            <a:endParaRPr lang="en-US" sz="1600" dirty="0"/>
          </a:p>
          <a:p>
            <a:r>
              <a:rPr lang="en-US" sz="1600" dirty="0"/>
              <a:t>Revenue share with other units teaching classes is expected at 45% rate)</a:t>
            </a:r>
          </a:p>
        </p:txBody>
      </p:sp>
    </p:spTree>
    <p:extLst>
      <p:ext uri="{BB962C8B-B14F-4D97-AF65-F5344CB8AC3E}">
        <p14:creationId xmlns:p14="http://schemas.microsoft.com/office/powerpoint/2010/main" val="1146837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C218A17-096C-AED1-C745-D58ECF2EFEFF}"/>
              </a:ext>
            </a:extLst>
          </p:cNvPr>
          <p:cNvSpPr>
            <a:spLocks noGrp="1"/>
          </p:cNvSpPr>
          <p:nvPr>
            <p:ph type="body" sz="quarter" idx="11"/>
          </p:nvPr>
        </p:nvSpPr>
        <p:spPr>
          <a:xfrm>
            <a:off x="767442" y="3093720"/>
            <a:ext cx="7144105" cy="1478280"/>
          </a:xfrm>
        </p:spPr>
        <p:txBody>
          <a:bodyPr>
            <a:normAutofit/>
          </a:bodyPr>
          <a:lstStyle/>
          <a:p>
            <a:pPr algn="ctr"/>
            <a:r>
              <a:rPr lang="en-US" sz="2000" dirty="0"/>
              <a:t>02/20/2024</a:t>
            </a:r>
          </a:p>
          <a:p>
            <a:pPr>
              <a:lnSpc>
                <a:spcPct val="100000"/>
              </a:lnSpc>
            </a:pPr>
            <a:endParaRPr lang="en-US" dirty="0"/>
          </a:p>
          <a:p>
            <a:pPr>
              <a:lnSpc>
                <a:spcPct val="100000"/>
              </a:lnSpc>
            </a:pPr>
            <a:r>
              <a:rPr lang="en-US" dirty="0"/>
              <a:t>Tamara Kinzer-</a:t>
            </a:r>
            <a:r>
              <a:rPr lang="en-US" dirty="0" err="1"/>
              <a:t>Ursem</a:t>
            </a:r>
            <a:endParaRPr lang="en-US" dirty="0"/>
          </a:p>
          <a:p>
            <a:pPr>
              <a:lnSpc>
                <a:spcPct val="100000"/>
              </a:lnSpc>
            </a:pPr>
            <a:r>
              <a:rPr lang="en-US" dirty="0"/>
              <a:t>Associate Dean of Graduate and Professional Education</a:t>
            </a:r>
          </a:p>
          <a:p>
            <a:pPr>
              <a:lnSpc>
                <a:spcPct val="100000"/>
              </a:lnSpc>
            </a:pPr>
            <a:endParaRPr lang="en-US" dirty="0"/>
          </a:p>
          <a:p>
            <a:endParaRPr lang="en-US" dirty="0"/>
          </a:p>
        </p:txBody>
      </p:sp>
      <p:sp>
        <p:nvSpPr>
          <p:cNvPr id="9" name="Title 8">
            <a:extLst>
              <a:ext uri="{FF2B5EF4-FFF2-40B4-BE49-F238E27FC236}">
                <a16:creationId xmlns:a16="http://schemas.microsoft.com/office/drawing/2014/main" id="{D2480151-6677-4F75-B911-1C4FD51BCA4E}"/>
              </a:ext>
            </a:extLst>
          </p:cNvPr>
          <p:cNvSpPr>
            <a:spLocks noGrp="1"/>
          </p:cNvSpPr>
          <p:nvPr>
            <p:ph type="title"/>
          </p:nvPr>
        </p:nvSpPr>
        <p:spPr>
          <a:xfrm>
            <a:off x="767442" y="1783080"/>
            <a:ext cx="7545978" cy="1018735"/>
          </a:xfrm>
        </p:spPr>
        <p:txBody>
          <a:bodyPr/>
          <a:lstStyle/>
          <a:p>
            <a:r>
              <a:rPr lang="en-US" dirty="0"/>
              <a:t>Online Doctorate of Engineering</a:t>
            </a:r>
          </a:p>
        </p:txBody>
      </p:sp>
    </p:spTree>
    <p:extLst>
      <p:ext uri="{BB962C8B-B14F-4D97-AF65-F5344CB8AC3E}">
        <p14:creationId xmlns:p14="http://schemas.microsoft.com/office/powerpoint/2010/main" val="178877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2879F5D6-1186-2718-24C1-DF6F9A9602CD}"/>
              </a:ext>
            </a:extLst>
          </p:cNvPr>
          <p:cNvSpPr>
            <a:spLocks noGrp="1"/>
          </p:cNvSpPr>
          <p:nvPr>
            <p:ph type="body" sz="quarter" idx="10"/>
          </p:nvPr>
        </p:nvSpPr>
        <p:spPr>
          <a:xfrm>
            <a:off x="472440" y="1543324"/>
            <a:ext cx="8320495" cy="1754246"/>
          </a:xfrm>
        </p:spPr>
        <p:txBody>
          <a:bodyPr/>
          <a:lstStyle/>
          <a:p>
            <a:r>
              <a:rPr lang="en-US" sz="2000" dirty="0"/>
              <a:t>Difference between </a:t>
            </a:r>
            <a:r>
              <a:rPr lang="en-US" sz="2000" dirty="0" err="1"/>
              <a:t>Ph.D</a:t>
            </a:r>
            <a:r>
              <a:rPr lang="en-US" sz="2000" dirty="0"/>
              <a:t> and D </a:t>
            </a:r>
            <a:r>
              <a:rPr lang="en-US" sz="2000" dirty="0" err="1"/>
              <a:t>Eng</a:t>
            </a:r>
            <a:r>
              <a:rPr lang="en-US" sz="2000" dirty="0"/>
              <a:t> : A Ph.D. degree is earned by contributing original research findings to an academic community, field of study, or professional discipline. D </a:t>
            </a:r>
            <a:r>
              <a:rPr lang="en-US" sz="2000" dirty="0" err="1"/>
              <a:t>Eng</a:t>
            </a:r>
            <a:r>
              <a:rPr lang="en-US" sz="2000" dirty="0"/>
              <a:t> is also research-based but it emphasizes problem-solving and applying theories to a real-world setting.</a:t>
            </a:r>
            <a:endParaRPr lang="en-US" sz="2000" b="1" dirty="0"/>
          </a:p>
          <a:p>
            <a:pPr algn="l"/>
            <a:br>
              <a:rPr lang="en-US" sz="2000" b="0" i="0" u="none" strike="noStrike" dirty="0">
                <a:solidFill>
                  <a:srgbClr val="000000"/>
                </a:solidFill>
                <a:effectLst/>
                <a:latin typeface="Helvetica" pitchFamily="2" charset="0"/>
              </a:rPr>
            </a:br>
            <a:endParaRPr lang="en-US" sz="2000" b="0" i="0" u="none" strike="noStrike" dirty="0">
              <a:solidFill>
                <a:srgbClr val="000000"/>
              </a:solidFill>
              <a:effectLst/>
              <a:latin typeface="Helvetica" pitchFamily="2" charset="0"/>
            </a:endParaRPr>
          </a:p>
          <a:p>
            <a:br>
              <a:rPr lang="en-US" sz="2000" dirty="0"/>
            </a:br>
            <a:endParaRPr lang="en-US" sz="2000" b="1" dirty="0"/>
          </a:p>
        </p:txBody>
      </p:sp>
      <p:sp>
        <p:nvSpPr>
          <p:cNvPr id="5" name="Title 4">
            <a:extLst>
              <a:ext uri="{FF2B5EF4-FFF2-40B4-BE49-F238E27FC236}">
                <a16:creationId xmlns:a16="http://schemas.microsoft.com/office/drawing/2014/main" id="{0FF9EBD7-544F-7985-9896-89841564A105}"/>
              </a:ext>
            </a:extLst>
          </p:cNvPr>
          <p:cNvSpPr>
            <a:spLocks noGrp="1"/>
          </p:cNvSpPr>
          <p:nvPr>
            <p:ph type="title"/>
          </p:nvPr>
        </p:nvSpPr>
        <p:spPr/>
        <p:txBody>
          <a:bodyPr>
            <a:normAutofit fontScale="90000"/>
          </a:bodyPr>
          <a:lstStyle/>
          <a:p>
            <a:r>
              <a:rPr lang="en-US" dirty="0"/>
              <a:t>Doctorate of Engineering </a:t>
            </a:r>
          </a:p>
        </p:txBody>
      </p:sp>
      <p:sp>
        <p:nvSpPr>
          <p:cNvPr id="2" name="TextBox 1">
            <a:extLst>
              <a:ext uri="{FF2B5EF4-FFF2-40B4-BE49-F238E27FC236}">
                <a16:creationId xmlns:a16="http://schemas.microsoft.com/office/drawing/2014/main" id="{ADA34C7F-2AF8-DE1B-A24B-62DA3E3BCCDF}"/>
              </a:ext>
            </a:extLst>
          </p:cNvPr>
          <p:cNvSpPr txBox="1"/>
          <p:nvPr/>
        </p:nvSpPr>
        <p:spPr>
          <a:xfrm>
            <a:off x="1774915" y="2864433"/>
            <a:ext cx="7018020" cy="3170099"/>
          </a:xfrm>
          <a:prstGeom prst="rect">
            <a:avLst/>
          </a:prstGeom>
          <a:noFill/>
        </p:spPr>
        <p:txBody>
          <a:bodyPr wrap="square" numCol="2" rtlCol="0">
            <a:spAutoFit/>
          </a:bodyPr>
          <a:lstStyle/>
          <a:p>
            <a:pPr algn="l"/>
            <a:r>
              <a:rPr lang="en-US" sz="2000" u="sng" dirty="0">
                <a:solidFill>
                  <a:srgbClr val="000000"/>
                </a:solidFill>
                <a:latin typeface="Helvetica" pitchFamily="2" charset="0"/>
              </a:rPr>
              <a:t>Working group members</a:t>
            </a:r>
          </a:p>
          <a:p>
            <a:pPr algn="l"/>
            <a:endParaRPr lang="en-US" sz="16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*Kulkarni, Milind </a:t>
            </a:r>
          </a:p>
          <a:p>
            <a:pPr algn="l"/>
            <a:r>
              <a:rPr lang="en-US" sz="2000" dirty="0">
                <a:solidFill>
                  <a:srgbClr val="000000"/>
                </a:solidFill>
                <a:latin typeface="Helvetica" pitchFamily="2" charset="0"/>
              </a:rPr>
              <a:t>*Tamara Kinzer-</a:t>
            </a:r>
            <a:r>
              <a:rPr lang="en-US" sz="2000" dirty="0" err="1">
                <a:solidFill>
                  <a:srgbClr val="000000"/>
                </a:solidFill>
                <a:latin typeface="Helvetica" pitchFamily="2" charset="0"/>
              </a:rPr>
              <a:t>Ursem</a:t>
            </a:r>
            <a:endParaRPr lang="en-US" sz="20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*Jason Dwight McKinney </a:t>
            </a:r>
          </a:p>
          <a:p>
            <a:pPr algn="l"/>
            <a:r>
              <a:rPr lang="en-US" sz="2000" b="0" i="0" u="none" strike="noStrike" dirty="0">
                <a:solidFill>
                  <a:srgbClr val="000000"/>
                </a:solidFill>
                <a:effectLst/>
                <a:latin typeface="Helvetica" pitchFamily="2" charset="0"/>
              </a:rPr>
              <a:t>*Ernest R </a:t>
            </a:r>
            <a:r>
              <a:rPr lang="en-US" sz="2000" b="0" i="0" u="none" strike="noStrike" dirty="0" err="1">
                <a:solidFill>
                  <a:srgbClr val="000000"/>
                </a:solidFill>
                <a:effectLst/>
                <a:latin typeface="Helvetica" pitchFamily="2" charset="0"/>
              </a:rPr>
              <a:t>Blatchley</a:t>
            </a:r>
            <a:endParaRPr lang="en-US" sz="20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*Satish </a:t>
            </a:r>
            <a:r>
              <a:rPr lang="en-US" sz="2000" b="0" i="0" u="none" strike="noStrike" dirty="0" err="1">
                <a:solidFill>
                  <a:srgbClr val="000000"/>
                </a:solidFill>
                <a:effectLst/>
                <a:latin typeface="Helvetica" pitchFamily="2" charset="0"/>
              </a:rPr>
              <a:t>Ukkusuri</a:t>
            </a:r>
            <a:endParaRPr lang="en-US" sz="20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Scott D </a:t>
            </a:r>
            <a:r>
              <a:rPr lang="en-US" sz="2000" b="0" i="0" u="none" strike="noStrike" dirty="0" err="1">
                <a:solidFill>
                  <a:srgbClr val="000000"/>
                </a:solidFill>
                <a:effectLst/>
                <a:latin typeface="Helvetica" pitchFamily="2" charset="0"/>
              </a:rPr>
              <a:t>Sudhoff</a:t>
            </a:r>
            <a:r>
              <a:rPr lang="en-US" sz="2000" b="0" i="0" u="none" strike="noStrike" dirty="0">
                <a:solidFill>
                  <a:srgbClr val="000000"/>
                </a:solidFill>
                <a:effectLst/>
                <a:latin typeface="Helvetica" pitchFamily="2" charset="0"/>
              </a:rPr>
              <a:t> </a:t>
            </a:r>
          </a:p>
          <a:p>
            <a:pPr algn="l"/>
            <a:r>
              <a:rPr lang="en-US" sz="2000" b="0" i="0" u="none" strike="noStrike" dirty="0">
                <a:solidFill>
                  <a:srgbClr val="000000"/>
                </a:solidFill>
                <a:effectLst/>
                <a:latin typeface="Helvetica" pitchFamily="2" charset="0"/>
              </a:rPr>
              <a:t>Kerrie A Douglas </a:t>
            </a:r>
          </a:p>
          <a:p>
            <a:pPr algn="l"/>
            <a:r>
              <a:rPr lang="en-US" sz="2000" b="0" i="0" u="none" strike="noStrike" dirty="0">
                <a:solidFill>
                  <a:srgbClr val="000000"/>
                </a:solidFill>
                <a:effectLst/>
                <a:latin typeface="Helvetica" pitchFamily="2" charset="0"/>
              </a:rPr>
              <a:t>*Vincent G Duffy </a:t>
            </a:r>
          </a:p>
          <a:p>
            <a:pPr algn="l"/>
            <a:r>
              <a:rPr lang="en-US" sz="2000" b="0" i="0" u="none" strike="noStrike" dirty="0">
                <a:solidFill>
                  <a:srgbClr val="000000"/>
                </a:solidFill>
                <a:effectLst/>
                <a:latin typeface="Helvetica" pitchFamily="2" charset="0"/>
              </a:rPr>
              <a:t> </a:t>
            </a:r>
          </a:p>
          <a:p>
            <a:pPr algn="l"/>
            <a:endParaRPr lang="en-US" sz="20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Adrian </a:t>
            </a:r>
            <a:r>
              <a:rPr lang="en-US" sz="2000" b="0" i="0" u="none" strike="noStrike" dirty="0" err="1">
                <a:solidFill>
                  <a:srgbClr val="000000"/>
                </a:solidFill>
                <a:effectLst/>
                <a:latin typeface="Helvetica" pitchFamily="2" charset="0"/>
              </a:rPr>
              <a:t>Buganza</a:t>
            </a:r>
            <a:r>
              <a:rPr lang="en-US" sz="2000" b="0" i="0" u="none" strike="noStrike" dirty="0">
                <a:solidFill>
                  <a:srgbClr val="000000"/>
                </a:solidFill>
                <a:effectLst/>
                <a:latin typeface="Helvetica" pitchFamily="2" charset="0"/>
              </a:rPr>
              <a:t> </a:t>
            </a:r>
            <a:r>
              <a:rPr lang="en-US" sz="2000" b="0" i="0" u="none" strike="noStrike" dirty="0" err="1">
                <a:solidFill>
                  <a:srgbClr val="000000"/>
                </a:solidFill>
                <a:effectLst/>
                <a:latin typeface="Helvetica" pitchFamily="2" charset="0"/>
              </a:rPr>
              <a:t>Tepole</a:t>
            </a:r>
            <a:r>
              <a:rPr lang="en-US" sz="2000" b="0" i="0" u="none" strike="noStrike" dirty="0">
                <a:solidFill>
                  <a:srgbClr val="000000"/>
                </a:solidFill>
                <a:effectLst/>
                <a:latin typeface="Helvetica" pitchFamily="2" charset="0"/>
              </a:rPr>
              <a:t> </a:t>
            </a:r>
          </a:p>
          <a:p>
            <a:pPr algn="l"/>
            <a:r>
              <a:rPr lang="en-US" sz="2000" b="0" i="0" u="none" strike="noStrike" dirty="0">
                <a:solidFill>
                  <a:srgbClr val="000000"/>
                </a:solidFill>
                <a:effectLst/>
                <a:latin typeface="Helvetica" pitchFamily="2" charset="0"/>
              </a:rPr>
              <a:t>*Lottes, Aaron Edward</a:t>
            </a:r>
          </a:p>
          <a:p>
            <a:pPr algn="l"/>
            <a:r>
              <a:rPr lang="en-US" sz="2000" b="0" i="0" u="none" strike="noStrike" dirty="0">
                <a:solidFill>
                  <a:srgbClr val="000000"/>
                </a:solidFill>
                <a:effectLst/>
                <a:latin typeface="Helvetica" pitchFamily="2" charset="0"/>
              </a:rPr>
              <a:t>Dan </a:t>
            </a:r>
            <a:r>
              <a:rPr lang="en-US" sz="2000" b="0" i="0" u="none" strike="noStrike" dirty="0" err="1">
                <a:solidFill>
                  <a:srgbClr val="000000"/>
                </a:solidFill>
                <a:effectLst/>
                <a:latin typeface="Helvetica" pitchFamily="2" charset="0"/>
              </a:rPr>
              <a:t>Delaurentis</a:t>
            </a:r>
            <a:endParaRPr lang="en-US" sz="2000" b="0" i="0" u="none" strike="noStrike" dirty="0">
              <a:solidFill>
                <a:srgbClr val="000000"/>
              </a:solidFill>
              <a:effectLst/>
              <a:latin typeface="Helvetica" pitchFamily="2" charset="0"/>
            </a:endParaRPr>
          </a:p>
          <a:p>
            <a:pPr algn="l"/>
            <a:r>
              <a:rPr lang="en-US" sz="2000" b="0" i="0" u="none" strike="noStrike" dirty="0">
                <a:solidFill>
                  <a:srgbClr val="000000"/>
                </a:solidFill>
                <a:effectLst/>
                <a:latin typeface="Helvetica" pitchFamily="2" charset="0"/>
              </a:rPr>
              <a:t>*Karen Marais</a:t>
            </a:r>
          </a:p>
          <a:p>
            <a:pPr algn="l"/>
            <a:r>
              <a:rPr lang="en-US" sz="2000" dirty="0">
                <a:solidFill>
                  <a:srgbClr val="000000"/>
                </a:solidFill>
                <a:latin typeface="Helvetica" pitchFamily="2" charset="0"/>
              </a:rPr>
              <a:t>Nicole Key</a:t>
            </a:r>
          </a:p>
          <a:p>
            <a:pPr algn="l"/>
            <a:r>
              <a:rPr lang="en-US" sz="2000" dirty="0">
                <a:solidFill>
                  <a:srgbClr val="000000"/>
                </a:solidFill>
                <a:latin typeface="Helvetica" pitchFamily="2" charset="0"/>
              </a:rPr>
              <a:t>Zoltan Nagy</a:t>
            </a:r>
          </a:p>
          <a:p>
            <a:pPr algn="l"/>
            <a:r>
              <a:rPr lang="en-US" sz="2000" dirty="0">
                <a:solidFill>
                  <a:srgbClr val="000000"/>
                </a:solidFill>
                <a:latin typeface="Helvetica" pitchFamily="2" charset="0"/>
              </a:rPr>
              <a:t>*Janet Beagle</a:t>
            </a:r>
            <a:endParaRPr lang="en-US" sz="2000" dirty="0"/>
          </a:p>
        </p:txBody>
      </p:sp>
      <p:sp>
        <p:nvSpPr>
          <p:cNvPr id="4" name="Text Placeholder 3">
            <a:extLst>
              <a:ext uri="{FF2B5EF4-FFF2-40B4-BE49-F238E27FC236}">
                <a16:creationId xmlns:a16="http://schemas.microsoft.com/office/drawing/2014/main" id="{55EA5E8A-E5F2-7F92-139A-435F73057C6E}"/>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361547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7CF146-F5D4-42DA-9DFB-8FC37C30F7B2}"/>
              </a:ext>
            </a:extLst>
          </p:cNvPr>
          <p:cNvSpPr>
            <a:spLocks noGrp="1"/>
          </p:cNvSpPr>
          <p:nvPr>
            <p:ph type="title"/>
          </p:nvPr>
        </p:nvSpPr>
        <p:spPr>
          <a:xfrm>
            <a:off x="342899" y="903164"/>
            <a:ext cx="8450036" cy="589032"/>
          </a:xfrm>
        </p:spPr>
        <p:txBody>
          <a:bodyPr>
            <a:normAutofit/>
          </a:bodyPr>
          <a:lstStyle/>
          <a:p>
            <a:r>
              <a:rPr lang="en-US" sz="2400" i="0" dirty="0">
                <a:solidFill>
                  <a:schemeClr val="bg2">
                    <a:lumMod val="50000"/>
                  </a:schemeClr>
                </a:solidFill>
              </a:rPr>
              <a:t>Benchmark: Online Doctorate of Technology (D Tech) </a:t>
            </a:r>
          </a:p>
        </p:txBody>
      </p:sp>
      <p:sp>
        <p:nvSpPr>
          <p:cNvPr id="2" name="Text Placeholder 5">
            <a:extLst>
              <a:ext uri="{FF2B5EF4-FFF2-40B4-BE49-F238E27FC236}">
                <a16:creationId xmlns:a16="http://schemas.microsoft.com/office/drawing/2014/main" id="{63A209FA-2861-9D6A-59D3-66CEC3E237EE}"/>
              </a:ext>
            </a:extLst>
          </p:cNvPr>
          <p:cNvSpPr txBox="1">
            <a:spLocks/>
          </p:cNvSpPr>
          <p:nvPr/>
        </p:nvSpPr>
        <p:spPr>
          <a:xfrm>
            <a:off x="342899" y="1385516"/>
            <a:ext cx="8450035" cy="1860604"/>
          </a:xfrm>
          <a:prstGeom prst="rect">
            <a:avLst/>
          </a:prstGeom>
        </p:spPr>
        <p:txBody>
          <a:bodyPr vert="horz" lIns="91440" tIns="45720" rIns="91440" bIns="45720" numCol="1" rtlCol="0">
            <a:noAutofit/>
          </a:bodyPr>
          <a:lstStyle>
            <a:lvl1pPr marL="0" indent="0" algn="l" defTabSz="685800" rtl="0" eaLnBrk="1" fontAlgn="t" latinLnBrk="0" hangingPunct="1">
              <a:lnSpc>
                <a:spcPct val="90000"/>
              </a:lnSpc>
              <a:spcBef>
                <a:spcPts val="750"/>
              </a:spcBef>
              <a:buFontTx/>
              <a:buNone/>
              <a:defRPr sz="1800" b="0" i="0" kern="1200" baseline="0">
                <a:solidFill>
                  <a:schemeClr val="tx1"/>
                </a:solidFill>
                <a:latin typeface="Franklin Gothic Book" panose="020B0503020102020204" pitchFamily="34" charset="0"/>
                <a:ea typeface="+mn-ea"/>
                <a:cs typeface="+mn-cs"/>
              </a:defRPr>
            </a:lvl1pPr>
            <a:lvl2pPr marL="3429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2pPr>
            <a:lvl3pPr marL="6858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3pPr>
            <a:lvl4pPr marL="10287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42900" indent="-342900">
              <a:buFont typeface="Arial" panose="020B0604020202020204" pitchFamily="34" charset="0"/>
              <a:buChar char="•"/>
            </a:pPr>
            <a:r>
              <a:rPr lang="en-US" sz="2000" dirty="0"/>
              <a:t>10-50 new learners per semester,  current total ~ 300</a:t>
            </a:r>
          </a:p>
          <a:p>
            <a:pPr marL="342900" indent="-342900">
              <a:buFont typeface="Arial" panose="020B0604020202020204" pitchFamily="34" charset="0"/>
              <a:buChar char="•"/>
            </a:pPr>
            <a:r>
              <a:rPr lang="en-US" sz="2000" dirty="0"/>
              <a:t>Significant interest from industry and military professionals</a:t>
            </a:r>
          </a:p>
          <a:p>
            <a:pPr marL="342900" indent="-342900">
              <a:buFont typeface="Arial" panose="020B0604020202020204" pitchFamily="34" charset="0"/>
              <a:buChar char="•"/>
            </a:pPr>
            <a:r>
              <a:rPr lang="en-US" sz="2000" dirty="0"/>
              <a:t>All new learners already have an MS</a:t>
            </a:r>
          </a:p>
          <a:p>
            <a:pPr marL="342900" indent="-342900">
              <a:buFont typeface="Arial" panose="020B0604020202020204" pitchFamily="34" charset="0"/>
              <a:buChar char="•"/>
            </a:pPr>
            <a:r>
              <a:rPr lang="en-US" sz="2000" u="sng" dirty="0"/>
              <a:t>At least 30% of applicants have engineering degrees</a:t>
            </a:r>
            <a:endParaRPr lang="en-US" sz="2000" dirty="0"/>
          </a:p>
        </p:txBody>
      </p:sp>
      <p:sp>
        <p:nvSpPr>
          <p:cNvPr id="3" name="Title 4">
            <a:extLst>
              <a:ext uri="{FF2B5EF4-FFF2-40B4-BE49-F238E27FC236}">
                <a16:creationId xmlns:a16="http://schemas.microsoft.com/office/drawing/2014/main" id="{4E2CFC1F-51C5-688E-A0DB-6E8C15767A63}"/>
              </a:ext>
            </a:extLst>
          </p:cNvPr>
          <p:cNvSpPr txBox="1">
            <a:spLocks/>
          </p:cNvSpPr>
          <p:nvPr/>
        </p:nvSpPr>
        <p:spPr>
          <a:xfrm>
            <a:off x="351064" y="385004"/>
            <a:ext cx="8450036" cy="589032"/>
          </a:xfrm>
          <a:prstGeom prst="rect">
            <a:avLst/>
          </a:prstGeom>
        </p:spPr>
        <p:txBody>
          <a:bodyPr vert="horz" lIns="91440" tIns="45720" rIns="91440" bIns="45720" rtlCol="0" anchor="ctr">
            <a:normAutofit fontScale="97500"/>
          </a:bodyPr>
          <a:lstStyle>
            <a:lvl1pPr algn="l" defTabSz="685800" rtl="0" eaLnBrk="1" fontAlgn="t" latinLnBrk="0" hangingPunct="1">
              <a:lnSpc>
                <a:spcPct val="90000"/>
              </a:lnSpc>
              <a:spcBef>
                <a:spcPct val="0"/>
              </a:spcBef>
              <a:buNone/>
              <a:defRPr lang="en-US" sz="3600" b="0" i="1" kern="1200" cap="none" baseline="0" dirty="0">
                <a:solidFill>
                  <a:schemeClr val="tx1"/>
                </a:solidFill>
                <a:latin typeface="Franklin Gothic Medium Cond" panose="020B0606030402020204" pitchFamily="34" charset="0"/>
                <a:ea typeface="+mj-ea"/>
                <a:cs typeface="+mj-cs"/>
              </a:defRPr>
            </a:lvl1pPr>
          </a:lstStyle>
          <a:p>
            <a:r>
              <a:rPr lang="en-US" dirty="0"/>
              <a:t>Motivation and Stakeholder Analysis</a:t>
            </a:r>
          </a:p>
        </p:txBody>
      </p:sp>
      <p:sp>
        <p:nvSpPr>
          <p:cNvPr id="4" name="Title 4">
            <a:extLst>
              <a:ext uri="{FF2B5EF4-FFF2-40B4-BE49-F238E27FC236}">
                <a16:creationId xmlns:a16="http://schemas.microsoft.com/office/drawing/2014/main" id="{5086C312-E3F0-F55A-4034-3B54889FE809}"/>
              </a:ext>
            </a:extLst>
          </p:cNvPr>
          <p:cNvSpPr txBox="1">
            <a:spLocks/>
          </p:cNvSpPr>
          <p:nvPr/>
        </p:nvSpPr>
        <p:spPr>
          <a:xfrm>
            <a:off x="342898" y="3011902"/>
            <a:ext cx="8450036" cy="589032"/>
          </a:xfrm>
          <a:prstGeom prst="rect">
            <a:avLst/>
          </a:prstGeom>
        </p:spPr>
        <p:txBody>
          <a:bodyPr vert="horz" lIns="91440" tIns="45720" rIns="91440" bIns="45720" rtlCol="0" anchor="ctr">
            <a:normAutofit/>
          </a:bodyPr>
          <a:lstStyle>
            <a:lvl1pPr algn="l" defTabSz="685800" rtl="0" eaLnBrk="1" fontAlgn="t" latinLnBrk="0" hangingPunct="1">
              <a:lnSpc>
                <a:spcPct val="90000"/>
              </a:lnSpc>
              <a:spcBef>
                <a:spcPct val="0"/>
              </a:spcBef>
              <a:buNone/>
              <a:defRPr lang="en-US" sz="3600" b="0" i="1" kern="1200" cap="none" baseline="0" dirty="0">
                <a:solidFill>
                  <a:schemeClr val="tx1"/>
                </a:solidFill>
                <a:latin typeface="Franklin Gothic Medium Cond" panose="020B0606030402020204" pitchFamily="34" charset="0"/>
                <a:ea typeface="+mj-ea"/>
                <a:cs typeface="+mj-cs"/>
              </a:defRPr>
            </a:lvl1pPr>
          </a:lstStyle>
          <a:p>
            <a:r>
              <a:rPr lang="en-US" sz="2400" i="0" dirty="0">
                <a:solidFill>
                  <a:schemeClr val="bg2">
                    <a:lumMod val="50000"/>
                  </a:schemeClr>
                </a:solidFill>
              </a:rPr>
              <a:t>Stakeholder Analysis: Market Reach</a:t>
            </a:r>
          </a:p>
        </p:txBody>
      </p:sp>
      <p:sp>
        <p:nvSpPr>
          <p:cNvPr id="6" name="Text Placeholder 5">
            <a:extLst>
              <a:ext uri="{FF2B5EF4-FFF2-40B4-BE49-F238E27FC236}">
                <a16:creationId xmlns:a16="http://schemas.microsoft.com/office/drawing/2014/main" id="{55FE702F-0FA8-902F-D7BC-81F72AE54A7D}"/>
              </a:ext>
            </a:extLst>
          </p:cNvPr>
          <p:cNvSpPr txBox="1">
            <a:spLocks/>
          </p:cNvSpPr>
          <p:nvPr/>
        </p:nvSpPr>
        <p:spPr>
          <a:xfrm>
            <a:off x="495299" y="3555214"/>
            <a:ext cx="8450035" cy="2662706"/>
          </a:xfrm>
          <a:prstGeom prst="rect">
            <a:avLst/>
          </a:prstGeom>
        </p:spPr>
        <p:txBody>
          <a:bodyPr vert="horz" lIns="91440" tIns="45720" rIns="91440" bIns="45720" numCol="1" rtlCol="0">
            <a:noAutofit/>
          </a:bodyPr>
          <a:lstStyle>
            <a:lvl1pPr marL="0" indent="0" algn="l" defTabSz="685800" rtl="0" eaLnBrk="1" fontAlgn="t" latinLnBrk="0" hangingPunct="1">
              <a:lnSpc>
                <a:spcPct val="90000"/>
              </a:lnSpc>
              <a:spcBef>
                <a:spcPts val="750"/>
              </a:spcBef>
              <a:buFontTx/>
              <a:buNone/>
              <a:defRPr sz="1800" b="0" i="0" kern="1200" baseline="0">
                <a:solidFill>
                  <a:schemeClr val="tx1"/>
                </a:solidFill>
                <a:latin typeface="Franklin Gothic Book" panose="020B0503020102020204" pitchFamily="34" charset="0"/>
                <a:ea typeface="+mn-ea"/>
                <a:cs typeface="+mn-cs"/>
              </a:defRPr>
            </a:lvl1pPr>
            <a:lvl2pPr marL="3429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2pPr>
            <a:lvl3pPr marL="6858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3pPr>
            <a:lvl4pPr marL="10287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4pPr>
            <a:lvl5pPr marL="1371600" indent="0" algn="l" defTabSz="685800" rtl="0" eaLnBrk="1" latinLnBrk="0" hangingPunct="1">
              <a:lnSpc>
                <a:spcPct val="90000"/>
              </a:lnSpc>
              <a:spcBef>
                <a:spcPts val="375"/>
              </a:spcBef>
              <a:buFontTx/>
              <a:buNone/>
              <a:defRPr sz="1350" b="0" i="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42900" indent="-342900">
              <a:buFont typeface="Arial" panose="020B0604020202020204" pitchFamily="34" charset="0"/>
              <a:buChar char="•"/>
            </a:pPr>
            <a:r>
              <a:rPr lang="en-US" sz="2000" dirty="0"/>
              <a:t>Online D. Eng. program will allow students to complete their projects at their current locations and organizations without the need to relocate. </a:t>
            </a:r>
          </a:p>
          <a:p>
            <a:pPr marL="342900" indent="-342900">
              <a:buFont typeface="Arial" panose="020B0604020202020204" pitchFamily="34" charset="0"/>
              <a:buChar char="•"/>
            </a:pPr>
            <a:r>
              <a:rPr lang="en-US" sz="2000" dirty="0"/>
              <a:t>D. Eng. students are more likely to engage in research related to their unique context, </a:t>
            </a:r>
            <a:r>
              <a:rPr lang="en-US" dirty="0"/>
              <a:t>(on-the-job process improvements, scalability, new designs = projects with a stronger focus on engineering practice)</a:t>
            </a:r>
          </a:p>
          <a:p>
            <a:pPr marL="342900" indent="-342900">
              <a:buFont typeface="Arial" panose="020B0604020202020204" pitchFamily="34" charset="0"/>
              <a:buChar char="•"/>
            </a:pPr>
            <a:r>
              <a:rPr lang="en-US" sz="2000" dirty="0"/>
              <a:t>5,686 unique U.S. job postings requiring a doctoral engineering degree</a:t>
            </a:r>
          </a:p>
          <a:p>
            <a:pPr marL="342900" indent="-342900">
              <a:buFont typeface="Arial" panose="020B0604020202020204" pitchFamily="34" charset="0"/>
              <a:buChar char="•"/>
            </a:pPr>
            <a:r>
              <a:rPr lang="en-US" sz="2000" dirty="0"/>
              <a:t>Largest employers - Boeing, Northrop Grumman, Intel, and other military and military contractors.</a:t>
            </a:r>
          </a:p>
        </p:txBody>
      </p:sp>
    </p:spTree>
    <p:extLst>
      <p:ext uri="{BB962C8B-B14F-4D97-AF65-F5344CB8AC3E}">
        <p14:creationId xmlns:p14="http://schemas.microsoft.com/office/powerpoint/2010/main" val="3275107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806E77-7BF2-4CE7-BBA7-1F5E030D4AE5}"/>
              </a:ext>
            </a:extLst>
          </p:cNvPr>
          <p:cNvSpPr>
            <a:spLocks noGrp="1"/>
          </p:cNvSpPr>
          <p:nvPr>
            <p:ph type="title"/>
          </p:nvPr>
        </p:nvSpPr>
        <p:spPr>
          <a:xfrm>
            <a:off x="335022" y="192500"/>
            <a:ext cx="8450036" cy="589032"/>
          </a:xfrm>
        </p:spPr>
        <p:txBody>
          <a:bodyPr>
            <a:normAutofit fontScale="90000"/>
          </a:bodyPr>
          <a:lstStyle/>
          <a:p>
            <a:pPr algn="l"/>
            <a:r>
              <a:rPr lang="en-US" b="1" strike="noStrike" dirty="0">
                <a:solidFill>
                  <a:srgbClr val="000000"/>
                </a:solidFill>
                <a:effectLst/>
              </a:rPr>
              <a:t>Curriculum Components Credit hours</a:t>
            </a:r>
          </a:p>
        </p:txBody>
      </p:sp>
      <p:sp>
        <p:nvSpPr>
          <p:cNvPr id="5" name="Slide Number Placeholder 4">
            <a:extLst>
              <a:ext uri="{FF2B5EF4-FFF2-40B4-BE49-F238E27FC236}">
                <a16:creationId xmlns:a16="http://schemas.microsoft.com/office/drawing/2014/main" id="{D13E9893-872C-4359-8057-0A4B0E80F269}"/>
              </a:ext>
            </a:extLst>
          </p:cNvPr>
          <p:cNvSpPr>
            <a:spLocks noGrp="1"/>
          </p:cNvSpPr>
          <p:nvPr>
            <p:ph type="sldNum" sz="quarter" idx="19"/>
          </p:nvPr>
        </p:nvSpPr>
        <p:spPr/>
        <p:txBody>
          <a:bodyPr/>
          <a:lstStyle/>
          <a:p>
            <a:fld id="{6D22F896-40B5-4ADD-8801-0D06FADFA095}" type="slidenum">
              <a:rPr lang="en-US" smtClean="0"/>
              <a:pPr/>
              <a:t>17</a:t>
            </a:fld>
            <a:endParaRPr lang="en-US" dirty="0"/>
          </a:p>
        </p:txBody>
      </p:sp>
      <p:graphicFrame>
        <p:nvGraphicFramePr>
          <p:cNvPr id="3" name="Table 2">
            <a:extLst>
              <a:ext uri="{FF2B5EF4-FFF2-40B4-BE49-F238E27FC236}">
                <a16:creationId xmlns:a16="http://schemas.microsoft.com/office/drawing/2014/main" id="{4748C1BE-AF30-F59F-CB26-70448B2673E9}"/>
              </a:ext>
            </a:extLst>
          </p:cNvPr>
          <p:cNvGraphicFramePr>
            <a:graphicFrameLocks noGrp="1"/>
          </p:cNvGraphicFramePr>
          <p:nvPr>
            <p:extLst>
              <p:ext uri="{D42A27DB-BD31-4B8C-83A1-F6EECF244321}">
                <p14:modId xmlns:p14="http://schemas.microsoft.com/office/powerpoint/2010/main" val="3147757925"/>
              </p:ext>
            </p:extLst>
          </p:nvPr>
        </p:nvGraphicFramePr>
        <p:xfrm>
          <a:off x="2235200" y="781532"/>
          <a:ext cx="6549858" cy="4760446"/>
        </p:xfrm>
        <a:graphic>
          <a:graphicData uri="http://schemas.openxmlformats.org/drawingml/2006/table">
            <a:tbl>
              <a:tblPr firstRow="1" firstCol="1" bandRow="1">
                <a:tableStyleId>{F5AB1C69-6EDB-4FF4-983F-18BD219EF322}</a:tableStyleId>
              </a:tblPr>
              <a:tblGrid>
                <a:gridCol w="1055867">
                  <a:extLst>
                    <a:ext uri="{9D8B030D-6E8A-4147-A177-3AD203B41FA5}">
                      <a16:colId xmlns:a16="http://schemas.microsoft.com/office/drawing/2014/main" val="4010986644"/>
                    </a:ext>
                  </a:extLst>
                </a:gridCol>
                <a:gridCol w="4871610">
                  <a:extLst>
                    <a:ext uri="{9D8B030D-6E8A-4147-A177-3AD203B41FA5}">
                      <a16:colId xmlns:a16="http://schemas.microsoft.com/office/drawing/2014/main" val="214315207"/>
                    </a:ext>
                  </a:extLst>
                </a:gridCol>
                <a:gridCol w="622381">
                  <a:extLst>
                    <a:ext uri="{9D8B030D-6E8A-4147-A177-3AD203B41FA5}">
                      <a16:colId xmlns:a16="http://schemas.microsoft.com/office/drawing/2014/main" val="2242491620"/>
                    </a:ext>
                  </a:extLst>
                </a:gridCol>
              </a:tblGrid>
              <a:tr h="460044">
                <a:tc>
                  <a:txBody>
                    <a:bodyPr/>
                    <a:lstStyle/>
                    <a:p>
                      <a:pPr marL="0" marR="0" algn="l">
                        <a:lnSpc>
                          <a:spcPct val="107000"/>
                        </a:lnSpc>
                        <a:spcBef>
                          <a:spcPts val="0"/>
                        </a:spcBef>
                        <a:spcAft>
                          <a:spcPts val="0"/>
                        </a:spcAft>
                      </a:pPr>
                      <a:r>
                        <a:rPr lang="en-US" sz="1200" dirty="0">
                          <a:effectLst/>
                        </a:rPr>
                        <a:t>Curriculum Component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effectLst/>
                        </a:rPr>
                        <a:t>Courses / Examples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effectLst/>
                        </a:rPr>
                        <a:t>Credits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3612596303"/>
                  </a:ext>
                </a:extLst>
              </a:tr>
              <a:tr h="1685362">
                <a:tc>
                  <a:txBody>
                    <a:bodyPr/>
                    <a:lstStyle/>
                    <a:p>
                      <a:pPr marL="0" marR="0" algn="l">
                        <a:lnSpc>
                          <a:spcPct val="107000"/>
                        </a:lnSpc>
                        <a:spcBef>
                          <a:spcPts val="0"/>
                        </a:spcBef>
                        <a:spcAft>
                          <a:spcPts val="0"/>
                        </a:spcAft>
                      </a:pPr>
                      <a:r>
                        <a:rPr lang="en-US" sz="1200" dirty="0">
                          <a:effectLst/>
                        </a:rPr>
                        <a:t>Core and Foundational Courses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600"/>
                        </a:spcAft>
                      </a:pPr>
                      <a:r>
                        <a:rPr lang="en-US" sz="1200" dirty="0">
                          <a:effectLst/>
                        </a:rPr>
                        <a:t>3 credits of math – e.g. Math 527 (3 credits) </a:t>
                      </a:r>
                    </a:p>
                    <a:p>
                      <a:pPr marL="0" marR="0" algn="l">
                        <a:lnSpc>
                          <a:spcPct val="107000"/>
                        </a:lnSpc>
                        <a:spcBef>
                          <a:spcPts val="0"/>
                        </a:spcBef>
                        <a:spcAft>
                          <a:spcPts val="600"/>
                        </a:spcAft>
                      </a:pPr>
                      <a:r>
                        <a:rPr lang="en-US" sz="1200" dirty="0">
                          <a:effectLst/>
                        </a:rPr>
                        <a:t>3 credits of statistics – e.g. Stat 511 or 512 (3 credits) </a:t>
                      </a:r>
                    </a:p>
                    <a:p>
                      <a:pPr marL="0" marR="0" algn="l">
                        <a:lnSpc>
                          <a:spcPct val="107000"/>
                        </a:lnSpc>
                        <a:spcBef>
                          <a:spcPts val="0"/>
                        </a:spcBef>
                        <a:spcAft>
                          <a:spcPts val="600"/>
                        </a:spcAft>
                      </a:pPr>
                      <a:r>
                        <a:rPr lang="en-US" sz="1200" dirty="0">
                          <a:effectLst/>
                        </a:rPr>
                        <a:t>3 credits of research methods (new) – technical writing, communications, lit. searching, synthesis (3 credits) </a:t>
                      </a:r>
                    </a:p>
                    <a:p>
                      <a:pPr marL="0" marR="0" algn="l">
                        <a:lnSpc>
                          <a:spcPct val="107000"/>
                        </a:lnSpc>
                        <a:spcBef>
                          <a:spcPts val="0"/>
                        </a:spcBef>
                        <a:spcAft>
                          <a:spcPts val="600"/>
                        </a:spcAft>
                      </a:pPr>
                      <a:r>
                        <a:rPr lang="en-US" sz="1200" dirty="0">
                          <a:effectLst/>
                        </a:rPr>
                        <a:t>1 credit Doctorate intro course (new) (1 credits) - career dev, plan of study, succeeding in an online doctoral program, vs. PhD </a:t>
                      </a:r>
                    </a:p>
                    <a:p>
                      <a:pPr marL="0" marR="0" algn="l">
                        <a:lnSpc>
                          <a:spcPct val="107000"/>
                        </a:lnSpc>
                        <a:spcBef>
                          <a:spcPts val="0"/>
                        </a:spcBef>
                        <a:spcAft>
                          <a:spcPts val="600"/>
                        </a:spcAft>
                      </a:pPr>
                      <a:r>
                        <a:rPr lang="en-US" sz="1200" dirty="0">
                          <a:effectLst/>
                        </a:rPr>
                        <a:t>2 credits of Seminars (1 credit)</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a:effectLst/>
                        </a:rPr>
                        <a:t>12 min</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2368157853"/>
                  </a:ext>
                </a:extLst>
              </a:tr>
              <a:tr h="728243">
                <a:tc>
                  <a:txBody>
                    <a:bodyPr/>
                    <a:lstStyle/>
                    <a:p>
                      <a:pPr marL="0" marR="0" algn="l">
                        <a:lnSpc>
                          <a:spcPts val="1300"/>
                        </a:lnSpc>
                        <a:spcBef>
                          <a:spcPts val="0"/>
                        </a:spcBef>
                        <a:spcAft>
                          <a:spcPts val="0"/>
                        </a:spcAft>
                      </a:pPr>
                      <a:r>
                        <a:rPr lang="en-US" sz="1200" dirty="0">
                          <a:effectLst/>
                        </a:rPr>
                        <a:t>Technical Depth Courses </a:t>
                      </a:r>
                    </a:p>
                    <a:p>
                      <a:pPr marL="0" marR="0" algn="l">
                        <a:lnSpc>
                          <a:spcPts val="1300"/>
                        </a:lnSpc>
                        <a:spcBef>
                          <a:spcPts val="0"/>
                        </a:spcBef>
                        <a:spcAft>
                          <a:spcPts val="0"/>
                        </a:spcAft>
                      </a:pPr>
                      <a:r>
                        <a:rPr lang="en-US" sz="1200" dirty="0">
                          <a:effectLst/>
                        </a:rPr>
                        <a:t>(500-600 level)</a:t>
                      </a:r>
                    </a:p>
                  </a:txBody>
                  <a:tcPr marL="36325" marR="36325" marT="36325" marB="36325"/>
                </a:tc>
                <a:tc>
                  <a:txBody>
                    <a:bodyPr/>
                    <a:lstStyle/>
                    <a:p>
                      <a:pPr marL="0" marR="0" algn="l">
                        <a:lnSpc>
                          <a:spcPct val="107000"/>
                        </a:lnSpc>
                        <a:spcBef>
                          <a:spcPts val="0"/>
                        </a:spcBef>
                        <a:spcAft>
                          <a:spcPts val="0"/>
                        </a:spcAft>
                      </a:pPr>
                      <a:r>
                        <a:rPr lang="en-US" sz="1200" dirty="0">
                          <a:effectLst/>
                        </a:rPr>
                        <a:t>Engineering (defined list and process for adding)</a:t>
                      </a:r>
                    </a:p>
                    <a:p>
                      <a:pPr marL="0" marR="0" algn="l">
                        <a:lnSpc>
                          <a:spcPct val="107000"/>
                        </a:lnSpc>
                        <a:spcBef>
                          <a:spcPts val="0"/>
                        </a:spcBef>
                        <a:spcAft>
                          <a:spcPts val="0"/>
                        </a:spcAft>
                      </a:pPr>
                      <a:r>
                        <a:rPr lang="en-US" sz="1200" dirty="0">
                          <a:effectLst/>
                        </a:rPr>
                        <a:t>Other (no more than x credits total)</a:t>
                      </a:r>
                    </a:p>
                    <a:p>
                      <a:pPr marL="0" marR="0" algn="l">
                        <a:lnSpc>
                          <a:spcPct val="107000"/>
                        </a:lnSpc>
                        <a:spcBef>
                          <a:spcPts val="0"/>
                        </a:spcBef>
                        <a:spcAft>
                          <a:spcPts val="0"/>
                        </a:spcAft>
                      </a:pPr>
                      <a:r>
                        <a:rPr lang="en-US" sz="1200" dirty="0">
                          <a:effectLst/>
                        </a:rPr>
                        <a:t>     Computer Science, Science, Advanced math, Stats, Agriculture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effectLst/>
                        </a:rPr>
                        <a:t>27 min</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3025608736"/>
                  </a:ext>
                </a:extLst>
              </a:tr>
              <a:tr h="458062">
                <a:tc>
                  <a:txBody>
                    <a:bodyPr/>
                    <a:lstStyle/>
                    <a:p>
                      <a:pPr marL="0" marR="0" algn="l">
                        <a:lnSpc>
                          <a:spcPts val="1300"/>
                        </a:lnSpc>
                        <a:spcBef>
                          <a:spcPts val="0"/>
                        </a:spcBef>
                        <a:spcAft>
                          <a:spcPts val="0"/>
                        </a:spcAft>
                      </a:pPr>
                      <a:r>
                        <a:rPr lang="en-US" sz="1200" dirty="0">
                          <a:effectLst/>
                        </a:rPr>
                        <a:t>Skills / Application Courses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0000"/>
                        </a:lnSpc>
                        <a:spcBef>
                          <a:spcPts val="0"/>
                        </a:spcBef>
                        <a:spcAft>
                          <a:spcPts val="0"/>
                        </a:spcAft>
                      </a:pPr>
                      <a:r>
                        <a:rPr lang="en-US" sz="1200" dirty="0">
                          <a:effectLst/>
                        </a:rPr>
                        <a:t>grant/proposal writing </a:t>
                      </a:r>
                    </a:p>
                    <a:p>
                      <a:pPr marL="0" marR="0" algn="l">
                        <a:lnSpc>
                          <a:spcPct val="100000"/>
                        </a:lnSpc>
                        <a:spcBef>
                          <a:spcPts val="0"/>
                        </a:spcBef>
                        <a:spcAft>
                          <a:spcPts val="0"/>
                        </a:spcAft>
                      </a:pPr>
                      <a:r>
                        <a:rPr lang="en-US" sz="1200" dirty="0">
                          <a:effectLst/>
                        </a:rPr>
                        <a:t>Specialization courses (i.e. teaching, business, leadership)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effectLst/>
                        </a:rPr>
                        <a:t>12 min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1291598863"/>
                  </a:ext>
                </a:extLst>
              </a:tr>
              <a:tr h="573898">
                <a:tc>
                  <a:txBody>
                    <a:bodyPr/>
                    <a:lstStyle/>
                    <a:p>
                      <a:pPr marL="0" marR="0" algn="l">
                        <a:lnSpc>
                          <a:spcPct val="90000"/>
                        </a:lnSpc>
                        <a:spcBef>
                          <a:spcPts val="0"/>
                        </a:spcBef>
                        <a:spcAft>
                          <a:spcPts val="0"/>
                        </a:spcAft>
                      </a:pPr>
                      <a:r>
                        <a:rPr lang="en-US" sz="1200" dirty="0">
                          <a:effectLst/>
                        </a:rPr>
                        <a:t>D. </a:t>
                      </a:r>
                      <a:r>
                        <a:rPr lang="en-US" sz="1200" dirty="0" err="1">
                          <a:effectLst/>
                        </a:rPr>
                        <a:t>Eng</a:t>
                      </a:r>
                      <a:r>
                        <a:rPr lang="en-US" sz="1200" dirty="0">
                          <a:effectLst/>
                        </a:rPr>
                        <a:t> Research Courses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u="sng" dirty="0">
                          <a:effectLst/>
                        </a:rPr>
                        <a:t>Applied research or professional project</a:t>
                      </a:r>
                      <a:r>
                        <a:rPr lang="en-US" sz="1200" dirty="0">
                          <a:effectLst/>
                        </a:rPr>
                        <a:t> over minimum of 2 semesters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solidFill>
                            <a:srgbClr val="FF0000"/>
                          </a:solidFill>
                          <a:effectLst/>
                        </a:rPr>
                        <a:t>18-24</a:t>
                      </a:r>
                      <a:endParaRPr lang="en-US" sz="1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2689960300"/>
                  </a:ext>
                </a:extLst>
              </a:tr>
              <a:tr h="261392">
                <a:tc>
                  <a:txBody>
                    <a:bodyPr/>
                    <a:lstStyle/>
                    <a:p>
                      <a:pPr marL="0" marR="0" algn="l">
                        <a:lnSpc>
                          <a:spcPct val="107000"/>
                        </a:lnSpc>
                        <a:spcBef>
                          <a:spcPts val="0"/>
                        </a:spcBef>
                        <a:spcAft>
                          <a:spcPts val="0"/>
                        </a:spcAft>
                      </a:pPr>
                      <a:r>
                        <a:rPr lang="en-US" sz="1200" dirty="0">
                          <a:effectLst/>
                        </a:rPr>
                        <a:t>Electives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a:effectLst/>
                        </a:rPr>
                        <a:t>Open-ended</a:t>
                      </a:r>
                      <a:endParaRPr lang="en-US" sz="120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tc>
                  <a:txBody>
                    <a:bodyPr/>
                    <a:lstStyle/>
                    <a:p>
                      <a:pPr marL="0" marR="0" algn="l">
                        <a:lnSpc>
                          <a:spcPct val="107000"/>
                        </a:lnSpc>
                        <a:spcBef>
                          <a:spcPts val="0"/>
                        </a:spcBef>
                        <a:spcAft>
                          <a:spcPts val="0"/>
                        </a:spcAft>
                      </a:pPr>
                      <a:r>
                        <a:rPr lang="en-US" sz="1200" dirty="0">
                          <a:effectLst/>
                        </a:rPr>
                        <a:t>0-12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18878524"/>
                  </a:ext>
                </a:extLst>
              </a:tr>
              <a:tr h="261392">
                <a:tc gridSpan="2">
                  <a:txBody>
                    <a:bodyPr/>
                    <a:lstStyle/>
                    <a:p>
                      <a:pPr marL="0" marR="0" algn="r">
                        <a:lnSpc>
                          <a:spcPct val="107000"/>
                        </a:lnSpc>
                        <a:spcBef>
                          <a:spcPts val="0"/>
                        </a:spcBef>
                        <a:spcAft>
                          <a:spcPts val="0"/>
                        </a:spcAft>
                      </a:pPr>
                      <a:r>
                        <a:rPr lang="en-US" sz="1200" dirty="0">
                          <a:effectLst/>
                        </a:rPr>
                        <a:t>Total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69618" marR="69618" marT="34809" marB="34809"/>
                </a:tc>
                <a:tc hMerge="1">
                  <a:txBody>
                    <a:bodyPr/>
                    <a:lstStyle/>
                    <a:p>
                      <a:endParaRPr lang="en-US"/>
                    </a:p>
                  </a:txBody>
                  <a:tcPr/>
                </a:tc>
                <a:tc>
                  <a:txBody>
                    <a:bodyPr/>
                    <a:lstStyle/>
                    <a:p>
                      <a:pPr marL="0" marR="0" algn="l">
                        <a:lnSpc>
                          <a:spcPct val="107000"/>
                        </a:lnSpc>
                        <a:spcBef>
                          <a:spcPts val="0"/>
                        </a:spcBef>
                        <a:spcAft>
                          <a:spcPts val="0"/>
                        </a:spcAft>
                      </a:pPr>
                      <a:r>
                        <a:rPr lang="en-US" sz="1100" dirty="0">
                          <a:effectLst/>
                        </a:rPr>
                        <a:t>90</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36325" marR="36325" marT="36325" marB="36325"/>
                </a:tc>
                <a:extLst>
                  <a:ext uri="{0D108BD9-81ED-4DB2-BD59-A6C34878D82A}">
                    <a16:rowId xmlns:a16="http://schemas.microsoft.com/office/drawing/2014/main" val="2703353714"/>
                  </a:ext>
                </a:extLst>
              </a:tr>
            </a:tbl>
          </a:graphicData>
        </a:graphic>
      </p:graphicFrame>
    </p:spTree>
    <p:extLst>
      <p:ext uri="{BB962C8B-B14F-4D97-AF65-F5344CB8AC3E}">
        <p14:creationId xmlns:p14="http://schemas.microsoft.com/office/powerpoint/2010/main" val="1344934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7980EA-6D9D-98BE-AB6B-1F8E585DB377}"/>
              </a:ext>
            </a:extLst>
          </p:cNvPr>
          <p:cNvSpPr>
            <a:spLocks noGrp="1"/>
          </p:cNvSpPr>
          <p:nvPr>
            <p:ph type="body" sz="quarter" idx="11"/>
          </p:nvPr>
        </p:nvSpPr>
        <p:spPr/>
        <p:txBody>
          <a:bodyPr/>
          <a:lstStyle/>
          <a:p>
            <a:r>
              <a:rPr lang="en-US" dirty="0"/>
              <a:t>School participation – strategic program growth</a:t>
            </a:r>
          </a:p>
        </p:txBody>
      </p:sp>
      <p:sp>
        <p:nvSpPr>
          <p:cNvPr id="3" name="Text Placeholder 2">
            <a:extLst>
              <a:ext uri="{FF2B5EF4-FFF2-40B4-BE49-F238E27FC236}">
                <a16:creationId xmlns:a16="http://schemas.microsoft.com/office/drawing/2014/main" id="{7FCAEBB0-1AF2-3C10-61D8-5DB31BEE565C}"/>
              </a:ext>
            </a:extLst>
          </p:cNvPr>
          <p:cNvSpPr>
            <a:spLocks noGrp="1"/>
          </p:cNvSpPr>
          <p:nvPr>
            <p:ph type="body" sz="quarter" idx="10"/>
          </p:nvPr>
        </p:nvSpPr>
        <p:spPr>
          <a:xfrm>
            <a:off x="351064" y="1372203"/>
            <a:ext cx="8458200" cy="4755291"/>
          </a:xfrm>
        </p:spPr>
        <p:txBody>
          <a:bodyPr/>
          <a:lstStyle/>
          <a:p>
            <a:r>
              <a:rPr lang="en-US" sz="2000" dirty="0">
                <a:latin typeface="Arial" panose="020B0604020202020204" pitchFamily="34" charset="0"/>
                <a:cs typeface="Arial" panose="020B0604020202020204" pitchFamily="34" charset="0"/>
              </a:rPr>
              <a:t>Work together to: </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Develop a discipline-specific concentrations under the IDE degree (weeks)</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Develop a discipline-specific majors under the IDE degree (months)</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Develop a new Doctorate degree for your unit/discipline</a:t>
            </a:r>
            <a:r>
              <a:rPr lang="en-US" dirty="0">
                <a:latin typeface="Arial" panose="020B0604020202020204" pitchFamily="34" charset="0"/>
                <a:cs typeface="Arial" panose="020B0604020202020204" pitchFamily="34" charset="0"/>
              </a:rPr>
              <a:t> (many months) </a:t>
            </a:r>
            <a:endParaRPr lang="en-US" sz="2000" dirty="0">
              <a:latin typeface="Arial" panose="020B0604020202020204" pitchFamily="34" charset="0"/>
              <a:cs typeface="Arial" panose="020B0604020202020204" pitchFamily="34" charset="0"/>
            </a:endParaRPr>
          </a:p>
          <a:p>
            <a:r>
              <a:rPr lang="en-US" sz="1600" u="sng" dirty="0">
                <a:latin typeface="Arial" panose="020B0604020202020204" pitchFamily="34" charset="0"/>
                <a:cs typeface="Arial" panose="020B0604020202020204" pitchFamily="34" charset="0"/>
              </a:rPr>
              <a:t>Note</a:t>
            </a:r>
            <a:r>
              <a:rPr lang="en-US" sz="1600" dirty="0">
                <a:latin typeface="Arial" panose="020B0604020202020204" pitchFamily="34" charset="0"/>
                <a:cs typeface="Arial" panose="020B0604020202020204" pitchFamily="34" charset="0"/>
              </a:rPr>
              <a:t>: No expected differences in revenue generation (residuals will be split based on the courses students take)</a:t>
            </a:r>
            <a:endParaRPr 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Send me (</a:t>
            </a:r>
            <a:r>
              <a:rPr lang="en-US" sz="2000" dirty="0">
                <a:latin typeface="Arial" panose="020B0604020202020204" pitchFamily="34" charset="0"/>
                <a:cs typeface="Arial" panose="020B0604020202020204" pitchFamily="34" charset="0"/>
                <a:hlinkClick r:id="rId3"/>
              </a:rPr>
              <a:t>tursem@purdue.edu</a:t>
            </a:r>
            <a:r>
              <a:rPr lang="en-US" sz="2000" dirty="0">
                <a:latin typeface="Arial" panose="020B0604020202020204" pitchFamily="34" charset="0"/>
                <a:cs typeface="Arial" panose="020B0604020202020204" pitchFamily="34" charset="0"/>
              </a:rPr>
              <a:t>) names of faculty to add to working group. Responsibilities:</a:t>
            </a:r>
          </a:p>
          <a:p>
            <a:r>
              <a:rPr lang="en-US" sz="200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Curriculum development</a:t>
            </a:r>
          </a:p>
          <a:p>
            <a:r>
              <a:rPr lang="en-US" dirty="0">
                <a:latin typeface="Arial" panose="020B0604020202020204" pitchFamily="34" charset="0"/>
                <a:cs typeface="Arial" panose="020B0604020202020204" pitchFamily="34" charset="0"/>
              </a:rPr>
              <a:t>	Admissions criteria development</a:t>
            </a:r>
          </a:p>
          <a:p>
            <a:r>
              <a:rPr lang="en-US" dirty="0">
                <a:latin typeface="Arial" panose="020B0604020202020204" pitchFamily="34" charset="0"/>
                <a:cs typeface="Arial" panose="020B0604020202020204" pitchFamily="34" charset="0"/>
              </a:rPr>
              <a:t>	Program administration structure development</a:t>
            </a:r>
          </a:p>
          <a:p>
            <a:r>
              <a:rPr lang="en-US" dirty="0">
                <a:latin typeface="Arial" panose="020B0604020202020204" pitchFamily="34" charset="0"/>
                <a:cs typeface="Arial" panose="020B0604020202020204" pitchFamily="34" charset="0"/>
              </a:rPr>
              <a:t>	Ensure robust communication with units</a:t>
            </a:r>
            <a:endParaRPr lang="en-US" sz="1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DF10E252-A0B7-399C-07E1-B80D0987C7B5}"/>
              </a:ext>
            </a:extLst>
          </p:cNvPr>
          <p:cNvSpPr>
            <a:spLocks noGrp="1"/>
          </p:cNvSpPr>
          <p:nvPr>
            <p:ph type="title"/>
          </p:nvPr>
        </p:nvSpPr>
        <p:spPr/>
        <p:txBody>
          <a:bodyPr>
            <a:normAutofit fontScale="90000"/>
          </a:bodyPr>
          <a:lstStyle/>
          <a:p>
            <a:r>
              <a:rPr lang="en-US" i="0" dirty="0"/>
              <a:t>ASK #1 – Collaborate on discipline-specific programs</a:t>
            </a:r>
          </a:p>
        </p:txBody>
      </p:sp>
      <p:sp>
        <p:nvSpPr>
          <p:cNvPr id="5" name="Slide Number Placeholder 4">
            <a:extLst>
              <a:ext uri="{FF2B5EF4-FFF2-40B4-BE49-F238E27FC236}">
                <a16:creationId xmlns:a16="http://schemas.microsoft.com/office/drawing/2014/main" id="{83783294-8DEB-F72B-DD49-9B8E2FE83969}"/>
              </a:ext>
            </a:extLst>
          </p:cNvPr>
          <p:cNvSpPr>
            <a:spLocks noGrp="1"/>
          </p:cNvSpPr>
          <p:nvPr>
            <p:ph type="sldNum" sz="quarter" idx="19"/>
          </p:nvPr>
        </p:nvSpPr>
        <p:spPr/>
        <p:txBody>
          <a:bodyPr/>
          <a:lstStyle/>
          <a:p>
            <a:fld id="{6D22F896-40B5-4ADD-8801-0D06FADFA095}" type="slidenum">
              <a:rPr lang="en-US" smtClean="0"/>
              <a:pPr/>
              <a:t>18</a:t>
            </a:fld>
            <a:endParaRPr lang="en-US" dirty="0"/>
          </a:p>
        </p:txBody>
      </p:sp>
    </p:spTree>
    <p:extLst>
      <p:ext uri="{BB962C8B-B14F-4D97-AF65-F5344CB8AC3E}">
        <p14:creationId xmlns:p14="http://schemas.microsoft.com/office/powerpoint/2010/main" val="2698567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3C3A142-D4B4-1F32-5822-E744B409D66C}"/>
              </a:ext>
            </a:extLst>
          </p:cNvPr>
          <p:cNvSpPr>
            <a:spLocks noGrp="1"/>
          </p:cNvSpPr>
          <p:nvPr>
            <p:ph type="body" sz="quarter" idx="11"/>
          </p:nvPr>
        </p:nvSpPr>
        <p:spPr>
          <a:xfrm>
            <a:off x="334735" y="1050800"/>
            <a:ext cx="8458200" cy="589031"/>
          </a:xfrm>
        </p:spPr>
        <p:txBody>
          <a:bodyPr/>
          <a:lstStyle/>
          <a:p>
            <a:r>
              <a:rPr lang="en-US" sz="2400" i="0" dirty="0"/>
              <a:t>Strategic Online Faculty Hiring Program - </a:t>
            </a:r>
            <a:r>
              <a:rPr lang="en-US" sz="2400" dirty="0"/>
              <a:t>Faculty line approved and partially funded by Purdue Online</a:t>
            </a:r>
          </a:p>
        </p:txBody>
      </p:sp>
      <p:sp>
        <p:nvSpPr>
          <p:cNvPr id="3" name="Text Placeholder 2">
            <a:extLst>
              <a:ext uri="{FF2B5EF4-FFF2-40B4-BE49-F238E27FC236}">
                <a16:creationId xmlns:a16="http://schemas.microsoft.com/office/drawing/2014/main" id="{3BBEE29C-ABFD-1D61-F98B-54DEEEC16696}"/>
              </a:ext>
            </a:extLst>
          </p:cNvPr>
          <p:cNvSpPr>
            <a:spLocks noGrp="1"/>
          </p:cNvSpPr>
          <p:nvPr>
            <p:ph type="body" sz="quarter" idx="10"/>
          </p:nvPr>
        </p:nvSpPr>
        <p:spPr>
          <a:xfrm>
            <a:off x="342900" y="1889338"/>
            <a:ext cx="8450035" cy="4108692"/>
          </a:xfrm>
        </p:spPr>
        <p:txBody>
          <a:bodyPr/>
          <a:lstStyle/>
          <a:p>
            <a:r>
              <a:rPr lang="en-US" sz="2000" dirty="0"/>
              <a:t>Dedicated Professor of Engineering Practice to support the D. Eng. Program. </a:t>
            </a:r>
          </a:p>
          <a:p>
            <a:r>
              <a:rPr lang="en-US" sz="2000" dirty="0"/>
              <a:t>Experience-relevant departmental tenure home</a:t>
            </a:r>
          </a:p>
          <a:p>
            <a:endParaRPr lang="en-US" sz="1050" dirty="0"/>
          </a:p>
          <a:p>
            <a:r>
              <a:rPr lang="en-US" sz="2000" b="1" dirty="0"/>
              <a:t>Responsibilities:</a:t>
            </a:r>
          </a:p>
          <a:p>
            <a:pPr marL="342900" indent="-342900">
              <a:buFont typeface="Arial" panose="020B0604020202020204" pitchFamily="34" charset="0"/>
              <a:buChar char="•"/>
            </a:pPr>
            <a:r>
              <a:rPr lang="en-US" sz="2000" dirty="0"/>
              <a:t>Teaching load 18 credit hours, departmental service (curriculum committee, grad committee, </a:t>
            </a:r>
            <a:r>
              <a:rPr lang="en-US" sz="2000" dirty="0" err="1"/>
              <a:t>etc</a:t>
            </a:r>
            <a:r>
              <a:rPr lang="en-US" sz="2000" dirty="0"/>
              <a:t>).</a:t>
            </a:r>
          </a:p>
          <a:p>
            <a:pPr marL="342900" indent="-342900">
              <a:buFont typeface="Arial" panose="020B0604020202020204" pitchFamily="34" charset="0"/>
              <a:buChar char="•"/>
            </a:pPr>
            <a:r>
              <a:rPr lang="en-US" sz="2000" dirty="0"/>
              <a:t>Serve as the academic lead to review escalated program questions and chair an ongoing </a:t>
            </a:r>
            <a:r>
              <a:rPr lang="en-US" sz="2000" b="1" dirty="0"/>
              <a:t>faculty advisory committee</a:t>
            </a:r>
            <a:r>
              <a:rPr lang="en-US" sz="2000" dirty="0"/>
              <a:t>. </a:t>
            </a:r>
          </a:p>
          <a:p>
            <a:pPr marL="342900" indent="-342900">
              <a:buFont typeface="Arial" panose="020B0604020202020204" pitchFamily="34" charset="0"/>
              <a:buChar char="•"/>
            </a:pPr>
            <a:r>
              <a:rPr lang="en-US" sz="2000" dirty="0"/>
              <a:t>Support faculty colleagues serving as faculty advisors to D.Eng. students. </a:t>
            </a:r>
          </a:p>
          <a:p>
            <a:pPr marL="342900" indent="-342900">
              <a:buFont typeface="Arial" panose="020B0604020202020204" pitchFamily="34" charset="0"/>
              <a:buChar char="•"/>
            </a:pPr>
            <a:r>
              <a:rPr lang="en-US" sz="2000" dirty="0"/>
              <a:t>Teach a D.Eng. Fundamentals course (1-credit offered each semester), a D.Eng. Research Methods Course (3-credits offered at least 2x/year), and a credit-granting D.Eng. Seminar (1-credit offered 2x/year). </a:t>
            </a:r>
          </a:p>
        </p:txBody>
      </p:sp>
      <p:sp>
        <p:nvSpPr>
          <p:cNvPr id="4" name="Title 3">
            <a:extLst>
              <a:ext uri="{FF2B5EF4-FFF2-40B4-BE49-F238E27FC236}">
                <a16:creationId xmlns:a16="http://schemas.microsoft.com/office/drawing/2014/main" id="{43A358C4-3D7A-39F6-C92C-F83A3E65E104}"/>
              </a:ext>
            </a:extLst>
          </p:cNvPr>
          <p:cNvSpPr>
            <a:spLocks noGrp="1"/>
          </p:cNvSpPr>
          <p:nvPr>
            <p:ph type="title"/>
          </p:nvPr>
        </p:nvSpPr>
        <p:spPr/>
        <p:txBody>
          <a:bodyPr>
            <a:normAutofit fontScale="90000"/>
          </a:bodyPr>
          <a:lstStyle/>
          <a:p>
            <a:r>
              <a:rPr lang="en-US" i="0" dirty="0"/>
              <a:t>ASK #2 Collaborate to hire Strategic Online Faculty</a:t>
            </a:r>
          </a:p>
        </p:txBody>
      </p:sp>
      <p:sp>
        <p:nvSpPr>
          <p:cNvPr id="5" name="Slide Number Placeholder 4">
            <a:extLst>
              <a:ext uri="{FF2B5EF4-FFF2-40B4-BE49-F238E27FC236}">
                <a16:creationId xmlns:a16="http://schemas.microsoft.com/office/drawing/2014/main" id="{4F9AA6DB-DD66-F05C-89FE-AA314D771AA8}"/>
              </a:ext>
            </a:extLst>
          </p:cNvPr>
          <p:cNvSpPr>
            <a:spLocks noGrp="1"/>
          </p:cNvSpPr>
          <p:nvPr>
            <p:ph type="sldNum" sz="quarter" idx="19"/>
          </p:nvPr>
        </p:nvSpPr>
        <p:spPr/>
        <p:txBody>
          <a:bodyPr/>
          <a:lstStyle/>
          <a:p>
            <a:fld id="{6D22F896-40B5-4ADD-8801-0D06FADFA095}" type="slidenum">
              <a:rPr lang="en-US" smtClean="0"/>
              <a:pPr/>
              <a:t>19</a:t>
            </a:fld>
            <a:endParaRPr lang="en-US" dirty="0"/>
          </a:p>
        </p:txBody>
      </p:sp>
    </p:spTree>
    <p:extLst>
      <p:ext uri="{BB962C8B-B14F-4D97-AF65-F5344CB8AC3E}">
        <p14:creationId xmlns:p14="http://schemas.microsoft.com/office/powerpoint/2010/main" val="245217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2FF747-8C82-3FAB-3A75-2B3AE830D054}"/>
              </a:ext>
            </a:extLst>
          </p:cNvPr>
          <p:cNvSpPr>
            <a:spLocks noGrp="1"/>
          </p:cNvSpPr>
          <p:nvPr>
            <p:ph type="title"/>
          </p:nvPr>
        </p:nvSpPr>
        <p:spPr>
          <a:xfrm>
            <a:off x="351064" y="385004"/>
            <a:ext cx="8450036" cy="589032"/>
          </a:xfrm>
        </p:spPr>
        <p:txBody>
          <a:bodyPr anchor="ctr">
            <a:normAutofit/>
          </a:bodyPr>
          <a:lstStyle/>
          <a:p>
            <a:r>
              <a:rPr lang="en-US" sz="3300" dirty="0"/>
              <a:t>Graduate and Professional Education Team</a:t>
            </a:r>
          </a:p>
        </p:txBody>
      </p:sp>
      <p:sp>
        <p:nvSpPr>
          <p:cNvPr id="38" name="Text Placeholder 3">
            <a:extLst>
              <a:ext uri="{FF2B5EF4-FFF2-40B4-BE49-F238E27FC236}">
                <a16:creationId xmlns:a16="http://schemas.microsoft.com/office/drawing/2014/main" id="{D9000FA5-5701-8656-49B2-0A1098B73F13}"/>
              </a:ext>
            </a:extLst>
          </p:cNvPr>
          <p:cNvSpPr>
            <a:spLocks noGrp="1"/>
          </p:cNvSpPr>
          <p:nvPr>
            <p:ph type="body" sz="quarter" idx="11"/>
          </p:nvPr>
        </p:nvSpPr>
        <p:spPr>
          <a:xfrm>
            <a:off x="342900" y="954291"/>
            <a:ext cx="8458200" cy="365760"/>
          </a:xfrm>
        </p:spPr>
        <p:txBody>
          <a:bodyPr/>
          <a:lstStyle/>
          <a:p>
            <a:endParaRPr lang="en-US"/>
          </a:p>
        </p:txBody>
      </p:sp>
      <p:sp>
        <p:nvSpPr>
          <p:cNvPr id="39" name="Slide Number Placeholder 4">
            <a:extLst>
              <a:ext uri="{FF2B5EF4-FFF2-40B4-BE49-F238E27FC236}">
                <a16:creationId xmlns:a16="http://schemas.microsoft.com/office/drawing/2014/main" id="{B2E0F91D-C583-914A-6AF9-0B5A981932A9}"/>
              </a:ext>
            </a:extLst>
          </p:cNvPr>
          <p:cNvSpPr>
            <a:spLocks noGrp="1"/>
          </p:cNvSpPr>
          <p:nvPr>
            <p:ph type="sldNum" sz="quarter" idx="19"/>
          </p:nvPr>
        </p:nvSpPr>
        <p:spPr>
          <a:xfrm>
            <a:off x="7914444" y="6397674"/>
            <a:ext cx="914400" cy="320040"/>
          </a:xfrm>
        </p:spPr>
        <p:txBody>
          <a:bodyPr/>
          <a:lstStyle/>
          <a:p>
            <a:pPr>
              <a:spcAft>
                <a:spcPts val="600"/>
              </a:spcAft>
            </a:pPr>
            <a:fld id="{6D22F896-40B5-4ADD-8801-0D06FADFA095}" type="slidenum">
              <a:rPr lang="en-US" smtClean="0"/>
              <a:pPr>
                <a:spcAft>
                  <a:spcPts val="600"/>
                </a:spcAft>
              </a:pPr>
              <a:t>2</a:t>
            </a:fld>
            <a:endParaRPr lang="en-US"/>
          </a:p>
        </p:txBody>
      </p:sp>
      <p:graphicFrame>
        <p:nvGraphicFramePr>
          <p:cNvPr id="29" name="Diagram 28">
            <a:extLst>
              <a:ext uri="{FF2B5EF4-FFF2-40B4-BE49-F238E27FC236}">
                <a16:creationId xmlns:a16="http://schemas.microsoft.com/office/drawing/2014/main" id="{B54C7D1F-B0E3-9AED-0DC6-3525ED08CD3C}"/>
              </a:ext>
            </a:extLst>
          </p:cNvPr>
          <p:cNvGraphicFramePr/>
          <p:nvPr>
            <p:extLst>
              <p:ext uri="{D42A27DB-BD31-4B8C-83A1-F6EECF244321}">
                <p14:modId xmlns:p14="http://schemas.microsoft.com/office/powerpoint/2010/main" val="37056866"/>
              </p:ext>
            </p:extLst>
          </p:nvPr>
        </p:nvGraphicFramePr>
        <p:xfrm>
          <a:off x="351064" y="1543324"/>
          <a:ext cx="8450036" cy="44547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4240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3555266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37DECD-D049-AF08-58CF-E074ACFA0558}"/>
              </a:ext>
            </a:extLst>
          </p:cNvPr>
          <p:cNvSpPr>
            <a:spLocks noGrp="1"/>
          </p:cNvSpPr>
          <p:nvPr>
            <p:ph type="body" sz="quarter" idx="11"/>
          </p:nvPr>
        </p:nvSpPr>
        <p:spPr/>
        <p:txBody>
          <a:bodyPr/>
          <a:lstStyle/>
          <a:p>
            <a:r>
              <a:rPr lang="en-US" dirty="0"/>
              <a:t>Goal: Optimize time in market to increase initial intake </a:t>
            </a:r>
          </a:p>
        </p:txBody>
      </p:sp>
      <p:sp>
        <p:nvSpPr>
          <p:cNvPr id="3" name="Text Placeholder 2">
            <a:extLst>
              <a:ext uri="{FF2B5EF4-FFF2-40B4-BE49-F238E27FC236}">
                <a16:creationId xmlns:a16="http://schemas.microsoft.com/office/drawing/2014/main" id="{FF7C9910-7784-2610-5B42-3771F3CC1689}"/>
              </a:ext>
            </a:extLst>
          </p:cNvPr>
          <p:cNvSpPr>
            <a:spLocks noGrp="1"/>
          </p:cNvSpPr>
          <p:nvPr>
            <p:ph type="body" sz="quarter" idx="10"/>
          </p:nvPr>
        </p:nvSpPr>
        <p:spPr>
          <a:xfrm>
            <a:off x="305721" y="3851599"/>
            <a:ext cx="7737981" cy="2931085"/>
          </a:xfrm>
          <a:solidFill>
            <a:schemeClr val="bg1"/>
          </a:solidFill>
        </p:spPr>
        <p:txBody>
          <a:bodyPr/>
          <a:lstStyle/>
          <a:p>
            <a:pPr marL="214313" indent="-214313">
              <a:buFont typeface="Arial" panose="020B0604020202020204" pitchFamily="34" charset="0"/>
              <a:buChar char="•"/>
            </a:pPr>
            <a:r>
              <a:rPr lang="en-US" dirty="0"/>
              <a:t>Engineering Curriculum Committee Proposal: March 04, 2024</a:t>
            </a:r>
          </a:p>
          <a:p>
            <a:pPr marL="214313" indent="-214313">
              <a:buFont typeface="Arial" panose="020B0604020202020204" pitchFamily="34" charset="0"/>
              <a:buChar char="•"/>
            </a:pPr>
            <a:r>
              <a:rPr lang="en-US" dirty="0" err="1"/>
              <a:t>Curriculog</a:t>
            </a:r>
            <a:r>
              <a:rPr lang="en-US" dirty="0"/>
              <a:t> Proposal Submitted: April 1, 2024</a:t>
            </a:r>
          </a:p>
          <a:p>
            <a:pPr marL="214313" indent="-214313">
              <a:buFont typeface="Arial" panose="020B0604020202020204" pitchFamily="34" charset="0"/>
              <a:buChar char="•"/>
            </a:pPr>
            <a:r>
              <a:rPr lang="en-US" dirty="0"/>
              <a:t>Graduate Council Approval: April 18, 2024</a:t>
            </a:r>
          </a:p>
          <a:p>
            <a:pPr marL="214313" indent="-214313">
              <a:buFont typeface="Arial" panose="020B0604020202020204" pitchFamily="34" charset="0"/>
              <a:buChar char="•"/>
            </a:pPr>
            <a:r>
              <a:rPr lang="en-US" dirty="0"/>
              <a:t>Board of Trustees Approval: June 5-6, 2024</a:t>
            </a:r>
          </a:p>
          <a:p>
            <a:pPr marL="214313" indent="-214313">
              <a:buFont typeface="Arial" panose="020B0604020202020204" pitchFamily="34" charset="0"/>
              <a:buChar char="•"/>
            </a:pPr>
            <a:r>
              <a:rPr lang="en-US" dirty="0"/>
              <a:t>ICHE Pre-Review Call: mid-June, 2024</a:t>
            </a:r>
          </a:p>
          <a:p>
            <a:pPr marL="214313" indent="-214313">
              <a:buFont typeface="Arial" panose="020B0604020202020204" pitchFamily="34" charset="0"/>
              <a:buChar char="•"/>
            </a:pPr>
            <a:r>
              <a:rPr lang="en-US" dirty="0"/>
              <a:t>ICHE Academic Affairs and Quality Committee Approval: June 24, 2024</a:t>
            </a:r>
          </a:p>
          <a:p>
            <a:pPr marL="214313" indent="-214313">
              <a:buFont typeface="Arial" panose="020B0604020202020204" pitchFamily="34" charset="0"/>
              <a:buChar char="•"/>
            </a:pPr>
            <a:r>
              <a:rPr lang="en-US" dirty="0"/>
              <a:t>ICHE Full Committee Meeting: July 25, 2024</a:t>
            </a:r>
          </a:p>
          <a:p>
            <a:pPr marL="214313" indent="-214313">
              <a:buFont typeface="Arial" panose="020B0604020202020204" pitchFamily="34" charset="0"/>
              <a:buChar char="•"/>
            </a:pPr>
            <a:r>
              <a:rPr lang="en-US" b="1" dirty="0"/>
              <a:t>Student Start: January, 2025</a:t>
            </a:r>
          </a:p>
        </p:txBody>
      </p:sp>
      <p:sp>
        <p:nvSpPr>
          <p:cNvPr id="4" name="Title 3">
            <a:extLst>
              <a:ext uri="{FF2B5EF4-FFF2-40B4-BE49-F238E27FC236}">
                <a16:creationId xmlns:a16="http://schemas.microsoft.com/office/drawing/2014/main" id="{7C26D817-79D2-1C0F-C9F1-531FBD002874}"/>
              </a:ext>
            </a:extLst>
          </p:cNvPr>
          <p:cNvSpPr>
            <a:spLocks noGrp="1"/>
          </p:cNvSpPr>
          <p:nvPr>
            <p:ph type="title"/>
          </p:nvPr>
        </p:nvSpPr>
        <p:spPr/>
        <p:txBody>
          <a:bodyPr>
            <a:normAutofit fontScale="90000"/>
          </a:bodyPr>
          <a:lstStyle/>
          <a:p>
            <a:r>
              <a:rPr lang="en-US" dirty="0"/>
              <a:t>Timeline and Major Milestones</a:t>
            </a:r>
          </a:p>
        </p:txBody>
      </p:sp>
      <p:graphicFrame>
        <p:nvGraphicFramePr>
          <p:cNvPr id="6" name="Table 5">
            <a:extLst>
              <a:ext uri="{FF2B5EF4-FFF2-40B4-BE49-F238E27FC236}">
                <a16:creationId xmlns:a16="http://schemas.microsoft.com/office/drawing/2014/main" id="{3FCB162C-A2A4-7CBD-0BB2-4B8C755EF1A3}"/>
              </a:ext>
            </a:extLst>
          </p:cNvPr>
          <p:cNvGraphicFramePr>
            <a:graphicFrameLocks noGrp="1"/>
          </p:cNvGraphicFramePr>
          <p:nvPr>
            <p:extLst>
              <p:ext uri="{D42A27DB-BD31-4B8C-83A1-F6EECF244321}">
                <p14:modId xmlns:p14="http://schemas.microsoft.com/office/powerpoint/2010/main" val="3589925894"/>
              </p:ext>
            </p:extLst>
          </p:nvPr>
        </p:nvGraphicFramePr>
        <p:xfrm>
          <a:off x="96252" y="2022443"/>
          <a:ext cx="8932626" cy="1722120"/>
        </p:xfrm>
        <a:graphic>
          <a:graphicData uri="http://schemas.openxmlformats.org/drawingml/2006/table">
            <a:tbl>
              <a:tblPr firstRow="1" bandRow="1">
                <a:tableStyleId>{5C22544A-7EE6-4342-B048-85BDC9FD1C3A}</a:tableStyleId>
              </a:tblPr>
              <a:tblGrid>
                <a:gridCol w="1165860">
                  <a:extLst>
                    <a:ext uri="{9D8B030D-6E8A-4147-A177-3AD203B41FA5}">
                      <a16:colId xmlns:a16="http://schemas.microsoft.com/office/drawing/2014/main" val="2604472091"/>
                    </a:ext>
                  </a:extLst>
                </a:gridCol>
                <a:gridCol w="554769">
                  <a:extLst>
                    <a:ext uri="{9D8B030D-6E8A-4147-A177-3AD203B41FA5}">
                      <a16:colId xmlns:a16="http://schemas.microsoft.com/office/drawing/2014/main" val="1300907415"/>
                    </a:ext>
                  </a:extLst>
                </a:gridCol>
                <a:gridCol w="554769">
                  <a:extLst>
                    <a:ext uri="{9D8B030D-6E8A-4147-A177-3AD203B41FA5}">
                      <a16:colId xmlns:a16="http://schemas.microsoft.com/office/drawing/2014/main" val="3498719546"/>
                    </a:ext>
                  </a:extLst>
                </a:gridCol>
                <a:gridCol w="554769">
                  <a:extLst>
                    <a:ext uri="{9D8B030D-6E8A-4147-A177-3AD203B41FA5}">
                      <a16:colId xmlns:a16="http://schemas.microsoft.com/office/drawing/2014/main" val="3956369099"/>
                    </a:ext>
                  </a:extLst>
                </a:gridCol>
                <a:gridCol w="554769">
                  <a:extLst>
                    <a:ext uri="{9D8B030D-6E8A-4147-A177-3AD203B41FA5}">
                      <a16:colId xmlns:a16="http://schemas.microsoft.com/office/drawing/2014/main" val="1347719548"/>
                    </a:ext>
                  </a:extLst>
                </a:gridCol>
                <a:gridCol w="554769">
                  <a:extLst>
                    <a:ext uri="{9D8B030D-6E8A-4147-A177-3AD203B41FA5}">
                      <a16:colId xmlns:a16="http://schemas.microsoft.com/office/drawing/2014/main" val="3046197013"/>
                    </a:ext>
                  </a:extLst>
                </a:gridCol>
                <a:gridCol w="554769">
                  <a:extLst>
                    <a:ext uri="{9D8B030D-6E8A-4147-A177-3AD203B41FA5}">
                      <a16:colId xmlns:a16="http://schemas.microsoft.com/office/drawing/2014/main" val="2805693548"/>
                    </a:ext>
                  </a:extLst>
                </a:gridCol>
                <a:gridCol w="554769">
                  <a:extLst>
                    <a:ext uri="{9D8B030D-6E8A-4147-A177-3AD203B41FA5}">
                      <a16:colId xmlns:a16="http://schemas.microsoft.com/office/drawing/2014/main" val="3363356273"/>
                    </a:ext>
                  </a:extLst>
                </a:gridCol>
                <a:gridCol w="554769">
                  <a:extLst>
                    <a:ext uri="{9D8B030D-6E8A-4147-A177-3AD203B41FA5}">
                      <a16:colId xmlns:a16="http://schemas.microsoft.com/office/drawing/2014/main" val="4247472409"/>
                    </a:ext>
                  </a:extLst>
                </a:gridCol>
                <a:gridCol w="554769">
                  <a:extLst>
                    <a:ext uri="{9D8B030D-6E8A-4147-A177-3AD203B41FA5}">
                      <a16:colId xmlns:a16="http://schemas.microsoft.com/office/drawing/2014/main" val="359498126"/>
                    </a:ext>
                  </a:extLst>
                </a:gridCol>
                <a:gridCol w="554769">
                  <a:extLst>
                    <a:ext uri="{9D8B030D-6E8A-4147-A177-3AD203B41FA5}">
                      <a16:colId xmlns:a16="http://schemas.microsoft.com/office/drawing/2014/main" val="1875966849"/>
                    </a:ext>
                  </a:extLst>
                </a:gridCol>
                <a:gridCol w="554769">
                  <a:extLst>
                    <a:ext uri="{9D8B030D-6E8A-4147-A177-3AD203B41FA5}">
                      <a16:colId xmlns:a16="http://schemas.microsoft.com/office/drawing/2014/main" val="1240300331"/>
                    </a:ext>
                  </a:extLst>
                </a:gridCol>
                <a:gridCol w="554769">
                  <a:extLst>
                    <a:ext uri="{9D8B030D-6E8A-4147-A177-3AD203B41FA5}">
                      <a16:colId xmlns:a16="http://schemas.microsoft.com/office/drawing/2014/main" val="954753802"/>
                    </a:ext>
                  </a:extLst>
                </a:gridCol>
                <a:gridCol w="554769">
                  <a:extLst>
                    <a:ext uri="{9D8B030D-6E8A-4147-A177-3AD203B41FA5}">
                      <a16:colId xmlns:a16="http://schemas.microsoft.com/office/drawing/2014/main" val="3683881399"/>
                    </a:ext>
                  </a:extLst>
                </a:gridCol>
                <a:gridCol w="554769">
                  <a:extLst>
                    <a:ext uri="{9D8B030D-6E8A-4147-A177-3AD203B41FA5}">
                      <a16:colId xmlns:a16="http://schemas.microsoft.com/office/drawing/2014/main" val="1137738348"/>
                    </a:ext>
                  </a:extLst>
                </a:gridCol>
              </a:tblGrid>
              <a:tr h="278130">
                <a:tc>
                  <a:txBody>
                    <a:bodyPr/>
                    <a:lstStyle/>
                    <a:p>
                      <a:endParaRPr lang="en-US" sz="1200"/>
                    </a:p>
                  </a:txBody>
                  <a:tcPr marL="68580" marR="68580" marT="34290" marB="34290"/>
                </a:tc>
                <a:tc>
                  <a:txBody>
                    <a:bodyPr/>
                    <a:lstStyle/>
                    <a:p>
                      <a:r>
                        <a:rPr lang="en-US" sz="1100"/>
                        <a:t>12/23</a:t>
                      </a:r>
                    </a:p>
                  </a:txBody>
                  <a:tcPr marL="68580" marR="68580" marT="34290" marB="34290"/>
                </a:tc>
                <a:tc>
                  <a:txBody>
                    <a:bodyPr/>
                    <a:lstStyle/>
                    <a:p>
                      <a:r>
                        <a:rPr lang="en-US" sz="1100"/>
                        <a:t>01/24</a:t>
                      </a:r>
                    </a:p>
                  </a:txBody>
                  <a:tcPr marL="68580" marR="68580" marT="34290" marB="34290"/>
                </a:tc>
                <a:tc>
                  <a:txBody>
                    <a:bodyPr/>
                    <a:lstStyle/>
                    <a:p>
                      <a:r>
                        <a:rPr lang="en-US" sz="1100"/>
                        <a:t>02/24</a:t>
                      </a:r>
                    </a:p>
                  </a:txBody>
                  <a:tcPr marL="68580" marR="68580" marT="34290" marB="34290"/>
                </a:tc>
                <a:tc>
                  <a:txBody>
                    <a:bodyPr/>
                    <a:lstStyle/>
                    <a:p>
                      <a:r>
                        <a:rPr lang="en-US" sz="1100"/>
                        <a:t>03/24</a:t>
                      </a:r>
                    </a:p>
                  </a:txBody>
                  <a:tcPr marL="68580" marR="68580" marT="34290" marB="34290"/>
                </a:tc>
                <a:tc>
                  <a:txBody>
                    <a:bodyPr/>
                    <a:lstStyle/>
                    <a:p>
                      <a:r>
                        <a:rPr lang="en-US" sz="1100"/>
                        <a:t>04/24</a:t>
                      </a:r>
                    </a:p>
                  </a:txBody>
                  <a:tcPr marL="68580" marR="68580" marT="34290" marB="34290"/>
                </a:tc>
                <a:tc>
                  <a:txBody>
                    <a:bodyPr/>
                    <a:lstStyle/>
                    <a:p>
                      <a:r>
                        <a:rPr lang="en-US" sz="1100"/>
                        <a:t>05/24</a:t>
                      </a:r>
                    </a:p>
                  </a:txBody>
                  <a:tcPr marL="68580" marR="68580" marT="34290" marB="34290"/>
                </a:tc>
                <a:tc>
                  <a:txBody>
                    <a:bodyPr/>
                    <a:lstStyle/>
                    <a:p>
                      <a:r>
                        <a:rPr lang="en-US" sz="1100" dirty="0"/>
                        <a:t>06/24</a:t>
                      </a:r>
                    </a:p>
                  </a:txBody>
                  <a:tcPr marL="68580" marR="68580" marT="34290" marB="34290"/>
                </a:tc>
                <a:tc>
                  <a:txBody>
                    <a:bodyPr/>
                    <a:lstStyle/>
                    <a:p>
                      <a:r>
                        <a:rPr lang="en-US" sz="1100"/>
                        <a:t>07/24</a:t>
                      </a:r>
                    </a:p>
                  </a:txBody>
                  <a:tcPr marL="68580" marR="68580" marT="34290" marB="34290"/>
                </a:tc>
                <a:tc>
                  <a:txBody>
                    <a:bodyPr/>
                    <a:lstStyle/>
                    <a:p>
                      <a:r>
                        <a:rPr lang="en-US" sz="1100"/>
                        <a:t>08/24</a:t>
                      </a:r>
                    </a:p>
                  </a:txBody>
                  <a:tcPr marL="68580" marR="68580" marT="34290" marB="34290"/>
                </a:tc>
                <a:tc>
                  <a:txBody>
                    <a:bodyPr/>
                    <a:lstStyle/>
                    <a:p>
                      <a:r>
                        <a:rPr lang="en-US" sz="1100"/>
                        <a:t>09/24</a:t>
                      </a:r>
                    </a:p>
                  </a:txBody>
                  <a:tcPr marL="68580" marR="68580" marT="34290" marB="34290"/>
                </a:tc>
                <a:tc>
                  <a:txBody>
                    <a:bodyPr/>
                    <a:lstStyle/>
                    <a:p>
                      <a:r>
                        <a:rPr lang="en-US" sz="1100"/>
                        <a:t>10/24</a:t>
                      </a:r>
                    </a:p>
                  </a:txBody>
                  <a:tcPr marL="68580" marR="68580" marT="34290" marB="34290"/>
                </a:tc>
                <a:tc>
                  <a:txBody>
                    <a:bodyPr/>
                    <a:lstStyle/>
                    <a:p>
                      <a:r>
                        <a:rPr lang="en-US" sz="1100"/>
                        <a:t>11/24</a:t>
                      </a:r>
                    </a:p>
                  </a:txBody>
                  <a:tcPr marL="68580" marR="68580" marT="34290" marB="34290"/>
                </a:tc>
                <a:tc>
                  <a:txBody>
                    <a:bodyPr/>
                    <a:lstStyle/>
                    <a:p>
                      <a:r>
                        <a:rPr lang="en-US" sz="1100"/>
                        <a:t>12/24</a:t>
                      </a:r>
                    </a:p>
                  </a:txBody>
                  <a:tcPr marL="68580" marR="68580" marT="34290" marB="34290"/>
                </a:tc>
                <a:tc>
                  <a:txBody>
                    <a:bodyPr/>
                    <a:lstStyle/>
                    <a:p>
                      <a:r>
                        <a:rPr lang="en-US" sz="1100"/>
                        <a:t>01/25</a:t>
                      </a:r>
                    </a:p>
                  </a:txBody>
                  <a:tcPr marL="68580" marR="68580" marT="34290" marB="34290"/>
                </a:tc>
                <a:extLst>
                  <a:ext uri="{0D108BD9-81ED-4DB2-BD59-A6C34878D82A}">
                    <a16:rowId xmlns:a16="http://schemas.microsoft.com/office/drawing/2014/main" val="1474407374"/>
                  </a:ext>
                </a:extLst>
              </a:tr>
              <a:tr h="278130">
                <a:tc>
                  <a:txBody>
                    <a:bodyPr/>
                    <a:lstStyle/>
                    <a:p>
                      <a:r>
                        <a:rPr lang="en-US" sz="1050"/>
                        <a:t>Curriculum Planning</a:t>
                      </a:r>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extLst>
                  <a:ext uri="{0D108BD9-81ED-4DB2-BD59-A6C34878D82A}">
                    <a16:rowId xmlns:a16="http://schemas.microsoft.com/office/drawing/2014/main" val="3791375569"/>
                  </a:ext>
                </a:extLst>
              </a:tr>
              <a:tr h="278130">
                <a:tc>
                  <a:txBody>
                    <a:bodyPr/>
                    <a:lstStyle/>
                    <a:p>
                      <a:r>
                        <a:rPr lang="en-US" sz="1050" dirty="0"/>
                        <a:t>Approvals</a:t>
                      </a:r>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extLst>
                  <a:ext uri="{0D108BD9-81ED-4DB2-BD59-A6C34878D82A}">
                    <a16:rowId xmlns:a16="http://schemas.microsoft.com/office/drawing/2014/main" val="2920259656"/>
                  </a:ext>
                </a:extLst>
              </a:tr>
              <a:tr h="278130">
                <a:tc>
                  <a:txBody>
                    <a:bodyPr/>
                    <a:lstStyle/>
                    <a:p>
                      <a:r>
                        <a:rPr lang="en-US" sz="1050" dirty="0"/>
                        <a:t>Course Development </a:t>
                      </a:r>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dirty="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extLst>
                  <a:ext uri="{0D108BD9-81ED-4DB2-BD59-A6C34878D82A}">
                    <a16:rowId xmlns:a16="http://schemas.microsoft.com/office/drawing/2014/main" val="2889734615"/>
                  </a:ext>
                </a:extLst>
              </a:tr>
              <a:tr h="278130">
                <a:tc>
                  <a:txBody>
                    <a:bodyPr/>
                    <a:lstStyle/>
                    <a:p>
                      <a:r>
                        <a:rPr lang="en-US" sz="1050" dirty="0"/>
                        <a:t>Student Acquisition </a:t>
                      </a:r>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dirty="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a:p>
                  </a:txBody>
                  <a:tcPr marL="68580" marR="68580" marT="34290" marB="34290"/>
                </a:tc>
                <a:tc>
                  <a:txBody>
                    <a:bodyPr/>
                    <a:lstStyle/>
                    <a:p>
                      <a:endParaRPr lang="en-US" sz="1100" dirty="0"/>
                    </a:p>
                  </a:txBody>
                  <a:tcPr marL="68580" marR="68580" marT="34290" marB="34290"/>
                </a:tc>
                <a:extLst>
                  <a:ext uri="{0D108BD9-81ED-4DB2-BD59-A6C34878D82A}">
                    <a16:rowId xmlns:a16="http://schemas.microsoft.com/office/drawing/2014/main" val="2971601256"/>
                  </a:ext>
                </a:extLst>
              </a:tr>
            </a:tbl>
          </a:graphicData>
        </a:graphic>
      </p:graphicFrame>
      <p:sp>
        <p:nvSpPr>
          <p:cNvPr id="7" name="Right Arrow 6">
            <a:extLst>
              <a:ext uri="{FF2B5EF4-FFF2-40B4-BE49-F238E27FC236}">
                <a16:creationId xmlns:a16="http://schemas.microsoft.com/office/drawing/2014/main" id="{3FD7A67B-DCC9-2F54-6AB8-5C6F8D001E02}"/>
              </a:ext>
            </a:extLst>
          </p:cNvPr>
          <p:cNvSpPr/>
          <p:nvPr/>
        </p:nvSpPr>
        <p:spPr>
          <a:xfrm>
            <a:off x="1280168" y="2335340"/>
            <a:ext cx="1710271" cy="254082"/>
          </a:xfrm>
          <a:prstGeom prst="rightArrow">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p>
        </p:txBody>
      </p:sp>
      <p:sp>
        <p:nvSpPr>
          <p:cNvPr id="8" name="Right Arrow 7">
            <a:extLst>
              <a:ext uri="{FF2B5EF4-FFF2-40B4-BE49-F238E27FC236}">
                <a16:creationId xmlns:a16="http://schemas.microsoft.com/office/drawing/2014/main" id="{8B770CBB-B178-F54F-C66A-E6C6578377DC}"/>
              </a:ext>
            </a:extLst>
          </p:cNvPr>
          <p:cNvSpPr/>
          <p:nvPr/>
        </p:nvSpPr>
        <p:spPr>
          <a:xfrm>
            <a:off x="2033056" y="2668151"/>
            <a:ext cx="2529509" cy="254081"/>
          </a:xfrm>
          <a:prstGeom prst="rightArrow">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9" name="Right Arrow 8">
            <a:extLst>
              <a:ext uri="{FF2B5EF4-FFF2-40B4-BE49-F238E27FC236}">
                <a16:creationId xmlns:a16="http://schemas.microsoft.com/office/drawing/2014/main" id="{2A38F551-1820-96BA-4BDB-DE9512B2E29A}"/>
              </a:ext>
            </a:extLst>
          </p:cNvPr>
          <p:cNvSpPr/>
          <p:nvPr/>
        </p:nvSpPr>
        <p:spPr>
          <a:xfrm>
            <a:off x="4040761" y="3061024"/>
            <a:ext cx="4395581" cy="246172"/>
          </a:xfrm>
          <a:prstGeom prst="rightArrow">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1" name="Right Arrow 10">
            <a:extLst>
              <a:ext uri="{FF2B5EF4-FFF2-40B4-BE49-F238E27FC236}">
                <a16:creationId xmlns:a16="http://schemas.microsoft.com/office/drawing/2014/main" id="{7F55D92A-B3EF-496E-DAC3-DFF4278F17A0}"/>
              </a:ext>
            </a:extLst>
          </p:cNvPr>
          <p:cNvSpPr/>
          <p:nvPr/>
        </p:nvSpPr>
        <p:spPr>
          <a:xfrm>
            <a:off x="4562566" y="3405409"/>
            <a:ext cx="4395581" cy="246172"/>
          </a:xfrm>
          <a:prstGeom prst="rightArrow">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a:p>
        </p:txBody>
      </p:sp>
      <p:sp>
        <p:nvSpPr>
          <p:cNvPr id="10" name="Slide Number Placeholder 4">
            <a:extLst>
              <a:ext uri="{FF2B5EF4-FFF2-40B4-BE49-F238E27FC236}">
                <a16:creationId xmlns:a16="http://schemas.microsoft.com/office/drawing/2014/main" id="{43AA9895-F82F-E26C-00EA-5020898D0691}"/>
              </a:ext>
            </a:extLst>
          </p:cNvPr>
          <p:cNvSpPr>
            <a:spLocks noGrp="1"/>
          </p:cNvSpPr>
          <p:nvPr>
            <p:ph type="sldNum" sz="quarter" idx="19"/>
          </p:nvPr>
        </p:nvSpPr>
        <p:spPr>
          <a:xfrm>
            <a:off x="7914444" y="6124960"/>
            <a:ext cx="914400" cy="320040"/>
          </a:xfrm>
        </p:spPr>
        <p:txBody>
          <a:bodyPr/>
          <a:lstStyle/>
          <a:p>
            <a:fld id="{6D22F896-40B5-4ADD-8801-0D06FADFA095}" type="slidenum">
              <a:rPr lang="en-US" smtClean="0"/>
              <a:pPr/>
              <a:t>21</a:t>
            </a:fld>
            <a:endParaRPr lang="en-US" dirty="0"/>
          </a:p>
        </p:txBody>
      </p:sp>
      <p:sp>
        <p:nvSpPr>
          <p:cNvPr id="5" name="TextBox 4">
            <a:extLst>
              <a:ext uri="{FF2B5EF4-FFF2-40B4-BE49-F238E27FC236}">
                <a16:creationId xmlns:a16="http://schemas.microsoft.com/office/drawing/2014/main" id="{D24B2AF6-0EAE-05E9-5374-F83532C3036E}"/>
              </a:ext>
            </a:extLst>
          </p:cNvPr>
          <p:cNvSpPr txBox="1"/>
          <p:nvPr/>
        </p:nvSpPr>
        <p:spPr>
          <a:xfrm>
            <a:off x="5724171" y="719886"/>
            <a:ext cx="3612333" cy="1200329"/>
          </a:xfrm>
          <a:prstGeom prst="rect">
            <a:avLst/>
          </a:prstGeom>
          <a:noFill/>
        </p:spPr>
        <p:txBody>
          <a:bodyPr wrap="square" rtlCol="0">
            <a:spAutoFit/>
          </a:bodyPr>
          <a:lstStyle/>
          <a:p>
            <a:pPr marL="182880" indent="-182880">
              <a:buFont typeface="Wingdings" pitchFamily="2" charset="2"/>
              <a:buChar char="§"/>
            </a:pPr>
            <a:r>
              <a:rPr lang="en-US" b="1" dirty="0">
                <a:solidFill>
                  <a:schemeClr val="accent3"/>
                </a:solidFill>
              </a:rPr>
              <a:t>Concentrations can be added anytime</a:t>
            </a:r>
          </a:p>
          <a:p>
            <a:pPr marL="182880" indent="-182880">
              <a:buFont typeface="Wingdings" pitchFamily="2" charset="2"/>
              <a:buChar char="§"/>
            </a:pPr>
            <a:r>
              <a:rPr lang="en-US" b="1" dirty="0">
                <a:solidFill>
                  <a:schemeClr val="accent3"/>
                </a:solidFill>
              </a:rPr>
              <a:t>Majors and new degrees need to go through ICHE approvals</a:t>
            </a:r>
          </a:p>
        </p:txBody>
      </p:sp>
    </p:spTree>
    <p:extLst>
      <p:ext uri="{BB962C8B-B14F-4D97-AF65-F5344CB8AC3E}">
        <p14:creationId xmlns:p14="http://schemas.microsoft.com/office/powerpoint/2010/main" val="1235063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132DA-A71E-4A7A-D10D-48B36E87B71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5425ED8-5B92-4210-AC0D-E32E6EC2DF26}"/>
              </a:ext>
            </a:extLst>
          </p:cNvPr>
          <p:cNvSpPr>
            <a:spLocks noGrp="1"/>
          </p:cNvSpPr>
          <p:nvPr>
            <p:ph type="body" sz="quarter" idx="11"/>
          </p:nvPr>
        </p:nvSpPr>
        <p:spPr/>
        <p:txBody>
          <a:bodyPr/>
          <a:lstStyle/>
          <a:p>
            <a:r>
              <a:rPr lang="en-US" sz="2400" dirty="0"/>
              <a:t>Definitions</a:t>
            </a:r>
          </a:p>
        </p:txBody>
      </p:sp>
      <p:sp>
        <p:nvSpPr>
          <p:cNvPr id="4" name="Title 3">
            <a:extLst>
              <a:ext uri="{FF2B5EF4-FFF2-40B4-BE49-F238E27FC236}">
                <a16:creationId xmlns:a16="http://schemas.microsoft.com/office/drawing/2014/main" id="{72918852-6E99-079B-AD76-334D73CE7809}"/>
              </a:ext>
            </a:extLst>
          </p:cNvPr>
          <p:cNvSpPr>
            <a:spLocks noGrp="1"/>
          </p:cNvSpPr>
          <p:nvPr>
            <p:ph type="title"/>
          </p:nvPr>
        </p:nvSpPr>
        <p:spPr/>
        <p:txBody>
          <a:bodyPr>
            <a:normAutofit fontScale="90000"/>
          </a:bodyPr>
          <a:lstStyle/>
          <a:p>
            <a:pPr algn="l"/>
            <a:r>
              <a:rPr lang="en-US" strike="noStrike" dirty="0">
                <a:solidFill>
                  <a:srgbClr val="000000"/>
                </a:solidFill>
                <a:effectLst/>
                <a:latin typeface="Franklin Gothic Medium" panose="020B0603020102020204" pitchFamily="34" charset="0"/>
              </a:rPr>
              <a:t>Curriculum Components</a:t>
            </a:r>
          </a:p>
        </p:txBody>
      </p:sp>
      <p:sp>
        <p:nvSpPr>
          <p:cNvPr id="5" name="Slide Number Placeholder 4">
            <a:extLst>
              <a:ext uri="{FF2B5EF4-FFF2-40B4-BE49-F238E27FC236}">
                <a16:creationId xmlns:a16="http://schemas.microsoft.com/office/drawing/2014/main" id="{2EFEDCDC-2E96-870D-D197-E2C2CF8ED48C}"/>
              </a:ext>
            </a:extLst>
          </p:cNvPr>
          <p:cNvSpPr>
            <a:spLocks noGrp="1"/>
          </p:cNvSpPr>
          <p:nvPr>
            <p:ph type="sldNum" sz="quarter" idx="19"/>
          </p:nvPr>
        </p:nvSpPr>
        <p:spPr/>
        <p:txBody>
          <a:bodyPr/>
          <a:lstStyle/>
          <a:p>
            <a:fld id="{6D22F896-40B5-4ADD-8801-0D06FADFA095}" type="slidenum">
              <a:rPr lang="en-US" smtClean="0"/>
              <a:pPr/>
              <a:t>22</a:t>
            </a:fld>
            <a:endParaRPr lang="en-US" dirty="0"/>
          </a:p>
        </p:txBody>
      </p:sp>
      <p:sp>
        <p:nvSpPr>
          <p:cNvPr id="10" name="TextBox 9">
            <a:extLst>
              <a:ext uri="{FF2B5EF4-FFF2-40B4-BE49-F238E27FC236}">
                <a16:creationId xmlns:a16="http://schemas.microsoft.com/office/drawing/2014/main" id="{48775BAC-6D78-7156-A25C-516A51DD37EA}"/>
              </a:ext>
            </a:extLst>
          </p:cNvPr>
          <p:cNvSpPr txBox="1"/>
          <p:nvPr/>
        </p:nvSpPr>
        <p:spPr>
          <a:xfrm>
            <a:off x="175260" y="1543323"/>
            <a:ext cx="8793480" cy="4801314"/>
          </a:xfrm>
          <a:prstGeom prst="rect">
            <a:avLst/>
          </a:prstGeom>
          <a:noFill/>
        </p:spPr>
        <p:txBody>
          <a:bodyPr wrap="square">
            <a:spAutoFit/>
          </a:bodyPr>
          <a:lstStyle/>
          <a:p>
            <a:pPr algn="l"/>
            <a:r>
              <a:rPr lang="en-US" b="1" i="0" u="none" strike="noStrike" dirty="0">
                <a:solidFill>
                  <a:srgbClr val="000000"/>
                </a:solidFill>
                <a:effectLst/>
                <a:latin typeface="Helvetica" pitchFamily="2" charset="0"/>
              </a:rPr>
              <a:t>Core Courses:</a:t>
            </a:r>
            <a:r>
              <a:rPr lang="en-US" b="0" i="0" u="none" strike="noStrike" dirty="0">
                <a:solidFill>
                  <a:srgbClr val="000000"/>
                </a:solidFill>
                <a:effectLst/>
                <a:latin typeface="Helvetica" pitchFamily="2" charset="0"/>
              </a:rPr>
              <a:t> These courses are meant to provide a strong foundation in theoretical, quantitative, and professional concepts that will be utilized and reinforced in later coursework. </a:t>
            </a:r>
          </a:p>
          <a:p>
            <a:pPr algn="l"/>
            <a:endParaRPr lang="en-US" b="0" i="0" u="none" strike="noStrike" dirty="0">
              <a:solidFill>
                <a:srgbClr val="000000"/>
              </a:solidFill>
              <a:effectLst/>
              <a:latin typeface="Helvetica" pitchFamily="2" charset="0"/>
            </a:endParaRPr>
          </a:p>
          <a:p>
            <a:pPr algn="l"/>
            <a:endParaRPr lang="en-US" b="0" i="0" u="none" strike="noStrike" dirty="0">
              <a:solidFill>
                <a:srgbClr val="000000"/>
              </a:solidFill>
              <a:effectLst/>
              <a:latin typeface="Helvetica" pitchFamily="2" charset="0"/>
            </a:endParaRPr>
          </a:p>
          <a:p>
            <a:pPr algn="l"/>
            <a:r>
              <a:rPr lang="en-US" b="1" i="0" u="none" strike="noStrike" dirty="0">
                <a:solidFill>
                  <a:srgbClr val="000000"/>
                </a:solidFill>
                <a:effectLst/>
                <a:latin typeface="Helvetica" pitchFamily="2" charset="0"/>
              </a:rPr>
              <a:t>Technical Depth Courses:</a:t>
            </a:r>
            <a:r>
              <a:rPr lang="en-US" b="0" i="0" u="none" strike="noStrike" dirty="0">
                <a:solidFill>
                  <a:srgbClr val="000000"/>
                </a:solidFill>
                <a:effectLst/>
                <a:latin typeface="Helvetica" pitchFamily="2" charset="0"/>
              </a:rPr>
              <a:t> These courses provide the foundational concepts and theory that are applied in a students desired technical field. These courses should equip students to gain significant knowledge, experience, and capability in a particular technology or technical domain directly related to a student’s career goals. </a:t>
            </a:r>
          </a:p>
          <a:p>
            <a:pPr algn="l"/>
            <a:endParaRPr lang="en-US" b="0" i="0" u="none" strike="noStrike" dirty="0">
              <a:solidFill>
                <a:srgbClr val="000000"/>
              </a:solidFill>
              <a:effectLst/>
              <a:latin typeface="Helvetica" pitchFamily="2" charset="0"/>
            </a:endParaRPr>
          </a:p>
          <a:p>
            <a:pPr algn="l"/>
            <a:endParaRPr lang="en-US" b="0" i="0" u="none" strike="noStrike" dirty="0">
              <a:solidFill>
                <a:srgbClr val="000000"/>
              </a:solidFill>
              <a:effectLst/>
              <a:latin typeface="Helvetica" pitchFamily="2" charset="0"/>
            </a:endParaRPr>
          </a:p>
          <a:p>
            <a:pPr algn="l"/>
            <a:r>
              <a:rPr lang="en-US" b="1" i="0" u="none" strike="noStrike" dirty="0">
                <a:solidFill>
                  <a:srgbClr val="000000"/>
                </a:solidFill>
                <a:effectLst/>
                <a:latin typeface="Helvetica" pitchFamily="2" charset="0"/>
              </a:rPr>
              <a:t>Professional and Applied Courses</a:t>
            </a:r>
            <a:r>
              <a:rPr lang="en-US" b="0" i="0" u="none" strike="noStrike" dirty="0">
                <a:solidFill>
                  <a:srgbClr val="000000"/>
                </a:solidFill>
                <a:effectLst/>
                <a:latin typeface="Helvetica" pitchFamily="2" charset="0"/>
              </a:rPr>
              <a:t>: These courses provide additional training, expertise and practice in areas that are important to student’s professional development, but that might not be specific to one technical area. Examples include technical writing, pedagogical theory and practice, project management, product development, grant and technical report writing. </a:t>
            </a:r>
          </a:p>
          <a:p>
            <a:pPr algn="l"/>
            <a:endParaRPr lang="en-US" b="0" i="0" u="none" strike="noStrike" dirty="0">
              <a:solidFill>
                <a:srgbClr val="000000"/>
              </a:solidFill>
              <a:effectLst/>
              <a:latin typeface="Helvetica" pitchFamily="2" charset="0"/>
            </a:endParaRPr>
          </a:p>
        </p:txBody>
      </p:sp>
    </p:spTree>
    <p:extLst>
      <p:ext uri="{BB962C8B-B14F-4D97-AF65-F5344CB8AC3E}">
        <p14:creationId xmlns:p14="http://schemas.microsoft.com/office/powerpoint/2010/main" val="2527082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B7FD8-04C3-2B72-802F-60D516849BE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088B2D7-0A4A-3EBC-F8C7-6D3573E6D5F8}"/>
              </a:ext>
            </a:extLst>
          </p:cNvPr>
          <p:cNvSpPr>
            <a:spLocks noGrp="1"/>
          </p:cNvSpPr>
          <p:nvPr>
            <p:ph type="body" sz="quarter" idx="11"/>
          </p:nvPr>
        </p:nvSpPr>
        <p:spPr/>
        <p:txBody>
          <a:bodyPr/>
          <a:lstStyle/>
          <a:p>
            <a:r>
              <a:rPr lang="en-US" dirty="0"/>
              <a:t>categories / buckets</a:t>
            </a:r>
            <a:endParaRPr lang="en-US" sz="1500" dirty="0"/>
          </a:p>
        </p:txBody>
      </p:sp>
      <p:sp>
        <p:nvSpPr>
          <p:cNvPr id="4" name="Title 3">
            <a:extLst>
              <a:ext uri="{FF2B5EF4-FFF2-40B4-BE49-F238E27FC236}">
                <a16:creationId xmlns:a16="http://schemas.microsoft.com/office/drawing/2014/main" id="{4D6B23D1-38B6-264B-4E71-F2A0C1E2C2DD}"/>
              </a:ext>
            </a:extLst>
          </p:cNvPr>
          <p:cNvSpPr>
            <a:spLocks noGrp="1"/>
          </p:cNvSpPr>
          <p:nvPr>
            <p:ph type="title"/>
          </p:nvPr>
        </p:nvSpPr>
        <p:spPr/>
        <p:txBody>
          <a:bodyPr>
            <a:normAutofit fontScale="90000"/>
          </a:bodyPr>
          <a:lstStyle/>
          <a:p>
            <a:pPr algn="l"/>
            <a:r>
              <a:rPr lang="en-US" b="1" strike="noStrike" dirty="0">
                <a:solidFill>
                  <a:srgbClr val="000000"/>
                </a:solidFill>
                <a:effectLst/>
                <a:latin typeface="Franklin Gothic Medium" panose="020B0603020102020204" pitchFamily="34" charset="0"/>
              </a:rPr>
              <a:t>Curriculum Components cont.</a:t>
            </a:r>
          </a:p>
        </p:txBody>
      </p:sp>
      <p:sp>
        <p:nvSpPr>
          <p:cNvPr id="5" name="Slide Number Placeholder 4">
            <a:extLst>
              <a:ext uri="{FF2B5EF4-FFF2-40B4-BE49-F238E27FC236}">
                <a16:creationId xmlns:a16="http://schemas.microsoft.com/office/drawing/2014/main" id="{A7341DB4-CBF8-8DDA-80E7-EC9963A05FB5}"/>
              </a:ext>
            </a:extLst>
          </p:cNvPr>
          <p:cNvSpPr>
            <a:spLocks noGrp="1"/>
          </p:cNvSpPr>
          <p:nvPr>
            <p:ph type="sldNum" sz="quarter" idx="19"/>
          </p:nvPr>
        </p:nvSpPr>
        <p:spPr/>
        <p:txBody>
          <a:bodyPr/>
          <a:lstStyle/>
          <a:p>
            <a:fld id="{6D22F896-40B5-4ADD-8801-0D06FADFA095}" type="slidenum">
              <a:rPr lang="en-US" smtClean="0"/>
              <a:pPr/>
              <a:t>23</a:t>
            </a:fld>
            <a:endParaRPr lang="en-US" dirty="0"/>
          </a:p>
        </p:txBody>
      </p:sp>
      <p:sp>
        <p:nvSpPr>
          <p:cNvPr id="10" name="TextBox 9">
            <a:extLst>
              <a:ext uri="{FF2B5EF4-FFF2-40B4-BE49-F238E27FC236}">
                <a16:creationId xmlns:a16="http://schemas.microsoft.com/office/drawing/2014/main" id="{2A21EC8E-853D-4D28-4665-BB86276DCFEE}"/>
              </a:ext>
            </a:extLst>
          </p:cNvPr>
          <p:cNvSpPr txBox="1"/>
          <p:nvPr/>
        </p:nvSpPr>
        <p:spPr>
          <a:xfrm>
            <a:off x="152400" y="1320051"/>
            <a:ext cx="8793480" cy="2862322"/>
          </a:xfrm>
          <a:prstGeom prst="rect">
            <a:avLst/>
          </a:prstGeom>
          <a:noFill/>
        </p:spPr>
        <p:txBody>
          <a:bodyPr wrap="square">
            <a:spAutoFit/>
          </a:bodyPr>
          <a:lstStyle/>
          <a:p>
            <a:pPr algn="l"/>
            <a:endParaRPr lang="en-US" b="0" i="0" u="none" strike="noStrike" dirty="0">
              <a:solidFill>
                <a:srgbClr val="000000"/>
              </a:solidFill>
              <a:effectLst/>
              <a:latin typeface="Helvetica" pitchFamily="2" charset="0"/>
            </a:endParaRPr>
          </a:p>
          <a:p>
            <a:pPr algn="l"/>
            <a:r>
              <a:rPr lang="en-US" b="1" i="0" u="none" strike="noStrike" dirty="0">
                <a:solidFill>
                  <a:srgbClr val="000000"/>
                </a:solidFill>
                <a:effectLst/>
                <a:latin typeface="Helvetica" pitchFamily="2" charset="0"/>
              </a:rPr>
              <a:t>D. </a:t>
            </a:r>
            <a:r>
              <a:rPr lang="en-US" b="1" i="0" u="none" strike="noStrike" dirty="0" err="1">
                <a:solidFill>
                  <a:srgbClr val="000000"/>
                </a:solidFill>
                <a:effectLst/>
                <a:latin typeface="Helvetica" pitchFamily="2" charset="0"/>
              </a:rPr>
              <a:t>Eng</a:t>
            </a:r>
            <a:r>
              <a:rPr lang="en-US" b="1" i="0" u="none" strike="noStrike" dirty="0">
                <a:solidFill>
                  <a:srgbClr val="000000"/>
                </a:solidFill>
                <a:effectLst/>
                <a:latin typeface="Helvetica" pitchFamily="2" charset="0"/>
              </a:rPr>
              <a:t> Research Courses:</a:t>
            </a:r>
            <a:r>
              <a:rPr lang="en-US" b="0" i="0" u="none" strike="noStrike" dirty="0">
                <a:solidFill>
                  <a:srgbClr val="000000"/>
                </a:solidFill>
                <a:effectLst/>
                <a:latin typeface="Helvetica" pitchFamily="2" charset="0"/>
              </a:rPr>
              <a:t> Course credit for multi-semester research project working closely with faculty advisor. Measurable outcomes of the research project include a final report/dissertation and demonstration of expertise in the topic area. Other outcomes of research can also include a white paper, peer-reviewed publications or conference proceedings, conference presentations, other?.  </a:t>
            </a:r>
          </a:p>
          <a:p>
            <a:pPr algn="l"/>
            <a:br>
              <a:rPr lang="en-US" b="0" i="0" u="none" strike="noStrike" dirty="0">
                <a:solidFill>
                  <a:srgbClr val="000000"/>
                </a:solidFill>
                <a:effectLst/>
                <a:latin typeface="Helvetica" pitchFamily="2" charset="0"/>
              </a:rPr>
            </a:br>
            <a:endParaRPr lang="en-US" b="0" i="0" u="none" strike="noStrike" dirty="0">
              <a:solidFill>
                <a:srgbClr val="000000"/>
              </a:solidFill>
              <a:effectLst/>
              <a:latin typeface="Helvetica" pitchFamily="2" charset="0"/>
            </a:endParaRPr>
          </a:p>
          <a:p>
            <a:pPr algn="l"/>
            <a:r>
              <a:rPr lang="en-US" b="1" i="0" u="none" strike="noStrike" dirty="0">
                <a:solidFill>
                  <a:srgbClr val="000000"/>
                </a:solidFill>
                <a:effectLst/>
                <a:latin typeface="Helvetica" pitchFamily="2" charset="0"/>
              </a:rPr>
              <a:t>Electives:</a:t>
            </a:r>
            <a:r>
              <a:rPr lang="en-US" b="0" i="0" u="none" strike="noStrike" dirty="0">
                <a:solidFill>
                  <a:srgbClr val="000000"/>
                </a:solidFill>
                <a:effectLst/>
                <a:latin typeface="Helvetica" pitchFamily="2" charset="0"/>
              </a:rPr>
              <a:t> open-ended courses that may be tailored to meet a student’s specific professional goals.</a:t>
            </a:r>
          </a:p>
        </p:txBody>
      </p:sp>
    </p:spTree>
    <p:extLst>
      <p:ext uri="{BB962C8B-B14F-4D97-AF65-F5344CB8AC3E}">
        <p14:creationId xmlns:p14="http://schemas.microsoft.com/office/powerpoint/2010/main" val="3531970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72CBA-026F-7E96-546F-23B8813A83DA}"/>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3297952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E7CF146-F5D4-42DA-9DFB-8FC37C30F7B2}"/>
              </a:ext>
            </a:extLst>
          </p:cNvPr>
          <p:cNvSpPr>
            <a:spLocks noGrp="1"/>
          </p:cNvSpPr>
          <p:nvPr>
            <p:ph type="title"/>
          </p:nvPr>
        </p:nvSpPr>
        <p:spPr/>
        <p:txBody>
          <a:bodyPr>
            <a:normAutofit fontScale="90000"/>
          </a:bodyPr>
          <a:lstStyle/>
          <a:p>
            <a:r>
              <a:rPr lang="en-US" dirty="0"/>
              <a:t>USNWR Ranking Methodology 2023</a:t>
            </a:r>
          </a:p>
        </p:txBody>
      </p:sp>
      <p:pic>
        <p:nvPicPr>
          <p:cNvPr id="8" name="Picture 7">
            <a:extLst>
              <a:ext uri="{FF2B5EF4-FFF2-40B4-BE49-F238E27FC236}">
                <a16:creationId xmlns:a16="http://schemas.microsoft.com/office/drawing/2014/main" id="{A6BE988D-4B78-4C80-A8E5-2A3BDB6B5D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302" y="1005664"/>
            <a:ext cx="7445877" cy="242333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16C16F14-5D7F-426E-B3C4-C0B2D00FEC25}"/>
              </a:ext>
            </a:extLst>
          </p:cNvPr>
          <p:cNvPicPr>
            <a:picLocks noChangeAspect="1"/>
          </p:cNvPicPr>
          <p:nvPr/>
        </p:nvPicPr>
        <p:blipFill rotWithShape="1">
          <a:blip r:embed="rId4"/>
          <a:srcRect l="53563"/>
          <a:stretch/>
        </p:blipFill>
        <p:spPr>
          <a:xfrm>
            <a:off x="5643475" y="3429000"/>
            <a:ext cx="4404808" cy="3697890"/>
          </a:xfrm>
          <a:prstGeom prst="rect">
            <a:avLst/>
          </a:prstGeom>
        </p:spPr>
      </p:pic>
      <p:sp>
        <p:nvSpPr>
          <p:cNvPr id="10" name="Rectangle 9">
            <a:extLst>
              <a:ext uri="{FF2B5EF4-FFF2-40B4-BE49-F238E27FC236}">
                <a16:creationId xmlns:a16="http://schemas.microsoft.com/office/drawing/2014/main" id="{357E2157-ED64-448D-B343-D1F39C354FD5}"/>
              </a:ext>
            </a:extLst>
          </p:cNvPr>
          <p:cNvSpPr/>
          <p:nvPr/>
        </p:nvSpPr>
        <p:spPr>
          <a:xfrm>
            <a:off x="7094220" y="974036"/>
            <a:ext cx="571500" cy="2454964"/>
          </a:xfrm>
          <a:prstGeom prst="rect">
            <a:avLst/>
          </a:prstGeom>
          <a:noFill/>
          <a:ln w="38100">
            <a:solidFill>
              <a:schemeClr val="accent5"/>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9620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0C7F04-FD88-E0AC-6EBC-0EF13F96797F}"/>
              </a:ext>
            </a:extLst>
          </p:cNvPr>
          <p:cNvSpPr>
            <a:spLocks noGrp="1"/>
          </p:cNvSpPr>
          <p:nvPr>
            <p:ph type="body" sz="quarter" idx="11"/>
          </p:nvPr>
        </p:nvSpPr>
        <p:spPr/>
        <p:txBody>
          <a:bodyPr/>
          <a:lstStyle/>
          <a:p>
            <a:r>
              <a:rPr lang="en-US" dirty="0"/>
              <a:t>USNWR ranking reporting</a:t>
            </a:r>
          </a:p>
        </p:txBody>
      </p:sp>
      <p:sp>
        <p:nvSpPr>
          <p:cNvPr id="6" name="Text Placeholder 5">
            <a:extLst>
              <a:ext uri="{FF2B5EF4-FFF2-40B4-BE49-F238E27FC236}">
                <a16:creationId xmlns:a16="http://schemas.microsoft.com/office/drawing/2014/main" id="{9D6BC23F-8434-49CC-B2D0-AB7CF2188DAF}"/>
              </a:ext>
            </a:extLst>
          </p:cNvPr>
          <p:cNvSpPr>
            <a:spLocks noGrp="1"/>
          </p:cNvSpPr>
          <p:nvPr>
            <p:ph type="body" sz="quarter" idx="10"/>
          </p:nvPr>
        </p:nvSpPr>
        <p:spPr/>
        <p:txBody>
          <a:bodyPr/>
          <a:lstStyle/>
          <a:p>
            <a:pPr marL="285750" indent="-285750">
              <a:buFont typeface="Arial" panose="020B0604020202020204" pitchFamily="34" charset="0"/>
              <a:buChar char="•"/>
            </a:pPr>
            <a:r>
              <a:rPr lang="en-US" sz="2000" dirty="0"/>
              <a:t>Weighted at 5% </a:t>
            </a:r>
            <a:endParaRPr lang="en-US" sz="1400" dirty="0"/>
          </a:p>
          <a:p>
            <a:pPr marL="285750" indent="-285750">
              <a:buFont typeface="Arial" panose="020B0604020202020204" pitchFamily="34" charset="0"/>
              <a:buChar char="•"/>
            </a:pPr>
            <a:r>
              <a:rPr lang="en-US" sz="2000" dirty="0"/>
              <a:t>A lower selectivity rate indicates greater selectivity</a:t>
            </a:r>
          </a:p>
          <a:p>
            <a:pPr marL="628650" lvl="1" indent="-285750">
              <a:buFont typeface="Arial" panose="020B0604020202020204" pitchFamily="34" charset="0"/>
              <a:buChar char="•"/>
            </a:pPr>
            <a:r>
              <a:rPr lang="en-US" sz="1600" dirty="0"/>
              <a:t>Lower selectivity rate is better for higher ranking</a:t>
            </a:r>
            <a:endParaRPr lang="en-US" sz="1400" dirty="0"/>
          </a:p>
          <a:p>
            <a:pPr marL="285750" indent="-285750">
              <a:buFont typeface="Arial" panose="020B0604020202020204" pitchFamily="34" charset="0"/>
              <a:buChar char="•"/>
            </a:pPr>
            <a:r>
              <a:rPr lang="en-US" sz="2000" dirty="0"/>
              <a:t>Based on Master’s and Doctoral programs combined selectivity rate</a:t>
            </a:r>
            <a:endParaRPr lang="en-US" sz="1400" dirty="0"/>
          </a:p>
          <a:p>
            <a:pPr marL="285750" indent="-285750">
              <a:buFont typeface="Arial" panose="020B0604020202020204" pitchFamily="34" charset="0"/>
              <a:buChar char="•"/>
            </a:pPr>
            <a:r>
              <a:rPr lang="en-US" sz="2000" dirty="0"/>
              <a:t>MS* &amp; PhD Admits / MS* &amp; PhD Applications</a:t>
            </a:r>
          </a:p>
          <a:p>
            <a:pPr marL="628650" lvl="1" indent="-285750">
              <a:buFont typeface="Arial" panose="020B0604020202020204" pitchFamily="34" charset="0"/>
              <a:buChar char="•"/>
            </a:pPr>
            <a:r>
              <a:rPr lang="en-US" sz="2000" dirty="0"/>
              <a:t>*MS counts EXCLUDE Online Masters and Professional Masters</a:t>
            </a:r>
          </a:p>
          <a:p>
            <a:pPr lvl="1"/>
            <a:endParaRPr lang="en-US" sz="1400" dirty="0"/>
          </a:p>
          <a:p>
            <a:endParaRPr lang="en-US" dirty="0"/>
          </a:p>
        </p:txBody>
      </p:sp>
      <p:sp>
        <p:nvSpPr>
          <p:cNvPr id="5" name="Title 4">
            <a:extLst>
              <a:ext uri="{FF2B5EF4-FFF2-40B4-BE49-F238E27FC236}">
                <a16:creationId xmlns:a16="http://schemas.microsoft.com/office/drawing/2014/main" id="{8B3D4837-D9CD-45A4-96A2-193F5A09A4D3}"/>
              </a:ext>
            </a:extLst>
          </p:cNvPr>
          <p:cNvSpPr>
            <a:spLocks noGrp="1"/>
          </p:cNvSpPr>
          <p:nvPr>
            <p:ph type="title"/>
          </p:nvPr>
        </p:nvSpPr>
        <p:spPr/>
        <p:txBody>
          <a:bodyPr>
            <a:normAutofit fontScale="90000"/>
          </a:bodyPr>
          <a:lstStyle/>
          <a:p>
            <a:r>
              <a:rPr lang="en-US" dirty="0"/>
              <a:t>Student Admissions Selectivity Methodology</a:t>
            </a:r>
          </a:p>
        </p:txBody>
      </p:sp>
    </p:spTree>
    <p:extLst>
      <p:ext uri="{BB962C8B-B14F-4D97-AF65-F5344CB8AC3E}">
        <p14:creationId xmlns:p14="http://schemas.microsoft.com/office/powerpoint/2010/main" val="782587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0AC89F-F7B7-57E4-46CE-E4A7BAE9AE76}"/>
              </a:ext>
            </a:extLst>
          </p:cNvPr>
          <p:cNvSpPr>
            <a:spLocks noGrp="1"/>
          </p:cNvSpPr>
          <p:nvPr>
            <p:ph type="body" sz="quarter" idx="11"/>
          </p:nvPr>
        </p:nvSpPr>
        <p:spPr/>
        <p:txBody>
          <a:bodyPr/>
          <a:lstStyle/>
          <a:p>
            <a:r>
              <a:rPr lang="en-US" dirty="0"/>
              <a:t>Recent data suggest that higher salaries might increase top student recruitment</a:t>
            </a:r>
          </a:p>
        </p:txBody>
      </p:sp>
      <p:sp>
        <p:nvSpPr>
          <p:cNvPr id="3" name="Text Placeholder 2">
            <a:extLst>
              <a:ext uri="{FF2B5EF4-FFF2-40B4-BE49-F238E27FC236}">
                <a16:creationId xmlns:a16="http://schemas.microsoft.com/office/drawing/2014/main" id="{1D5C8095-15A1-257D-DECA-0394580A294A}"/>
              </a:ext>
            </a:extLst>
          </p:cNvPr>
          <p:cNvSpPr>
            <a:spLocks noGrp="1"/>
          </p:cNvSpPr>
          <p:nvPr>
            <p:ph type="body" sz="quarter" idx="10"/>
          </p:nvPr>
        </p:nvSpPr>
        <p:spPr/>
        <p:txBody>
          <a:bodyPr/>
          <a:lstStyle/>
          <a:p>
            <a:endParaRPr lang="en-US" dirty="0"/>
          </a:p>
        </p:txBody>
      </p:sp>
      <p:sp>
        <p:nvSpPr>
          <p:cNvPr id="4" name="Title 3">
            <a:extLst>
              <a:ext uri="{FF2B5EF4-FFF2-40B4-BE49-F238E27FC236}">
                <a16:creationId xmlns:a16="http://schemas.microsoft.com/office/drawing/2014/main" id="{0749BC6E-3A81-0276-69FE-CB0DC9E36FB0}"/>
              </a:ext>
            </a:extLst>
          </p:cNvPr>
          <p:cNvSpPr>
            <a:spLocks noGrp="1"/>
          </p:cNvSpPr>
          <p:nvPr>
            <p:ph type="title"/>
          </p:nvPr>
        </p:nvSpPr>
        <p:spPr/>
        <p:txBody>
          <a:bodyPr>
            <a:normAutofit fontScale="90000"/>
          </a:bodyPr>
          <a:lstStyle/>
          <a:p>
            <a:r>
              <a:rPr lang="en-US" dirty="0"/>
              <a:t>Offers Acceptances and Declines</a:t>
            </a:r>
          </a:p>
        </p:txBody>
      </p:sp>
      <p:sp>
        <p:nvSpPr>
          <p:cNvPr id="5" name="Slide Number Placeholder 4">
            <a:extLst>
              <a:ext uri="{FF2B5EF4-FFF2-40B4-BE49-F238E27FC236}">
                <a16:creationId xmlns:a16="http://schemas.microsoft.com/office/drawing/2014/main" id="{7EB0B112-5B06-E6F1-BCD3-D919A48E729F}"/>
              </a:ext>
            </a:extLst>
          </p:cNvPr>
          <p:cNvSpPr>
            <a:spLocks noGrp="1"/>
          </p:cNvSpPr>
          <p:nvPr>
            <p:ph type="sldNum" sz="quarter" idx="19"/>
          </p:nvPr>
        </p:nvSpPr>
        <p:spPr/>
        <p:txBody>
          <a:bodyPr/>
          <a:lstStyle/>
          <a:p>
            <a:fld id="{6D22F896-40B5-4ADD-8801-0D06FADFA095}" type="slidenum">
              <a:rPr lang="en-US" smtClean="0"/>
              <a:pPr/>
              <a:t>27</a:t>
            </a:fld>
            <a:endParaRPr lang="en-US" dirty="0"/>
          </a:p>
        </p:txBody>
      </p:sp>
      <p:graphicFrame>
        <p:nvGraphicFramePr>
          <p:cNvPr id="6" name="Chart 5">
            <a:extLst>
              <a:ext uri="{FF2B5EF4-FFF2-40B4-BE49-F238E27FC236}">
                <a16:creationId xmlns:a16="http://schemas.microsoft.com/office/drawing/2014/main" id="{F51527C4-AF51-A243-AB61-7393B6132A69}"/>
              </a:ext>
            </a:extLst>
          </p:cNvPr>
          <p:cNvGraphicFramePr>
            <a:graphicFrameLocks/>
          </p:cNvGraphicFramePr>
          <p:nvPr/>
        </p:nvGraphicFramePr>
        <p:xfrm>
          <a:off x="1320800" y="1889338"/>
          <a:ext cx="5665788" cy="38407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094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D2480151-6677-4F75-B911-1C4FD51BCA4E}"/>
              </a:ext>
            </a:extLst>
          </p:cNvPr>
          <p:cNvSpPr>
            <a:spLocks noGrp="1"/>
          </p:cNvSpPr>
          <p:nvPr>
            <p:ph type="title"/>
          </p:nvPr>
        </p:nvSpPr>
        <p:spPr/>
        <p:txBody>
          <a:bodyPr/>
          <a:lstStyle/>
          <a:p>
            <a:r>
              <a:rPr lang="en-US" dirty="0"/>
              <a:t>Graduate Admissions Processes</a:t>
            </a:r>
          </a:p>
        </p:txBody>
      </p:sp>
      <p:sp>
        <p:nvSpPr>
          <p:cNvPr id="5" name="Text Placeholder 4">
            <a:extLst>
              <a:ext uri="{FF2B5EF4-FFF2-40B4-BE49-F238E27FC236}">
                <a16:creationId xmlns:a16="http://schemas.microsoft.com/office/drawing/2014/main" id="{0167817F-28C6-DBF6-0271-0490893E65E8}"/>
              </a:ext>
            </a:extLst>
          </p:cNvPr>
          <p:cNvSpPr>
            <a:spLocks noGrp="1"/>
          </p:cNvSpPr>
          <p:nvPr>
            <p:ph type="body" sz="quarter" idx="10"/>
          </p:nvPr>
        </p:nvSpPr>
        <p:spPr>
          <a:xfrm>
            <a:off x="767442" y="2861814"/>
            <a:ext cx="7144105" cy="449263"/>
          </a:xfrm>
        </p:spPr>
        <p:txBody>
          <a:bodyPr/>
          <a:lstStyle/>
          <a:p>
            <a:r>
              <a:rPr lang="en-US" dirty="0"/>
              <a:t>Selectivity Rates, Stipends and Fellowships</a:t>
            </a:r>
          </a:p>
        </p:txBody>
      </p:sp>
    </p:spTree>
    <p:extLst>
      <p:ext uri="{BB962C8B-B14F-4D97-AF65-F5344CB8AC3E}">
        <p14:creationId xmlns:p14="http://schemas.microsoft.com/office/powerpoint/2010/main" val="2505244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CA990D46-77DE-12D6-65E2-99F11D1915BA}"/>
              </a:ext>
            </a:extLst>
          </p:cNvPr>
          <p:cNvSpPr>
            <a:spLocks noGrp="1"/>
          </p:cNvSpPr>
          <p:nvPr>
            <p:ph type="body" sz="quarter" idx="11"/>
          </p:nvPr>
        </p:nvSpPr>
        <p:spPr/>
        <p:txBody>
          <a:bodyPr/>
          <a:lstStyle/>
          <a:p>
            <a:r>
              <a:rPr lang="en-US" dirty="0"/>
              <a:t>See Memo sent on Oct 11 “Admissions Guidance”</a:t>
            </a:r>
          </a:p>
        </p:txBody>
      </p:sp>
      <p:sp>
        <p:nvSpPr>
          <p:cNvPr id="6" name="Text Placeholder 5">
            <a:extLst>
              <a:ext uri="{FF2B5EF4-FFF2-40B4-BE49-F238E27FC236}">
                <a16:creationId xmlns:a16="http://schemas.microsoft.com/office/drawing/2014/main" id="{2879F5D6-1186-2718-24C1-DF6F9A9602CD}"/>
              </a:ext>
            </a:extLst>
          </p:cNvPr>
          <p:cNvSpPr>
            <a:spLocks noGrp="1"/>
          </p:cNvSpPr>
          <p:nvPr>
            <p:ph type="body" sz="quarter" idx="10"/>
          </p:nvPr>
        </p:nvSpPr>
        <p:spPr/>
        <p:txBody>
          <a:bodyPr/>
          <a:lstStyle/>
          <a:p>
            <a:pPr marL="342900" indent="-342900">
              <a:buFont typeface="Arial" panose="020B0604020202020204" pitchFamily="34" charset="0"/>
              <a:buChar char="•"/>
            </a:pPr>
            <a:r>
              <a:rPr lang="en-US" sz="2400" dirty="0"/>
              <a:t>Holistic review process</a:t>
            </a:r>
          </a:p>
          <a:p>
            <a:pPr marL="342900" indent="-342900">
              <a:buFont typeface="Arial" panose="020B0604020202020204" pitchFamily="34" charset="0"/>
              <a:buChar char="•"/>
            </a:pPr>
            <a:r>
              <a:rPr lang="en-US" sz="2400" dirty="0"/>
              <a:t>Clear and consistent criteria at each step</a:t>
            </a:r>
          </a:p>
          <a:p>
            <a:pPr marL="342900" indent="-342900">
              <a:buFont typeface="Arial" panose="020B0604020202020204" pitchFamily="34" charset="0"/>
              <a:buChar char="•"/>
            </a:pPr>
            <a:r>
              <a:rPr lang="en-US" sz="2400" dirty="0"/>
              <a:t>Use Graduate school rubric as a guide</a:t>
            </a:r>
          </a:p>
          <a:p>
            <a:pPr marL="342900" indent="-342900">
              <a:buFont typeface="Arial" panose="020B0604020202020204" pitchFamily="34" charset="0"/>
              <a:buChar char="•"/>
            </a:pPr>
            <a:r>
              <a:rPr lang="en-US" sz="2400" dirty="0"/>
              <a:t>Seek well-prepared, high-achieving students that have outperformed their environment</a:t>
            </a:r>
          </a:p>
          <a:p>
            <a:endParaRPr lang="en-US" sz="2400" dirty="0"/>
          </a:p>
          <a:p>
            <a:r>
              <a:rPr lang="en-US" sz="2400" b="1" dirty="0"/>
              <a:t>*Focus on improving selectivity (admits/applications), overall quality of students getting offers, and yield on those offers</a:t>
            </a:r>
          </a:p>
          <a:p>
            <a:endParaRPr lang="en-US" sz="2400" b="1" dirty="0"/>
          </a:p>
          <a:p>
            <a:r>
              <a:rPr lang="en-US" sz="2400" dirty="0" err="1"/>
              <a:t>GradMatch</a:t>
            </a:r>
            <a:r>
              <a:rPr lang="en-US" sz="2400" dirty="0"/>
              <a:t> in Fall semester</a:t>
            </a:r>
          </a:p>
        </p:txBody>
      </p:sp>
      <p:sp>
        <p:nvSpPr>
          <p:cNvPr id="5" name="Title 4">
            <a:extLst>
              <a:ext uri="{FF2B5EF4-FFF2-40B4-BE49-F238E27FC236}">
                <a16:creationId xmlns:a16="http://schemas.microsoft.com/office/drawing/2014/main" id="{0FF9EBD7-544F-7985-9896-89841564A105}"/>
              </a:ext>
            </a:extLst>
          </p:cNvPr>
          <p:cNvSpPr>
            <a:spLocks noGrp="1"/>
          </p:cNvSpPr>
          <p:nvPr>
            <p:ph type="title"/>
          </p:nvPr>
        </p:nvSpPr>
        <p:spPr/>
        <p:txBody>
          <a:bodyPr>
            <a:normAutofit fontScale="90000"/>
          </a:bodyPr>
          <a:lstStyle/>
          <a:p>
            <a:r>
              <a:rPr lang="en-US" dirty="0"/>
              <a:t>Graduate Admissions post-SCOTUS</a:t>
            </a:r>
          </a:p>
        </p:txBody>
      </p:sp>
    </p:spTree>
    <p:extLst>
      <p:ext uri="{BB962C8B-B14F-4D97-AF65-F5344CB8AC3E}">
        <p14:creationId xmlns:p14="http://schemas.microsoft.com/office/powerpoint/2010/main" val="2826317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6C16F14-5D7F-426E-B3C4-C0B2D00FEC25}"/>
              </a:ext>
            </a:extLst>
          </p:cNvPr>
          <p:cNvPicPr>
            <a:picLocks noChangeAspect="1"/>
          </p:cNvPicPr>
          <p:nvPr/>
        </p:nvPicPr>
        <p:blipFill rotWithShape="1">
          <a:blip r:embed="rId3"/>
          <a:srcRect l="53563"/>
          <a:stretch/>
        </p:blipFill>
        <p:spPr>
          <a:xfrm>
            <a:off x="2108426" y="1142284"/>
            <a:ext cx="6349774" cy="5330712"/>
          </a:xfrm>
          <a:prstGeom prst="rect">
            <a:avLst/>
          </a:prstGeom>
        </p:spPr>
      </p:pic>
      <p:sp>
        <p:nvSpPr>
          <p:cNvPr id="5" name="Title 4">
            <a:extLst>
              <a:ext uri="{FF2B5EF4-FFF2-40B4-BE49-F238E27FC236}">
                <a16:creationId xmlns:a16="http://schemas.microsoft.com/office/drawing/2014/main" id="{CE7CF146-F5D4-42DA-9DFB-8FC37C30F7B2}"/>
              </a:ext>
            </a:extLst>
          </p:cNvPr>
          <p:cNvSpPr>
            <a:spLocks noGrp="1"/>
          </p:cNvSpPr>
          <p:nvPr>
            <p:ph type="title"/>
          </p:nvPr>
        </p:nvSpPr>
        <p:spPr/>
        <p:txBody>
          <a:bodyPr>
            <a:normAutofit fontScale="90000"/>
          </a:bodyPr>
          <a:lstStyle/>
          <a:p>
            <a:r>
              <a:rPr lang="en-US" dirty="0"/>
              <a:t>USNWR Ranking Methodology 2023</a:t>
            </a:r>
          </a:p>
        </p:txBody>
      </p:sp>
    </p:spTree>
    <p:extLst>
      <p:ext uri="{BB962C8B-B14F-4D97-AF65-F5344CB8AC3E}">
        <p14:creationId xmlns:p14="http://schemas.microsoft.com/office/powerpoint/2010/main" val="3888123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AABA65-3041-4E1F-B991-49573E64896F}"/>
              </a:ext>
            </a:extLst>
          </p:cNvPr>
          <p:cNvSpPr>
            <a:spLocks noGrp="1"/>
          </p:cNvSpPr>
          <p:nvPr>
            <p:ph type="body" sz="quarter" idx="11"/>
          </p:nvPr>
        </p:nvSpPr>
        <p:spPr/>
        <p:txBody>
          <a:bodyPr/>
          <a:lstStyle/>
          <a:p>
            <a:r>
              <a:rPr lang="en-US" dirty="0"/>
              <a:t>Selectivity (admits/applications) </a:t>
            </a:r>
            <a:r>
              <a:rPr lang="en-US" sz="1500" dirty="0"/>
              <a:t>*includes computer science which is 11%</a:t>
            </a:r>
          </a:p>
        </p:txBody>
      </p:sp>
      <p:sp>
        <p:nvSpPr>
          <p:cNvPr id="4" name="Title 3">
            <a:extLst>
              <a:ext uri="{FF2B5EF4-FFF2-40B4-BE49-F238E27FC236}">
                <a16:creationId xmlns:a16="http://schemas.microsoft.com/office/drawing/2014/main" id="{F7806E77-7BF2-4CE7-BBA7-1F5E030D4AE5}"/>
              </a:ext>
            </a:extLst>
          </p:cNvPr>
          <p:cNvSpPr>
            <a:spLocks noGrp="1"/>
          </p:cNvSpPr>
          <p:nvPr>
            <p:ph type="title"/>
          </p:nvPr>
        </p:nvSpPr>
        <p:spPr/>
        <p:txBody>
          <a:bodyPr>
            <a:normAutofit fontScale="90000"/>
          </a:bodyPr>
          <a:lstStyle/>
          <a:p>
            <a:r>
              <a:rPr lang="en-US" dirty="0"/>
              <a:t>Peer Comparison</a:t>
            </a:r>
          </a:p>
        </p:txBody>
      </p:sp>
      <p:sp>
        <p:nvSpPr>
          <p:cNvPr id="5" name="Slide Number Placeholder 4">
            <a:extLst>
              <a:ext uri="{FF2B5EF4-FFF2-40B4-BE49-F238E27FC236}">
                <a16:creationId xmlns:a16="http://schemas.microsoft.com/office/drawing/2014/main" id="{D13E9893-872C-4359-8057-0A4B0E80F269}"/>
              </a:ext>
            </a:extLst>
          </p:cNvPr>
          <p:cNvSpPr>
            <a:spLocks noGrp="1"/>
          </p:cNvSpPr>
          <p:nvPr>
            <p:ph type="sldNum" sz="quarter" idx="19"/>
          </p:nvPr>
        </p:nvSpPr>
        <p:spPr/>
        <p:txBody>
          <a:bodyPr/>
          <a:lstStyle/>
          <a:p>
            <a:fld id="{6D22F896-40B5-4ADD-8801-0D06FADFA095}" type="slidenum">
              <a:rPr lang="en-US" smtClean="0"/>
              <a:pPr/>
              <a:t>6</a:t>
            </a:fld>
            <a:endParaRPr lang="en-US" dirty="0"/>
          </a:p>
        </p:txBody>
      </p:sp>
      <p:graphicFrame>
        <p:nvGraphicFramePr>
          <p:cNvPr id="7" name="Table 6">
            <a:extLst>
              <a:ext uri="{FF2B5EF4-FFF2-40B4-BE49-F238E27FC236}">
                <a16:creationId xmlns:a16="http://schemas.microsoft.com/office/drawing/2014/main" id="{41C1E298-CBA9-44CE-BAFB-63DD3882FF96}"/>
              </a:ext>
            </a:extLst>
          </p:cNvPr>
          <p:cNvGraphicFramePr>
            <a:graphicFrameLocks noGrp="1"/>
          </p:cNvGraphicFramePr>
          <p:nvPr/>
        </p:nvGraphicFramePr>
        <p:xfrm>
          <a:off x="429419" y="1859915"/>
          <a:ext cx="8293100" cy="3512820"/>
        </p:xfrm>
        <a:graphic>
          <a:graphicData uri="http://schemas.openxmlformats.org/drawingml/2006/table">
            <a:tbl>
              <a:tblPr/>
              <a:tblGrid>
                <a:gridCol w="609600">
                  <a:extLst>
                    <a:ext uri="{9D8B030D-6E8A-4147-A177-3AD203B41FA5}">
                      <a16:colId xmlns:a16="http://schemas.microsoft.com/office/drawing/2014/main" val="2426395033"/>
                    </a:ext>
                  </a:extLst>
                </a:gridCol>
                <a:gridCol w="609600">
                  <a:extLst>
                    <a:ext uri="{9D8B030D-6E8A-4147-A177-3AD203B41FA5}">
                      <a16:colId xmlns:a16="http://schemas.microsoft.com/office/drawing/2014/main" val="303410357"/>
                    </a:ext>
                  </a:extLst>
                </a:gridCol>
                <a:gridCol w="927100">
                  <a:extLst>
                    <a:ext uri="{9D8B030D-6E8A-4147-A177-3AD203B41FA5}">
                      <a16:colId xmlns:a16="http://schemas.microsoft.com/office/drawing/2014/main" val="4219555116"/>
                    </a:ext>
                  </a:extLst>
                </a:gridCol>
                <a:gridCol w="609600">
                  <a:extLst>
                    <a:ext uri="{9D8B030D-6E8A-4147-A177-3AD203B41FA5}">
                      <a16:colId xmlns:a16="http://schemas.microsoft.com/office/drawing/2014/main" val="3622973199"/>
                    </a:ext>
                  </a:extLst>
                </a:gridCol>
                <a:gridCol w="609600">
                  <a:extLst>
                    <a:ext uri="{9D8B030D-6E8A-4147-A177-3AD203B41FA5}">
                      <a16:colId xmlns:a16="http://schemas.microsoft.com/office/drawing/2014/main" val="2736119171"/>
                    </a:ext>
                  </a:extLst>
                </a:gridCol>
                <a:gridCol w="609600">
                  <a:extLst>
                    <a:ext uri="{9D8B030D-6E8A-4147-A177-3AD203B41FA5}">
                      <a16:colId xmlns:a16="http://schemas.microsoft.com/office/drawing/2014/main" val="3502988354"/>
                    </a:ext>
                  </a:extLst>
                </a:gridCol>
                <a:gridCol w="609600">
                  <a:extLst>
                    <a:ext uri="{9D8B030D-6E8A-4147-A177-3AD203B41FA5}">
                      <a16:colId xmlns:a16="http://schemas.microsoft.com/office/drawing/2014/main" val="3841882771"/>
                    </a:ext>
                  </a:extLst>
                </a:gridCol>
                <a:gridCol w="609600">
                  <a:extLst>
                    <a:ext uri="{9D8B030D-6E8A-4147-A177-3AD203B41FA5}">
                      <a16:colId xmlns:a16="http://schemas.microsoft.com/office/drawing/2014/main" val="2326732513"/>
                    </a:ext>
                  </a:extLst>
                </a:gridCol>
                <a:gridCol w="609600">
                  <a:extLst>
                    <a:ext uri="{9D8B030D-6E8A-4147-A177-3AD203B41FA5}">
                      <a16:colId xmlns:a16="http://schemas.microsoft.com/office/drawing/2014/main" val="3573148664"/>
                    </a:ext>
                  </a:extLst>
                </a:gridCol>
                <a:gridCol w="660400">
                  <a:extLst>
                    <a:ext uri="{9D8B030D-6E8A-4147-A177-3AD203B41FA5}">
                      <a16:colId xmlns:a16="http://schemas.microsoft.com/office/drawing/2014/main" val="508270952"/>
                    </a:ext>
                  </a:extLst>
                </a:gridCol>
                <a:gridCol w="609600">
                  <a:extLst>
                    <a:ext uri="{9D8B030D-6E8A-4147-A177-3AD203B41FA5}">
                      <a16:colId xmlns:a16="http://schemas.microsoft.com/office/drawing/2014/main" val="3862737241"/>
                    </a:ext>
                  </a:extLst>
                </a:gridCol>
                <a:gridCol w="609600">
                  <a:extLst>
                    <a:ext uri="{9D8B030D-6E8A-4147-A177-3AD203B41FA5}">
                      <a16:colId xmlns:a16="http://schemas.microsoft.com/office/drawing/2014/main" val="2982623584"/>
                    </a:ext>
                  </a:extLst>
                </a:gridCol>
                <a:gridCol w="609600">
                  <a:extLst>
                    <a:ext uri="{9D8B030D-6E8A-4147-A177-3AD203B41FA5}">
                      <a16:colId xmlns:a16="http://schemas.microsoft.com/office/drawing/2014/main" val="1684108391"/>
                    </a:ext>
                  </a:extLst>
                </a:gridCol>
              </a:tblGrid>
              <a:tr h="365760">
                <a:tc>
                  <a:txBody>
                    <a:bodyPr/>
                    <a:lstStyle/>
                    <a:p>
                      <a:pPr algn="ctr" fontAlgn="b"/>
                      <a:r>
                        <a:rPr lang="en-US" sz="1100" b="0" i="0" u="none" strike="noStrike">
                          <a:solidFill>
                            <a:srgbClr val="000000"/>
                          </a:solidFill>
                          <a:effectLst/>
                          <a:latin typeface="Calibri" panose="020F0502020204030204" pitchFamily="34" charset="0"/>
                        </a:rPr>
                        <a:t>Year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Purdue</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Georgia Tech </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Michigan </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Illinois</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MIT</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Stanford</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Berkeley</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CMU</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UT-Austin</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UC-SD</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Cal Tech</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Texas A&amp;M</a:t>
                      </a:r>
                    </a:p>
                  </a:txBody>
                  <a:tcPr marL="0" marR="0" marT="0" marB="0" anchor="b">
                    <a:lnL>
                      <a:noFill/>
                    </a:lnL>
                    <a:lnR>
                      <a:noFill/>
                    </a:lnR>
                    <a:lnT>
                      <a:noFill/>
                    </a:lnT>
                    <a:lnB>
                      <a:noFill/>
                    </a:lnB>
                  </a:tcPr>
                </a:tc>
                <a:extLst>
                  <a:ext uri="{0D108BD9-81ED-4DB2-BD59-A6C34878D82A}">
                    <a16:rowId xmlns:a16="http://schemas.microsoft.com/office/drawing/2014/main" val="3181829735"/>
                  </a:ext>
                </a:extLst>
              </a:tr>
              <a:tr h="182880">
                <a:tc>
                  <a:txBody>
                    <a:bodyPr/>
                    <a:lstStyle/>
                    <a:p>
                      <a:pPr algn="ctr" fontAlgn="b"/>
                      <a:r>
                        <a:rPr lang="en-US" sz="1100" b="0" i="0" u="none" strike="noStrike">
                          <a:solidFill>
                            <a:srgbClr val="000000"/>
                          </a:solidFill>
                          <a:effectLst/>
                          <a:latin typeface="Calibri" panose="020F0502020204030204" pitchFamily="34" charset="0"/>
                        </a:rPr>
                        <a:t>2007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34.9%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40.0%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27.3%</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22.2%</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31.2%</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18.4%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29.7%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37.9%</a:t>
                      </a:r>
                    </a:p>
                  </a:txBody>
                  <a:tcPr marL="0" marR="0" marT="0" marB="0" anchor="b">
                    <a:lnL>
                      <a:noFill/>
                    </a:lnL>
                    <a:lnR>
                      <a:noFill/>
                    </a:lnR>
                    <a:lnT>
                      <a:noFill/>
                    </a:lnT>
                    <a:lnB>
                      <a:noFill/>
                    </a:lnB>
                  </a:tcPr>
                </a:tc>
                <a:extLst>
                  <a:ext uri="{0D108BD9-81ED-4DB2-BD59-A6C34878D82A}">
                    <a16:rowId xmlns:a16="http://schemas.microsoft.com/office/drawing/2014/main" val="3692711776"/>
                  </a:ext>
                </a:extLst>
              </a:tr>
              <a:tr h="182880">
                <a:tc>
                  <a:txBody>
                    <a:bodyPr/>
                    <a:lstStyle/>
                    <a:p>
                      <a:pPr algn="ctr" fontAlgn="b"/>
                      <a:r>
                        <a:rPr lang="en-US" sz="1100" b="0" i="0" u="none" strike="noStrike">
                          <a:solidFill>
                            <a:srgbClr val="000000"/>
                          </a:solidFill>
                          <a:effectLst/>
                          <a:latin typeface="Calibri" panose="020F0502020204030204" pitchFamily="34" charset="0"/>
                        </a:rPr>
                        <a:t>2008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30.4%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36.8%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36.4%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19.2%</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23.5%</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28.0%</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20.4%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13.1%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25.0%</a:t>
                      </a:r>
                    </a:p>
                  </a:txBody>
                  <a:tcPr marL="0" marR="0" marT="0" marB="0" anchor="b">
                    <a:lnL>
                      <a:noFill/>
                    </a:lnL>
                    <a:lnR>
                      <a:noFill/>
                    </a:lnR>
                    <a:lnT>
                      <a:noFill/>
                    </a:lnT>
                    <a:lnB>
                      <a:noFill/>
                    </a:lnB>
                  </a:tcPr>
                </a:tc>
                <a:extLst>
                  <a:ext uri="{0D108BD9-81ED-4DB2-BD59-A6C34878D82A}">
                    <a16:rowId xmlns:a16="http://schemas.microsoft.com/office/drawing/2014/main" val="947517449"/>
                  </a:ext>
                </a:extLst>
              </a:tr>
              <a:tr h="182880">
                <a:tc>
                  <a:txBody>
                    <a:bodyPr/>
                    <a:lstStyle/>
                    <a:p>
                      <a:pPr algn="ctr" fontAlgn="b"/>
                      <a:r>
                        <a:rPr lang="en-US" sz="1100" b="0" i="0" u="none" strike="noStrike">
                          <a:solidFill>
                            <a:srgbClr val="000000"/>
                          </a:solidFill>
                          <a:effectLst/>
                          <a:latin typeface="Calibri" panose="020F0502020204030204" pitchFamily="34" charset="0"/>
                        </a:rPr>
                        <a:t>2009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36.1%</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19.0%</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22.9%</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27.9%</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17.8%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23.3%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11.5%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36.9%</a:t>
                      </a:r>
                    </a:p>
                  </a:txBody>
                  <a:tcPr marL="0" marR="0" marT="0" marB="0" anchor="b">
                    <a:lnL>
                      <a:noFill/>
                    </a:lnL>
                    <a:lnR>
                      <a:noFill/>
                    </a:lnR>
                    <a:lnT>
                      <a:noFill/>
                    </a:lnT>
                    <a:lnB>
                      <a:noFill/>
                    </a:lnB>
                  </a:tcPr>
                </a:tc>
                <a:extLst>
                  <a:ext uri="{0D108BD9-81ED-4DB2-BD59-A6C34878D82A}">
                    <a16:rowId xmlns:a16="http://schemas.microsoft.com/office/drawing/2014/main" val="1129594481"/>
                  </a:ext>
                </a:extLst>
              </a:tr>
              <a:tr h="182880">
                <a:tc>
                  <a:txBody>
                    <a:bodyPr/>
                    <a:lstStyle/>
                    <a:p>
                      <a:pPr algn="ctr" fontAlgn="b"/>
                      <a:r>
                        <a:rPr lang="en-US" sz="1100" b="0" i="0" u="none" strike="noStrike">
                          <a:solidFill>
                            <a:srgbClr val="000000"/>
                          </a:solidFill>
                          <a:effectLst/>
                          <a:latin typeface="Calibri" panose="020F0502020204030204" pitchFamily="34" charset="0"/>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33.4%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31.3%</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32.5%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20.3%</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17.9%</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27.6%</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14.0%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13.2%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32.8%</a:t>
                      </a:r>
                    </a:p>
                  </a:txBody>
                  <a:tcPr marL="0" marR="0" marT="0" marB="0" anchor="b">
                    <a:lnL>
                      <a:noFill/>
                    </a:lnL>
                    <a:lnR>
                      <a:noFill/>
                    </a:lnR>
                    <a:lnT>
                      <a:noFill/>
                    </a:lnT>
                    <a:lnB>
                      <a:noFill/>
                    </a:lnB>
                  </a:tcPr>
                </a:tc>
                <a:extLst>
                  <a:ext uri="{0D108BD9-81ED-4DB2-BD59-A6C34878D82A}">
                    <a16:rowId xmlns:a16="http://schemas.microsoft.com/office/drawing/2014/main" val="4290544867"/>
                  </a:ext>
                </a:extLst>
              </a:tr>
              <a:tr h="182880">
                <a:tc>
                  <a:txBody>
                    <a:bodyPr/>
                    <a:lstStyle/>
                    <a:p>
                      <a:pPr algn="ctr" fontAlgn="b"/>
                      <a:r>
                        <a:rPr lang="en-US" sz="1100" b="0" i="0" u="none" strike="noStrike">
                          <a:solidFill>
                            <a:srgbClr val="000000"/>
                          </a:solidFill>
                          <a:effectLst/>
                          <a:latin typeface="Calibri" panose="020F0502020204030204" pitchFamily="34" charset="0"/>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33.7%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27.4%</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18.0%</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26.4%</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13.8%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17.6%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24.2%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25.9%</a:t>
                      </a:r>
                    </a:p>
                  </a:txBody>
                  <a:tcPr marL="0" marR="0" marT="0" marB="0" anchor="b">
                    <a:lnL>
                      <a:noFill/>
                    </a:lnL>
                    <a:lnR>
                      <a:noFill/>
                    </a:lnR>
                    <a:lnT>
                      <a:noFill/>
                    </a:lnT>
                    <a:lnB>
                      <a:noFill/>
                    </a:lnB>
                  </a:tcPr>
                </a:tc>
                <a:extLst>
                  <a:ext uri="{0D108BD9-81ED-4DB2-BD59-A6C34878D82A}">
                    <a16:rowId xmlns:a16="http://schemas.microsoft.com/office/drawing/2014/main" val="3413159536"/>
                  </a:ext>
                </a:extLst>
              </a:tr>
              <a:tr h="182880">
                <a:tc>
                  <a:txBody>
                    <a:bodyPr/>
                    <a:lstStyle/>
                    <a:p>
                      <a:pPr algn="ctr" fontAlgn="b"/>
                      <a:r>
                        <a:rPr lang="en-US" sz="1100" b="0" i="0" u="none" strike="noStrike">
                          <a:solidFill>
                            <a:srgbClr val="000000"/>
                          </a:solidFill>
                          <a:effectLst/>
                          <a:latin typeface="Calibri" panose="020F0502020204030204" pitchFamily="34" charset="0"/>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30.3%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27.8%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29.2%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25.9%</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17.5%</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22.2%</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14.4%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18.3%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23.1%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26.1%</a:t>
                      </a:r>
                    </a:p>
                  </a:txBody>
                  <a:tcPr marL="0" marR="0" marT="0" marB="0" anchor="b">
                    <a:lnL>
                      <a:noFill/>
                    </a:lnL>
                    <a:lnR>
                      <a:noFill/>
                    </a:lnR>
                    <a:lnT>
                      <a:noFill/>
                    </a:lnT>
                    <a:lnB>
                      <a:noFill/>
                    </a:lnB>
                  </a:tcPr>
                </a:tc>
                <a:extLst>
                  <a:ext uri="{0D108BD9-81ED-4DB2-BD59-A6C34878D82A}">
                    <a16:rowId xmlns:a16="http://schemas.microsoft.com/office/drawing/2014/main" val="3827217679"/>
                  </a:ext>
                </a:extLst>
              </a:tr>
              <a:tr h="182880">
                <a:tc>
                  <a:txBody>
                    <a:bodyPr/>
                    <a:lstStyle/>
                    <a:p>
                      <a:pPr algn="ctr" fontAlgn="b"/>
                      <a:r>
                        <a:rPr lang="en-US" sz="1100" b="0" i="0" u="none" strike="noStrike">
                          <a:solidFill>
                            <a:srgbClr val="000000"/>
                          </a:solidFill>
                          <a:effectLst/>
                          <a:latin typeface="Calibri" panose="020F0502020204030204" pitchFamily="34" charset="0"/>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27.9%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26.0%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24.7%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27.0%</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16.4%</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18.9%</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12.4%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28.8%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18.7%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8.0%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25.8%</a:t>
                      </a:r>
                    </a:p>
                  </a:txBody>
                  <a:tcPr marL="0" marR="0" marT="0" marB="0" anchor="b">
                    <a:lnL>
                      <a:noFill/>
                    </a:lnL>
                    <a:lnR>
                      <a:noFill/>
                    </a:lnR>
                    <a:lnT>
                      <a:noFill/>
                    </a:lnT>
                    <a:lnB>
                      <a:noFill/>
                    </a:lnB>
                  </a:tcPr>
                </a:tc>
                <a:extLst>
                  <a:ext uri="{0D108BD9-81ED-4DB2-BD59-A6C34878D82A}">
                    <a16:rowId xmlns:a16="http://schemas.microsoft.com/office/drawing/2014/main" val="1049148678"/>
                  </a:ext>
                </a:extLst>
              </a:tr>
              <a:tr h="182880">
                <a:tc>
                  <a:txBody>
                    <a:bodyPr/>
                    <a:lstStyle/>
                    <a:p>
                      <a:pPr algn="ctr" fontAlgn="b"/>
                      <a:r>
                        <a:rPr lang="en-US" sz="1100" b="0" i="0" u="none" strike="noStrike">
                          <a:solidFill>
                            <a:srgbClr val="000000"/>
                          </a:solidFill>
                          <a:effectLst/>
                          <a:latin typeface="Calibri" panose="020F0502020204030204" pitchFamily="34" charset="0"/>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26.9%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27.7%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23.4%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19.2%</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14.9%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18.2%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23.3%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7.9%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28.9%</a:t>
                      </a:r>
                    </a:p>
                  </a:txBody>
                  <a:tcPr marL="0" marR="0" marT="0" marB="0" anchor="b">
                    <a:lnL>
                      <a:noFill/>
                    </a:lnL>
                    <a:lnR>
                      <a:noFill/>
                    </a:lnR>
                    <a:lnT>
                      <a:noFill/>
                    </a:lnT>
                    <a:lnB>
                      <a:noFill/>
                    </a:lnB>
                  </a:tcPr>
                </a:tc>
                <a:extLst>
                  <a:ext uri="{0D108BD9-81ED-4DB2-BD59-A6C34878D82A}">
                    <a16:rowId xmlns:a16="http://schemas.microsoft.com/office/drawing/2014/main" val="4126999749"/>
                  </a:ext>
                </a:extLst>
              </a:tr>
              <a:tr h="182880">
                <a:tc>
                  <a:txBody>
                    <a:bodyPr/>
                    <a:lstStyle/>
                    <a:p>
                      <a:pPr algn="ctr" fontAlgn="b"/>
                      <a:r>
                        <a:rPr lang="en-US" sz="1100" b="0" i="0" u="none" strike="noStrike">
                          <a:solidFill>
                            <a:srgbClr val="000000"/>
                          </a:solidFill>
                          <a:effectLst/>
                          <a:latin typeface="Calibri" panose="020F0502020204030204" pitchFamily="34" charset="0"/>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100" b="1" i="0" u="none" strike="noStrike" dirty="0">
                          <a:solidFill>
                            <a:srgbClr val="000000"/>
                          </a:solidFill>
                          <a:effectLst/>
                          <a:latin typeface="Calibri" panose="020F0502020204030204" pitchFamily="34" charset="0"/>
                        </a:rPr>
                        <a:t>27.5%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100" b="0" i="0" u="none" strike="noStrike">
                          <a:solidFill>
                            <a:srgbClr val="000000"/>
                          </a:solidFill>
                          <a:effectLst/>
                          <a:latin typeface="Calibri" panose="020F0502020204030204" pitchFamily="34" charset="0"/>
                        </a:rPr>
                        <a:t>31.1%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24.8%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17.8%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17.1%</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14.4%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16.9%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8.6%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24.3%</a:t>
                      </a:r>
                    </a:p>
                  </a:txBody>
                  <a:tcPr marL="0" marR="0" marT="0" marB="0" anchor="b">
                    <a:lnL>
                      <a:noFill/>
                    </a:lnL>
                    <a:lnR>
                      <a:noFill/>
                    </a:lnR>
                    <a:lnT>
                      <a:noFill/>
                    </a:lnT>
                    <a:lnB>
                      <a:noFill/>
                    </a:lnB>
                  </a:tcPr>
                </a:tc>
                <a:extLst>
                  <a:ext uri="{0D108BD9-81ED-4DB2-BD59-A6C34878D82A}">
                    <a16:rowId xmlns:a16="http://schemas.microsoft.com/office/drawing/2014/main" val="1099776360"/>
                  </a:ext>
                </a:extLst>
              </a:tr>
              <a:tr h="182880">
                <a:tc>
                  <a:txBody>
                    <a:bodyPr/>
                    <a:lstStyle/>
                    <a:p>
                      <a:pPr algn="ctr" fontAlgn="b"/>
                      <a:r>
                        <a:rPr lang="en-US" sz="1100" b="0" i="0" u="none" strike="noStrike">
                          <a:solidFill>
                            <a:srgbClr val="000000"/>
                          </a:solidFill>
                          <a:effectLst/>
                          <a:latin typeface="Calibri" panose="020F0502020204030204" pitchFamily="34" charset="0"/>
                        </a:rPr>
                        <a:t>2016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22.8%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30.2%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27.6%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25.3%</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13.6%</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15.4%</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15.7%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16.5%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20.8%</a:t>
                      </a:r>
                    </a:p>
                  </a:txBody>
                  <a:tcPr marL="0" marR="0" marT="0" marB="0" anchor="b">
                    <a:lnL>
                      <a:noFill/>
                    </a:lnL>
                    <a:lnR>
                      <a:noFill/>
                    </a:lnR>
                    <a:lnT>
                      <a:noFill/>
                    </a:lnT>
                    <a:lnB>
                      <a:noFill/>
                    </a:lnB>
                  </a:tcPr>
                </a:tc>
                <a:extLst>
                  <a:ext uri="{0D108BD9-81ED-4DB2-BD59-A6C34878D82A}">
                    <a16:rowId xmlns:a16="http://schemas.microsoft.com/office/drawing/2014/main" val="3895224039"/>
                  </a:ext>
                </a:extLst>
              </a:tr>
              <a:tr h="182880">
                <a:tc>
                  <a:txBody>
                    <a:bodyPr/>
                    <a:lstStyle/>
                    <a:p>
                      <a:pPr algn="ctr" fontAlgn="b"/>
                      <a:r>
                        <a:rPr lang="en-US" sz="1100" b="0" i="0" u="none" strike="noStrike">
                          <a:solidFill>
                            <a:srgbClr val="000000"/>
                          </a:solidFill>
                          <a:effectLst/>
                          <a:latin typeface="Calibri" panose="020F0502020204030204" pitchFamily="34" charset="0"/>
                        </a:rPr>
                        <a:t>2017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32.7%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26.6%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30.2%</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13.4%</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15.4%</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17.0%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19.7%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16.1%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22.6%</a:t>
                      </a:r>
                    </a:p>
                  </a:txBody>
                  <a:tcPr marL="0" marR="0" marT="0" marB="0" anchor="b">
                    <a:lnL>
                      <a:noFill/>
                    </a:lnL>
                    <a:lnR>
                      <a:noFill/>
                    </a:lnR>
                    <a:lnT>
                      <a:noFill/>
                    </a:lnT>
                    <a:lnB>
                      <a:noFill/>
                    </a:lnB>
                  </a:tcPr>
                </a:tc>
                <a:extLst>
                  <a:ext uri="{0D108BD9-81ED-4DB2-BD59-A6C34878D82A}">
                    <a16:rowId xmlns:a16="http://schemas.microsoft.com/office/drawing/2014/main" val="225040091"/>
                  </a:ext>
                </a:extLst>
              </a:tr>
              <a:tr h="182880">
                <a:tc>
                  <a:txBody>
                    <a:bodyPr/>
                    <a:lstStyle/>
                    <a:p>
                      <a:pPr algn="ctr" fontAlgn="b"/>
                      <a:r>
                        <a:rPr lang="en-US" sz="1100" b="0" i="0" u="none" strike="noStrike">
                          <a:solidFill>
                            <a:srgbClr val="000000"/>
                          </a:solidFill>
                          <a:effectLst/>
                          <a:latin typeface="Calibri" panose="020F0502020204030204" pitchFamily="34" charset="0"/>
                        </a:rPr>
                        <a:t>2018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29.4%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34.0%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25.3%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25.3%</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12.0%</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13.8%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19.7%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17.1%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28.5%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9.0%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27.1%</a:t>
                      </a:r>
                    </a:p>
                  </a:txBody>
                  <a:tcPr marL="0" marR="0" marT="0" marB="0" anchor="b">
                    <a:lnL>
                      <a:noFill/>
                    </a:lnL>
                    <a:lnR>
                      <a:noFill/>
                    </a:lnR>
                    <a:lnT>
                      <a:noFill/>
                    </a:lnT>
                    <a:lnB>
                      <a:noFill/>
                    </a:lnB>
                  </a:tcPr>
                </a:tc>
                <a:extLst>
                  <a:ext uri="{0D108BD9-81ED-4DB2-BD59-A6C34878D82A}">
                    <a16:rowId xmlns:a16="http://schemas.microsoft.com/office/drawing/2014/main" val="200143299"/>
                  </a:ext>
                </a:extLst>
              </a:tr>
              <a:tr h="182880">
                <a:tc>
                  <a:txBody>
                    <a:bodyPr/>
                    <a:lstStyle/>
                    <a:p>
                      <a:pPr algn="ctr" fontAlgn="b"/>
                      <a:r>
                        <a:rPr lang="en-US" sz="1100" b="0" i="0" u="none" strike="noStrike">
                          <a:solidFill>
                            <a:srgbClr val="000000"/>
                          </a:solidFill>
                          <a:effectLst/>
                          <a:latin typeface="Calibri" panose="020F0502020204030204" pitchFamily="34" charset="0"/>
                        </a:rPr>
                        <a:t>2019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23.2%</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26.0%</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24.3%</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11.4%</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12.8%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20.3%</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19.9%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28.8%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7.6%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31.4%</a:t>
                      </a:r>
                    </a:p>
                  </a:txBody>
                  <a:tcPr marL="0" marR="0" marT="0" marB="0" anchor="b">
                    <a:lnL>
                      <a:noFill/>
                    </a:lnL>
                    <a:lnR>
                      <a:noFill/>
                    </a:lnR>
                    <a:lnT>
                      <a:noFill/>
                    </a:lnT>
                    <a:lnB>
                      <a:noFill/>
                    </a:lnB>
                  </a:tcPr>
                </a:tc>
                <a:extLst>
                  <a:ext uri="{0D108BD9-81ED-4DB2-BD59-A6C34878D82A}">
                    <a16:rowId xmlns:a16="http://schemas.microsoft.com/office/drawing/2014/main" val="1169546335"/>
                  </a:ext>
                </a:extLst>
              </a:tr>
              <a:tr h="182880">
                <a:tc>
                  <a:txBody>
                    <a:bodyPr/>
                    <a:lstStyle/>
                    <a:p>
                      <a:pPr algn="ctr" fontAlgn="b"/>
                      <a:r>
                        <a:rPr lang="en-US" sz="1100" b="0" i="0" u="none" strike="noStrike">
                          <a:solidFill>
                            <a:srgbClr val="000000"/>
                          </a:solidFill>
                          <a:effectLst/>
                          <a:latin typeface="Calibri" panose="020F0502020204030204" pitchFamily="34" charset="0"/>
                        </a:rPr>
                        <a:t>2020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33.3%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25.6%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27.5%</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10.9%</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11.8%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19.2%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18.1%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27.1%</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7.7%</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37.3%</a:t>
                      </a:r>
                    </a:p>
                  </a:txBody>
                  <a:tcPr marL="0" marR="0" marT="0" marB="0" anchor="b">
                    <a:lnL>
                      <a:noFill/>
                    </a:lnL>
                    <a:lnR>
                      <a:noFill/>
                    </a:lnR>
                    <a:lnT>
                      <a:noFill/>
                    </a:lnT>
                    <a:lnB>
                      <a:noFill/>
                    </a:lnB>
                  </a:tcPr>
                </a:tc>
                <a:extLst>
                  <a:ext uri="{0D108BD9-81ED-4DB2-BD59-A6C34878D82A}">
                    <a16:rowId xmlns:a16="http://schemas.microsoft.com/office/drawing/2014/main" val="3713729817"/>
                  </a:ext>
                </a:extLst>
              </a:tr>
              <a:tr h="182880">
                <a:tc>
                  <a:txBody>
                    <a:bodyPr/>
                    <a:lstStyle/>
                    <a:p>
                      <a:pPr algn="ctr" fontAlgn="b"/>
                      <a:r>
                        <a:rPr lang="en-US" sz="1100" b="0" i="0" u="none" strike="noStrike">
                          <a:solidFill>
                            <a:srgbClr val="000000"/>
                          </a:solidFill>
                          <a:effectLst/>
                          <a:latin typeface="Calibri" panose="020F0502020204030204" pitchFamily="34" charset="0"/>
                        </a:rPr>
                        <a:t>2021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32.8%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21.1%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28.2%</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29.1%</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11.8%</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9.9%</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20.8%</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20.9%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21.6%</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26.7%</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8.6%</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30.6%</a:t>
                      </a:r>
                    </a:p>
                  </a:txBody>
                  <a:tcPr marL="0" marR="0" marT="0" marB="0" anchor="b">
                    <a:lnL>
                      <a:noFill/>
                    </a:lnL>
                    <a:lnR>
                      <a:noFill/>
                    </a:lnR>
                    <a:lnT>
                      <a:noFill/>
                    </a:lnT>
                    <a:lnB>
                      <a:noFill/>
                    </a:lnB>
                  </a:tcPr>
                </a:tc>
                <a:extLst>
                  <a:ext uri="{0D108BD9-81ED-4DB2-BD59-A6C34878D82A}">
                    <a16:rowId xmlns:a16="http://schemas.microsoft.com/office/drawing/2014/main" val="2161962634"/>
                  </a:ext>
                </a:extLst>
              </a:tr>
              <a:tr h="182880">
                <a:tc>
                  <a:txBody>
                    <a:bodyPr/>
                    <a:lstStyle/>
                    <a:p>
                      <a:pPr algn="ctr" fontAlgn="b"/>
                      <a:r>
                        <a:rPr lang="en-US" sz="1100" b="0" i="0" u="none" strike="noStrike">
                          <a:solidFill>
                            <a:srgbClr val="000000"/>
                          </a:solidFill>
                          <a:effectLst/>
                          <a:latin typeface="Calibri" panose="020F0502020204030204" pitchFamily="34" charset="0"/>
                        </a:rPr>
                        <a:t>2022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1" i="0" u="none" strike="noStrike" dirty="0">
                          <a:solidFill>
                            <a:srgbClr val="000000"/>
                          </a:solidFill>
                          <a:effectLst/>
                          <a:latin typeface="Calibri" panose="020F0502020204030204" pitchFamily="34" charset="0"/>
                        </a:rPr>
                        <a:t>31.0%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27.6%</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32.4%</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32.7%</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8.8%</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11.7%</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18.3%</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19.2%</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20.9%</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31.8%</a:t>
                      </a:r>
                    </a:p>
                  </a:txBody>
                  <a:tcPr marL="0" marR="0" marT="0"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7.5%</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38.9%</a:t>
                      </a:r>
                    </a:p>
                  </a:txBody>
                  <a:tcPr marL="0" marR="0" marT="0" marB="0" anchor="b">
                    <a:lnL>
                      <a:noFill/>
                    </a:lnL>
                    <a:lnR>
                      <a:noFill/>
                    </a:lnR>
                    <a:lnT>
                      <a:noFill/>
                    </a:lnT>
                    <a:lnB>
                      <a:noFill/>
                    </a:lnB>
                  </a:tcPr>
                </a:tc>
                <a:extLst>
                  <a:ext uri="{0D108BD9-81ED-4DB2-BD59-A6C34878D82A}">
                    <a16:rowId xmlns:a16="http://schemas.microsoft.com/office/drawing/2014/main" val="438347253"/>
                  </a:ext>
                </a:extLst>
              </a:tr>
              <a:tr h="182880">
                <a:tc>
                  <a:txBody>
                    <a:bodyPr/>
                    <a:lstStyle/>
                    <a:p>
                      <a:pPr algn="ctr" fontAlgn="b"/>
                      <a:r>
                        <a:rPr lang="en-US" sz="1450" b="0" i="0" u="none" strike="noStrike" dirty="0">
                          <a:solidFill>
                            <a:srgbClr val="000000"/>
                          </a:solidFill>
                          <a:effectLst/>
                          <a:latin typeface="Calibri" panose="020F0502020204030204" pitchFamily="34" charset="0"/>
                        </a:rPr>
                        <a:t>2023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B945"/>
                    </a:solidFill>
                  </a:tcPr>
                </a:tc>
                <a:tc>
                  <a:txBody>
                    <a:bodyPr/>
                    <a:lstStyle/>
                    <a:p>
                      <a:pPr algn="ctr" fontAlgn="b"/>
                      <a:r>
                        <a:rPr lang="en-US" sz="1450" b="1" i="0" u="none" strike="noStrike" dirty="0">
                          <a:solidFill>
                            <a:srgbClr val="000000"/>
                          </a:solidFill>
                          <a:effectLst/>
                          <a:latin typeface="Calibri" panose="020F0502020204030204" pitchFamily="34" charset="0"/>
                        </a:rPr>
                        <a:t>23.4%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20.9%</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31.8%</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34.4%</a:t>
                      </a:r>
                    </a:p>
                  </a:txBody>
                  <a:tcPr marL="0" marR="0" marT="0" marB="0" anchor="b">
                    <a:lnL>
                      <a:noFill/>
                    </a:lnL>
                    <a:lnR>
                      <a:noFill/>
                    </a:lnR>
                    <a:lnT>
                      <a:noFill/>
                    </a:lnT>
                    <a:lnB>
                      <a:noFill/>
                    </a:lnB>
                    <a:solidFill>
                      <a:srgbClr val="DDB945"/>
                    </a:solidFill>
                  </a:tcPr>
                </a:tc>
                <a:tc>
                  <a:txBody>
                    <a:bodyPr/>
                    <a:lstStyle/>
                    <a:p>
                      <a:pPr algn="ctr" fontAlgn="b"/>
                      <a:r>
                        <a:rPr lang="en-US" sz="1450" b="1" i="0" u="none" strike="noStrike" dirty="0">
                          <a:solidFill>
                            <a:srgbClr val="000000"/>
                          </a:solidFill>
                          <a:effectLst/>
                          <a:latin typeface="Calibri" panose="020F0502020204030204" pitchFamily="34" charset="0"/>
                        </a:rPr>
                        <a:t>10.0%</a:t>
                      </a:r>
                    </a:p>
                  </a:txBody>
                  <a:tcPr marL="0" marR="0" marT="0" marB="0" anchor="b">
                    <a:lnL>
                      <a:noFill/>
                    </a:lnL>
                    <a:lnR>
                      <a:noFill/>
                    </a:lnR>
                    <a:lnT>
                      <a:noFill/>
                    </a:lnT>
                    <a:lnB>
                      <a:noFill/>
                    </a:lnB>
                    <a:solidFill>
                      <a:srgbClr val="DDB945"/>
                    </a:solidFill>
                  </a:tcPr>
                </a:tc>
                <a:tc>
                  <a:txBody>
                    <a:bodyPr/>
                    <a:lstStyle/>
                    <a:p>
                      <a:pPr algn="ctr" fontAlgn="b"/>
                      <a:r>
                        <a:rPr lang="en-US" sz="1450" b="1" i="0" u="none" strike="noStrike" dirty="0">
                          <a:solidFill>
                            <a:srgbClr val="000000"/>
                          </a:solidFill>
                          <a:effectLst/>
                          <a:latin typeface="Calibri" panose="020F0502020204030204" pitchFamily="34" charset="0"/>
                        </a:rPr>
                        <a:t>10.8%</a:t>
                      </a:r>
                    </a:p>
                  </a:txBody>
                  <a:tcPr marL="0" marR="0" marT="0" marB="0" anchor="b">
                    <a:lnL>
                      <a:noFill/>
                    </a:lnL>
                    <a:lnR>
                      <a:noFill/>
                    </a:lnR>
                    <a:lnT>
                      <a:noFill/>
                    </a:lnT>
                    <a:lnB>
                      <a:noFill/>
                    </a:lnB>
                    <a:solidFill>
                      <a:srgbClr val="DDB945"/>
                    </a:solidFill>
                  </a:tcPr>
                </a:tc>
                <a:tc>
                  <a:txBody>
                    <a:bodyPr/>
                    <a:lstStyle/>
                    <a:p>
                      <a:pPr algn="ctr" fontAlgn="b"/>
                      <a:r>
                        <a:rPr lang="en-US" sz="1450" b="1" i="0" u="none" strike="noStrike" dirty="0">
                          <a:solidFill>
                            <a:srgbClr val="000000"/>
                          </a:solidFill>
                          <a:effectLst/>
                          <a:latin typeface="Calibri" panose="020F0502020204030204" pitchFamily="34" charset="0"/>
                        </a:rPr>
                        <a:t>17.4%</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19.9%</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19.7%</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26.9%</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7.5%</a:t>
                      </a:r>
                    </a:p>
                  </a:txBody>
                  <a:tcPr marL="0" marR="0" marT="0" marB="0" anchor="b">
                    <a:lnL>
                      <a:noFill/>
                    </a:lnL>
                    <a:lnR>
                      <a:noFill/>
                    </a:lnR>
                    <a:lnT>
                      <a:noFill/>
                    </a:lnT>
                    <a:lnB>
                      <a:noFill/>
                    </a:lnB>
                    <a:solidFill>
                      <a:srgbClr val="DDB945"/>
                    </a:solidFill>
                  </a:tcPr>
                </a:tc>
                <a:tc>
                  <a:txBody>
                    <a:bodyPr/>
                    <a:lstStyle/>
                    <a:p>
                      <a:pPr algn="ctr" fontAlgn="b"/>
                      <a:r>
                        <a:rPr lang="en-US" sz="1450" b="0" i="0" u="none" strike="noStrike" dirty="0">
                          <a:solidFill>
                            <a:srgbClr val="000000"/>
                          </a:solidFill>
                          <a:effectLst/>
                          <a:latin typeface="Calibri" panose="020F0502020204030204" pitchFamily="34" charset="0"/>
                        </a:rPr>
                        <a:t>31.9%</a:t>
                      </a:r>
                    </a:p>
                  </a:txBody>
                  <a:tcPr marL="0" marR="0" marT="0" marB="0" anchor="b">
                    <a:lnL>
                      <a:noFill/>
                    </a:lnL>
                    <a:lnR>
                      <a:noFill/>
                    </a:lnR>
                    <a:lnT>
                      <a:noFill/>
                    </a:lnT>
                    <a:lnB>
                      <a:noFill/>
                    </a:lnB>
                    <a:solidFill>
                      <a:srgbClr val="DDB945"/>
                    </a:solidFill>
                  </a:tcPr>
                </a:tc>
                <a:extLst>
                  <a:ext uri="{0D108BD9-81ED-4DB2-BD59-A6C34878D82A}">
                    <a16:rowId xmlns:a16="http://schemas.microsoft.com/office/drawing/2014/main" val="2369335177"/>
                  </a:ext>
                </a:extLst>
              </a:tr>
            </a:tbl>
          </a:graphicData>
        </a:graphic>
      </p:graphicFrame>
      <p:sp>
        <p:nvSpPr>
          <p:cNvPr id="8" name="TextBox 7">
            <a:extLst>
              <a:ext uri="{FF2B5EF4-FFF2-40B4-BE49-F238E27FC236}">
                <a16:creationId xmlns:a16="http://schemas.microsoft.com/office/drawing/2014/main" id="{88688B66-4644-4100-96A2-EF237833EE08}"/>
              </a:ext>
            </a:extLst>
          </p:cNvPr>
          <p:cNvSpPr txBox="1"/>
          <p:nvPr/>
        </p:nvSpPr>
        <p:spPr>
          <a:xfrm>
            <a:off x="342900" y="5507667"/>
            <a:ext cx="2619375" cy="261610"/>
          </a:xfrm>
          <a:prstGeom prst="rect">
            <a:avLst/>
          </a:prstGeom>
          <a:noFill/>
        </p:spPr>
        <p:txBody>
          <a:bodyPr wrap="square" rtlCol="0">
            <a:spAutoFit/>
          </a:bodyPr>
          <a:lstStyle/>
          <a:p>
            <a:r>
              <a:rPr lang="en-US" sz="1050" dirty="0"/>
              <a:t>US News Release Year</a:t>
            </a:r>
          </a:p>
        </p:txBody>
      </p:sp>
    </p:spTree>
    <p:extLst>
      <p:ext uri="{BB962C8B-B14F-4D97-AF65-F5344CB8AC3E}">
        <p14:creationId xmlns:p14="http://schemas.microsoft.com/office/powerpoint/2010/main" val="1605010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430E0EC-0AED-3312-27E7-E73C78937AE9}"/>
              </a:ext>
            </a:extLst>
          </p:cNvPr>
          <p:cNvSpPr>
            <a:spLocks noGrp="1"/>
          </p:cNvSpPr>
          <p:nvPr>
            <p:ph type="body" sz="quarter" idx="11"/>
          </p:nvPr>
        </p:nvSpPr>
        <p:spPr/>
        <p:txBody>
          <a:bodyPr/>
          <a:lstStyle/>
          <a:p>
            <a:r>
              <a:rPr lang="en-US" dirty="0"/>
              <a:t>Stipend levels (data from Spring 2023)</a:t>
            </a:r>
          </a:p>
        </p:txBody>
      </p:sp>
      <p:sp>
        <p:nvSpPr>
          <p:cNvPr id="4" name="Title 3">
            <a:extLst>
              <a:ext uri="{FF2B5EF4-FFF2-40B4-BE49-F238E27FC236}">
                <a16:creationId xmlns:a16="http://schemas.microsoft.com/office/drawing/2014/main" id="{41DF5427-048F-4E15-86D9-FFFFFE409E82}"/>
              </a:ext>
            </a:extLst>
          </p:cNvPr>
          <p:cNvSpPr>
            <a:spLocks noGrp="1"/>
          </p:cNvSpPr>
          <p:nvPr>
            <p:ph type="title"/>
          </p:nvPr>
        </p:nvSpPr>
        <p:spPr/>
        <p:txBody>
          <a:bodyPr>
            <a:normAutofit fontScale="90000"/>
          </a:bodyPr>
          <a:lstStyle/>
          <a:p>
            <a:r>
              <a:rPr lang="en-US" dirty="0"/>
              <a:t>Stipend Comparison </a:t>
            </a:r>
          </a:p>
        </p:txBody>
      </p:sp>
      <p:sp>
        <p:nvSpPr>
          <p:cNvPr id="5" name="Slide Number Placeholder 4">
            <a:extLst>
              <a:ext uri="{FF2B5EF4-FFF2-40B4-BE49-F238E27FC236}">
                <a16:creationId xmlns:a16="http://schemas.microsoft.com/office/drawing/2014/main" id="{0E2C8A80-2801-9671-3393-404A2B7D4015}"/>
              </a:ext>
            </a:extLst>
          </p:cNvPr>
          <p:cNvSpPr>
            <a:spLocks noGrp="1"/>
          </p:cNvSpPr>
          <p:nvPr>
            <p:ph type="sldNum" sz="quarter" idx="19"/>
          </p:nvPr>
        </p:nvSpPr>
        <p:spPr/>
        <p:txBody>
          <a:bodyPr/>
          <a:lstStyle/>
          <a:p>
            <a:fld id="{6D22F896-40B5-4ADD-8801-0D06FADFA095}" type="slidenum">
              <a:rPr lang="en-US" smtClean="0"/>
              <a:pPr/>
              <a:t>7</a:t>
            </a:fld>
            <a:endParaRPr lang="en-US" dirty="0"/>
          </a:p>
        </p:txBody>
      </p:sp>
      <p:graphicFrame>
        <p:nvGraphicFramePr>
          <p:cNvPr id="8" name="Table 7">
            <a:extLst>
              <a:ext uri="{FF2B5EF4-FFF2-40B4-BE49-F238E27FC236}">
                <a16:creationId xmlns:a16="http://schemas.microsoft.com/office/drawing/2014/main" id="{32E20F3A-965E-931F-F4D3-67E9E04790F8}"/>
              </a:ext>
            </a:extLst>
          </p:cNvPr>
          <p:cNvGraphicFramePr>
            <a:graphicFrameLocks noGrp="1"/>
          </p:cNvGraphicFramePr>
          <p:nvPr/>
        </p:nvGraphicFramePr>
        <p:xfrm>
          <a:off x="1160765" y="1320051"/>
          <a:ext cx="7640335" cy="4794997"/>
        </p:xfrm>
        <a:graphic>
          <a:graphicData uri="http://schemas.openxmlformats.org/drawingml/2006/table">
            <a:tbl>
              <a:tblPr>
                <a:tableStyleId>{5C22544A-7EE6-4342-B048-85BDC9FD1C3A}</a:tableStyleId>
              </a:tblPr>
              <a:tblGrid>
                <a:gridCol w="725377">
                  <a:extLst>
                    <a:ext uri="{9D8B030D-6E8A-4147-A177-3AD203B41FA5}">
                      <a16:colId xmlns:a16="http://schemas.microsoft.com/office/drawing/2014/main" val="2188685067"/>
                    </a:ext>
                  </a:extLst>
                </a:gridCol>
                <a:gridCol w="1236683">
                  <a:extLst>
                    <a:ext uri="{9D8B030D-6E8A-4147-A177-3AD203B41FA5}">
                      <a16:colId xmlns:a16="http://schemas.microsoft.com/office/drawing/2014/main" val="1130706441"/>
                    </a:ext>
                  </a:extLst>
                </a:gridCol>
                <a:gridCol w="1135655">
                  <a:extLst>
                    <a:ext uri="{9D8B030D-6E8A-4147-A177-3AD203B41FA5}">
                      <a16:colId xmlns:a16="http://schemas.microsoft.com/office/drawing/2014/main" val="3524758805"/>
                    </a:ext>
                  </a:extLst>
                </a:gridCol>
                <a:gridCol w="1256495">
                  <a:extLst>
                    <a:ext uri="{9D8B030D-6E8A-4147-A177-3AD203B41FA5}">
                      <a16:colId xmlns:a16="http://schemas.microsoft.com/office/drawing/2014/main" val="1924930360"/>
                    </a:ext>
                  </a:extLst>
                </a:gridCol>
                <a:gridCol w="1600200">
                  <a:extLst>
                    <a:ext uri="{9D8B030D-6E8A-4147-A177-3AD203B41FA5}">
                      <a16:colId xmlns:a16="http://schemas.microsoft.com/office/drawing/2014/main" val="1452874612"/>
                    </a:ext>
                  </a:extLst>
                </a:gridCol>
                <a:gridCol w="1685925">
                  <a:extLst>
                    <a:ext uri="{9D8B030D-6E8A-4147-A177-3AD203B41FA5}">
                      <a16:colId xmlns:a16="http://schemas.microsoft.com/office/drawing/2014/main" val="3036966293"/>
                    </a:ext>
                  </a:extLst>
                </a:gridCol>
              </a:tblGrid>
              <a:tr h="464821">
                <a:tc gridSpan="3">
                  <a:txBody>
                    <a:bodyPr/>
                    <a:lstStyle/>
                    <a:p>
                      <a:pPr algn="l" fontAlgn="b"/>
                      <a:r>
                        <a:rPr lang="en-US" sz="1400" b="1" u="none" strike="noStrike" dirty="0">
                          <a:solidFill>
                            <a:schemeClr val="accent3"/>
                          </a:solidFill>
                          <a:effectLst/>
                          <a:latin typeface="Arial" panose="020B0604020202020204" pitchFamily="34" charset="0"/>
                          <a:cs typeface="Arial" panose="020B0604020202020204" pitchFamily="34" charset="0"/>
                        </a:rPr>
                        <a:t>Purdue Comparison by Dollar Amounts</a:t>
                      </a:r>
                      <a:endParaRPr lang="en-US" sz="1400" b="1" i="0" u="none" strike="noStrike" dirty="0">
                        <a:solidFill>
                          <a:schemeClr val="accent3"/>
                        </a:solidFill>
                        <a:effectLst/>
                        <a:latin typeface="Arial" panose="020B0604020202020204" pitchFamily="34" charset="0"/>
                        <a:cs typeface="Arial" panose="020B060402020202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US" sz="1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extLst>
                  <a:ext uri="{0D108BD9-81ED-4DB2-BD59-A6C34878D82A}">
                    <a16:rowId xmlns:a16="http://schemas.microsoft.com/office/drawing/2014/main" val="2455969989"/>
                  </a:ext>
                </a:extLst>
              </a:tr>
              <a:tr h="567894">
                <a:tc>
                  <a:txBody>
                    <a:bodyPr/>
                    <a:lstStyle/>
                    <a:p>
                      <a:pPr algn="l" fontAlgn="b"/>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b="1" u="none" strike="noStrike" dirty="0">
                          <a:effectLst/>
                          <a:latin typeface="Arial" panose="020B0604020202020204" pitchFamily="34" charset="0"/>
                          <a:cs typeface="Arial" panose="020B0604020202020204" pitchFamily="34" charset="0"/>
                        </a:rPr>
                        <a:t>Purdue Salary</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dirty="0">
                          <a:effectLst/>
                          <a:latin typeface="Arial" panose="020B0604020202020204" pitchFamily="34" charset="0"/>
                          <a:cs typeface="Arial" panose="020B0604020202020204" pitchFamily="34" charset="0"/>
                        </a:rPr>
                        <a:t>Competitor Median</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a:effectLst/>
                          <a:latin typeface="Arial" panose="020B0604020202020204" pitchFamily="34" charset="0"/>
                          <a:cs typeface="Arial" panose="020B0604020202020204" pitchFamily="34" charset="0"/>
                        </a:rPr>
                        <a:t>Competitor Average</a:t>
                      </a:r>
                      <a:endParaRPr lang="en-US" sz="1400" b="1"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dirty="0">
                          <a:effectLst/>
                          <a:latin typeface="Arial" panose="020B0604020202020204" pitchFamily="34" charset="0"/>
                          <a:cs typeface="Arial" panose="020B0604020202020204" pitchFamily="34" charset="0"/>
                        </a:rPr>
                        <a:t>Difference from competitor Median</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i="0" u="none" strike="noStrike" dirty="0">
                          <a:solidFill>
                            <a:srgbClr val="000000"/>
                          </a:solidFill>
                          <a:effectLst/>
                          <a:latin typeface="Arial" panose="020B0604020202020204" pitchFamily="34" charset="0"/>
                          <a:cs typeface="Arial" panose="020B0604020202020204" pitchFamily="34" charset="0"/>
                        </a:rPr>
                        <a:t>Difference from competitor Avg</a:t>
                      </a:r>
                    </a:p>
                  </a:txBody>
                  <a:tcPr marL="9525" marR="9525" marT="9525" marB="0" anchor="ctr"/>
                </a:tc>
                <a:extLst>
                  <a:ext uri="{0D108BD9-81ED-4DB2-BD59-A6C34878D82A}">
                    <a16:rowId xmlns:a16="http://schemas.microsoft.com/office/drawing/2014/main" val="3409121370"/>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AAE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$31,200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$36,000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$38,896</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-$4,800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-$7,696.00</a:t>
                      </a:r>
                    </a:p>
                  </a:txBody>
                  <a:tcPr marL="9525" marR="9525" marT="9525" marB="0" anchor="ctr"/>
                </a:tc>
                <a:extLst>
                  <a:ext uri="{0D108BD9-81ED-4DB2-BD59-A6C34878D82A}">
                    <a16:rowId xmlns:a16="http://schemas.microsoft.com/office/drawing/2014/main" val="2051876041"/>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ABE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$26,000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$27,000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$26,965</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-$1,000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-$965.67</a:t>
                      </a:r>
                    </a:p>
                  </a:txBody>
                  <a:tcPr marL="9525" marR="9525" marT="9525" marB="0" anchor="ctr">
                    <a:solidFill>
                      <a:schemeClr val="accent3">
                        <a:lumMod val="20000"/>
                        <a:lumOff val="80000"/>
                      </a:schemeClr>
                    </a:solidFill>
                  </a:tcPr>
                </a:tc>
                <a:extLst>
                  <a:ext uri="{0D108BD9-81ED-4DB2-BD59-A6C34878D82A}">
                    <a16:rowId xmlns:a16="http://schemas.microsoft.com/office/drawing/2014/main" val="3226613894"/>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BME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$28,000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$35,332</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$36,059</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-$7,332</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-$8,059.70</a:t>
                      </a:r>
                    </a:p>
                  </a:txBody>
                  <a:tcPr marL="9525" marR="9525" marT="9525" marB="0" anchor="ctr"/>
                </a:tc>
                <a:extLst>
                  <a:ext uri="{0D108BD9-81ED-4DB2-BD59-A6C34878D82A}">
                    <a16:rowId xmlns:a16="http://schemas.microsoft.com/office/drawing/2014/main" val="3586849309"/>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CE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$28,000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$28,272</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$30,104</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-$272</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-$2,104.00</a:t>
                      </a:r>
                    </a:p>
                  </a:txBody>
                  <a:tcPr marL="9525" marR="9525" marT="9525" marB="0" anchor="ctr">
                    <a:solidFill>
                      <a:schemeClr val="accent3">
                        <a:lumMod val="20000"/>
                        <a:lumOff val="80000"/>
                      </a:schemeClr>
                    </a:solidFill>
                  </a:tcPr>
                </a:tc>
                <a:extLst>
                  <a:ext uri="{0D108BD9-81ED-4DB2-BD59-A6C34878D82A}">
                    <a16:rowId xmlns:a16="http://schemas.microsoft.com/office/drawing/2014/main" val="2858814348"/>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ChE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$32,500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$40,000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$40,600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-$7,500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-$8,100.00</a:t>
                      </a:r>
                    </a:p>
                  </a:txBody>
                  <a:tcPr marL="9525" marR="9525" marT="9525" marB="0" anchor="ctr"/>
                </a:tc>
                <a:extLst>
                  <a:ext uri="{0D108BD9-81ED-4DB2-BD59-A6C34878D82A}">
                    <a16:rowId xmlns:a16="http://schemas.microsoft.com/office/drawing/2014/main" val="2305478560"/>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ECE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$28,000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$33,900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$36,400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-$5,900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-$8,400.00</a:t>
                      </a:r>
                    </a:p>
                  </a:txBody>
                  <a:tcPr marL="9525" marR="9525" marT="9525" marB="0" anchor="ctr">
                    <a:solidFill>
                      <a:schemeClr val="accent3">
                        <a:lumMod val="20000"/>
                        <a:lumOff val="80000"/>
                      </a:schemeClr>
                    </a:solidFill>
                  </a:tcPr>
                </a:tc>
                <a:extLst>
                  <a:ext uri="{0D108BD9-81ED-4DB2-BD59-A6C34878D82A}">
                    <a16:rowId xmlns:a16="http://schemas.microsoft.com/office/drawing/2014/main" val="1672933397"/>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EEE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$26,000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$32,500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$34,203</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-$6,500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-$8,203.20</a:t>
                      </a:r>
                    </a:p>
                  </a:txBody>
                  <a:tcPr marL="9525" marR="9525" marT="9525" marB="0" anchor="ctr"/>
                </a:tc>
                <a:extLst>
                  <a:ext uri="{0D108BD9-81ED-4DB2-BD59-A6C34878D82A}">
                    <a16:rowId xmlns:a16="http://schemas.microsoft.com/office/drawing/2014/main" val="2895036579"/>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ENE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$26,400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$30,000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$30,648</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-$3,600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-$4,248.80</a:t>
                      </a:r>
                    </a:p>
                  </a:txBody>
                  <a:tcPr marL="9525" marR="9525" marT="9525" marB="0" anchor="ctr">
                    <a:solidFill>
                      <a:schemeClr val="accent3">
                        <a:lumMod val="20000"/>
                        <a:lumOff val="80000"/>
                      </a:schemeClr>
                    </a:solidFill>
                  </a:tcPr>
                </a:tc>
                <a:extLst>
                  <a:ext uri="{0D108BD9-81ED-4DB2-BD59-A6C34878D82A}">
                    <a16:rowId xmlns:a16="http://schemas.microsoft.com/office/drawing/2014/main" val="689062995"/>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IE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$27,000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$31,800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$31,495</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-$4,800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-$4,495.20</a:t>
                      </a:r>
                    </a:p>
                  </a:txBody>
                  <a:tcPr marL="9525" marR="9525" marT="9525" marB="0" anchor="ctr"/>
                </a:tc>
                <a:extLst>
                  <a:ext uri="{0D108BD9-81ED-4DB2-BD59-A6C34878D82A}">
                    <a16:rowId xmlns:a16="http://schemas.microsoft.com/office/drawing/2014/main" val="3483286"/>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ME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$30,000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$38,640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$40,034</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-$8,640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-$10,034.50</a:t>
                      </a:r>
                    </a:p>
                  </a:txBody>
                  <a:tcPr marL="9525" marR="9525" marT="9525" marB="0" anchor="ctr">
                    <a:solidFill>
                      <a:schemeClr val="accent3">
                        <a:lumMod val="20000"/>
                        <a:lumOff val="80000"/>
                      </a:schemeClr>
                    </a:solidFill>
                  </a:tcPr>
                </a:tc>
                <a:extLst>
                  <a:ext uri="{0D108BD9-81ED-4DB2-BD59-A6C34878D82A}">
                    <a16:rowId xmlns:a16="http://schemas.microsoft.com/office/drawing/2014/main" val="1690699062"/>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MSE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u="none" strike="noStrike" dirty="0">
                          <a:effectLst/>
                          <a:latin typeface="Arial" panose="020B0604020202020204" pitchFamily="34" charset="0"/>
                          <a:cs typeface="Arial" panose="020B0604020202020204" pitchFamily="34" charset="0"/>
                        </a:rPr>
                        <a:t>$31,000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$35,600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$35,600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u="none" strike="noStrike" dirty="0">
                          <a:effectLst/>
                          <a:latin typeface="Arial" panose="020B0604020202020204" pitchFamily="34" charset="0"/>
                          <a:cs typeface="Arial" panose="020B0604020202020204" pitchFamily="34" charset="0"/>
                        </a:rPr>
                        <a:t>-$4,600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0" i="0" u="none" strike="noStrike">
                          <a:solidFill>
                            <a:srgbClr val="000000"/>
                          </a:solidFill>
                          <a:effectLst/>
                          <a:latin typeface="Arial" panose="020B0604020202020204" pitchFamily="34" charset="0"/>
                          <a:cs typeface="Arial" panose="020B0604020202020204" pitchFamily="34" charset="0"/>
                        </a:rPr>
                        <a:t>-$4,600.00</a:t>
                      </a:r>
                    </a:p>
                  </a:txBody>
                  <a:tcPr marL="9525" marR="9525" marT="9525" marB="0" anchor="ctr"/>
                </a:tc>
                <a:extLst>
                  <a:ext uri="{0D108BD9-81ED-4DB2-BD59-A6C34878D82A}">
                    <a16:rowId xmlns:a16="http://schemas.microsoft.com/office/drawing/2014/main" val="1425873450"/>
                  </a:ext>
                </a:extLst>
              </a:tr>
              <a:tr h="266199">
                <a:tc>
                  <a:txBody>
                    <a:bodyPr/>
                    <a:lstStyle/>
                    <a:p>
                      <a:pPr algn="l" fontAlgn="b"/>
                      <a:r>
                        <a:rPr lang="en-US" sz="1400" u="none" strike="noStrike" dirty="0">
                          <a:effectLst/>
                          <a:latin typeface="Arial" panose="020B0604020202020204" pitchFamily="34" charset="0"/>
                          <a:cs typeface="Arial" panose="020B0604020202020204" pitchFamily="34" charset="0"/>
                        </a:rPr>
                        <a:t>NE</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$25,800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$28,926</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$31,470</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u="none" strike="noStrike" dirty="0">
                          <a:effectLst/>
                          <a:latin typeface="Arial" panose="020B0604020202020204" pitchFamily="34" charset="0"/>
                          <a:cs typeface="Arial" panose="020B0604020202020204" pitchFamily="34" charset="0"/>
                        </a:rPr>
                        <a:t>-$3,126</a:t>
                      </a:r>
                      <a:endParaRPr lang="en-US"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solidFill>
                      <a:schemeClr val="accent3">
                        <a:lumMod val="20000"/>
                        <a:lumOff val="80000"/>
                      </a:schemeClr>
                    </a:solidFill>
                  </a:tcPr>
                </a:tc>
                <a:tc>
                  <a:txBody>
                    <a:bodyPr/>
                    <a:lstStyle/>
                    <a:p>
                      <a:pPr algn="ctr" fontAlgn="b"/>
                      <a:r>
                        <a:rPr lang="en-US" sz="1400" b="0" i="0" u="none" strike="noStrike" dirty="0">
                          <a:solidFill>
                            <a:srgbClr val="000000"/>
                          </a:solidFill>
                          <a:effectLst/>
                          <a:latin typeface="Arial" panose="020B0604020202020204" pitchFamily="34" charset="0"/>
                          <a:cs typeface="Arial" panose="020B0604020202020204" pitchFamily="34" charset="0"/>
                        </a:rPr>
                        <a:t>-$5,670.67</a:t>
                      </a:r>
                    </a:p>
                  </a:txBody>
                  <a:tcPr marL="9525" marR="9525" marT="9525" marB="0" anchor="ctr">
                    <a:solidFill>
                      <a:schemeClr val="accent3">
                        <a:lumMod val="20000"/>
                        <a:lumOff val="80000"/>
                      </a:schemeClr>
                    </a:solidFill>
                  </a:tcPr>
                </a:tc>
                <a:extLst>
                  <a:ext uri="{0D108BD9-81ED-4DB2-BD59-A6C34878D82A}">
                    <a16:rowId xmlns:a16="http://schemas.microsoft.com/office/drawing/2014/main" val="2387669010"/>
                  </a:ext>
                </a:extLst>
              </a:tr>
              <a:tr h="567894">
                <a:tc>
                  <a:txBody>
                    <a:bodyPr/>
                    <a:lstStyle/>
                    <a:p>
                      <a:pPr algn="l" fontAlgn="b"/>
                      <a:r>
                        <a:rPr lang="en-US" sz="1400" b="1" u="none" strike="noStrike" dirty="0">
                          <a:effectLst/>
                          <a:latin typeface="Arial" panose="020B0604020202020204" pitchFamily="34" charset="0"/>
                          <a:cs typeface="Arial" panose="020B0604020202020204" pitchFamily="34" charset="0"/>
                        </a:rPr>
                        <a:t>College Average</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ctr" fontAlgn="b"/>
                      <a:r>
                        <a:rPr lang="en-US" sz="1400" b="1" u="none" strike="noStrike" dirty="0">
                          <a:effectLst/>
                          <a:latin typeface="Arial" panose="020B0604020202020204" pitchFamily="34" charset="0"/>
                          <a:cs typeface="Arial" panose="020B0604020202020204" pitchFamily="34" charset="0"/>
                        </a:rPr>
                        <a:t>$28,325.00</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dirty="0">
                          <a:effectLst/>
                          <a:latin typeface="Arial" panose="020B0604020202020204" pitchFamily="34" charset="0"/>
                          <a:cs typeface="Arial" panose="020B0604020202020204" pitchFamily="34" charset="0"/>
                        </a:rPr>
                        <a:t>$33,164.21</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dirty="0">
                          <a:effectLst/>
                          <a:latin typeface="Arial" panose="020B0604020202020204" pitchFamily="34" charset="0"/>
                          <a:cs typeface="Arial" panose="020B0604020202020204" pitchFamily="34" charset="0"/>
                        </a:rPr>
                        <a:t>$34,373.14</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u="none" strike="noStrike" dirty="0">
                          <a:effectLst/>
                          <a:latin typeface="Arial" panose="020B0604020202020204" pitchFamily="34" charset="0"/>
                          <a:cs typeface="Arial" panose="020B0604020202020204" pitchFamily="34" charset="0"/>
                        </a:rPr>
                        <a:t>-$4,839.21</a:t>
                      </a:r>
                      <a:endParaRPr lang="en-US" sz="1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tc>
                <a:tc>
                  <a:txBody>
                    <a:bodyPr/>
                    <a:lstStyle/>
                    <a:p>
                      <a:pPr algn="ctr" fontAlgn="b"/>
                      <a:r>
                        <a:rPr lang="en-US" sz="1400" b="1" i="0" u="none" strike="noStrike" dirty="0">
                          <a:solidFill>
                            <a:srgbClr val="000000"/>
                          </a:solidFill>
                          <a:effectLst/>
                          <a:latin typeface="Arial" panose="020B0604020202020204" pitchFamily="34" charset="0"/>
                          <a:cs typeface="Arial" panose="020B0604020202020204" pitchFamily="34" charset="0"/>
                        </a:rPr>
                        <a:t>-$6,048.14</a:t>
                      </a:r>
                    </a:p>
                  </a:txBody>
                  <a:tcPr marL="9525" marR="9525" marT="9525" marB="0" anchor="ctr"/>
                </a:tc>
                <a:extLst>
                  <a:ext uri="{0D108BD9-81ED-4DB2-BD59-A6C34878D82A}">
                    <a16:rowId xmlns:a16="http://schemas.microsoft.com/office/drawing/2014/main" val="1285935849"/>
                  </a:ext>
                </a:extLst>
              </a:tr>
            </a:tbl>
          </a:graphicData>
        </a:graphic>
      </p:graphicFrame>
    </p:spTree>
    <p:extLst>
      <p:ext uri="{BB962C8B-B14F-4D97-AF65-F5344CB8AC3E}">
        <p14:creationId xmlns:p14="http://schemas.microsoft.com/office/powerpoint/2010/main" val="2599197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2D0199B-0F59-4E67-ADB7-A6B8BD505613}"/>
              </a:ext>
            </a:extLst>
          </p:cNvPr>
          <p:cNvSpPr>
            <a:spLocks noGrp="1"/>
          </p:cNvSpPr>
          <p:nvPr>
            <p:ph type="body" sz="quarter" idx="11"/>
          </p:nvPr>
        </p:nvSpPr>
        <p:spPr/>
        <p:txBody>
          <a:bodyPr/>
          <a:lstStyle/>
          <a:p>
            <a:r>
              <a:rPr lang="en-US" dirty="0"/>
              <a:t>Including Selectivity and Yield Rates </a:t>
            </a:r>
            <a:r>
              <a:rPr lang="en-US" sz="1500" dirty="0"/>
              <a:t>*does not include computer science</a:t>
            </a:r>
          </a:p>
        </p:txBody>
      </p:sp>
      <p:sp>
        <p:nvSpPr>
          <p:cNvPr id="3" name="Text Placeholder 2">
            <a:extLst>
              <a:ext uri="{FF2B5EF4-FFF2-40B4-BE49-F238E27FC236}">
                <a16:creationId xmlns:a16="http://schemas.microsoft.com/office/drawing/2014/main" id="{B1CD4E23-EEBD-4429-B4DC-17A166C3A0A3}"/>
              </a:ext>
            </a:extLst>
          </p:cNvPr>
          <p:cNvSpPr>
            <a:spLocks noGrp="1"/>
          </p:cNvSpPr>
          <p:nvPr>
            <p:ph type="body" sz="quarter" idx="10"/>
          </p:nvPr>
        </p:nvSpPr>
        <p:spPr/>
        <p:txBody>
          <a:bodyPr/>
          <a:lstStyle/>
          <a:p>
            <a:endParaRPr lang="en-US" dirty="0"/>
          </a:p>
        </p:txBody>
      </p:sp>
      <p:sp>
        <p:nvSpPr>
          <p:cNvPr id="4" name="Title 3">
            <a:extLst>
              <a:ext uri="{FF2B5EF4-FFF2-40B4-BE49-F238E27FC236}">
                <a16:creationId xmlns:a16="http://schemas.microsoft.com/office/drawing/2014/main" id="{673B6B9A-FAC3-4A96-8A1B-8E5C3ECE179D}"/>
              </a:ext>
            </a:extLst>
          </p:cNvPr>
          <p:cNvSpPr>
            <a:spLocks noGrp="1"/>
          </p:cNvSpPr>
          <p:nvPr>
            <p:ph type="title"/>
          </p:nvPr>
        </p:nvSpPr>
        <p:spPr/>
        <p:txBody>
          <a:bodyPr>
            <a:normAutofit fontScale="90000"/>
          </a:bodyPr>
          <a:lstStyle/>
          <a:p>
            <a:r>
              <a:rPr lang="en-US" dirty="0"/>
              <a:t>Graduate Applications, Admits, Matrics Dashboard</a:t>
            </a:r>
          </a:p>
        </p:txBody>
      </p:sp>
      <p:sp>
        <p:nvSpPr>
          <p:cNvPr id="5" name="Slide Number Placeholder 4">
            <a:extLst>
              <a:ext uri="{FF2B5EF4-FFF2-40B4-BE49-F238E27FC236}">
                <a16:creationId xmlns:a16="http://schemas.microsoft.com/office/drawing/2014/main" id="{30B2123B-6099-4918-9D83-D530C21F22B7}"/>
              </a:ext>
            </a:extLst>
          </p:cNvPr>
          <p:cNvSpPr>
            <a:spLocks noGrp="1"/>
          </p:cNvSpPr>
          <p:nvPr>
            <p:ph type="sldNum" sz="quarter" idx="19"/>
          </p:nvPr>
        </p:nvSpPr>
        <p:spPr/>
        <p:txBody>
          <a:bodyPr/>
          <a:lstStyle/>
          <a:p>
            <a:fld id="{6D22F896-40B5-4ADD-8801-0D06FADFA095}" type="slidenum">
              <a:rPr lang="en-US" smtClean="0"/>
              <a:pPr/>
              <a:t>8</a:t>
            </a:fld>
            <a:endParaRPr lang="en-US" dirty="0"/>
          </a:p>
        </p:txBody>
      </p:sp>
      <p:graphicFrame>
        <p:nvGraphicFramePr>
          <p:cNvPr id="6" name="Table 5">
            <a:extLst>
              <a:ext uri="{FF2B5EF4-FFF2-40B4-BE49-F238E27FC236}">
                <a16:creationId xmlns:a16="http://schemas.microsoft.com/office/drawing/2014/main" id="{4C94D68D-026A-55CA-31C4-5C32C09215ED}"/>
              </a:ext>
            </a:extLst>
          </p:cNvPr>
          <p:cNvGraphicFramePr>
            <a:graphicFrameLocks noGrp="1"/>
          </p:cNvGraphicFramePr>
          <p:nvPr/>
        </p:nvGraphicFramePr>
        <p:xfrm>
          <a:off x="452438" y="1543322"/>
          <a:ext cx="7027862" cy="4209772"/>
        </p:xfrm>
        <a:graphic>
          <a:graphicData uri="http://schemas.openxmlformats.org/drawingml/2006/table">
            <a:tbl>
              <a:tblPr>
                <a:tableStyleId>{5C22544A-7EE6-4342-B048-85BDC9FD1C3A}</a:tableStyleId>
              </a:tblPr>
              <a:tblGrid>
                <a:gridCol w="1280916">
                  <a:extLst>
                    <a:ext uri="{9D8B030D-6E8A-4147-A177-3AD203B41FA5}">
                      <a16:colId xmlns:a16="http://schemas.microsoft.com/office/drawing/2014/main" val="410839257"/>
                    </a:ext>
                  </a:extLst>
                </a:gridCol>
                <a:gridCol w="1727519">
                  <a:extLst>
                    <a:ext uri="{9D8B030D-6E8A-4147-A177-3AD203B41FA5}">
                      <a16:colId xmlns:a16="http://schemas.microsoft.com/office/drawing/2014/main" val="1581702720"/>
                    </a:ext>
                  </a:extLst>
                </a:gridCol>
                <a:gridCol w="1280916">
                  <a:extLst>
                    <a:ext uri="{9D8B030D-6E8A-4147-A177-3AD203B41FA5}">
                      <a16:colId xmlns:a16="http://schemas.microsoft.com/office/drawing/2014/main" val="1194173651"/>
                    </a:ext>
                  </a:extLst>
                </a:gridCol>
                <a:gridCol w="1280916">
                  <a:extLst>
                    <a:ext uri="{9D8B030D-6E8A-4147-A177-3AD203B41FA5}">
                      <a16:colId xmlns:a16="http://schemas.microsoft.com/office/drawing/2014/main" val="629828131"/>
                    </a:ext>
                  </a:extLst>
                </a:gridCol>
                <a:gridCol w="1457595">
                  <a:extLst>
                    <a:ext uri="{9D8B030D-6E8A-4147-A177-3AD203B41FA5}">
                      <a16:colId xmlns:a16="http://schemas.microsoft.com/office/drawing/2014/main" val="1905334578"/>
                    </a:ext>
                  </a:extLst>
                </a:gridCol>
              </a:tblGrid>
              <a:tr h="274680">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1" u="none" strike="noStrike" dirty="0" err="1">
                          <a:effectLst/>
                        </a:rPr>
                        <a:t>CoE</a:t>
                      </a:r>
                      <a:r>
                        <a:rPr lang="en-US" sz="1400" b="1" u="none" strike="noStrike" dirty="0">
                          <a:effectLst/>
                        </a:rPr>
                        <a:t> Total</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1" u="none" strike="noStrike">
                          <a:effectLst/>
                        </a:rPr>
                        <a:t>Domestic</a:t>
                      </a:r>
                      <a:endParaRPr lang="en-US" sz="1400" b="1"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b="1" u="none" strike="noStrike" dirty="0">
                          <a:effectLst/>
                        </a:rPr>
                        <a:t>International</a:t>
                      </a:r>
                      <a:endParaRPr lang="en-US" sz="1400" b="1" i="0" u="none" strike="noStrike" dirty="0">
                        <a:solidFill>
                          <a:srgbClr val="000000"/>
                        </a:solidFill>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0306782"/>
                  </a:ext>
                </a:extLst>
              </a:tr>
              <a:tr h="261458">
                <a:tc>
                  <a:txBody>
                    <a:bodyPr/>
                    <a:lstStyle/>
                    <a:p>
                      <a:pPr algn="l" fontAlgn="b"/>
                      <a:r>
                        <a:rPr lang="en-US" sz="1400" b="1" u="none" strike="noStrike" dirty="0">
                          <a:effectLst/>
                        </a:rPr>
                        <a:t>Doctoral</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Applied</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a:effectLst/>
                        </a:rPr>
                        <a:t>2,971</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439</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2,532</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81015683"/>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a:effectLst/>
                        </a:rPr>
                        <a:t>Admitted</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a:effectLst/>
                        </a:rPr>
                        <a:t>783</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240</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543</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55880606"/>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a:effectLst/>
                        </a:rPr>
                        <a:t>Matrics</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a:effectLst/>
                        </a:rPr>
                        <a:t>326</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98</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228</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4536840"/>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Selectivity Rate</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dirty="0">
                          <a:effectLst/>
                        </a:rPr>
                        <a:t>26.4%</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54.7%</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21.4%</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9190427"/>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a:effectLst/>
                        </a:rPr>
                        <a:t>Yield Rate</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dirty="0">
                          <a:effectLst/>
                        </a:rPr>
                        <a:t>41.6%</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40.8%</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42.0%</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0654908"/>
                  </a:ext>
                </a:extLst>
              </a:tr>
              <a:tr h="261458">
                <a:tc>
                  <a:txBody>
                    <a:bodyPr/>
                    <a:lstStyle/>
                    <a:p>
                      <a:pPr algn="l" fontAlgn="b"/>
                      <a:r>
                        <a:rPr lang="en-US" sz="1400" b="1" u="none" strike="noStrike" dirty="0">
                          <a:effectLst/>
                        </a:rPr>
                        <a:t>Masters</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b"/>
                      <a:r>
                        <a:rPr lang="en-US" sz="1400" u="none" strike="noStrike">
                          <a:effectLst/>
                        </a:rPr>
                        <a:t>Applied</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400" u="none" strike="noStrike" dirty="0">
                          <a:effectLst/>
                        </a:rPr>
                        <a:t>3,062</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667</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2,395</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30938736"/>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b"/>
                      <a:r>
                        <a:rPr lang="en-US" sz="1400" u="none" strike="noStrike">
                          <a:effectLst/>
                        </a:rPr>
                        <a:t>Admitted</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400" u="none" strike="noStrike">
                          <a:effectLst/>
                        </a:rPr>
                        <a:t>827</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a:effectLst/>
                        </a:rPr>
                        <a:t>402</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425</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452535266"/>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b"/>
                      <a:r>
                        <a:rPr lang="en-US" sz="1400" u="none" strike="noStrike">
                          <a:effectLst/>
                        </a:rPr>
                        <a:t>Matrics</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400" u="none" strike="noStrike">
                          <a:effectLst/>
                        </a:rPr>
                        <a:t>256</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a:effectLst/>
                        </a:rPr>
                        <a:t>105</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151</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978390431"/>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b"/>
                      <a:r>
                        <a:rPr lang="en-US" sz="1400" u="none" strike="noStrike" dirty="0">
                          <a:effectLst/>
                        </a:rPr>
                        <a:t>Selectivity Rate</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400" u="none" strike="noStrike" dirty="0">
                          <a:effectLst/>
                        </a:rPr>
                        <a:t>27.0%</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60.3%</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17.7%</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340781666"/>
                  </a:ext>
                </a:extLst>
              </a:tr>
              <a:tr h="261458">
                <a:tc>
                  <a:txBody>
                    <a:bodyPr/>
                    <a:lstStyle/>
                    <a:p>
                      <a:pPr algn="l" fontAlgn="b"/>
                      <a:r>
                        <a:rPr lang="en-US" sz="1400" b="1" u="none" strike="noStrike" dirty="0">
                          <a:effectLst/>
                        </a:rPr>
                        <a:t> </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b"/>
                      <a:r>
                        <a:rPr lang="en-US" sz="1400" u="none" strike="noStrike" dirty="0">
                          <a:effectLst/>
                        </a:rPr>
                        <a:t>Yield Rate</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400" u="none" strike="noStrike" dirty="0">
                          <a:effectLst/>
                        </a:rPr>
                        <a:t>31.0%</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a:effectLst/>
                        </a:rPr>
                        <a:t>26.1%</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sz="1400" u="none" strike="noStrike" dirty="0">
                          <a:effectLst/>
                        </a:rPr>
                        <a:t>35.5%</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799175511"/>
                  </a:ext>
                </a:extLst>
              </a:tr>
              <a:tr h="261458">
                <a:tc>
                  <a:txBody>
                    <a:bodyPr/>
                    <a:lstStyle/>
                    <a:p>
                      <a:pPr algn="l" fontAlgn="b"/>
                      <a:r>
                        <a:rPr lang="en-US" sz="1400" b="1" u="none" strike="noStrike" dirty="0">
                          <a:effectLst/>
                        </a:rPr>
                        <a:t>Total</a:t>
                      </a:r>
                      <a:endParaRPr lang="en-US" sz="1400" b="1"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Applied</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dirty="0">
                          <a:effectLst/>
                        </a:rPr>
                        <a:t>6,033</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1,106</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4,927</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5188962"/>
                  </a:ext>
                </a:extLst>
              </a:tr>
              <a:tr h="261458">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a:effectLst/>
                        </a:rPr>
                        <a:t>Admitted</a:t>
                      </a:r>
                      <a:endParaRPr lang="en-US" sz="1400" b="0" i="0" u="none" strike="noStrike">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a:effectLst/>
                        </a:rPr>
                        <a:t>1,610</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642</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968</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1575699"/>
                  </a:ext>
                </a:extLst>
              </a:tr>
              <a:tr h="261458">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err="1">
                          <a:effectLst/>
                        </a:rPr>
                        <a:t>Matrics</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dirty="0">
                          <a:effectLst/>
                        </a:rPr>
                        <a:t>582</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203</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379</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643659"/>
                  </a:ext>
                </a:extLst>
              </a:tr>
              <a:tr h="261458">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Selectivity Rate</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dirty="0">
                          <a:effectLst/>
                          <a:highlight>
                            <a:srgbClr val="EBD99F"/>
                          </a:highlight>
                        </a:rPr>
                        <a:t>26.7%</a:t>
                      </a:r>
                      <a:endParaRPr lang="en-US" sz="1400" b="0" i="0" u="none" strike="noStrike" dirty="0">
                        <a:effectLst/>
                        <a:highlight>
                          <a:srgbClr val="EBD99F"/>
                        </a:highligh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58.0%</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19.6%</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5087289"/>
                  </a:ext>
                </a:extLst>
              </a:tr>
              <a:tr h="274680">
                <a:tc>
                  <a:txBody>
                    <a:bodyPr/>
                    <a:lstStyle/>
                    <a:p>
                      <a:pPr algn="l" fontAlgn="b"/>
                      <a:r>
                        <a:rPr lang="en-US" sz="1400" u="none" strike="noStrike" dirty="0">
                          <a:effectLst/>
                        </a:rPr>
                        <a:t> </a:t>
                      </a:r>
                      <a:endParaRPr lang="en-US" sz="1400" b="0" i="0" u="none" strike="noStrike" dirty="0">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en-US" sz="1400" u="none" strike="noStrike" dirty="0">
                          <a:effectLst/>
                        </a:rPr>
                        <a:t>Yield Rate</a:t>
                      </a:r>
                      <a:endParaRPr lang="en-US" sz="1400" b="0" i="0" u="none" strike="noStrike" dirty="0">
                        <a:effectLst/>
                        <a:latin typeface="Arial" panose="020B0604020202020204" pitchFamily="34" charset="0"/>
                      </a:endParaRPr>
                    </a:p>
                  </a:txBody>
                  <a:tcPr marL="9525" marR="9525" marT="952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400" u="none" strike="noStrike">
                          <a:effectLst/>
                        </a:rPr>
                        <a:t>36.1%</a:t>
                      </a:r>
                      <a:endParaRPr lang="en-US" sz="1400" b="0" i="0" u="none" strike="noStrike">
                        <a:effectLst/>
                        <a:latin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a:effectLst/>
                        </a:rPr>
                        <a:t>31.6%</a:t>
                      </a:r>
                      <a:endParaRPr lang="en-US" sz="1400" b="0" i="0" u="none" strike="noStrike">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400" u="none" strike="noStrike" dirty="0">
                          <a:effectLst/>
                        </a:rPr>
                        <a:t>39.2%</a:t>
                      </a:r>
                      <a:endParaRPr lang="en-US" sz="1400" b="0" i="0" u="none" strike="noStrike" dirty="0">
                        <a:solidFill>
                          <a:srgbClr val="000000"/>
                        </a:solidFill>
                        <a:effectLst/>
                        <a:latin typeface="Arial"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055932"/>
                  </a:ext>
                </a:extLst>
              </a:tr>
            </a:tbl>
          </a:graphicData>
        </a:graphic>
      </p:graphicFrame>
    </p:spTree>
    <p:extLst>
      <p:ext uri="{BB962C8B-B14F-4D97-AF65-F5344CB8AC3E}">
        <p14:creationId xmlns:p14="http://schemas.microsoft.com/office/powerpoint/2010/main" val="306631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7980EA-6D9D-98BE-AB6B-1F8E585DB377}"/>
              </a:ext>
            </a:extLst>
          </p:cNvPr>
          <p:cNvSpPr>
            <a:spLocks noGrp="1"/>
          </p:cNvSpPr>
          <p:nvPr>
            <p:ph type="body" sz="quarter" idx="11"/>
          </p:nvPr>
        </p:nvSpPr>
        <p:spPr/>
        <p:txBody>
          <a:bodyPr/>
          <a:lstStyle/>
          <a:p>
            <a:r>
              <a:rPr lang="en-US" dirty="0"/>
              <a:t>2024 Process was significantly changed from prev. years</a:t>
            </a:r>
          </a:p>
        </p:txBody>
      </p:sp>
      <p:sp>
        <p:nvSpPr>
          <p:cNvPr id="3" name="Text Placeholder 2">
            <a:extLst>
              <a:ext uri="{FF2B5EF4-FFF2-40B4-BE49-F238E27FC236}">
                <a16:creationId xmlns:a16="http://schemas.microsoft.com/office/drawing/2014/main" id="{7FCAEBB0-1AF2-3C10-61D8-5DB31BEE565C}"/>
              </a:ext>
            </a:extLst>
          </p:cNvPr>
          <p:cNvSpPr>
            <a:spLocks noGrp="1"/>
          </p:cNvSpPr>
          <p:nvPr>
            <p:ph type="body" sz="quarter" idx="10"/>
          </p:nvPr>
        </p:nvSpPr>
        <p:spPr>
          <a:xfrm>
            <a:off x="378809" y="1465706"/>
            <a:ext cx="8450035" cy="4786312"/>
          </a:xfrm>
        </p:spPr>
        <p:txBody>
          <a:bodyPr/>
          <a:lstStyle/>
          <a:p>
            <a:pPr>
              <a:lnSpc>
                <a:spcPct val="100000"/>
              </a:lnSpc>
              <a:spcBef>
                <a:spcPts val="700"/>
              </a:spcBef>
            </a:pPr>
            <a:r>
              <a:rPr lang="en-US" b="1" u="sng" dirty="0"/>
              <a:t>2023</a:t>
            </a:r>
          </a:p>
          <a:p>
            <a:pPr>
              <a:lnSpc>
                <a:spcPct val="100000"/>
              </a:lnSpc>
              <a:spcBef>
                <a:spcPts val="700"/>
              </a:spcBef>
            </a:pPr>
            <a:r>
              <a:rPr lang="en-US" dirty="0"/>
              <a:t>53 total fellowships </a:t>
            </a:r>
          </a:p>
          <a:p>
            <a:pPr>
              <a:lnSpc>
                <a:spcPct val="100000"/>
              </a:lnSpc>
              <a:spcBef>
                <a:spcPts val="700"/>
              </a:spcBef>
            </a:pPr>
            <a:r>
              <a:rPr lang="en-US" dirty="0"/>
              <a:t>$30k for 5 years +$3-5k 1-2 year top-offs  (median was $35k)</a:t>
            </a:r>
          </a:p>
          <a:p>
            <a:pPr>
              <a:lnSpc>
                <a:spcPct val="100000"/>
              </a:lnSpc>
              <a:spcBef>
                <a:spcPts val="700"/>
              </a:spcBef>
            </a:pPr>
            <a:r>
              <a:rPr lang="en-US" dirty="0"/>
              <a:t>	Ross – 1 year </a:t>
            </a:r>
            <a:r>
              <a:rPr lang="en-US" dirty="0" err="1"/>
              <a:t>CoE</a:t>
            </a:r>
            <a:r>
              <a:rPr lang="en-US" dirty="0"/>
              <a:t>/GS, 4 year PI/dept (34)</a:t>
            </a:r>
          </a:p>
          <a:p>
            <a:pPr>
              <a:lnSpc>
                <a:spcPct val="100000"/>
              </a:lnSpc>
              <a:spcBef>
                <a:spcPts val="700"/>
              </a:spcBef>
            </a:pPr>
            <a:r>
              <a:rPr lang="en-US" dirty="0"/>
              <a:t>	Andrews - 2 year </a:t>
            </a:r>
            <a:r>
              <a:rPr lang="en-US" dirty="0" err="1"/>
              <a:t>CoE</a:t>
            </a:r>
            <a:r>
              <a:rPr lang="en-US" dirty="0"/>
              <a:t>/GS, 3 year PI/dept (9)</a:t>
            </a:r>
          </a:p>
          <a:p>
            <a:pPr>
              <a:lnSpc>
                <a:spcPct val="100000"/>
              </a:lnSpc>
              <a:spcBef>
                <a:spcPts val="700"/>
              </a:spcBef>
            </a:pPr>
            <a:r>
              <a:rPr lang="en-US" dirty="0"/>
              <a:t>	Doctoral - 2 year </a:t>
            </a:r>
            <a:r>
              <a:rPr lang="en-US" dirty="0" err="1"/>
              <a:t>CoE</a:t>
            </a:r>
            <a:r>
              <a:rPr lang="en-US" dirty="0"/>
              <a:t>/GS, 3 year PI/dept (10)</a:t>
            </a:r>
          </a:p>
          <a:p>
            <a:pPr>
              <a:lnSpc>
                <a:spcPct val="100000"/>
              </a:lnSpc>
              <a:spcBef>
                <a:spcPts val="700"/>
              </a:spcBef>
            </a:pPr>
            <a:r>
              <a:rPr lang="en-US" b="1" u="sng" dirty="0"/>
              <a:t>2024 </a:t>
            </a:r>
          </a:p>
          <a:p>
            <a:pPr>
              <a:lnSpc>
                <a:spcPct val="100000"/>
              </a:lnSpc>
              <a:spcBef>
                <a:spcPts val="700"/>
              </a:spcBef>
            </a:pPr>
            <a:r>
              <a:rPr lang="en-US" dirty="0"/>
              <a:t>40 total fellowships (Andrews)</a:t>
            </a:r>
          </a:p>
          <a:p>
            <a:pPr>
              <a:lnSpc>
                <a:spcPct val="100000"/>
              </a:lnSpc>
              <a:spcBef>
                <a:spcPts val="700"/>
              </a:spcBef>
            </a:pPr>
            <a:r>
              <a:rPr lang="en-US" dirty="0"/>
              <a:t>	$32k 2 year </a:t>
            </a:r>
            <a:r>
              <a:rPr lang="en-US" dirty="0" err="1"/>
              <a:t>CoE</a:t>
            </a:r>
            <a:r>
              <a:rPr lang="en-US" dirty="0"/>
              <a:t>/GS, 3 year PI/dept + $10k top off for 4 years</a:t>
            </a:r>
          </a:p>
          <a:p>
            <a:pPr>
              <a:lnSpc>
                <a:spcPct val="100000"/>
              </a:lnSpc>
              <a:spcBef>
                <a:spcPts val="700"/>
              </a:spcBef>
            </a:pPr>
            <a:r>
              <a:rPr lang="en-US" dirty="0"/>
              <a:t>10 additional $10k top off for 4 years</a:t>
            </a:r>
          </a:p>
          <a:p>
            <a:pPr>
              <a:lnSpc>
                <a:spcPct val="100000"/>
              </a:lnSpc>
              <a:spcBef>
                <a:spcPts val="700"/>
              </a:spcBef>
            </a:pPr>
            <a:endParaRPr lang="en-US" sz="1600" dirty="0"/>
          </a:p>
          <a:p>
            <a:pPr>
              <a:lnSpc>
                <a:spcPct val="100000"/>
              </a:lnSpc>
              <a:spcBef>
                <a:spcPts val="700"/>
              </a:spcBef>
            </a:pPr>
            <a:r>
              <a:rPr lang="en-US" sz="1600" dirty="0"/>
              <a:t>Other notes: </a:t>
            </a:r>
          </a:p>
          <a:p>
            <a:pPr>
              <a:spcBef>
                <a:spcPts val="0"/>
              </a:spcBef>
            </a:pPr>
            <a:r>
              <a:rPr lang="en-US" sz="1600" dirty="0"/>
              <a:t>Faculty can add 25% RA to external fellows</a:t>
            </a:r>
          </a:p>
          <a:p>
            <a:pPr>
              <a:spcBef>
                <a:spcPts val="0"/>
              </a:spcBef>
            </a:pPr>
            <a:r>
              <a:rPr lang="en-US" sz="1600" dirty="0"/>
              <a:t>NSF GRFP is $37k, DOD NDSEG is $42k</a:t>
            </a:r>
          </a:p>
          <a:p>
            <a:endParaRPr lang="en-US" dirty="0"/>
          </a:p>
        </p:txBody>
      </p:sp>
      <p:sp>
        <p:nvSpPr>
          <p:cNvPr id="4" name="Title 3">
            <a:extLst>
              <a:ext uri="{FF2B5EF4-FFF2-40B4-BE49-F238E27FC236}">
                <a16:creationId xmlns:a16="http://schemas.microsoft.com/office/drawing/2014/main" id="{DF10E252-A0B7-399C-07E1-B80D0987C7B5}"/>
              </a:ext>
            </a:extLst>
          </p:cNvPr>
          <p:cNvSpPr>
            <a:spLocks noGrp="1"/>
          </p:cNvSpPr>
          <p:nvPr>
            <p:ph type="title"/>
          </p:nvPr>
        </p:nvSpPr>
        <p:spPr/>
        <p:txBody>
          <a:bodyPr>
            <a:normAutofit fontScale="90000"/>
          </a:bodyPr>
          <a:lstStyle/>
          <a:p>
            <a:r>
              <a:rPr lang="en-US" dirty="0"/>
              <a:t>Grad Fellowships</a:t>
            </a:r>
          </a:p>
        </p:txBody>
      </p:sp>
      <p:sp>
        <p:nvSpPr>
          <p:cNvPr id="5" name="Slide Number Placeholder 4">
            <a:extLst>
              <a:ext uri="{FF2B5EF4-FFF2-40B4-BE49-F238E27FC236}">
                <a16:creationId xmlns:a16="http://schemas.microsoft.com/office/drawing/2014/main" id="{83783294-8DEB-F72B-DD49-9B8E2FE83969}"/>
              </a:ext>
            </a:extLst>
          </p:cNvPr>
          <p:cNvSpPr>
            <a:spLocks noGrp="1"/>
          </p:cNvSpPr>
          <p:nvPr>
            <p:ph type="sldNum" sz="quarter" idx="19"/>
          </p:nvPr>
        </p:nvSpPr>
        <p:spPr/>
        <p:txBody>
          <a:bodyPr/>
          <a:lstStyle/>
          <a:p>
            <a:fld id="{6D22F896-40B5-4ADD-8801-0D06FADFA095}" type="slidenum">
              <a:rPr lang="en-US" smtClean="0"/>
              <a:pPr/>
              <a:t>9</a:t>
            </a:fld>
            <a:endParaRPr lang="en-US" dirty="0"/>
          </a:p>
        </p:txBody>
      </p:sp>
    </p:spTree>
    <p:extLst>
      <p:ext uri="{BB962C8B-B14F-4D97-AF65-F5344CB8AC3E}">
        <p14:creationId xmlns:p14="http://schemas.microsoft.com/office/powerpoint/2010/main" val="2927502207"/>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EFFFF"/>
      </a:lt1>
      <a:dk2>
        <a:srgbClr val="55585F"/>
      </a:dk2>
      <a:lt2>
        <a:srgbClr val="CECACB"/>
      </a:lt2>
      <a:accent1>
        <a:srgbClr val="CFB891"/>
      </a:accent1>
      <a:accent2>
        <a:srgbClr val="555960"/>
      </a:accent2>
      <a:accent3>
        <a:srgbClr val="8D6F3D"/>
      </a:accent3>
      <a:accent4>
        <a:srgbClr val="FFFFFF"/>
      </a:accent4>
      <a:accent5>
        <a:srgbClr val="DAAA00"/>
      </a:accent5>
      <a:accent6>
        <a:srgbClr val="9D9694"/>
      </a:accent6>
      <a:hlink>
        <a:srgbClr val="000000"/>
      </a:hlink>
      <a:folHlink>
        <a:srgbClr val="FEFFFF"/>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Presentation1" id="{1CB728EC-7776-5A42-85B5-B3CE9B32F801}" vid="{6EC76D2B-F488-6747-8CC9-3B07E3094B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9274efee-843d-4c91-939d-eb0d0f637a60">
      <UserInfo>
        <DisplayName>Schott, Thomas H.</DisplayName>
        <AccountId>17</AccountId>
        <AccountType/>
      </UserInfo>
      <UserInfo>
        <DisplayName>Sarault, Olivia M</DisplayName>
        <AccountId>29</AccountId>
        <AccountType/>
      </UserInfo>
      <UserInfo>
        <DisplayName>Hiller, Kelly R</DisplayName>
        <AccountId>98</AccountId>
        <AccountType/>
      </UserInfo>
      <UserInfo>
        <DisplayName>Eddy, Abigail Ellen</DisplayName>
        <AccountId>46</AccountId>
        <AccountType/>
      </UserInfo>
      <UserInfo>
        <DisplayName>Gu, Yu Rain</DisplayName>
        <AccountId>77</AccountId>
        <AccountType/>
      </UserInfo>
      <UserInfo>
        <DisplayName>Reese, Kristy S</DisplayName>
        <AccountId>26</AccountId>
        <AccountType/>
      </UserInfo>
    </SharedWithUsers>
    <lcf76f155ced4ddcb4097134ff3c332f xmlns="d09ddc2b-39bd-4a71-b20b-efdf2d492579">
      <Terms xmlns="http://schemas.microsoft.com/office/infopath/2007/PartnerControls"/>
    </lcf76f155ced4ddcb4097134ff3c332f>
    <TaxCatchAll xmlns="9274efee-843d-4c91-939d-eb0d0f637a60" xsi:nil="true"/>
    <CreationDate xmlns="d09ddc2b-39bd-4a71-b20b-efdf2d49257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7E838EEAADA234BB36CF012CC7F35D0" ma:contentTypeVersion="18" ma:contentTypeDescription="Create a new document." ma:contentTypeScope="" ma:versionID="4d87d951b7bdeb24f4b7158d15ee67e9">
  <xsd:schema xmlns:xsd="http://www.w3.org/2001/XMLSchema" xmlns:xs="http://www.w3.org/2001/XMLSchema" xmlns:p="http://schemas.microsoft.com/office/2006/metadata/properties" xmlns:ns2="d09ddc2b-39bd-4a71-b20b-efdf2d492579" xmlns:ns3="9274efee-843d-4c91-939d-eb0d0f637a60" targetNamespace="http://schemas.microsoft.com/office/2006/metadata/properties" ma:root="true" ma:fieldsID="c2baca5f0ba1665a9a751844decd9f7b" ns2:_="" ns3:_="">
    <xsd:import namespace="d09ddc2b-39bd-4a71-b20b-efdf2d492579"/>
    <xsd:import namespace="9274efee-843d-4c91-939d-eb0d0f637a6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Cre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9ddc2b-39bd-4a71-b20b-efdf2d4925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CreationDate" ma:index="25" nillable="true" ma:displayName="Creation Date" ma:format="DateOnly" ma:internalName="Creation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274efee-843d-4c91-939d-eb0d0f637a6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7cc37af-c357-489e-bc24-7b7e9b1a82ac}" ma:internalName="TaxCatchAll" ma:showField="CatchAllData" ma:web="9274efee-843d-4c91-939d-eb0d0f637a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B64EEB-1B4A-4920-AA44-E234D7D487D1}">
  <ds:schemaRefs>
    <ds:schemaRef ds:uri="http://schemas.microsoft.com/sharepoint/v3/contenttype/forms"/>
  </ds:schemaRefs>
</ds:datastoreItem>
</file>

<file path=customXml/itemProps2.xml><?xml version="1.0" encoding="utf-8"?>
<ds:datastoreItem xmlns:ds="http://schemas.openxmlformats.org/officeDocument/2006/customXml" ds:itemID="{21DE0D6C-581B-4814-98E7-EF172D5D46A1}">
  <ds:schemaRefs>
    <ds:schemaRef ds:uri="d09ddc2b-39bd-4a71-b20b-efdf2d492579"/>
    <ds:schemaRef ds:uri="9274efee-843d-4c91-939d-eb0d0f637a60"/>
    <ds:schemaRef ds:uri="http://purl.org/dc/elements/1.1/"/>
    <ds:schemaRef ds:uri="http://schemas.openxmlformats.org/package/2006/metadata/core-properties"/>
    <ds:schemaRef ds:uri="http://schemas.microsoft.com/office/2006/documentManagement/types"/>
    <ds:schemaRef ds:uri="http://purl.org/dc/terms/"/>
    <ds:schemaRef ds:uri="http://www.w3.org/XML/1998/namespace"/>
    <ds:schemaRef ds:uri="http://schemas.microsoft.com/office/infopath/2007/PartnerControl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85831995-633B-451D-87BB-F98BC9E561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9ddc2b-39bd-4a71-b20b-efdf2d492579"/>
    <ds:schemaRef ds:uri="9274efee-843d-4c91-939d-eb0d0f637a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MM-23-645083-Purdue-Alt-Standard-20230908</Template>
  <TotalTime>29813</TotalTime>
  <Words>3591</Words>
  <Application>Microsoft Macintosh PowerPoint</Application>
  <PresentationFormat>On-screen Show (4:3)</PresentationFormat>
  <Paragraphs>749</Paragraphs>
  <Slides>27</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Calibri</vt:lpstr>
      <vt:lpstr>Wingdings</vt:lpstr>
      <vt:lpstr>Franklin Gothic Medium Cond</vt:lpstr>
      <vt:lpstr>Franklin Gothic Medium</vt:lpstr>
      <vt:lpstr>Franklin Gothic Book</vt:lpstr>
      <vt:lpstr>Arial</vt:lpstr>
      <vt:lpstr>Helvetica</vt:lpstr>
      <vt:lpstr>Office Theme</vt:lpstr>
      <vt:lpstr>Graduate and Professional Education</vt:lpstr>
      <vt:lpstr>Graduate and Professional Education Team</vt:lpstr>
      <vt:lpstr>Graduate Admissions Processes</vt:lpstr>
      <vt:lpstr>Graduate Admissions post-SCOTUS</vt:lpstr>
      <vt:lpstr>USNWR Ranking Methodology 2023</vt:lpstr>
      <vt:lpstr>Peer Comparison</vt:lpstr>
      <vt:lpstr>Stipend Comparison </vt:lpstr>
      <vt:lpstr>Graduate Applications, Admits, Matrics Dashboard</vt:lpstr>
      <vt:lpstr>Grad Fellowships</vt:lpstr>
      <vt:lpstr>Professional Masters Programs</vt:lpstr>
      <vt:lpstr>IDE-PMP Revenue Share</vt:lpstr>
      <vt:lpstr>Shared Governance</vt:lpstr>
      <vt:lpstr>Unit operated “IDE”-PMP</vt:lpstr>
      <vt:lpstr>Online Doctorate of Engineering</vt:lpstr>
      <vt:lpstr>Doctorate of Engineering </vt:lpstr>
      <vt:lpstr>Benchmark: Online Doctorate of Technology (D Tech) </vt:lpstr>
      <vt:lpstr>Curriculum Components Credit hours</vt:lpstr>
      <vt:lpstr>ASK #1 – Collaborate on discipline-specific programs</vt:lpstr>
      <vt:lpstr>ASK #2 Collaborate to hire Strategic Online Faculty</vt:lpstr>
      <vt:lpstr>Thank You</vt:lpstr>
      <vt:lpstr>Timeline and Major Milestones</vt:lpstr>
      <vt:lpstr>Curriculum Components</vt:lpstr>
      <vt:lpstr>Curriculum Components cont.</vt:lpstr>
      <vt:lpstr>Thank You</vt:lpstr>
      <vt:lpstr>USNWR Ranking Methodology 2023</vt:lpstr>
      <vt:lpstr>Student Admissions Selectivity Methodology</vt:lpstr>
      <vt:lpstr>Offers Acceptances and Declines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Franklin Gothic Italic 44</dc:title>
  <dc:creator>Tanner, Sabrina R</dc:creator>
  <cp:lastModifiedBy>Kinzer-Ursem, Tamara L</cp:lastModifiedBy>
  <cp:revision>122</cp:revision>
  <cp:lastPrinted>2023-10-26T11:57:05Z</cp:lastPrinted>
  <dcterms:created xsi:type="dcterms:W3CDTF">2023-10-11T17:41:24Z</dcterms:created>
  <dcterms:modified xsi:type="dcterms:W3CDTF">2024-02-28T16:54:43Z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2023-02-20T19:00:53Z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b33bf962-ed92-4dd9-bc75-9825fb79b2e3</vt:lpwstr>
  </property>
  <property fmtid="{D5CDD505-2E9C-101B-9397-08002B2CF9AE}" pid="8" name="MSIP_Label_4044bd30-2ed7-4c9d-9d12-46200872a97b_ContentBits">
    <vt:lpwstr>0</vt:lpwstr>
  </property>
  <property fmtid="{D5CDD505-2E9C-101B-9397-08002B2CF9AE}" pid="9" name="ContentTypeId">
    <vt:lpwstr>0x01010087E838EEAADA234BB36CF012CC7F35D0</vt:lpwstr>
  </property>
  <property fmtid="{D5CDD505-2E9C-101B-9397-08002B2CF9AE}" pid="10" name="MediaServiceImageTags">
    <vt:lpwstr/>
  </property>
</Properties>
</file>