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60" r:id="rId3"/>
    <p:sldId id="292" r:id="rId4"/>
    <p:sldId id="269" r:id="rId5"/>
    <p:sldId id="355" r:id="rId6"/>
    <p:sldId id="297" r:id="rId7"/>
    <p:sldId id="357" r:id="rId8"/>
    <p:sldId id="268" r:id="rId9"/>
    <p:sldId id="310" r:id="rId10"/>
    <p:sldId id="358" r:id="rId11"/>
    <p:sldId id="359"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3887">
          <p15:clr>
            <a:srgbClr val="A4A3A4"/>
          </p15:clr>
        </p15:guide>
        <p15:guide id="2" pos="52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CFFAE"/>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42" autoAdjust="0"/>
    <p:restoredTop sz="92732" autoAdjust="0"/>
  </p:normalViewPr>
  <p:slideViewPr>
    <p:cSldViewPr snapToObjects="1" showGuides="1">
      <p:cViewPr varScale="1">
        <p:scale>
          <a:sx n="129" d="100"/>
          <a:sy n="129" d="100"/>
        </p:scale>
        <p:origin x="1912" y="200"/>
      </p:cViewPr>
      <p:guideLst>
        <p:guide orient="horz" pos="3887"/>
        <p:guide pos="5280"/>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snapToObjects="1" showGuides="1">
      <p:cViewPr varScale="1">
        <p:scale>
          <a:sx n="81" d="100"/>
          <a:sy n="81" d="100"/>
        </p:scale>
        <p:origin x="-1680"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latin typeface="Century Gothic"/>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9541C237-07E8-F944-983B-A9B60CE3516E}" type="datetimeFigureOut">
              <a:rPr lang="en-US">
                <a:latin typeface="Century Gothic"/>
              </a:rPr>
              <a:pPr>
                <a:defRPr/>
              </a:pPr>
              <a:t>3/8/19</a:t>
            </a:fld>
            <a:endParaRPr lang="en-US" dirty="0">
              <a:latin typeface="Century Gothic"/>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latin typeface="Century Gothic"/>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D476DA15-E67F-E84C-A184-E2EB6B2FFB67}" type="slidenum">
              <a:rPr lang="en-US">
                <a:latin typeface="Century Gothic"/>
              </a:rPr>
              <a:pPr>
                <a:defRPr/>
              </a:pPr>
              <a:t>‹#›</a:t>
            </a:fld>
            <a:endParaRPr lang="en-US" dirty="0">
              <a:latin typeface="Century Gothic"/>
            </a:endParaRPr>
          </a:p>
        </p:txBody>
      </p:sp>
    </p:spTree>
    <p:extLst>
      <p:ext uri="{BB962C8B-B14F-4D97-AF65-F5344CB8AC3E}">
        <p14:creationId xmlns:p14="http://schemas.microsoft.com/office/powerpoint/2010/main" val="1966612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Century Gothic"/>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Century Gothic"/>
                <a:ea typeface="+mn-ea"/>
                <a:cs typeface="+mn-cs"/>
              </a:defRPr>
            </a:lvl1pPr>
          </a:lstStyle>
          <a:p>
            <a:pPr>
              <a:defRPr/>
            </a:pPr>
            <a:fld id="{F04A222B-5E68-FD43-A771-0F10481C9BA6}" type="datetimeFigureOut">
              <a:rPr lang="en-US" smtClean="0"/>
              <a:pPr>
                <a:defRPr/>
              </a:pPr>
              <a:t>3/8/19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Century Gothic"/>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Century Gothic"/>
                <a:ea typeface="+mn-ea"/>
                <a:cs typeface="+mn-cs"/>
              </a:defRPr>
            </a:lvl1pPr>
          </a:lstStyle>
          <a:p>
            <a:pPr>
              <a:defRPr/>
            </a:pPr>
            <a:fld id="{12AA36E7-5D1B-9E46-86ED-FA09452F1F90}" type="slidenum">
              <a:rPr lang="en-US" smtClean="0"/>
              <a:pPr>
                <a:defRPr/>
              </a:pPr>
              <a:t>‹#›</a:t>
            </a:fld>
            <a:endParaRPr lang="en-US" dirty="0"/>
          </a:p>
        </p:txBody>
      </p:sp>
    </p:spTree>
    <p:extLst>
      <p:ext uri="{BB962C8B-B14F-4D97-AF65-F5344CB8AC3E}">
        <p14:creationId xmlns:p14="http://schemas.microsoft.com/office/powerpoint/2010/main" val="32633327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Century Gothic"/>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Century Gothic"/>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Century Gothic"/>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Century Gothic"/>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Century Gothic"/>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Slide Number Placeholder 5"/>
          <p:cNvSpPr>
            <a:spLocks noGrp="1"/>
          </p:cNvSpPr>
          <p:nvPr>
            <p:ph type="sldNum" sz="quarter" idx="11"/>
          </p:nvPr>
        </p:nvSpPr>
        <p:spPr/>
        <p:txBody>
          <a:bodyPr/>
          <a:lstStyle>
            <a:lvl1pPr>
              <a:defRPr>
                <a:solidFill>
                  <a:schemeClr val="tx1"/>
                </a:solidFill>
              </a:defRPr>
            </a:lvl1pPr>
          </a:lstStyle>
          <a:p>
            <a:pPr>
              <a:defRPr/>
            </a:pPr>
            <a:fld id="{F09150F6-FB93-F441-BC49-CDAEF7A233A9}" type="slidenum">
              <a:rPr lang="en-US"/>
              <a:pPr>
                <a:defRPr/>
              </a:pPr>
              <a:t>‹#›</a:t>
            </a:fld>
            <a:endParaRPr lang="en-US" dirty="0"/>
          </a:p>
        </p:txBody>
      </p:sp>
    </p:spTree>
    <p:extLst>
      <p:ext uri="{BB962C8B-B14F-4D97-AF65-F5344CB8AC3E}">
        <p14:creationId xmlns:p14="http://schemas.microsoft.com/office/powerpoint/2010/main" val="179491641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p:cNvSpPr>
            <a:spLocks noGrp="1"/>
          </p:cNvSpPr>
          <p:nvPr>
            <p:ph type="sldNum" sz="quarter" idx="11"/>
          </p:nvPr>
        </p:nvSpPr>
        <p:spPr/>
        <p:txBody>
          <a:bodyPr/>
          <a:lstStyle>
            <a:lvl1pPr>
              <a:defRPr/>
            </a:lvl1pPr>
          </a:lstStyle>
          <a:p>
            <a:pPr>
              <a:defRPr/>
            </a:pPr>
            <a:fld id="{2808E3F9-8832-434C-88F9-B41D9CDFBB8D}" type="slidenum">
              <a:rPr lang="en-US"/>
              <a:pPr>
                <a:defRPr/>
              </a:pPr>
              <a:t>‹#›</a:t>
            </a:fld>
            <a:endParaRPr lang="en-US" dirty="0"/>
          </a:p>
        </p:txBody>
      </p:sp>
    </p:spTree>
    <p:extLst>
      <p:ext uri="{BB962C8B-B14F-4D97-AF65-F5344CB8AC3E}">
        <p14:creationId xmlns:p14="http://schemas.microsoft.com/office/powerpoint/2010/main" val="324069077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Slide Number Placeholder 5"/>
          <p:cNvSpPr>
            <a:spLocks noGrp="1"/>
          </p:cNvSpPr>
          <p:nvPr>
            <p:ph type="sldNum" sz="quarter" idx="11"/>
          </p:nvPr>
        </p:nvSpPr>
        <p:spPr/>
        <p:txBody>
          <a:bodyPr/>
          <a:lstStyle>
            <a:lvl1pPr>
              <a:defRPr/>
            </a:lvl1pPr>
          </a:lstStyle>
          <a:p>
            <a:pPr>
              <a:defRPr/>
            </a:pPr>
            <a:fld id="{20DCF8FD-CC6C-D549-9358-12D4BE15B042}" type="slidenum">
              <a:rPr lang="en-US"/>
              <a:pPr>
                <a:defRPr/>
              </a:pPr>
              <a:t>‹#›</a:t>
            </a:fld>
            <a:endParaRPr lang="en-US" dirty="0"/>
          </a:p>
        </p:txBody>
      </p:sp>
    </p:spTree>
    <p:extLst>
      <p:ext uri="{BB962C8B-B14F-4D97-AF65-F5344CB8AC3E}">
        <p14:creationId xmlns:p14="http://schemas.microsoft.com/office/powerpoint/2010/main" val="344450895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1"/>
          </p:nvPr>
        </p:nvSpPr>
        <p:spPr/>
        <p:txBody>
          <a:bodyPr/>
          <a:lstStyle>
            <a:lvl1pPr>
              <a:defRPr/>
            </a:lvl1pPr>
          </a:lstStyle>
          <a:p>
            <a:pPr>
              <a:defRPr/>
            </a:pPr>
            <a:fld id="{866C98D8-A805-C347-B16A-E62610C52E12}" type="slidenum">
              <a:rPr lang="en-US"/>
              <a:pPr>
                <a:defRPr/>
              </a:pPr>
              <a:t>‹#›</a:t>
            </a:fld>
            <a:endParaRPr lang="en-US" dirty="0"/>
          </a:p>
        </p:txBody>
      </p:sp>
    </p:spTree>
    <p:extLst>
      <p:ext uri="{BB962C8B-B14F-4D97-AF65-F5344CB8AC3E}">
        <p14:creationId xmlns:p14="http://schemas.microsoft.com/office/powerpoint/2010/main" val="155229290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lide Number Placeholder 5"/>
          <p:cNvSpPr>
            <a:spLocks noGrp="1"/>
          </p:cNvSpPr>
          <p:nvPr>
            <p:ph type="sldNum" sz="quarter" idx="11"/>
          </p:nvPr>
        </p:nvSpPr>
        <p:spPr/>
        <p:txBody>
          <a:bodyPr/>
          <a:lstStyle>
            <a:lvl1pPr>
              <a:defRPr/>
            </a:lvl1pPr>
          </a:lstStyle>
          <a:p>
            <a:pPr>
              <a:defRPr/>
            </a:pPr>
            <a:fld id="{6F200C0A-896C-E249-9A92-317E4D2B1F7F}" type="slidenum">
              <a:rPr lang="en-US"/>
              <a:pPr>
                <a:defRPr/>
              </a:pPr>
              <a:t>‹#›</a:t>
            </a:fld>
            <a:endParaRPr lang="en-US" dirty="0"/>
          </a:p>
        </p:txBody>
      </p:sp>
    </p:spTree>
    <p:extLst>
      <p:ext uri="{BB962C8B-B14F-4D97-AF65-F5344CB8AC3E}">
        <p14:creationId xmlns:p14="http://schemas.microsoft.com/office/powerpoint/2010/main" val="17874859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11"/>
          </p:nvPr>
        </p:nvSpPr>
        <p:spPr/>
        <p:txBody>
          <a:bodyPr/>
          <a:lstStyle>
            <a:lvl1pPr>
              <a:defRPr/>
            </a:lvl1pPr>
          </a:lstStyle>
          <a:p>
            <a:pPr>
              <a:defRPr/>
            </a:pPr>
            <a:fld id="{E52941A3-F3FE-E746-BE59-6D93BD3F4586}" type="slidenum">
              <a:rPr lang="en-US"/>
              <a:pPr>
                <a:defRPr/>
              </a:pPr>
              <a:t>‹#›</a:t>
            </a:fld>
            <a:endParaRPr lang="en-US" dirty="0"/>
          </a:p>
        </p:txBody>
      </p:sp>
    </p:spTree>
    <p:extLst>
      <p:ext uri="{BB962C8B-B14F-4D97-AF65-F5344CB8AC3E}">
        <p14:creationId xmlns:p14="http://schemas.microsoft.com/office/powerpoint/2010/main" val="2266748547"/>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33600" y="0"/>
            <a:ext cx="68580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492875"/>
            <a:ext cx="2133600" cy="365125"/>
          </a:xfrm>
          <a:prstGeom prst="rect">
            <a:avLst/>
          </a:prstGeom>
        </p:spPr>
        <p:txBody>
          <a:bodyPr vert="horz" lIns="91440" tIns="45720" rIns="91440" bIns="45720" rtlCol="0" anchor="ctr"/>
          <a:lstStyle>
            <a:lvl1pPr algn="r" fontAlgn="auto">
              <a:spcBef>
                <a:spcPts val="0"/>
              </a:spcBef>
              <a:spcAft>
                <a:spcPts val="0"/>
              </a:spcAft>
              <a:defRPr sz="800" b="0">
                <a:solidFill>
                  <a:schemeClr val="bg1">
                    <a:lumMod val="50000"/>
                  </a:schemeClr>
                </a:solidFill>
                <a:latin typeface="Century Gothic"/>
                <a:ea typeface="+mn-ea"/>
                <a:cs typeface="+mn-cs"/>
              </a:defRPr>
            </a:lvl1pPr>
          </a:lstStyle>
          <a:p>
            <a:pPr>
              <a:defRPr/>
            </a:pPr>
            <a:fld id="{274056F1-95A1-B441-8702-BDEA3104D36C}"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39" r:id="rId1"/>
    <p:sldLayoutId id="2147483829" r:id="rId2"/>
    <p:sldLayoutId id="2147483830" r:id="rId3"/>
    <p:sldLayoutId id="2147483831" r:id="rId4"/>
    <p:sldLayoutId id="2147483833" r:id="rId5"/>
    <p:sldLayoutId id="2147483834" r:id="rId6"/>
  </p:sldLayoutIdLst>
  <p:transition/>
  <p:hf hdr="0" ftr="0" dt="0"/>
  <p:txStyles>
    <p:titleStyle>
      <a:lvl1pPr algn="r" rtl="0" eaLnBrk="0" fontAlgn="base" hangingPunct="0">
        <a:spcBef>
          <a:spcPct val="0"/>
        </a:spcBef>
        <a:spcAft>
          <a:spcPct val="0"/>
        </a:spcAft>
        <a:defRPr sz="2400" kern="1200">
          <a:solidFill>
            <a:schemeClr val="tx1"/>
          </a:solidFill>
          <a:latin typeface="Century Gothic"/>
          <a:ea typeface="ＭＳ Ｐゴシック" charset="0"/>
          <a:cs typeface="ＭＳ Ｐゴシック" charset="0"/>
        </a:defRPr>
      </a:lvl1pPr>
      <a:lvl2pPr algn="r" rtl="0" eaLnBrk="0" fontAlgn="base" hangingPunct="0">
        <a:spcBef>
          <a:spcPct val="0"/>
        </a:spcBef>
        <a:spcAft>
          <a:spcPct val="0"/>
        </a:spcAft>
        <a:defRPr sz="2400">
          <a:solidFill>
            <a:schemeClr val="tx1"/>
          </a:solidFill>
          <a:latin typeface="Calibri" charset="0"/>
          <a:ea typeface="ＭＳ Ｐゴシック" charset="0"/>
          <a:cs typeface="ＭＳ Ｐゴシック" charset="0"/>
        </a:defRPr>
      </a:lvl2pPr>
      <a:lvl3pPr algn="r" rtl="0" eaLnBrk="0" fontAlgn="base" hangingPunct="0">
        <a:spcBef>
          <a:spcPct val="0"/>
        </a:spcBef>
        <a:spcAft>
          <a:spcPct val="0"/>
        </a:spcAft>
        <a:defRPr sz="2400">
          <a:solidFill>
            <a:schemeClr val="tx1"/>
          </a:solidFill>
          <a:latin typeface="Calibri" charset="0"/>
          <a:ea typeface="ＭＳ Ｐゴシック" charset="0"/>
          <a:cs typeface="ＭＳ Ｐゴシック" charset="0"/>
        </a:defRPr>
      </a:lvl3pPr>
      <a:lvl4pPr algn="r" rtl="0" eaLnBrk="0" fontAlgn="base" hangingPunct="0">
        <a:spcBef>
          <a:spcPct val="0"/>
        </a:spcBef>
        <a:spcAft>
          <a:spcPct val="0"/>
        </a:spcAft>
        <a:defRPr sz="2400">
          <a:solidFill>
            <a:schemeClr val="tx1"/>
          </a:solidFill>
          <a:latin typeface="Calibri" charset="0"/>
          <a:ea typeface="ＭＳ Ｐゴシック" charset="0"/>
          <a:cs typeface="ＭＳ Ｐゴシック" charset="0"/>
        </a:defRPr>
      </a:lvl4pPr>
      <a:lvl5pPr algn="r" rtl="0" eaLnBrk="0" fontAlgn="base" hangingPunct="0">
        <a:spcBef>
          <a:spcPct val="0"/>
        </a:spcBef>
        <a:spcAft>
          <a:spcPct val="0"/>
        </a:spcAft>
        <a:defRPr sz="2400">
          <a:solidFill>
            <a:schemeClr val="tx1"/>
          </a:solidFill>
          <a:latin typeface="Calibri" charset="0"/>
          <a:ea typeface="ＭＳ Ｐゴシック" charset="0"/>
          <a:cs typeface="ＭＳ Ｐゴシック" charset="0"/>
        </a:defRPr>
      </a:lvl5pPr>
      <a:lvl6pPr marL="457200" algn="r" rtl="0" fontAlgn="base">
        <a:spcBef>
          <a:spcPct val="0"/>
        </a:spcBef>
        <a:spcAft>
          <a:spcPct val="0"/>
        </a:spcAft>
        <a:defRPr sz="2400">
          <a:solidFill>
            <a:schemeClr val="tx1"/>
          </a:solidFill>
          <a:latin typeface="Calibri" charset="0"/>
          <a:ea typeface="ＭＳ Ｐゴシック" charset="0"/>
          <a:cs typeface="ＭＳ Ｐゴシック" charset="0"/>
        </a:defRPr>
      </a:lvl6pPr>
      <a:lvl7pPr marL="914400" algn="r" rtl="0" fontAlgn="base">
        <a:spcBef>
          <a:spcPct val="0"/>
        </a:spcBef>
        <a:spcAft>
          <a:spcPct val="0"/>
        </a:spcAft>
        <a:defRPr sz="2400">
          <a:solidFill>
            <a:schemeClr val="tx1"/>
          </a:solidFill>
          <a:latin typeface="Calibri" charset="0"/>
          <a:ea typeface="ＭＳ Ｐゴシック" charset="0"/>
          <a:cs typeface="ＭＳ Ｐゴシック" charset="0"/>
        </a:defRPr>
      </a:lvl7pPr>
      <a:lvl8pPr marL="1371600" algn="r" rtl="0" fontAlgn="base">
        <a:spcBef>
          <a:spcPct val="0"/>
        </a:spcBef>
        <a:spcAft>
          <a:spcPct val="0"/>
        </a:spcAft>
        <a:defRPr sz="2400">
          <a:solidFill>
            <a:schemeClr val="tx1"/>
          </a:solidFill>
          <a:latin typeface="Calibri" charset="0"/>
          <a:ea typeface="ＭＳ Ｐゴシック" charset="0"/>
          <a:cs typeface="ＭＳ Ｐゴシック" charset="0"/>
        </a:defRPr>
      </a:lvl8pPr>
      <a:lvl9pPr marL="1828800" algn="r" rtl="0" fontAlgn="base">
        <a:spcBef>
          <a:spcPct val="0"/>
        </a:spcBef>
        <a:spcAft>
          <a:spcPct val="0"/>
        </a:spcAft>
        <a:defRPr sz="2400">
          <a:solidFill>
            <a:schemeClr val="tx1"/>
          </a:solidFill>
          <a:latin typeface="Calibri"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Font typeface="Arial" charset="0"/>
        <a:buChar char="•"/>
        <a:defRPr sz="1600" kern="1200">
          <a:solidFill>
            <a:schemeClr val="tx1"/>
          </a:solidFill>
          <a:latin typeface="Century Gothic"/>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1400" kern="1200">
          <a:solidFill>
            <a:schemeClr val="tx1"/>
          </a:solidFill>
          <a:latin typeface="Century Gothic"/>
          <a:ea typeface="ＭＳ Ｐゴシック" charset="0"/>
          <a:cs typeface="+mn-cs"/>
        </a:defRPr>
      </a:lvl2pPr>
      <a:lvl3pPr marL="1143000" indent="-228600" algn="l" rtl="0" eaLnBrk="0" fontAlgn="base" hangingPunct="0">
        <a:spcBef>
          <a:spcPct val="20000"/>
        </a:spcBef>
        <a:spcAft>
          <a:spcPct val="0"/>
        </a:spcAft>
        <a:buFont typeface="Arial" charset="0"/>
        <a:buChar char="•"/>
        <a:defRPr sz="1400" kern="1200">
          <a:solidFill>
            <a:schemeClr val="tx1"/>
          </a:solidFill>
          <a:latin typeface="Century Gothic"/>
          <a:ea typeface="ＭＳ Ｐゴシック" charset="0"/>
          <a:cs typeface="+mn-cs"/>
        </a:defRPr>
      </a:lvl3pPr>
      <a:lvl4pPr marL="1600200" indent="-228600" algn="l" rtl="0" eaLnBrk="0" fontAlgn="base" hangingPunct="0">
        <a:spcBef>
          <a:spcPct val="20000"/>
        </a:spcBef>
        <a:spcAft>
          <a:spcPct val="0"/>
        </a:spcAft>
        <a:buFont typeface="Arial" charset="0"/>
        <a:buChar char="–"/>
        <a:defRPr sz="1400" kern="1200">
          <a:solidFill>
            <a:schemeClr val="tx1"/>
          </a:solidFill>
          <a:latin typeface="Century Gothic"/>
          <a:ea typeface="ＭＳ Ｐゴシック" charset="0"/>
          <a:cs typeface="+mn-cs"/>
        </a:defRPr>
      </a:lvl4pPr>
      <a:lvl5pPr marL="2057400" indent="-228600" algn="l" rtl="0" eaLnBrk="0" fontAlgn="base" hangingPunct="0">
        <a:spcBef>
          <a:spcPct val="20000"/>
        </a:spcBef>
        <a:spcAft>
          <a:spcPct val="0"/>
        </a:spcAft>
        <a:buFont typeface="Arial" charset="0"/>
        <a:buChar char="»"/>
        <a:defRPr sz="1400" kern="1200">
          <a:solidFill>
            <a:schemeClr val="tx1"/>
          </a:solidFill>
          <a:latin typeface="Century Gothic"/>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457200" y="2829000"/>
            <a:ext cx="8229600" cy="1200000"/>
          </a:xfrm>
          <a:prstGeom prst="rect">
            <a:avLst/>
          </a:prstGeom>
          <a:noFill/>
        </p:spPr>
        <p:txBody>
          <a:bodyPr wrap="square" rtlCol="0"/>
          <a:lstStyle/>
          <a:p>
            <a:pPr algn="ctr"/>
            <a:r>
              <a:rPr lang="en-US" sz="4800" dirty="0">
                <a:solidFill>
                  <a:srgbClr val="4D4D4D"/>
                </a:solidFill>
                <a:latin typeface="Century Gothic Regular"/>
                <a:cs typeface="Helvetica Neue" pitchFamily="34" charset="0"/>
              </a:rPr>
              <a:t>COE Faculty Mentoring Survey</a:t>
            </a:r>
            <a:endParaRPr lang="en-US" sz="4800" dirty="0">
              <a:latin typeface="Century Gothic Regular"/>
            </a:endParaRPr>
          </a:p>
        </p:txBody>
      </p:sp>
      <p:sp>
        <p:nvSpPr>
          <p:cNvPr id="3" name="Object 2"/>
          <p:cNvSpPr txBox="1"/>
          <p:nvPr/>
        </p:nvSpPr>
        <p:spPr>
          <a:xfrm>
            <a:off x="457200" y="5000000"/>
            <a:ext cx="8229600" cy="369332"/>
          </a:xfrm>
          <a:prstGeom prst="rect">
            <a:avLst/>
          </a:prstGeom>
          <a:noFill/>
        </p:spPr>
        <p:txBody>
          <a:bodyPr wrap="square" rtlCol="0"/>
          <a:lstStyle/>
          <a:p>
            <a:pPr algn="ctr"/>
            <a:r>
              <a:rPr lang="en-US" sz="1400" dirty="0">
                <a:latin typeface="Century Gothic Regular"/>
              </a:rPr>
              <a:t>March 2019</a:t>
            </a:r>
          </a:p>
          <a:p>
            <a:pPr algn="ctr"/>
            <a:r>
              <a:rPr lang="en-US" sz="1400" dirty="0">
                <a:latin typeface="Century Gothic Regular"/>
              </a:rPr>
              <a:t>Faculty Affairs Committee</a:t>
            </a:r>
          </a:p>
        </p:txBody>
      </p:sp>
      <p:sp>
        <p:nvSpPr>
          <p:cNvPr id="5" name="Slide Number Placeholder 4">
            <a:extLst>
              <a:ext uri="{FF2B5EF4-FFF2-40B4-BE49-F238E27FC236}">
                <a16:creationId xmlns:a16="http://schemas.microsoft.com/office/drawing/2014/main" id="{5752659C-3AF8-4947-8EF2-E65173C5AF32}"/>
              </a:ext>
            </a:extLst>
          </p:cNvPr>
          <p:cNvSpPr>
            <a:spLocks noGrp="1"/>
          </p:cNvSpPr>
          <p:nvPr>
            <p:ph type="sldNum" sz="quarter" idx="11"/>
          </p:nvPr>
        </p:nvSpPr>
        <p:spPr/>
        <p:txBody>
          <a:bodyPr/>
          <a:lstStyle/>
          <a:p>
            <a:pPr>
              <a:defRPr/>
            </a:pPr>
            <a:fld id="{F09150F6-FB93-F441-BC49-CDAEF7A233A9}" type="slidenum">
              <a:rPr lang="en-US" smtClean="0"/>
              <a:pPr>
                <a:defRPr/>
              </a:pPr>
              <a:t>1</a:t>
            </a:fld>
            <a:endParaRPr lang="en-US" dirty="0"/>
          </a:p>
        </p:txBody>
      </p:sp>
    </p:spTree>
    <p:extLst>
      <p:ext uri="{BB962C8B-B14F-4D97-AF65-F5344CB8AC3E}">
        <p14:creationId xmlns:p14="http://schemas.microsoft.com/office/powerpoint/2010/main" val="151526451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BAC8463-26E5-2948-94B7-231B324FDA6F}"/>
              </a:ext>
            </a:extLst>
          </p:cNvPr>
          <p:cNvSpPr>
            <a:spLocks noGrp="1"/>
          </p:cNvSpPr>
          <p:nvPr>
            <p:ph type="sldNum" sz="quarter" idx="11"/>
          </p:nvPr>
        </p:nvSpPr>
        <p:spPr/>
        <p:txBody>
          <a:bodyPr/>
          <a:lstStyle/>
          <a:p>
            <a:pPr>
              <a:defRPr/>
            </a:pPr>
            <a:fld id="{E52941A3-F3FE-E746-BE59-6D93BD3F4586}" type="slidenum">
              <a:rPr lang="en-US" smtClean="0"/>
              <a:pPr>
                <a:defRPr/>
              </a:pPr>
              <a:t>10</a:t>
            </a:fld>
            <a:endParaRPr lang="en-US" dirty="0"/>
          </a:p>
        </p:txBody>
      </p:sp>
      <p:sp>
        <p:nvSpPr>
          <p:cNvPr id="4" name="Content Placeholder 3">
            <a:extLst>
              <a:ext uri="{FF2B5EF4-FFF2-40B4-BE49-F238E27FC236}">
                <a16:creationId xmlns:a16="http://schemas.microsoft.com/office/drawing/2014/main" id="{7272CDA5-DCEE-7142-94F2-9CF04B6A9CB7}"/>
              </a:ext>
            </a:extLst>
          </p:cNvPr>
          <p:cNvSpPr>
            <a:spLocks noGrp="1"/>
          </p:cNvSpPr>
          <p:nvPr>
            <p:ph idx="4294967295"/>
          </p:nvPr>
        </p:nvSpPr>
        <p:spPr>
          <a:xfrm>
            <a:off x="152400" y="152400"/>
            <a:ext cx="8763000" cy="6476999"/>
          </a:xfrm>
        </p:spPr>
        <p:txBody>
          <a:bodyPr/>
          <a:lstStyle/>
          <a:p>
            <a:pPr marL="0" indent="0">
              <a:spcBef>
                <a:spcPts val="0"/>
              </a:spcBef>
              <a:spcAft>
                <a:spcPts val="600"/>
              </a:spcAft>
              <a:buNone/>
            </a:pPr>
            <a:r>
              <a:rPr lang="en-US" sz="1800" dirty="0"/>
              <a:t>Respondents found mentoring on P&amp;T, teaching, research, and just general support and encouragement valuable.</a:t>
            </a:r>
          </a:p>
          <a:p>
            <a:pPr marL="0" indent="0">
              <a:spcBef>
                <a:spcPts val="0"/>
              </a:spcBef>
              <a:spcAft>
                <a:spcPts val="600"/>
              </a:spcAft>
              <a:buNone/>
            </a:pPr>
            <a:endParaRPr lang="en-US" sz="1800" dirty="0"/>
          </a:p>
          <a:p>
            <a:pPr marL="0" indent="0">
              <a:spcBef>
                <a:spcPts val="0"/>
              </a:spcBef>
              <a:spcAft>
                <a:spcPts val="600"/>
              </a:spcAft>
              <a:buNone/>
            </a:pPr>
            <a:r>
              <a:rPr lang="en-US" sz="1800" dirty="0"/>
              <a:t>Some respondents highlighted negative experiences even when asked about what they found valuable.</a:t>
            </a:r>
          </a:p>
          <a:p>
            <a:pPr marL="0" indent="0">
              <a:spcBef>
                <a:spcPts val="0"/>
              </a:spcBef>
              <a:spcAft>
                <a:spcPts val="600"/>
              </a:spcAft>
              <a:buNone/>
            </a:pPr>
            <a:endParaRPr lang="en-US" sz="1800" dirty="0"/>
          </a:p>
          <a:p>
            <a:pPr marL="0" indent="0">
              <a:spcBef>
                <a:spcPts val="0"/>
              </a:spcBef>
              <a:spcAft>
                <a:spcPts val="600"/>
              </a:spcAft>
              <a:buNone/>
            </a:pPr>
            <a:r>
              <a:rPr lang="en-US" sz="1800" dirty="0"/>
              <a:t>Respondents wished mentors had shared advice on time management, how funding works, P&amp;T logistics, department politics, and general support.</a:t>
            </a:r>
          </a:p>
          <a:p>
            <a:pPr marL="0" indent="0">
              <a:spcBef>
                <a:spcPts val="0"/>
              </a:spcBef>
              <a:spcAft>
                <a:spcPts val="600"/>
              </a:spcAft>
              <a:buNone/>
            </a:pPr>
            <a:endParaRPr lang="en-US" sz="1800" dirty="0"/>
          </a:p>
          <a:p>
            <a:pPr marL="0" indent="0">
              <a:spcBef>
                <a:spcPts val="0"/>
              </a:spcBef>
              <a:spcAft>
                <a:spcPts val="600"/>
              </a:spcAft>
              <a:buNone/>
            </a:pPr>
            <a:endParaRPr lang="en-US" sz="1800" dirty="0"/>
          </a:p>
          <a:p>
            <a:pPr marL="0" indent="0">
              <a:spcBef>
                <a:spcPts val="0"/>
              </a:spcBef>
              <a:spcAft>
                <a:spcPts val="600"/>
              </a:spcAft>
              <a:buNone/>
            </a:pPr>
            <a:endParaRPr lang="en-US" sz="1800" dirty="0"/>
          </a:p>
        </p:txBody>
      </p:sp>
    </p:spTree>
    <p:extLst>
      <p:ext uri="{BB962C8B-B14F-4D97-AF65-F5344CB8AC3E}">
        <p14:creationId xmlns:p14="http://schemas.microsoft.com/office/powerpoint/2010/main" val="176100781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BAC8463-26E5-2948-94B7-231B324FDA6F}"/>
              </a:ext>
            </a:extLst>
          </p:cNvPr>
          <p:cNvSpPr>
            <a:spLocks noGrp="1"/>
          </p:cNvSpPr>
          <p:nvPr>
            <p:ph type="sldNum" sz="quarter" idx="11"/>
          </p:nvPr>
        </p:nvSpPr>
        <p:spPr/>
        <p:txBody>
          <a:bodyPr/>
          <a:lstStyle/>
          <a:p>
            <a:pPr>
              <a:defRPr/>
            </a:pPr>
            <a:fld id="{E52941A3-F3FE-E746-BE59-6D93BD3F4586}" type="slidenum">
              <a:rPr lang="en-US" smtClean="0"/>
              <a:pPr>
                <a:defRPr/>
              </a:pPr>
              <a:t>11</a:t>
            </a:fld>
            <a:endParaRPr lang="en-US" dirty="0"/>
          </a:p>
        </p:txBody>
      </p:sp>
      <p:sp>
        <p:nvSpPr>
          <p:cNvPr id="4" name="Content Placeholder 3">
            <a:extLst>
              <a:ext uri="{FF2B5EF4-FFF2-40B4-BE49-F238E27FC236}">
                <a16:creationId xmlns:a16="http://schemas.microsoft.com/office/drawing/2014/main" id="{7272CDA5-DCEE-7142-94F2-9CF04B6A9CB7}"/>
              </a:ext>
            </a:extLst>
          </p:cNvPr>
          <p:cNvSpPr>
            <a:spLocks noGrp="1"/>
          </p:cNvSpPr>
          <p:nvPr>
            <p:ph idx="4294967295"/>
          </p:nvPr>
        </p:nvSpPr>
        <p:spPr>
          <a:xfrm>
            <a:off x="152400" y="152400"/>
            <a:ext cx="8763000" cy="6476999"/>
          </a:xfrm>
        </p:spPr>
        <p:txBody>
          <a:bodyPr/>
          <a:lstStyle/>
          <a:p>
            <a:pPr marL="0" indent="0">
              <a:spcBef>
                <a:spcPts val="0"/>
              </a:spcBef>
              <a:spcAft>
                <a:spcPts val="600"/>
              </a:spcAft>
              <a:buNone/>
            </a:pPr>
            <a:r>
              <a:rPr lang="en-US" sz="1800" b="1" dirty="0"/>
              <a:t>Summary</a:t>
            </a:r>
          </a:p>
          <a:p>
            <a:pPr marL="0" indent="0">
              <a:spcBef>
                <a:spcPts val="0"/>
              </a:spcBef>
              <a:spcAft>
                <a:spcPts val="600"/>
              </a:spcAft>
              <a:buNone/>
            </a:pPr>
            <a:endParaRPr lang="en-US" sz="1800" dirty="0"/>
          </a:p>
          <a:p>
            <a:pPr>
              <a:spcBef>
                <a:spcPts val="0"/>
              </a:spcBef>
              <a:spcAft>
                <a:spcPts val="600"/>
              </a:spcAft>
              <a:buFont typeface="+mj-lt"/>
              <a:buAutoNum type="arabicPeriod"/>
            </a:pPr>
            <a:r>
              <a:rPr lang="en-US" sz="1800" dirty="0"/>
              <a:t>Faculty at all levels want to be mentored. </a:t>
            </a:r>
          </a:p>
          <a:p>
            <a:pPr marL="800100" lvl="1" indent="-342900">
              <a:spcBef>
                <a:spcPts val="0"/>
              </a:spcBef>
              <a:spcAft>
                <a:spcPts val="600"/>
              </a:spcAft>
              <a:buFont typeface="+mj-lt"/>
              <a:buAutoNum type="alphaLcParenR"/>
            </a:pPr>
            <a:r>
              <a:rPr lang="en-US" sz="1600" dirty="0"/>
              <a:t>They seek multiple mentors and at different levels (e.g., senior and peer mentors).</a:t>
            </a:r>
          </a:p>
          <a:p>
            <a:pPr marL="800100" lvl="1" indent="-342900">
              <a:spcBef>
                <a:spcPts val="0"/>
              </a:spcBef>
              <a:spcAft>
                <a:spcPts val="600"/>
              </a:spcAft>
              <a:buFont typeface="+mj-lt"/>
              <a:buAutoNum type="alphaLcParenR"/>
            </a:pPr>
            <a:r>
              <a:rPr lang="en-US" sz="1600" dirty="0"/>
              <a:t>Full professors also need mentoring, but can be hard to find mentors.</a:t>
            </a:r>
          </a:p>
          <a:p>
            <a:pPr>
              <a:spcBef>
                <a:spcPts val="0"/>
              </a:spcBef>
              <a:spcAft>
                <a:spcPts val="600"/>
              </a:spcAft>
              <a:buFont typeface="+mj-lt"/>
              <a:buAutoNum type="arabicPeriod"/>
            </a:pPr>
            <a:endParaRPr lang="en-US" sz="1800" dirty="0"/>
          </a:p>
          <a:p>
            <a:pPr>
              <a:spcBef>
                <a:spcPts val="0"/>
              </a:spcBef>
              <a:spcAft>
                <a:spcPts val="600"/>
              </a:spcAft>
              <a:buFont typeface="+mj-lt"/>
              <a:buAutoNum type="arabicPeriod"/>
            </a:pPr>
            <a:r>
              <a:rPr lang="en-US" sz="1800" dirty="0"/>
              <a:t>Junior mentees seek advice on P&amp;T most, but also seek guidance on issues ranging from highly specific (e.g., which journal to submit to) to more general support and encouragement.</a:t>
            </a:r>
          </a:p>
          <a:p>
            <a:pPr>
              <a:spcBef>
                <a:spcPts val="0"/>
              </a:spcBef>
              <a:spcAft>
                <a:spcPts val="600"/>
              </a:spcAft>
              <a:buFont typeface="+mj-lt"/>
              <a:buAutoNum type="arabicPeriod"/>
            </a:pPr>
            <a:endParaRPr lang="en-US" sz="1800" dirty="0"/>
          </a:p>
          <a:p>
            <a:pPr>
              <a:spcBef>
                <a:spcPts val="0"/>
              </a:spcBef>
              <a:spcAft>
                <a:spcPts val="600"/>
              </a:spcAft>
              <a:buFont typeface="+mj-lt"/>
              <a:buAutoNum type="arabicPeriod"/>
            </a:pPr>
            <a:r>
              <a:rPr lang="en-US" sz="1800" dirty="0"/>
              <a:t>Mentors enjoy mentoring, but feel that there is little recognition at department or higher level. </a:t>
            </a:r>
          </a:p>
          <a:p>
            <a:pPr>
              <a:spcBef>
                <a:spcPts val="0"/>
              </a:spcBef>
              <a:spcAft>
                <a:spcPts val="600"/>
              </a:spcAft>
              <a:buFont typeface="+mj-lt"/>
              <a:buAutoNum type="arabicPeriod"/>
            </a:pPr>
            <a:endParaRPr lang="en-US" sz="1800" dirty="0"/>
          </a:p>
          <a:p>
            <a:pPr>
              <a:spcBef>
                <a:spcPts val="0"/>
              </a:spcBef>
              <a:spcAft>
                <a:spcPts val="600"/>
              </a:spcAft>
              <a:buFont typeface="+mj-lt"/>
              <a:buAutoNum type="arabicPeriod"/>
            </a:pPr>
            <a:r>
              <a:rPr lang="en-US" sz="1800" dirty="0"/>
              <a:t>Most agree on the need for a formal mentoring system, but it’s also clear that such systems do not guarantee that mentoring will occur.</a:t>
            </a:r>
          </a:p>
          <a:p>
            <a:pPr>
              <a:spcBef>
                <a:spcPts val="0"/>
              </a:spcBef>
              <a:spcAft>
                <a:spcPts val="600"/>
              </a:spcAft>
              <a:buFont typeface="+mj-lt"/>
              <a:buAutoNum type="arabicPeriod"/>
            </a:pPr>
            <a:endParaRPr lang="en-US" sz="1800" dirty="0"/>
          </a:p>
          <a:p>
            <a:pPr marL="0" indent="0">
              <a:spcBef>
                <a:spcPts val="0"/>
              </a:spcBef>
              <a:spcAft>
                <a:spcPts val="600"/>
              </a:spcAft>
              <a:buNone/>
            </a:pPr>
            <a:r>
              <a:rPr lang="en-US" sz="1800" dirty="0"/>
              <a:t>ACTION: How well does each school’s mentoring plan match what </a:t>
            </a:r>
            <a:r>
              <a:rPr lang="en-US" sz="1800"/>
              <a:t>faculty actually want/need?</a:t>
            </a:r>
            <a:endParaRPr lang="en-US" sz="1800" dirty="0"/>
          </a:p>
          <a:p>
            <a:pPr marL="0" indent="0">
              <a:spcBef>
                <a:spcPts val="0"/>
              </a:spcBef>
              <a:spcAft>
                <a:spcPts val="600"/>
              </a:spcAft>
              <a:buNone/>
            </a:pPr>
            <a:endParaRPr lang="en-US" sz="1800" dirty="0"/>
          </a:p>
          <a:p>
            <a:pPr marL="0" indent="0">
              <a:spcBef>
                <a:spcPts val="0"/>
              </a:spcBef>
              <a:spcAft>
                <a:spcPts val="600"/>
              </a:spcAft>
              <a:buNone/>
            </a:pPr>
            <a:endParaRPr lang="en-US" sz="1800" dirty="0"/>
          </a:p>
          <a:p>
            <a:pPr marL="0" indent="0">
              <a:spcBef>
                <a:spcPts val="0"/>
              </a:spcBef>
              <a:spcAft>
                <a:spcPts val="600"/>
              </a:spcAft>
              <a:buNone/>
            </a:pPr>
            <a:endParaRPr lang="en-US" sz="1800" dirty="0"/>
          </a:p>
        </p:txBody>
      </p:sp>
    </p:spTree>
    <p:extLst>
      <p:ext uri="{BB962C8B-B14F-4D97-AF65-F5344CB8AC3E}">
        <p14:creationId xmlns:p14="http://schemas.microsoft.com/office/powerpoint/2010/main" val="139529910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2"/>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491682" y="318200"/>
            <a:ext cx="8000000" cy="3491800"/>
          </a:xfrm>
          <a:prstGeom prst="rect">
            <a:avLst/>
          </a:prstGeom>
        </p:spPr>
      </p:pic>
      <p:sp>
        <p:nvSpPr>
          <p:cNvPr id="4" name="Object 1">
            <a:extLst>
              <a:ext uri="{FF2B5EF4-FFF2-40B4-BE49-F238E27FC236}">
                <a16:creationId xmlns:a16="http://schemas.microsoft.com/office/drawing/2014/main" id="{5D6A24C5-B0BF-B14C-9710-2E53DD82FA38}"/>
              </a:ext>
            </a:extLst>
          </p:cNvPr>
          <p:cNvSpPr txBox="1"/>
          <p:nvPr/>
        </p:nvSpPr>
        <p:spPr>
          <a:xfrm>
            <a:off x="238100" y="164332"/>
            <a:ext cx="8229600" cy="1626368"/>
          </a:xfrm>
          <a:prstGeom prst="rect">
            <a:avLst/>
          </a:prstGeom>
          <a:noFill/>
        </p:spPr>
        <p:txBody>
          <a:bodyPr wrap="square" rtlCol="0"/>
          <a:lstStyle/>
          <a:p>
            <a:r>
              <a:rPr lang="en-US" sz="2200" dirty="0">
                <a:latin typeface="Century Gothic Regular"/>
              </a:rPr>
              <a:t>Distributed the survey in December 2018, and kept it open for 6 weeks. We got 113 responses:</a:t>
            </a:r>
          </a:p>
        </p:txBody>
      </p:sp>
      <p:sp>
        <p:nvSpPr>
          <p:cNvPr id="2" name="TextBox 1">
            <a:extLst>
              <a:ext uri="{FF2B5EF4-FFF2-40B4-BE49-F238E27FC236}">
                <a16:creationId xmlns:a16="http://schemas.microsoft.com/office/drawing/2014/main" id="{076D2FFC-7974-A849-96F0-CFCD4C6C812D}"/>
              </a:ext>
            </a:extLst>
          </p:cNvPr>
          <p:cNvSpPr txBox="1"/>
          <p:nvPr/>
        </p:nvSpPr>
        <p:spPr>
          <a:xfrm>
            <a:off x="6058651" y="1365208"/>
            <a:ext cx="2579552" cy="369332"/>
          </a:xfrm>
          <a:prstGeom prst="rect">
            <a:avLst/>
          </a:prstGeom>
          <a:solidFill>
            <a:schemeClr val="bg1"/>
          </a:solidFill>
        </p:spPr>
        <p:txBody>
          <a:bodyPr wrap="none" rtlCol="0">
            <a:spAutoFit/>
          </a:bodyPr>
          <a:lstStyle/>
          <a:p>
            <a:r>
              <a:rPr lang="en-US" dirty="0">
                <a:latin typeface="Century Gothic" panose="020B0502020202020204" pitchFamily="34" charset="0"/>
              </a:rPr>
              <a:t>33 Assistant Professors</a:t>
            </a:r>
          </a:p>
        </p:txBody>
      </p:sp>
      <p:sp>
        <p:nvSpPr>
          <p:cNvPr id="6" name="TextBox 5">
            <a:extLst>
              <a:ext uri="{FF2B5EF4-FFF2-40B4-BE49-F238E27FC236}">
                <a16:creationId xmlns:a16="http://schemas.microsoft.com/office/drawing/2014/main" id="{5386CC64-C872-8B4F-B932-83B458FFE6D1}"/>
              </a:ext>
            </a:extLst>
          </p:cNvPr>
          <p:cNvSpPr txBox="1"/>
          <p:nvPr/>
        </p:nvSpPr>
        <p:spPr>
          <a:xfrm>
            <a:off x="6058651" y="3276600"/>
            <a:ext cx="2720617" cy="369332"/>
          </a:xfrm>
          <a:prstGeom prst="rect">
            <a:avLst/>
          </a:prstGeom>
          <a:solidFill>
            <a:schemeClr val="bg1"/>
          </a:solidFill>
        </p:spPr>
        <p:txBody>
          <a:bodyPr wrap="none" rtlCol="0">
            <a:spAutoFit/>
          </a:bodyPr>
          <a:lstStyle/>
          <a:p>
            <a:r>
              <a:rPr lang="en-US" dirty="0">
                <a:latin typeface="Century Gothic" panose="020B0502020202020204" pitchFamily="34" charset="0"/>
              </a:rPr>
              <a:t>30 Associate Professors</a:t>
            </a:r>
          </a:p>
        </p:txBody>
      </p:sp>
      <p:sp>
        <p:nvSpPr>
          <p:cNvPr id="7" name="TextBox 6">
            <a:extLst>
              <a:ext uri="{FF2B5EF4-FFF2-40B4-BE49-F238E27FC236}">
                <a16:creationId xmlns:a16="http://schemas.microsoft.com/office/drawing/2014/main" id="{6C1B113E-4C9A-A446-9927-A526F22B01B1}"/>
              </a:ext>
            </a:extLst>
          </p:cNvPr>
          <p:cNvSpPr txBox="1"/>
          <p:nvPr/>
        </p:nvSpPr>
        <p:spPr>
          <a:xfrm>
            <a:off x="990600" y="1863045"/>
            <a:ext cx="1983235" cy="369332"/>
          </a:xfrm>
          <a:prstGeom prst="rect">
            <a:avLst/>
          </a:prstGeom>
          <a:solidFill>
            <a:schemeClr val="bg1"/>
          </a:solidFill>
        </p:spPr>
        <p:txBody>
          <a:bodyPr wrap="none" rtlCol="0">
            <a:spAutoFit/>
          </a:bodyPr>
          <a:lstStyle/>
          <a:p>
            <a:r>
              <a:rPr lang="en-US" dirty="0">
                <a:latin typeface="Century Gothic" panose="020B0502020202020204" pitchFamily="34" charset="0"/>
              </a:rPr>
              <a:t>50 Full Professors</a:t>
            </a:r>
          </a:p>
        </p:txBody>
      </p:sp>
      <p:sp>
        <p:nvSpPr>
          <p:cNvPr id="8" name="Slide Number Placeholder 7">
            <a:extLst>
              <a:ext uri="{FF2B5EF4-FFF2-40B4-BE49-F238E27FC236}">
                <a16:creationId xmlns:a16="http://schemas.microsoft.com/office/drawing/2014/main" id="{4C2C35B8-0816-3844-BBAF-BC56BD27C32C}"/>
              </a:ext>
            </a:extLst>
          </p:cNvPr>
          <p:cNvSpPr>
            <a:spLocks noGrp="1"/>
          </p:cNvSpPr>
          <p:nvPr>
            <p:ph type="sldNum" sz="quarter" idx="11"/>
          </p:nvPr>
        </p:nvSpPr>
        <p:spPr/>
        <p:txBody>
          <a:bodyPr/>
          <a:lstStyle/>
          <a:p>
            <a:pPr>
              <a:defRPr/>
            </a:pPr>
            <a:fld id="{F09150F6-FB93-F441-BC49-CDAEF7A233A9}" type="slidenum">
              <a:rPr lang="en-US" smtClean="0"/>
              <a:pPr>
                <a:defRPr/>
              </a:pPr>
              <a:t>2</a:t>
            </a:fld>
            <a:endParaRPr lang="en-US" dirty="0"/>
          </a:p>
        </p:txBody>
      </p:sp>
    </p:spTree>
    <p:extLst>
      <p:ext uri="{BB962C8B-B14F-4D97-AF65-F5344CB8AC3E}">
        <p14:creationId xmlns:p14="http://schemas.microsoft.com/office/powerpoint/2010/main" val="42463761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3EB580C-5240-5B4F-9FC6-ED2CB826F676}"/>
              </a:ext>
            </a:extLst>
          </p:cNvPr>
          <p:cNvSpPr>
            <a:spLocks noGrp="1"/>
          </p:cNvSpPr>
          <p:nvPr>
            <p:ph type="sldNum" sz="quarter" idx="11"/>
          </p:nvPr>
        </p:nvSpPr>
        <p:spPr/>
        <p:txBody>
          <a:bodyPr/>
          <a:lstStyle/>
          <a:p>
            <a:pPr>
              <a:defRPr/>
            </a:pPr>
            <a:fld id="{F09150F6-FB93-F441-BC49-CDAEF7A233A9}" type="slidenum">
              <a:rPr lang="en-US" smtClean="0"/>
              <a:pPr>
                <a:defRPr/>
              </a:pPr>
              <a:t>3</a:t>
            </a:fld>
            <a:endParaRPr lang="en-US" dirty="0"/>
          </a:p>
        </p:txBody>
      </p:sp>
      <p:sp>
        <p:nvSpPr>
          <p:cNvPr id="7" name="Content Placeholder 6">
            <a:extLst>
              <a:ext uri="{FF2B5EF4-FFF2-40B4-BE49-F238E27FC236}">
                <a16:creationId xmlns:a16="http://schemas.microsoft.com/office/drawing/2014/main" id="{DE1AC3ED-DB2F-DB4D-A521-4B611957DDA3}"/>
              </a:ext>
            </a:extLst>
          </p:cNvPr>
          <p:cNvSpPr>
            <a:spLocks noGrp="1"/>
          </p:cNvSpPr>
          <p:nvPr>
            <p:ph idx="4294967295"/>
          </p:nvPr>
        </p:nvSpPr>
        <p:spPr>
          <a:xfrm>
            <a:off x="304800" y="228600"/>
            <a:ext cx="8229600" cy="4678363"/>
          </a:xfrm>
        </p:spPr>
        <p:txBody>
          <a:bodyPr/>
          <a:lstStyle/>
          <a:p>
            <a:pPr marL="0" indent="0">
              <a:spcBef>
                <a:spcPts val="0"/>
              </a:spcBef>
              <a:spcAft>
                <a:spcPts val="1200"/>
              </a:spcAft>
              <a:buNone/>
            </a:pPr>
            <a:r>
              <a:rPr lang="en-US" sz="2400" b="1" dirty="0">
                <a:latin typeface="Century Gothic Regular"/>
              </a:rPr>
              <a:t>How many of us are mentoring?</a:t>
            </a:r>
          </a:p>
          <a:p>
            <a:pPr marL="0" indent="0">
              <a:spcBef>
                <a:spcPts val="0"/>
              </a:spcBef>
              <a:spcAft>
                <a:spcPts val="1200"/>
              </a:spcAft>
              <a:buNone/>
            </a:pPr>
            <a:endParaRPr lang="en-US" sz="2400" dirty="0">
              <a:latin typeface="Century Gothic Regular"/>
            </a:endParaRPr>
          </a:p>
          <a:p>
            <a:pPr marL="0" indent="0">
              <a:spcBef>
                <a:spcPts val="0"/>
              </a:spcBef>
              <a:spcAft>
                <a:spcPts val="1200"/>
              </a:spcAft>
              <a:buNone/>
            </a:pPr>
            <a:r>
              <a:rPr lang="en-US" sz="2400" dirty="0">
                <a:latin typeface="Century Gothic Regular"/>
              </a:rPr>
              <a:t>39% of assistant professors,</a:t>
            </a:r>
          </a:p>
          <a:p>
            <a:pPr marL="0" indent="0">
              <a:spcBef>
                <a:spcPts val="0"/>
              </a:spcBef>
              <a:spcAft>
                <a:spcPts val="1200"/>
              </a:spcAft>
              <a:buNone/>
            </a:pPr>
            <a:r>
              <a:rPr lang="en-US" sz="2400" dirty="0">
                <a:latin typeface="Century Gothic Regular"/>
              </a:rPr>
              <a:t>58% of associate professors, and</a:t>
            </a:r>
          </a:p>
          <a:p>
            <a:pPr marL="0" indent="0">
              <a:spcBef>
                <a:spcPts val="0"/>
              </a:spcBef>
              <a:spcAft>
                <a:spcPts val="1200"/>
              </a:spcAft>
              <a:buNone/>
            </a:pPr>
            <a:r>
              <a:rPr lang="en-US" sz="2400" dirty="0">
                <a:latin typeface="Century Gothic Regular"/>
              </a:rPr>
              <a:t>87% of full professors have mentored colleagues</a:t>
            </a:r>
          </a:p>
          <a:p>
            <a:pPr marL="0" indent="0">
              <a:spcBef>
                <a:spcPts val="0"/>
              </a:spcBef>
              <a:spcAft>
                <a:spcPts val="1200"/>
              </a:spcAft>
              <a:buNone/>
            </a:pPr>
            <a:endParaRPr lang="en-US" sz="2400" dirty="0">
              <a:latin typeface="Century Gothic Regular"/>
            </a:endParaRPr>
          </a:p>
          <a:p>
            <a:pPr marL="0" indent="0">
              <a:spcBef>
                <a:spcPts val="0"/>
              </a:spcBef>
              <a:spcAft>
                <a:spcPts val="1200"/>
              </a:spcAft>
              <a:buNone/>
            </a:pPr>
            <a:r>
              <a:rPr lang="en-US" sz="2400" b="1" dirty="0">
                <a:latin typeface="Century Gothic Regular"/>
              </a:rPr>
              <a:t>How many of us have been mentored?</a:t>
            </a:r>
          </a:p>
          <a:p>
            <a:pPr marL="0" indent="0">
              <a:spcBef>
                <a:spcPts val="0"/>
              </a:spcBef>
              <a:spcAft>
                <a:spcPts val="1200"/>
              </a:spcAft>
              <a:buNone/>
            </a:pPr>
            <a:endParaRPr lang="en-US" sz="2400" b="1" dirty="0">
              <a:latin typeface="Century Gothic Regular"/>
            </a:endParaRPr>
          </a:p>
          <a:p>
            <a:pPr marL="0" indent="0">
              <a:spcBef>
                <a:spcPts val="0"/>
              </a:spcBef>
              <a:spcAft>
                <a:spcPts val="1200"/>
              </a:spcAft>
              <a:buNone/>
            </a:pPr>
            <a:r>
              <a:rPr lang="en-US" sz="2400" dirty="0">
                <a:latin typeface="Century Gothic Regular"/>
              </a:rPr>
              <a:t>88% of assistant professors,</a:t>
            </a:r>
          </a:p>
          <a:p>
            <a:pPr marL="0" indent="0">
              <a:spcBef>
                <a:spcPts val="0"/>
              </a:spcBef>
              <a:spcAft>
                <a:spcPts val="1200"/>
              </a:spcAft>
              <a:buNone/>
            </a:pPr>
            <a:r>
              <a:rPr lang="en-US" sz="2400" dirty="0">
                <a:latin typeface="Century Gothic Regular"/>
              </a:rPr>
              <a:t>90% of associate professors,</a:t>
            </a:r>
          </a:p>
          <a:p>
            <a:pPr marL="0" indent="0">
              <a:spcBef>
                <a:spcPts val="0"/>
              </a:spcBef>
              <a:spcAft>
                <a:spcPts val="1200"/>
              </a:spcAft>
              <a:buNone/>
            </a:pPr>
            <a:r>
              <a:rPr lang="en-US" sz="2400" dirty="0">
                <a:latin typeface="Century Gothic Regular"/>
              </a:rPr>
              <a:t>And only 76% of full professors, have been mentored by a Purdue colleague</a:t>
            </a:r>
          </a:p>
          <a:p>
            <a:pPr marL="0" indent="0">
              <a:spcBef>
                <a:spcPts val="0"/>
              </a:spcBef>
              <a:spcAft>
                <a:spcPts val="1200"/>
              </a:spcAft>
              <a:buNone/>
            </a:pPr>
            <a:endParaRPr lang="en-US" sz="2400" b="1" dirty="0"/>
          </a:p>
        </p:txBody>
      </p:sp>
    </p:spTree>
    <p:extLst>
      <p:ext uri="{BB962C8B-B14F-4D97-AF65-F5344CB8AC3E}">
        <p14:creationId xmlns:p14="http://schemas.microsoft.com/office/powerpoint/2010/main" val="227636654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00000" y="140000"/>
            <a:ext cx="8229600" cy="369332"/>
          </a:xfrm>
          <a:prstGeom prst="rect">
            <a:avLst/>
          </a:prstGeom>
          <a:noFill/>
        </p:spPr>
        <p:txBody>
          <a:bodyPr wrap="square" rtlCol="0"/>
          <a:lstStyle/>
          <a:p>
            <a:r>
              <a:rPr lang="en-US" sz="2200" dirty="0">
                <a:latin typeface="Century Gothic Regular"/>
              </a:rPr>
              <a:t>Most faculty would prefer to be mentored by several mentors, from their own department.</a:t>
            </a:r>
          </a:p>
        </p:txBody>
      </p:sp>
      <p:pic>
        <p:nvPicPr>
          <p:cNvPr id="3" name="Object 2"/>
          <p:cNvPicPr>
            <a:picLocks noChangeAspect="1"/>
          </p:cNvPicPr>
          <p:nvPr/>
        </p:nvPicPr>
        <p:blipFill>
          <a:blip r:embed="rId2" cstate="print"/>
          <a:stretch>
            <a:fillRect/>
          </a:stretch>
        </p:blipFill>
        <p:spPr>
          <a:xfrm>
            <a:off x="152400" y="990599"/>
            <a:ext cx="8803640" cy="5502275"/>
          </a:xfrm>
          <a:prstGeom prst="rect">
            <a:avLst/>
          </a:prstGeom>
        </p:spPr>
      </p:pic>
      <p:sp>
        <p:nvSpPr>
          <p:cNvPr id="4" name="Slide Number Placeholder 3">
            <a:extLst>
              <a:ext uri="{FF2B5EF4-FFF2-40B4-BE49-F238E27FC236}">
                <a16:creationId xmlns:a16="http://schemas.microsoft.com/office/drawing/2014/main" id="{26729F38-132A-9A47-BE33-5588667FA700}"/>
              </a:ext>
            </a:extLst>
          </p:cNvPr>
          <p:cNvSpPr>
            <a:spLocks noGrp="1"/>
          </p:cNvSpPr>
          <p:nvPr>
            <p:ph type="sldNum" sz="quarter" idx="11"/>
          </p:nvPr>
        </p:nvSpPr>
        <p:spPr/>
        <p:txBody>
          <a:bodyPr/>
          <a:lstStyle/>
          <a:p>
            <a:pPr>
              <a:defRPr/>
            </a:pPr>
            <a:fld id="{F09150F6-FB93-F441-BC49-CDAEF7A233A9}" type="slidenum">
              <a:rPr lang="en-US" smtClean="0"/>
              <a:pPr>
                <a:defRPr/>
              </a:pPr>
              <a:t>4</a:t>
            </a:fld>
            <a:endParaRPr lang="en-US" dirty="0"/>
          </a:p>
        </p:txBody>
      </p:sp>
    </p:spTree>
    <p:extLst>
      <p:ext uri="{BB962C8B-B14F-4D97-AF65-F5344CB8AC3E}">
        <p14:creationId xmlns:p14="http://schemas.microsoft.com/office/powerpoint/2010/main" val="28954453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00000" y="140000"/>
            <a:ext cx="8229600" cy="369332"/>
          </a:xfrm>
          <a:prstGeom prst="rect">
            <a:avLst/>
          </a:prstGeom>
          <a:noFill/>
        </p:spPr>
        <p:txBody>
          <a:bodyPr wrap="square" rtlCol="0"/>
          <a:lstStyle/>
          <a:p>
            <a:r>
              <a:rPr lang="en-US" sz="2200" dirty="0">
                <a:latin typeface="Century Gothic Regular"/>
              </a:rPr>
              <a:t>Not surprisingly, respondents most wanted help with promotion and tenure.</a:t>
            </a:r>
          </a:p>
        </p:txBody>
      </p:sp>
      <p:pic>
        <p:nvPicPr>
          <p:cNvPr id="3" name="Object 2"/>
          <p:cNvPicPr>
            <a:picLocks noChangeAspect="1"/>
          </p:cNvPicPr>
          <p:nvPr/>
        </p:nvPicPr>
        <p:blipFill>
          <a:blip r:embed="rId2" cstate="print"/>
          <a:stretch>
            <a:fillRect/>
          </a:stretch>
        </p:blipFill>
        <p:spPr>
          <a:xfrm>
            <a:off x="572000" y="1200000"/>
            <a:ext cx="8000000" cy="5000000"/>
          </a:xfrm>
          <a:prstGeom prst="rect">
            <a:avLst/>
          </a:prstGeom>
        </p:spPr>
      </p:pic>
      <p:sp>
        <p:nvSpPr>
          <p:cNvPr id="4" name="Slide Number Placeholder 3">
            <a:extLst>
              <a:ext uri="{FF2B5EF4-FFF2-40B4-BE49-F238E27FC236}">
                <a16:creationId xmlns:a16="http://schemas.microsoft.com/office/drawing/2014/main" id="{7501E40B-90BD-134E-9C3F-2C23CCAF539E}"/>
              </a:ext>
            </a:extLst>
          </p:cNvPr>
          <p:cNvSpPr>
            <a:spLocks noGrp="1"/>
          </p:cNvSpPr>
          <p:nvPr>
            <p:ph type="sldNum" sz="quarter" idx="11"/>
          </p:nvPr>
        </p:nvSpPr>
        <p:spPr/>
        <p:txBody>
          <a:bodyPr/>
          <a:lstStyle/>
          <a:p>
            <a:pPr>
              <a:defRPr/>
            </a:pPr>
            <a:fld id="{F09150F6-FB93-F441-BC49-CDAEF7A233A9}" type="slidenum">
              <a:rPr lang="en-US" smtClean="0"/>
              <a:pPr>
                <a:defRPr/>
              </a:pPr>
              <a:t>5</a:t>
            </a:fld>
            <a:endParaRPr lang="en-US" dirty="0"/>
          </a:p>
        </p:txBody>
      </p:sp>
    </p:spTree>
    <p:extLst>
      <p:ext uri="{BB962C8B-B14F-4D97-AF65-F5344CB8AC3E}">
        <p14:creationId xmlns:p14="http://schemas.microsoft.com/office/powerpoint/2010/main" val="111187321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BE80654-CB62-614B-BA4D-AE5DFF198060}"/>
              </a:ext>
            </a:extLst>
          </p:cNvPr>
          <p:cNvSpPr>
            <a:spLocks noGrp="1"/>
          </p:cNvSpPr>
          <p:nvPr>
            <p:ph type="sldNum" sz="quarter" idx="11"/>
          </p:nvPr>
        </p:nvSpPr>
        <p:spPr/>
        <p:txBody>
          <a:bodyPr/>
          <a:lstStyle/>
          <a:p>
            <a:pPr>
              <a:defRPr/>
            </a:pPr>
            <a:fld id="{F09150F6-FB93-F441-BC49-CDAEF7A233A9}" type="slidenum">
              <a:rPr lang="en-US" smtClean="0"/>
              <a:pPr>
                <a:defRPr/>
              </a:pPr>
              <a:t>6</a:t>
            </a:fld>
            <a:endParaRPr lang="en-US" dirty="0"/>
          </a:p>
        </p:txBody>
      </p:sp>
      <p:sp>
        <p:nvSpPr>
          <p:cNvPr id="7" name="Content Placeholder 6">
            <a:extLst>
              <a:ext uri="{FF2B5EF4-FFF2-40B4-BE49-F238E27FC236}">
                <a16:creationId xmlns:a16="http://schemas.microsoft.com/office/drawing/2014/main" id="{28B0A487-7C34-3942-8A82-8B0664CDD3CB}"/>
              </a:ext>
            </a:extLst>
          </p:cNvPr>
          <p:cNvSpPr>
            <a:spLocks noGrp="1"/>
          </p:cNvSpPr>
          <p:nvPr>
            <p:ph idx="4294967295"/>
          </p:nvPr>
        </p:nvSpPr>
        <p:spPr>
          <a:xfrm>
            <a:off x="228600" y="228600"/>
            <a:ext cx="8229600" cy="6324600"/>
          </a:xfrm>
        </p:spPr>
        <p:txBody>
          <a:bodyPr/>
          <a:lstStyle/>
          <a:p>
            <a:pPr marL="0" indent="0">
              <a:buNone/>
            </a:pPr>
            <a:r>
              <a:rPr lang="en-US" sz="2400" dirty="0">
                <a:latin typeface="Century Gothic Regular"/>
              </a:rPr>
              <a:t>We’re not comfortable </a:t>
            </a:r>
            <a:r>
              <a:rPr lang="en-US" sz="2400" b="1" dirty="0">
                <a:latin typeface="Century Gothic Regular"/>
              </a:rPr>
              <a:t>requesting needed support </a:t>
            </a:r>
            <a:r>
              <a:rPr lang="en-US" sz="2400" dirty="0">
                <a:latin typeface="Century Gothic Regular"/>
              </a:rPr>
              <a:t>from our mentors:</a:t>
            </a:r>
          </a:p>
          <a:p>
            <a:pPr marL="0" indent="0">
              <a:buNone/>
            </a:pPr>
            <a:endParaRPr lang="en-US" sz="2400" dirty="0">
              <a:latin typeface="Century Gothic Regular"/>
            </a:endParaRPr>
          </a:p>
          <a:p>
            <a:pPr marL="400050" lvl="1" indent="0">
              <a:buNone/>
            </a:pPr>
            <a:r>
              <a:rPr lang="en-US" sz="2200" dirty="0">
                <a:latin typeface="Century Gothic Regular"/>
              </a:rPr>
              <a:t>Only 54% of assistant professors,</a:t>
            </a:r>
          </a:p>
          <a:p>
            <a:pPr marL="400050" lvl="1" indent="0">
              <a:buNone/>
            </a:pPr>
            <a:r>
              <a:rPr lang="en-US" sz="2200" dirty="0">
                <a:latin typeface="Century Gothic Regular"/>
              </a:rPr>
              <a:t>74% of associate professors, and</a:t>
            </a:r>
          </a:p>
          <a:p>
            <a:pPr marL="400050" lvl="1" indent="0">
              <a:buNone/>
            </a:pPr>
            <a:r>
              <a:rPr lang="en-US" sz="2200" dirty="0">
                <a:latin typeface="Century Gothic Regular"/>
              </a:rPr>
              <a:t>53% of full professors felt comfortable requesting needed support</a:t>
            </a:r>
          </a:p>
          <a:p>
            <a:pPr marL="0" indent="0">
              <a:buNone/>
            </a:pPr>
            <a:endParaRPr lang="en-US" sz="2400" dirty="0">
              <a:latin typeface="Century Gothic Regular"/>
            </a:endParaRPr>
          </a:p>
          <a:p>
            <a:pPr marL="0" indent="0">
              <a:buNone/>
            </a:pPr>
            <a:r>
              <a:rPr lang="en-US" sz="2400" dirty="0">
                <a:latin typeface="Century Gothic Regular"/>
              </a:rPr>
              <a:t>Overall, 79% of respondents think a </a:t>
            </a:r>
            <a:r>
              <a:rPr lang="en-US" sz="2400" b="1" dirty="0">
                <a:latin typeface="Century Gothic Regular"/>
              </a:rPr>
              <a:t>formal mentoring system </a:t>
            </a:r>
            <a:r>
              <a:rPr lang="en-US" sz="2400" dirty="0">
                <a:latin typeface="Century Gothic Regular"/>
              </a:rPr>
              <a:t>is necessary.</a:t>
            </a:r>
          </a:p>
          <a:p>
            <a:pPr marL="0" indent="0">
              <a:buNone/>
            </a:pPr>
            <a:endParaRPr lang="en-US" sz="2400" dirty="0">
              <a:latin typeface="Century Gothic Regular"/>
            </a:endParaRPr>
          </a:p>
          <a:p>
            <a:pPr marL="400050" lvl="1" indent="0">
              <a:buNone/>
            </a:pPr>
            <a:r>
              <a:rPr lang="en-US" sz="2200" dirty="0">
                <a:latin typeface="Century Gothic Regular"/>
              </a:rPr>
              <a:t>80% of assistant professors,</a:t>
            </a:r>
          </a:p>
          <a:p>
            <a:pPr marL="400050" lvl="1" indent="0">
              <a:buNone/>
            </a:pPr>
            <a:r>
              <a:rPr lang="en-US" sz="2200" dirty="0">
                <a:latin typeface="Century Gothic Regular"/>
              </a:rPr>
              <a:t>92% of associate professors,</a:t>
            </a:r>
          </a:p>
          <a:p>
            <a:pPr marL="400050" lvl="1" indent="0">
              <a:buNone/>
            </a:pPr>
            <a:r>
              <a:rPr lang="en-US" sz="2200" b="1" dirty="0">
                <a:solidFill>
                  <a:srgbClr val="FF0000"/>
                </a:solidFill>
                <a:latin typeface="Century Gothic Regular"/>
              </a:rPr>
              <a:t>But only 74% of full professors!</a:t>
            </a:r>
          </a:p>
          <a:p>
            <a:pPr marL="0" indent="0">
              <a:buNone/>
            </a:pPr>
            <a:endParaRPr lang="en-US" sz="2400" dirty="0"/>
          </a:p>
        </p:txBody>
      </p:sp>
    </p:spTree>
    <p:extLst>
      <p:ext uri="{BB962C8B-B14F-4D97-AF65-F5344CB8AC3E}">
        <p14:creationId xmlns:p14="http://schemas.microsoft.com/office/powerpoint/2010/main" val="390223806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00000" y="140000"/>
            <a:ext cx="8229600" cy="369332"/>
          </a:xfrm>
          <a:prstGeom prst="rect">
            <a:avLst/>
          </a:prstGeom>
          <a:noFill/>
        </p:spPr>
        <p:txBody>
          <a:bodyPr wrap="square" rtlCol="0"/>
          <a:lstStyle/>
          <a:p>
            <a:r>
              <a:rPr lang="en-US" sz="2200" dirty="0">
                <a:latin typeface="Century Gothic Regular"/>
              </a:rPr>
              <a:t>Most faculty thought that their departments should provide several mentors, supplemented with ad hoc mentoring. They were about evenly split as to whether there should be separate mentors for teaching and research.</a:t>
            </a:r>
          </a:p>
        </p:txBody>
      </p:sp>
      <p:pic>
        <p:nvPicPr>
          <p:cNvPr id="3" name="Object 2"/>
          <p:cNvPicPr>
            <a:picLocks noChangeAspect="1"/>
          </p:cNvPicPr>
          <p:nvPr/>
        </p:nvPicPr>
        <p:blipFill>
          <a:blip r:embed="rId2" cstate="print"/>
          <a:stretch>
            <a:fillRect/>
          </a:stretch>
        </p:blipFill>
        <p:spPr>
          <a:xfrm>
            <a:off x="610600" y="1524000"/>
            <a:ext cx="8000000" cy="5000000"/>
          </a:xfrm>
          <a:prstGeom prst="rect">
            <a:avLst/>
          </a:prstGeom>
        </p:spPr>
      </p:pic>
      <p:sp>
        <p:nvSpPr>
          <p:cNvPr id="4" name="Slide Number Placeholder 3">
            <a:extLst>
              <a:ext uri="{FF2B5EF4-FFF2-40B4-BE49-F238E27FC236}">
                <a16:creationId xmlns:a16="http://schemas.microsoft.com/office/drawing/2014/main" id="{DDBE7400-4A46-064F-8A63-E85ABF20618C}"/>
              </a:ext>
            </a:extLst>
          </p:cNvPr>
          <p:cNvSpPr>
            <a:spLocks noGrp="1"/>
          </p:cNvSpPr>
          <p:nvPr>
            <p:ph type="sldNum" sz="quarter" idx="11"/>
          </p:nvPr>
        </p:nvSpPr>
        <p:spPr/>
        <p:txBody>
          <a:bodyPr/>
          <a:lstStyle/>
          <a:p>
            <a:pPr>
              <a:defRPr/>
            </a:pPr>
            <a:fld id="{F09150F6-FB93-F441-BC49-CDAEF7A233A9}" type="slidenum">
              <a:rPr lang="en-US" smtClean="0"/>
              <a:pPr>
                <a:defRPr/>
              </a:pPr>
              <a:t>7</a:t>
            </a:fld>
            <a:endParaRPr lang="en-US" dirty="0"/>
          </a:p>
        </p:txBody>
      </p:sp>
      <p:sp>
        <p:nvSpPr>
          <p:cNvPr id="5" name="TextBox 4">
            <a:extLst>
              <a:ext uri="{FF2B5EF4-FFF2-40B4-BE49-F238E27FC236}">
                <a16:creationId xmlns:a16="http://schemas.microsoft.com/office/drawing/2014/main" id="{448004DA-4CF6-8146-A7CC-F0261225812A}"/>
              </a:ext>
            </a:extLst>
          </p:cNvPr>
          <p:cNvSpPr txBox="1"/>
          <p:nvPr/>
        </p:nvSpPr>
        <p:spPr>
          <a:xfrm>
            <a:off x="6353200" y="4267200"/>
            <a:ext cx="2257400" cy="1477328"/>
          </a:xfrm>
          <a:prstGeom prst="rect">
            <a:avLst/>
          </a:prstGeom>
          <a:solidFill>
            <a:srgbClr val="FCFFAE"/>
          </a:solidFill>
        </p:spPr>
        <p:txBody>
          <a:bodyPr wrap="square" rtlCol="0">
            <a:spAutoFit/>
          </a:bodyPr>
          <a:lstStyle/>
          <a:p>
            <a:r>
              <a:rPr lang="en-US" dirty="0">
                <a:latin typeface="Handwriting - Dakota" panose="02000400000000000000" pitchFamily="2" charset="77"/>
              </a:rPr>
              <a:t>How does that compare to departments’ formal mentoring plans?</a:t>
            </a:r>
          </a:p>
        </p:txBody>
      </p:sp>
    </p:spTree>
    <p:extLst>
      <p:ext uri="{BB962C8B-B14F-4D97-AF65-F5344CB8AC3E}">
        <p14:creationId xmlns:p14="http://schemas.microsoft.com/office/powerpoint/2010/main" val="353002788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B0EC128-70A9-B44E-AC3F-35E183446550}"/>
              </a:ext>
            </a:extLst>
          </p:cNvPr>
          <p:cNvSpPr>
            <a:spLocks noGrp="1"/>
          </p:cNvSpPr>
          <p:nvPr>
            <p:ph type="sldNum" sz="quarter" idx="11"/>
          </p:nvPr>
        </p:nvSpPr>
        <p:spPr/>
        <p:txBody>
          <a:bodyPr/>
          <a:lstStyle/>
          <a:p>
            <a:pPr>
              <a:defRPr/>
            </a:pPr>
            <a:fld id="{F09150F6-FB93-F441-BC49-CDAEF7A233A9}" type="slidenum">
              <a:rPr lang="en-US" smtClean="0"/>
              <a:pPr>
                <a:defRPr/>
              </a:pPr>
              <a:t>8</a:t>
            </a:fld>
            <a:endParaRPr lang="en-US" dirty="0"/>
          </a:p>
        </p:txBody>
      </p:sp>
      <p:sp>
        <p:nvSpPr>
          <p:cNvPr id="7" name="Content Placeholder 6">
            <a:extLst>
              <a:ext uri="{FF2B5EF4-FFF2-40B4-BE49-F238E27FC236}">
                <a16:creationId xmlns:a16="http://schemas.microsoft.com/office/drawing/2014/main" id="{F496E573-5B1B-2248-BE54-62AE5F55FBF2}"/>
              </a:ext>
            </a:extLst>
          </p:cNvPr>
          <p:cNvSpPr>
            <a:spLocks noGrp="1"/>
          </p:cNvSpPr>
          <p:nvPr>
            <p:ph idx="4294967295"/>
          </p:nvPr>
        </p:nvSpPr>
        <p:spPr>
          <a:xfrm>
            <a:off x="304800" y="228600"/>
            <a:ext cx="8610600" cy="6477000"/>
          </a:xfrm>
        </p:spPr>
        <p:txBody>
          <a:bodyPr/>
          <a:lstStyle/>
          <a:p>
            <a:pPr marL="0" indent="0">
              <a:buNone/>
            </a:pPr>
            <a:r>
              <a:rPr lang="en-US" sz="2000" dirty="0">
                <a:latin typeface="Century Gothic Regular"/>
              </a:rPr>
              <a:t>Only ~66% of respondents </a:t>
            </a:r>
            <a:r>
              <a:rPr lang="en-US" sz="2000" b="1" dirty="0">
                <a:latin typeface="Century Gothic Regular"/>
              </a:rPr>
              <a:t>found mentoring helpful </a:t>
            </a:r>
            <a:r>
              <a:rPr lang="en-US" sz="2000" dirty="0">
                <a:latin typeface="Century Gothic Regular"/>
              </a:rPr>
              <a:t>or very helpful, with remarkable consistency between ranks:</a:t>
            </a:r>
          </a:p>
          <a:p>
            <a:pPr marL="0" indent="0">
              <a:buNone/>
            </a:pPr>
            <a:endParaRPr lang="en-US" sz="2000" dirty="0">
              <a:latin typeface="Century Gothic Regular"/>
            </a:endParaRPr>
          </a:p>
          <a:p>
            <a:pPr marL="400050" lvl="1" indent="0">
              <a:buNone/>
            </a:pPr>
            <a:r>
              <a:rPr lang="en-US" sz="1800" dirty="0">
                <a:latin typeface="Century Gothic Regular"/>
              </a:rPr>
              <a:t>62% of assistant professors</a:t>
            </a:r>
          </a:p>
          <a:p>
            <a:pPr marL="400050" lvl="1" indent="0">
              <a:buNone/>
            </a:pPr>
            <a:r>
              <a:rPr lang="en-US" sz="1800" dirty="0">
                <a:latin typeface="Century Gothic Regular"/>
              </a:rPr>
              <a:t>68% of associate professors</a:t>
            </a:r>
          </a:p>
          <a:p>
            <a:pPr marL="400050" lvl="1" indent="0">
              <a:buNone/>
            </a:pPr>
            <a:r>
              <a:rPr lang="en-US" sz="1800" dirty="0">
                <a:latin typeface="Century Gothic Regular"/>
              </a:rPr>
              <a:t>65% of full professors</a:t>
            </a:r>
          </a:p>
          <a:p>
            <a:pPr marL="0" indent="0">
              <a:buNone/>
            </a:pPr>
            <a:endParaRPr lang="en-US" sz="2000" dirty="0">
              <a:latin typeface="Century Gothic Regular"/>
            </a:endParaRPr>
          </a:p>
          <a:p>
            <a:pPr marL="0" indent="0">
              <a:buNone/>
            </a:pPr>
            <a:r>
              <a:rPr lang="en-US" sz="2000" dirty="0">
                <a:latin typeface="Century Gothic Regular"/>
              </a:rPr>
              <a:t>Only 43% of respondents think their </a:t>
            </a:r>
            <a:r>
              <a:rPr lang="en-US" sz="2000" b="1" dirty="0">
                <a:latin typeface="Century Gothic Regular"/>
              </a:rPr>
              <a:t>school’s mentoring system </a:t>
            </a:r>
            <a:r>
              <a:rPr lang="en-US" sz="2000" dirty="0">
                <a:latin typeface="Century Gothic Regular"/>
              </a:rPr>
              <a:t>is effective or very effective.</a:t>
            </a:r>
          </a:p>
          <a:p>
            <a:pPr marL="0" indent="0">
              <a:buNone/>
            </a:pPr>
            <a:endParaRPr lang="en-US" sz="2000" dirty="0">
              <a:latin typeface="Century Gothic Regular"/>
            </a:endParaRPr>
          </a:p>
          <a:p>
            <a:pPr marL="400050" lvl="1" indent="0">
              <a:buNone/>
            </a:pPr>
            <a:r>
              <a:rPr lang="en-US" sz="1800" b="1" dirty="0">
                <a:solidFill>
                  <a:srgbClr val="FF0000"/>
                </a:solidFill>
                <a:latin typeface="Century Gothic Regular"/>
              </a:rPr>
              <a:t>Only 29% of assistant professors,</a:t>
            </a:r>
          </a:p>
          <a:p>
            <a:pPr marL="400050" lvl="1" indent="0">
              <a:buNone/>
            </a:pPr>
            <a:r>
              <a:rPr lang="en-US" sz="1800" dirty="0">
                <a:latin typeface="Century Gothic Regular"/>
              </a:rPr>
              <a:t>60% of associate professors, </a:t>
            </a:r>
          </a:p>
          <a:p>
            <a:pPr marL="400050" lvl="1" indent="0">
              <a:buNone/>
            </a:pPr>
            <a:r>
              <a:rPr lang="en-US" sz="1800" dirty="0">
                <a:latin typeface="Century Gothic Regular"/>
              </a:rPr>
              <a:t>And 44% of full professors</a:t>
            </a:r>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91546472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502D1AE-F911-D947-A60B-50553943E982}"/>
              </a:ext>
            </a:extLst>
          </p:cNvPr>
          <p:cNvSpPr>
            <a:spLocks noGrp="1"/>
          </p:cNvSpPr>
          <p:nvPr>
            <p:ph type="sldNum" sz="quarter" idx="11"/>
          </p:nvPr>
        </p:nvSpPr>
        <p:spPr/>
        <p:txBody>
          <a:bodyPr/>
          <a:lstStyle/>
          <a:p>
            <a:pPr>
              <a:defRPr/>
            </a:pPr>
            <a:fld id="{F09150F6-FB93-F441-BC49-CDAEF7A233A9}" type="slidenum">
              <a:rPr lang="en-US" smtClean="0"/>
              <a:pPr>
                <a:defRPr/>
              </a:pPr>
              <a:t>9</a:t>
            </a:fld>
            <a:endParaRPr lang="en-US" dirty="0"/>
          </a:p>
        </p:txBody>
      </p:sp>
      <p:sp>
        <p:nvSpPr>
          <p:cNvPr id="7" name="Content Placeholder 6">
            <a:extLst>
              <a:ext uri="{FF2B5EF4-FFF2-40B4-BE49-F238E27FC236}">
                <a16:creationId xmlns:a16="http://schemas.microsoft.com/office/drawing/2014/main" id="{6A355E09-EEFC-344E-91A8-BA231E6706CC}"/>
              </a:ext>
            </a:extLst>
          </p:cNvPr>
          <p:cNvSpPr>
            <a:spLocks noGrp="1"/>
          </p:cNvSpPr>
          <p:nvPr>
            <p:ph idx="4294967295"/>
          </p:nvPr>
        </p:nvSpPr>
        <p:spPr>
          <a:xfrm>
            <a:off x="304800" y="381000"/>
            <a:ext cx="8229600" cy="5943600"/>
          </a:xfrm>
        </p:spPr>
        <p:txBody>
          <a:bodyPr/>
          <a:lstStyle/>
          <a:p>
            <a:pPr marL="0" indent="0">
              <a:buNone/>
            </a:pPr>
            <a:r>
              <a:rPr lang="en-US" sz="2400" dirty="0">
                <a:latin typeface="Century Gothic Regular"/>
              </a:rPr>
              <a:t>70% of respondents found </a:t>
            </a:r>
            <a:r>
              <a:rPr lang="en-US" sz="2400" b="1" dirty="0">
                <a:latin typeface="Century Gothic Regular"/>
              </a:rPr>
              <a:t>mentoring satisfying </a:t>
            </a:r>
            <a:r>
              <a:rPr lang="en-US" sz="2400" dirty="0">
                <a:latin typeface="Century Gothic Regular"/>
              </a:rPr>
              <a:t>or very satisfying.</a:t>
            </a:r>
          </a:p>
          <a:p>
            <a:pPr marL="0" indent="0">
              <a:buNone/>
            </a:pPr>
            <a:endParaRPr lang="en-US" sz="2400" dirty="0">
              <a:latin typeface="Century Gothic Regular"/>
            </a:endParaRPr>
          </a:p>
          <a:p>
            <a:pPr marL="400050" lvl="1" indent="0">
              <a:buNone/>
            </a:pPr>
            <a:r>
              <a:rPr lang="en-US" sz="2200" dirty="0">
                <a:latin typeface="Century Gothic Regular"/>
              </a:rPr>
              <a:t>57% of assistant professors</a:t>
            </a:r>
          </a:p>
          <a:p>
            <a:pPr marL="400050" lvl="1" indent="0">
              <a:buNone/>
            </a:pPr>
            <a:r>
              <a:rPr lang="en-US" sz="2200" dirty="0">
                <a:latin typeface="Century Gothic Regular"/>
              </a:rPr>
              <a:t>87% of associate professors</a:t>
            </a:r>
          </a:p>
          <a:p>
            <a:pPr marL="400050" lvl="1" indent="0">
              <a:buNone/>
            </a:pPr>
            <a:r>
              <a:rPr lang="en-US" sz="2200" dirty="0">
                <a:latin typeface="Century Gothic Regular"/>
              </a:rPr>
              <a:t>70% of full professors</a:t>
            </a:r>
          </a:p>
          <a:p>
            <a:pPr marL="0" indent="0">
              <a:buNone/>
            </a:pPr>
            <a:endParaRPr lang="en-US" sz="2400" dirty="0">
              <a:latin typeface="Century Gothic Regular"/>
            </a:endParaRPr>
          </a:p>
          <a:p>
            <a:pPr marL="0" indent="0">
              <a:buNone/>
            </a:pPr>
            <a:r>
              <a:rPr lang="en-US" sz="2400" dirty="0">
                <a:latin typeface="Century Gothic Regular"/>
              </a:rPr>
              <a:t>But only 15% of respondents felt sure that they get </a:t>
            </a:r>
            <a:r>
              <a:rPr lang="en-US" sz="2400" b="1" dirty="0">
                <a:latin typeface="Century Gothic Regular"/>
              </a:rPr>
              <a:t>credit and recognition for mentoring</a:t>
            </a:r>
            <a:r>
              <a:rPr lang="en-US" sz="2400" dirty="0">
                <a:latin typeface="Century Gothic Regular"/>
              </a:rPr>
              <a:t>.</a:t>
            </a:r>
          </a:p>
          <a:p>
            <a:pPr marL="0" indent="0">
              <a:buNone/>
            </a:pPr>
            <a:endParaRPr lang="en-US" sz="2400" dirty="0">
              <a:latin typeface="Century Gothic Regular"/>
            </a:endParaRPr>
          </a:p>
          <a:p>
            <a:pPr marL="400050" lvl="1" indent="0">
              <a:buNone/>
            </a:pPr>
            <a:r>
              <a:rPr lang="en-US" sz="2200" dirty="0">
                <a:latin typeface="Century Gothic Regular"/>
              </a:rPr>
              <a:t>0% of assistant professors</a:t>
            </a:r>
          </a:p>
          <a:p>
            <a:pPr marL="400050" lvl="1" indent="0">
              <a:buNone/>
            </a:pPr>
            <a:r>
              <a:rPr lang="en-US" sz="2200" dirty="0">
                <a:latin typeface="Century Gothic Regular"/>
              </a:rPr>
              <a:t>23% of associate professors</a:t>
            </a:r>
          </a:p>
          <a:p>
            <a:pPr marL="400050" lvl="1" indent="0">
              <a:buNone/>
            </a:pPr>
            <a:r>
              <a:rPr lang="en-US" sz="2200" dirty="0">
                <a:latin typeface="Century Gothic Regular"/>
              </a:rPr>
              <a:t>16% of full professors</a:t>
            </a:r>
          </a:p>
          <a:p>
            <a:pPr marL="0" indent="0">
              <a:buNone/>
            </a:pPr>
            <a:endParaRPr lang="en-US" sz="2400" dirty="0">
              <a:latin typeface="Century Gothic Regular"/>
            </a:endParaRPr>
          </a:p>
          <a:p>
            <a:pPr marL="0" indent="0">
              <a:buNone/>
            </a:pPr>
            <a:endParaRPr lang="en-US" sz="2400" dirty="0">
              <a:latin typeface="Century Gothic Regular"/>
            </a:endParaRPr>
          </a:p>
          <a:p>
            <a:pPr marL="0" indent="0">
              <a:buNone/>
            </a:pPr>
            <a:endParaRPr lang="en-US" sz="2400" dirty="0"/>
          </a:p>
        </p:txBody>
      </p:sp>
    </p:spTree>
    <p:extLst>
      <p:ext uri="{BB962C8B-B14F-4D97-AF65-F5344CB8AC3E}">
        <p14:creationId xmlns:p14="http://schemas.microsoft.com/office/powerpoint/2010/main" val="3847914699"/>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rgbClr val="0D0D0D"/>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lgn="l">
          <a:defRPr dirty="0" smtClean="0">
            <a:latin typeface="Century Gothic" panose="020B050202020202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8241</TotalTime>
  <Words>581</Words>
  <Application>Microsoft Macintosh PowerPoint</Application>
  <PresentationFormat>On-screen Show (4:3)</PresentationFormat>
  <Paragraphs>87</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ＭＳ Ｐゴシック</vt:lpstr>
      <vt:lpstr>Arial</vt:lpstr>
      <vt:lpstr>Calibri</vt:lpstr>
      <vt:lpstr>Century Gothic</vt:lpstr>
      <vt:lpstr>Century Gothic Regular</vt:lpstr>
      <vt:lpstr>Handwriting - Dakota</vt:lpstr>
      <vt:lpstr>Helvetica Neue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dc:title>
  <dc:creator>MRR</dc:creator>
  <cp:lastModifiedBy>Karen Marais</cp:lastModifiedBy>
  <cp:revision>600</cp:revision>
  <cp:lastPrinted>2016-02-22T15:27:01Z</cp:lastPrinted>
  <dcterms:created xsi:type="dcterms:W3CDTF">2010-10-21T20:02:43Z</dcterms:created>
  <dcterms:modified xsi:type="dcterms:W3CDTF">2019-03-08T22:39:39Z</dcterms:modified>
</cp:coreProperties>
</file>