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3"/>
  </p:notesMasterIdLst>
  <p:sldIdLst>
    <p:sldId id="267" r:id="rId5"/>
    <p:sldId id="311" r:id="rId6"/>
    <p:sldId id="308" r:id="rId7"/>
    <p:sldId id="296" r:id="rId8"/>
    <p:sldId id="297" r:id="rId9"/>
    <p:sldId id="299" r:id="rId10"/>
    <p:sldId id="309" r:id="rId11"/>
    <p:sldId id="310" r:id="rId12"/>
  </p:sldIdLst>
  <p:sldSz cx="12192000" cy="6858000"/>
  <p:notesSz cx="7010400" cy="9296400"/>
  <p:embeddedFontLst>
    <p:embeddedFont>
      <p:font typeface="Acumin Pro Condensed Semibold" panose="020B0604020202020204" charset="0"/>
      <p:regular r:id="rId14"/>
      <p:bold r:id="rId15"/>
      <p:italic r:id="rId16"/>
      <p:boldItalic r:id="rId17"/>
    </p:embeddedFont>
    <p:embeddedFont>
      <p:font typeface="Acumin Pro Medium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ranklin Gothic Book" panose="020B0503020102020204" pitchFamily="34" charset="0"/>
      <p:regular r:id="rId26"/>
      <p:italic r:id="rId27"/>
    </p:embeddedFont>
    <p:embeddedFont>
      <p:font typeface="Franklin Gothic Medium" panose="020B0603020102020204" pitchFamily="34" charset="0"/>
      <p:regular r:id="rId28"/>
      <p:italic r:id="rId29"/>
    </p:embeddedFont>
    <p:embeddedFont>
      <p:font typeface="Franklin Gothic Medium Cond" panose="020B0606030402020204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dgerath, William J" initials="SWJ" lastIdx="2" clrIdx="0">
    <p:extLst>
      <p:ext uri="{19B8F6BF-5375-455C-9EA6-DF929625EA0E}">
        <p15:presenceInfo xmlns:p15="http://schemas.microsoft.com/office/powerpoint/2012/main" userId="S-1-5-21-2147685005-3481175987-295382041-37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2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6B14BD-CFB6-3C4F-AAF3-F2A68C6A2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47255F-989B-F94D-BF00-269B58464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A5D514-C8D5-D444-A325-F5D3CAF51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06CC1-8425-0F44-8ED1-9A19E605B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DECA08-2380-3A4F-97C0-B6ABED49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8479EE-52A0-5542-BFF9-DEC640B36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F01ABD-E901-DB43-95D9-76E495318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BD3010-553F-8C4F-9E2C-9AA365C42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6233CA-62C9-3849-81B7-C507CE745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40769B-9F5E-BC40-9098-8BF92EA7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448A2B-3CA5-7144-A47D-5D9E21985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07F060-34BB-BD49-B7EF-A384BFD4F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6A2140-FACF-CA45-8A00-22E6CE9B8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5C8EBF-DB02-8946-BADD-0832FFD1F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E2C5A-A68B-8B4D-AD1E-7E188DB11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775B48-1397-204B-9E62-28BD46C7B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831242-0B13-0B45-9AD8-5F33263E3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EDD61F-A63A-9544-9F2C-1953A6CBE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185A7B-0FA4-7A42-8B8A-2350372CE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ward.org/Arts/PublicArt/Pages/IBYDK.aspx" TargetMode="External"/><Relationship Id="rId2" Type="http://schemas.openxmlformats.org/officeDocument/2006/relationships/hyperlink" Target="https://engineering.purdue.edu/ME/TenMinutesOfTalen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1082351"/>
            <a:ext cx="7763458" cy="2256467"/>
          </a:xfrm>
        </p:spPr>
        <p:txBody>
          <a:bodyPr/>
          <a:lstStyle/>
          <a:p>
            <a:r>
              <a:rPr lang="en-US" dirty="0"/>
              <a:t>College of Engineering</a:t>
            </a:r>
            <a:br>
              <a:rPr lang="en-US" dirty="0"/>
            </a:br>
            <a:r>
              <a:rPr lang="en-US" sz="2000" dirty="0"/>
              <a:t>Developing a Thriving Community through Celebrating Creative Talents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257" y="4802087"/>
            <a:ext cx="7763458" cy="449263"/>
          </a:xfrm>
        </p:spPr>
        <p:txBody>
          <a:bodyPr/>
          <a:lstStyle/>
          <a:p>
            <a:r>
              <a:rPr lang="en-US" dirty="0"/>
              <a:t>Staff Input Survey Summary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C434-5530-4CBA-82B7-9E95DFAA3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3152" y="1516327"/>
            <a:ext cx="5809376" cy="4129463"/>
          </a:xfrm>
        </p:spPr>
        <p:txBody>
          <a:bodyPr/>
          <a:lstStyle/>
          <a:p>
            <a:r>
              <a:rPr lang="en-US" dirty="0"/>
              <a:t>Bell Works – formerly Bell Labs – “</a:t>
            </a:r>
            <a:r>
              <a:rPr lang="en-US" i="1" dirty="0"/>
              <a:t>Music and art are not just decorative elements in an organization; they serve as the foundation of positive workplace culture.”</a:t>
            </a:r>
          </a:p>
          <a:p>
            <a:endParaRPr lang="en-US" i="1" dirty="0"/>
          </a:p>
          <a:p>
            <a:r>
              <a:rPr lang="en-US" dirty="0"/>
              <a:t>Benefits of music &amp; art in the workplace</a:t>
            </a:r>
            <a:r>
              <a:rPr lang="en-US" i="1" dirty="0"/>
              <a:t>:</a:t>
            </a:r>
          </a:p>
          <a:p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Connects with employees on a personal &amp; emotional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Increases productivity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Improves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Promotes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Boosts morale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Build mutual respect &amp; trust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Boosts appreciation for various cultures, traditions, and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Builds inclusivity</a:t>
            </a:r>
          </a:p>
          <a:p>
            <a:endParaRPr lang="en-US" i="1" dirty="0"/>
          </a:p>
          <a:p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4320ED-A997-459B-AC5B-31A3C519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Positive Environment with Music &amp; Art</a:t>
            </a:r>
          </a:p>
        </p:txBody>
      </p:sp>
      <p:pic>
        <p:nvPicPr>
          <p:cNvPr id="1026" name="Picture 2" descr="https://bellwork.wpenginepowered.com/wp-content/uploads/2023/12/Bell-Works_191175-1024x364.jpg">
            <a:extLst>
              <a:ext uri="{FF2B5EF4-FFF2-40B4-BE49-F238E27FC236}">
                <a16:creationId xmlns:a16="http://schemas.microsoft.com/office/drawing/2014/main" id="{17356447-EB42-4D1A-9A7F-D244948D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38" y="1417739"/>
            <a:ext cx="3549311" cy="12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ellwork.wpenginepowered.com/wp-content/uploads/2023/11/A-Real-Human-Jazz-Band-at-Bar-Bella-1024x564.png">
            <a:extLst>
              <a:ext uri="{FF2B5EF4-FFF2-40B4-BE49-F238E27FC236}">
                <a16:creationId xmlns:a16="http://schemas.microsoft.com/office/drawing/2014/main" id="{CC162375-3B22-47CB-87DB-2DD227D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40" y="3123111"/>
            <a:ext cx="3235354" cy="17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7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8CAD6-F09B-54E9-7D10-7D6F703EF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4035"/>
            <a:ext cx="11266713" cy="50660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Survey was sent to all CoE faculty &amp; staff – June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Received responses from </a:t>
            </a:r>
            <a:r>
              <a:rPr lang="en-US" sz="2400" b="1" dirty="0"/>
              <a:t>39</a:t>
            </a:r>
            <a:r>
              <a:rPr lang="en-US" sz="2400" dirty="0"/>
              <a:t> participants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Examples shared in survey: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Ten Minutes of Talent – ME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Ft. Lauderdale Airport- I bet you didn’t know…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2F8DBE-865C-C080-E54D-7301A893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Summary</a:t>
            </a:r>
          </a:p>
        </p:txBody>
      </p:sp>
      <p:pic>
        <p:nvPicPr>
          <p:cNvPr id="6" name="Picture 5" descr="Ten Minutes of Talent">
            <a:extLst>
              <a:ext uri="{FF2B5EF4-FFF2-40B4-BE49-F238E27FC236}">
                <a16:creationId xmlns:a16="http://schemas.microsoft.com/office/drawing/2014/main" id="{04005FDC-7ACD-4186-BBF4-77030E859F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78" y="1295400"/>
            <a:ext cx="379285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">
            <a:extLst>
              <a:ext uri="{FF2B5EF4-FFF2-40B4-BE49-F238E27FC236}">
                <a16:creationId xmlns:a16="http://schemas.microsoft.com/office/drawing/2014/main" id="{005B76A2-D411-4439-81D3-60124947F2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78" y="3797887"/>
            <a:ext cx="3980815" cy="2242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49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A94FD78-2A27-505F-C83C-5E125FF5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4" y="109889"/>
            <a:ext cx="11266714" cy="1210162"/>
          </a:xfrm>
        </p:spPr>
        <p:txBody>
          <a:bodyPr>
            <a:normAutofit/>
          </a:bodyPr>
          <a:lstStyle/>
          <a:p>
            <a:r>
              <a:rPr lang="en-US" sz="3200" dirty="0"/>
              <a:t>1 - If your CoE colleagues performed or showcased their talents, what types of creative-focused events would you be interested in attending? </a:t>
            </a:r>
            <a:r>
              <a:rPr lang="en-US" sz="2000" dirty="0"/>
              <a:t>(Select all that apply)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EAF30-2813-CF35-F8E6-0ED202C1D992}"/>
              </a:ext>
            </a:extLst>
          </p:cNvPr>
          <p:cNvSpPr txBox="1"/>
          <p:nvPr/>
        </p:nvSpPr>
        <p:spPr>
          <a:xfrm>
            <a:off x="457200" y="954291"/>
            <a:ext cx="112776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200" b="1" i="0" kern="1200" baseline="0" dirty="0">
              <a:solidFill>
                <a:schemeClr val="accent4">
                  <a:lumMod val="65000"/>
                </a:schemeClr>
              </a:solidFill>
              <a:latin typeface="Acumin Pro Condensed Semibold" panose="020B0506020202020204" pitchFamily="34" charset="77"/>
              <a:ea typeface="+mn-ea"/>
              <a:cs typeface="+mn-cs"/>
            </a:endParaRPr>
          </a:p>
        </p:txBody>
      </p:sp>
      <p:graphicFrame>
        <p:nvGraphicFramePr>
          <p:cNvPr id="3" name="Picture Placeholder 9">
            <a:extLst>
              <a:ext uri="{FF2B5EF4-FFF2-40B4-BE49-F238E27FC236}">
                <a16:creationId xmlns:a16="http://schemas.microsoft.com/office/drawing/2014/main" id="{4A7E6B2F-4269-648D-9D3C-690F8E2E3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100993"/>
              </p:ext>
            </p:extLst>
          </p:nvPr>
        </p:nvGraphicFramePr>
        <p:xfrm>
          <a:off x="3586578" y="2164453"/>
          <a:ext cx="4493823" cy="234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0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792">
                <a:tc>
                  <a:txBody>
                    <a:bodyPr/>
                    <a:lstStyle/>
                    <a:p>
                      <a:r>
                        <a:rPr lang="en-US" sz="160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r>
                        <a:rPr lang="en-US" sz="1600" dirty="0"/>
                        <a:t>Art exhibitions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r>
                        <a:rPr lang="en-US" sz="1600" dirty="0"/>
                        <a:t>Talent Showcases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r>
                        <a:rPr lang="en-US" sz="1600" dirty="0"/>
                        <a:t>Music performances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r>
                        <a:rPr lang="en-US" sz="1600" dirty="0"/>
                        <a:t>Poetry readings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9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53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A94FD78-2A27-505F-C83C-5E125FF5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440"/>
            <a:ext cx="11266714" cy="861292"/>
          </a:xfrm>
        </p:spPr>
        <p:txBody>
          <a:bodyPr anchor="ctr">
            <a:noAutofit/>
          </a:bodyPr>
          <a:lstStyle/>
          <a:p>
            <a:r>
              <a:rPr lang="en-US" sz="2800" dirty="0"/>
              <a:t>2 - How likely are you to perform in or attend an event similar to Ten Minutes of Talent where you can showcase your talents?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EAF30-2813-CF35-F8E6-0ED202C1D992}"/>
              </a:ext>
            </a:extLst>
          </p:cNvPr>
          <p:cNvSpPr txBox="1"/>
          <p:nvPr/>
        </p:nvSpPr>
        <p:spPr>
          <a:xfrm>
            <a:off x="457200" y="954291"/>
            <a:ext cx="112776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200" b="1" i="0" kern="1200" baseline="0" dirty="0">
              <a:solidFill>
                <a:schemeClr val="accent4">
                  <a:lumMod val="65000"/>
                </a:schemeClr>
              </a:solidFill>
              <a:latin typeface="Acumin Pro Condensed Semibold" panose="020B0506020202020204" pitchFamily="34" charset="77"/>
              <a:ea typeface="+mn-ea"/>
              <a:cs typeface="+mn-cs"/>
            </a:endParaRPr>
          </a:p>
        </p:txBody>
      </p:sp>
      <p:graphicFrame>
        <p:nvGraphicFramePr>
          <p:cNvPr id="5" name="Picture Placeholder 3">
            <a:extLst>
              <a:ext uri="{FF2B5EF4-FFF2-40B4-BE49-F238E27FC236}">
                <a16:creationId xmlns:a16="http://schemas.microsoft.com/office/drawing/2014/main" id="{039F0CB1-8885-8FBF-7CD3-10C50D0E7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056631"/>
              </p:ext>
            </p:extLst>
          </p:nvPr>
        </p:nvGraphicFramePr>
        <p:xfrm>
          <a:off x="339782" y="1815583"/>
          <a:ext cx="11255829" cy="16531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5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3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4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Yes, I would like to either perform or attend as a viewer/supporter.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6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55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A94FD78-2A27-505F-C83C-5E125FF5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0"/>
            <a:ext cx="11473543" cy="1175657"/>
          </a:xfrm>
        </p:spPr>
        <p:txBody>
          <a:bodyPr anchor="ctr">
            <a:noAutofit/>
          </a:bodyPr>
          <a:lstStyle/>
          <a:p>
            <a:r>
              <a:rPr lang="en-US" sz="2800" dirty="0"/>
              <a:t>3 - Would you be interested in contributing to or attending a faculty and staff art exhibition similar to I Bet You Didn’t Know! at Fort Lauderdale-Hollywood International Airport?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EAF30-2813-CF35-F8E6-0ED202C1D992}"/>
              </a:ext>
            </a:extLst>
          </p:cNvPr>
          <p:cNvSpPr txBox="1"/>
          <p:nvPr/>
        </p:nvSpPr>
        <p:spPr>
          <a:xfrm>
            <a:off x="457200" y="954291"/>
            <a:ext cx="112776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200" b="1" i="0" kern="1200" baseline="0" dirty="0">
              <a:solidFill>
                <a:schemeClr val="accent4">
                  <a:lumMod val="65000"/>
                </a:schemeClr>
              </a:solidFill>
              <a:latin typeface="Acumin Pro Condensed Semibold" panose="020B0506020202020204" pitchFamily="34" charset="77"/>
              <a:ea typeface="+mn-ea"/>
              <a:cs typeface="+mn-cs"/>
            </a:endParaRPr>
          </a:p>
        </p:txBody>
      </p:sp>
      <p:graphicFrame>
        <p:nvGraphicFramePr>
          <p:cNvPr id="7" name="Picture Placeholder 3">
            <a:extLst>
              <a:ext uri="{FF2B5EF4-FFF2-40B4-BE49-F238E27FC236}">
                <a16:creationId xmlns:a16="http://schemas.microsoft.com/office/drawing/2014/main" id="{A1A58AFC-A4DD-472A-86F5-1F05ED4CE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780502"/>
              </p:ext>
            </p:extLst>
          </p:nvPr>
        </p:nvGraphicFramePr>
        <p:xfrm>
          <a:off x="339782" y="1815583"/>
          <a:ext cx="11255829" cy="16531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51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3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4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Yes, I would like to either contribute or attend as a viewer/supporter.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61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5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CC65-1081-4B7E-A6A3-841805994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Music 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Short performances within the day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Multiple locations – including Indy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Determine frequency – monthly, weekly</a:t>
            </a:r>
          </a:p>
          <a:p>
            <a:pPr marL="285750" indent="-285750">
              <a:buFontTx/>
              <a:buChar char="-"/>
            </a:pPr>
            <a:r>
              <a:rPr lang="en-US" dirty="0"/>
              <a:t>Art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Locations for art display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Different mediums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Occur over specified period of time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7CE080-F3DB-4E4C-B49B-6B18CAC0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Categorizing Feedback</a:t>
            </a:r>
          </a:p>
        </p:txBody>
      </p:sp>
      <p:pic>
        <p:nvPicPr>
          <p:cNvPr id="2050" name="Picture 2" descr="5,500+ Yellow Bucket Stock Illustrations, Royalty-Free ...">
            <a:extLst>
              <a:ext uri="{FF2B5EF4-FFF2-40B4-BE49-F238E27FC236}">
                <a16:creationId xmlns:a16="http://schemas.microsoft.com/office/drawing/2014/main" id="{5833DE1D-AF57-455F-8076-659859CD9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44" y="2360977"/>
            <a:ext cx="2728345" cy="25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2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8B3C5-6D70-46AA-9606-0F147D268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1518157"/>
            <a:ext cx="11266713" cy="4454706"/>
          </a:xfrm>
        </p:spPr>
        <p:txBody>
          <a:bodyPr/>
          <a:lstStyle/>
          <a:p>
            <a:r>
              <a:rPr lang="en-US" u="sng" dirty="0"/>
              <a:t>Two Areas of Focus</a:t>
            </a:r>
          </a:p>
          <a:p>
            <a:r>
              <a:rPr lang="en-US" dirty="0"/>
              <a:t>1. Music &amp; Performance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 Musical showcases in multiple schools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 Open to faculty, staff and student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 Occurs throughout the year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 First events planned by later this semester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 Assistance with getting started…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2. Art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-Requires more preparation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-Art displays in various locations throughout CoE buildings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-Group of faculty, staff to look at governance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-Partner with ADFP, AO, and others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-Indy included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-Engage students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-Organized group of faculty/staff this semester- planning for displays in spring semester   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E503E0-284B-4CCD-9514-F4336907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Steps…</a:t>
            </a:r>
          </a:p>
        </p:txBody>
      </p:sp>
    </p:spTree>
    <p:extLst>
      <p:ext uri="{BB962C8B-B14F-4D97-AF65-F5344CB8AC3E}">
        <p14:creationId xmlns:p14="http://schemas.microsoft.com/office/powerpoint/2010/main" val="349362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f320fc-4f94-4486-8a17-9cdd3ecfe0a7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_activity xmlns="bc584631-81f3-4391-b62b-5aee2dbb81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A7721A7BFA142ADD28B092CF3D222" ma:contentTypeVersion="18" ma:contentTypeDescription="Create a new document." ma:contentTypeScope="" ma:versionID="df6fbd3887ef6b224c5e4549f934fd5a">
  <xsd:schema xmlns:xsd="http://www.w3.org/2001/XMLSchema" xmlns:xs="http://www.w3.org/2001/XMLSchema" xmlns:p="http://schemas.microsoft.com/office/2006/metadata/properties" xmlns:ns3="bc584631-81f3-4391-b62b-5aee2dbb818e" xmlns:ns4="8cf320fc-4f94-4486-8a17-9cdd3ecfe0a7" targetNamespace="http://schemas.microsoft.com/office/2006/metadata/properties" ma:root="true" ma:fieldsID="9166c83c6e72c32c29c7302fa779930f" ns3:_="" ns4:_="">
    <xsd:import namespace="bc584631-81f3-4391-b62b-5aee2dbb818e"/>
    <xsd:import namespace="8cf320fc-4f94-4486-8a17-9cdd3ecfe0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84631-81f3-4391-b62b-5aee2dbb8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320fc-4f94-4486-8a17-9cdd3ecfe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8cf320fc-4f94-4486-8a17-9cdd3ecfe0a7"/>
    <ds:schemaRef ds:uri="http://schemas.openxmlformats.org/package/2006/metadata/core-properties"/>
    <ds:schemaRef ds:uri="bc584631-81f3-4391-b62b-5aee2dbb818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5A26D9-132C-48C9-BC53-2B47A32AC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84631-81f3-4391-b62b-5aee2dbb818e"/>
    <ds:schemaRef ds:uri="8cf320fc-4f94-4486-8a17-9cdd3ecfe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CoE Creative Talent Initiatives Survey</Template>
  <TotalTime>196</TotalTime>
  <Words>440</Words>
  <Application>Microsoft Office PowerPoint</Application>
  <PresentationFormat>Widescreen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Wingdings</vt:lpstr>
      <vt:lpstr>Calibri Light</vt:lpstr>
      <vt:lpstr>Franklin Gothic Medium Cond</vt:lpstr>
      <vt:lpstr>Acumin Pro</vt:lpstr>
      <vt:lpstr>Acumin Pro Condensed Semibold</vt:lpstr>
      <vt:lpstr>Franklin Gothic Medium</vt:lpstr>
      <vt:lpstr>Calibri</vt:lpstr>
      <vt:lpstr>Arial</vt:lpstr>
      <vt:lpstr>Acumin Pro Medium</vt:lpstr>
      <vt:lpstr>Acumin Pro Semibold</vt:lpstr>
      <vt:lpstr>Franklin Gothic Book</vt:lpstr>
      <vt:lpstr>Office Theme</vt:lpstr>
      <vt:lpstr>College of Engineering Developing a Thriving Community through Celebrating Creative Talents</vt:lpstr>
      <vt:lpstr>Creating a Positive Environment with Music &amp; Art</vt:lpstr>
      <vt:lpstr>Survey Summary</vt:lpstr>
      <vt:lpstr>1 - If your CoE colleagues performed or showcased their talents, what types of creative-focused events would you be interested in attending? (Select all that apply)</vt:lpstr>
      <vt:lpstr>2 - How likely are you to perform in or attend an event similar to Ten Minutes of Talent where you can showcase your talents?</vt:lpstr>
      <vt:lpstr>3 - Would you be interested in contributing to or attending a faculty and staff art exhibition similar to I Bet You Didn’t Know! at Fort Lauderdale-Hollywood International Airport?</vt:lpstr>
      <vt:lpstr>Categorizing Feedback</vt:lpstr>
      <vt:lpstr>Next Steps…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Engineering Celebrating Creative Talents</dc:title>
  <dc:creator>Sondgerath, William J</dc:creator>
  <cp:lastModifiedBy>Sondgerath, William J</cp:lastModifiedBy>
  <cp:revision>12</cp:revision>
  <cp:lastPrinted>2024-10-01T17:44:12Z</cp:lastPrinted>
  <dcterms:created xsi:type="dcterms:W3CDTF">2024-09-18T11:47:32Z</dcterms:created>
  <dcterms:modified xsi:type="dcterms:W3CDTF">2024-11-08T17:11:08Z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0x010100A1FA7721A7BFA142ADD28B092CF3D222</vt:lpwstr>
  </property>
  <property fmtid="{D5CDD505-2E9C-101B-9397-08002B2CF9AE}" pid="10" name="MediaServiceImageTags">
    <vt:lpwstr/>
  </property>
</Properties>
</file>