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8" r:id="rId2"/>
  </p:sldMasterIdLst>
  <p:notesMasterIdLst>
    <p:notesMasterId r:id="rId12"/>
  </p:notesMasterIdLst>
  <p:sldIdLst>
    <p:sldId id="257" r:id="rId3"/>
    <p:sldId id="338" r:id="rId4"/>
    <p:sldId id="284" r:id="rId5"/>
    <p:sldId id="294" r:id="rId6"/>
    <p:sldId id="259" r:id="rId7"/>
    <p:sldId id="263" r:id="rId8"/>
    <p:sldId id="340" r:id="rId9"/>
    <p:sldId id="295" r:id="rId10"/>
    <p:sldId id="33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95322" autoAdjust="0"/>
  </p:normalViewPr>
  <p:slideViewPr>
    <p:cSldViewPr snapToGrid="0">
      <p:cViewPr>
        <p:scale>
          <a:sx n="110" d="100"/>
          <a:sy n="110" d="100"/>
        </p:scale>
        <p:origin x="10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F846A2-5822-494E-AC38-4AB540AD105B}" type="datetimeFigureOut">
              <a:rPr lang="en-US" smtClean="0"/>
              <a:t>4/19/2022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3E5CB4-BF03-4EDE-9BA3-BF1331F1B2A1}" type="slidenum">
              <a:rPr lang="en-US" smtClean="0"/>
              <a:t>‹#›</a:t>
            </a:fld>
            <a:endParaRPr lang="en-US"/>
          </a:p>
        </p:txBody>
      </p:sp>
    </p:spTree>
    <p:extLst>
      <p:ext uri="{BB962C8B-B14F-4D97-AF65-F5344CB8AC3E}">
        <p14:creationId xmlns:p14="http://schemas.microsoft.com/office/powerpoint/2010/main" val="976158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88F3A2B-14A6-8F47-B753-A658CA12576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0310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C63BD6-9A76-3E42-9DF3-1D28BC75B5C8}" type="slidenum">
              <a:rPr lang="en-US" smtClean="0"/>
              <a:t>2</a:t>
            </a:fld>
            <a:endParaRPr lang="en-US" dirty="0"/>
          </a:p>
        </p:txBody>
      </p:sp>
    </p:spTree>
    <p:extLst>
      <p:ext uri="{BB962C8B-B14F-4D97-AF65-F5344CB8AC3E}">
        <p14:creationId xmlns:p14="http://schemas.microsoft.com/office/powerpoint/2010/main" val="3604117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C63BD6-9A76-3E42-9DF3-1D28BC75B5C8}" type="slidenum">
              <a:rPr lang="en-US" smtClean="0"/>
              <a:t>3</a:t>
            </a:fld>
            <a:endParaRPr lang="en-US" dirty="0"/>
          </a:p>
        </p:txBody>
      </p:sp>
    </p:spTree>
    <p:extLst>
      <p:ext uri="{BB962C8B-B14F-4D97-AF65-F5344CB8AC3E}">
        <p14:creationId xmlns:p14="http://schemas.microsoft.com/office/powerpoint/2010/main" val="3216506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C63BD6-9A76-3E42-9DF3-1D28BC75B5C8}" type="slidenum">
              <a:rPr lang="en-US" smtClean="0"/>
              <a:t>4</a:t>
            </a:fld>
            <a:endParaRPr lang="en-US" dirty="0"/>
          </a:p>
        </p:txBody>
      </p:sp>
    </p:spTree>
    <p:extLst>
      <p:ext uri="{BB962C8B-B14F-4D97-AF65-F5344CB8AC3E}">
        <p14:creationId xmlns:p14="http://schemas.microsoft.com/office/powerpoint/2010/main" val="3357091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consider any process improvement or any new demand on our time, energy and efforts we address them through consideration of the following factors:</a:t>
            </a:r>
          </a:p>
          <a:p>
            <a:endParaRPr lang="en-US" dirty="0"/>
          </a:p>
          <a:p>
            <a:pPr marL="228600" indent="-228600">
              <a:buAutoNum type="arabicParenR"/>
            </a:pPr>
            <a:r>
              <a:rPr lang="en-US" dirty="0"/>
              <a:t>Will it open up new doors of opportunity or address our growth targets – our partnership focus.  The implementation of PARI (which you will hear about soon from Crystal) is one factor</a:t>
            </a:r>
          </a:p>
          <a:p>
            <a:pPr marL="228600" indent="-228600">
              <a:buAutoNum type="arabicParenR"/>
            </a:pPr>
            <a:endParaRPr lang="en-US" dirty="0"/>
          </a:p>
          <a:p>
            <a:pPr marL="228600" indent="-228600">
              <a:buAutoNum type="arabicParenR"/>
            </a:pPr>
            <a:r>
              <a:rPr lang="en-US" dirty="0"/>
              <a:t>Will it affect our institutional profile, will it move the needle on our AAU metrics/placement or count towards our HERD rankings</a:t>
            </a:r>
          </a:p>
          <a:p>
            <a:pPr marL="228600" indent="-228600">
              <a:buAutoNum type="arabicParenR"/>
            </a:pPr>
            <a:endParaRPr lang="en-US" dirty="0"/>
          </a:p>
          <a:p>
            <a:pPr marL="228600" indent="-228600">
              <a:buAutoNum type="arabicParenR"/>
            </a:pPr>
            <a:r>
              <a:rPr lang="en-US" dirty="0"/>
              <a:t>How will it affect staff; how will we improve our knowledge, skills and abilities to meet the challenge, what impact will it have on our workload and how can we scale to the growth?</a:t>
            </a:r>
          </a:p>
          <a:p>
            <a:pPr marL="228600" indent="-228600">
              <a:buAutoNum type="arabicParenR"/>
            </a:pPr>
            <a:endParaRPr lang="en-US" dirty="0"/>
          </a:p>
          <a:p>
            <a:pPr marL="228600" indent="-228600">
              <a:buAutoNum type="arabicParenR"/>
            </a:pPr>
            <a:r>
              <a:rPr lang="en-US" dirty="0"/>
              <a:t>We always have in our minds to approach a task as efficient, effective and compliant – as possible - learning along the way</a:t>
            </a:r>
          </a:p>
          <a:p>
            <a:pPr marL="228600" indent="-228600">
              <a:buAutoNum type="arabicParenR"/>
            </a:pPr>
            <a:endParaRPr lang="en-US" dirty="0"/>
          </a:p>
          <a:p>
            <a:pPr marL="228600" indent="-228600">
              <a:buAutoNum type="arabicParenR"/>
            </a:pPr>
            <a:r>
              <a:rPr lang="en-US" dirty="0"/>
              <a:t>And we must consider our facilities, equipment and systems and if they are capable of addressing the demand and the need.</a:t>
            </a:r>
          </a:p>
          <a:p>
            <a:pPr marL="228600" indent="-228600">
              <a:buAutoNum type="arabicParenR"/>
            </a:pPr>
            <a:endParaRPr lang="en-US" dirty="0"/>
          </a:p>
          <a:p>
            <a:pPr marL="0" indent="0">
              <a:buNone/>
            </a:pPr>
            <a:r>
              <a:rPr lang="en-US" dirty="0"/>
              <a:t>These are the challenges and the concerns and considerations affecting research productivity.</a:t>
            </a:r>
          </a:p>
        </p:txBody>
      </p:sp>
      <p:sp>
        <p:nvSpPr>
          <p:cNvPr id="4" name="Slide Number Placeholder 3"/>
          <p:cNvSpPr>
            <a:spLocks noGrp="1"/>
          </p:cNvSpPr>
          <p:nvPr>
            <p:ph type="sldNum" sz="quarter" idx="5"/>
          </p:nvPr>
        </p:nvSpPr>
        <p:spPr/>
        <p:txBody>
          <a:bodyPr/>
          <a:lstStyle/>
          <a:p>
            <a:fld id="{37C63BD6-9A76-3E42-9DF3-1D28BC75B5C8}" type="slidenum">
              <a:rPr lang="en-US" smtClean="0"/>
              <a:t>7</a:t>
            </a:fld>
            <a:endParaRPr lang="en-US" dirty="0"/>
          </a:p>
        </p:txBody>
      </p:sp>
    </p:spTree>
    <p:extLst>
      <p:ext uri="{BB962C8B-B14F-4D97-AF65-F5344CB8AC3E}">
        <p14:creationId xmlns:p14="http://schemas.microsoft.com/office/powerpoint/2010/main" val="200954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consider any process improvement or any new demand on our time, energy and efforts we address them through consideration of the following factors:</a:t>
            </a:r>
          </a:p>
          <a:p>
            <a:endParaRPr lang="en-US" dirty="0"/>
          </a:p>
          <a:p>
            <a:pPr marL="228600" indent="-228600">
              <a:buAutoNum type="arabicParenR"/>
            </a:pPr>
            <a:r>
              <a:rPr lang="en-US" dirty="0"/>
              <a:t>Will it open up new doors of opportunity or address our growth targets – our partnership focus.  The implementation of PARI (which you will hear about soon from Crystal) is one factor</a:t>
            </a:r>
          </a:p>
          <a:p>
            <a:pPr marL="228600" indent="-228600">
              <a:buAutoNum type="arabicParenR"/>
            </a:pPr>
            <a:endParaRPr lang="en-US" dirty="0"/>
          </a:p>
          <a:p>
            <a:pPr marL="228600" indent="-228600">
              <a:buAutoNum type="arabicParenR"/>
            </a:pPr>
            <a:r>
              <a:rPr lang="en-US" dirty="0"/>
              <a:t>Will it affect our institutional profile, will it move the needle on our AAU metrics/placement or count towards our HERD rankings</a:t>
            </a:r>
          </a:p>
          <a:p>
            <a:pPr marL="228600" indent="-228600">
              <a:buAutoNum type="arabicParenR"/>
            </a:pPr>
            <a:endParaRPr lang="en-US" dirty="0"/>
          </a:p>
          <a:p>
            <a:pPr marL="228600" indent="-228600">
              <a:buAutoNum type="arabicParenR"/>
            </a:pPr>
            <a:r>
              <a:rPr lang="en-US" dirty="0"/>
              <a:t>How will it affect staff; how will we improve our knowledge, skills and abilities to meet the challenge, what impact will it have on our workload and how can we scale to the growth?</a:t>
            </a:r>
          </a:p>
          <a:p>
            <a:pPr marL="228600" indent="-228600">
              <a:buAutoNum type="arabicParenR"/>
            </a:pPr>
            <a:endParaRPr lang="en-US" dirty="0"/>
          </a:p>
          <a:p>
            <a:pPr marL="228600" indent="-228600">
              <a:buAutoNum type="arabicParenR"/>
            </a:pPr>
            <a:r>
              <a:rPr lang="en-US" dirty="0"/>
              <a:t>We always have in our minds to approach a task as efficient, effective and compliant – as possible - learning along the way</a:t>
            </a:r>
          </a:p>
          <a:p>
            <a:pPr marL="228600" indent="-228600">
              <a:buAutoNum type="arabicParenR"/>
            </a:pPr>
            <a:endParaRPr lang="en-US" dirty="0"/>
          </a:p>
          <a:p>
            <a:pPr marL="228600" indent="-228600">
              <a:buAutoNum type="arabicParenR"/>
            </a:pPr>
            <a:r>
              <a:rPr lang="en-US" dirty="0"/>
              <a:t>And we must consider our facilities, equipment and systems and if they are capable of addressing the demand and the need.</a:t>
            </a:r>
          </a:p>
          <a:p>
            <a:pPr marL="228600" indent="-228600">
              <a:buAutoNum type="arabicParenR"/>
            </a:pPr>
            <a:endParaRPr lang="en-US" dirty="0"/>
          </a:p>
          <a:p>
            <a:pPr marL="0" indent="0">
              <a:buNone/>
            </a:pPr>
            <a:r>
              <a:rPr lang="en-US" dirty="0"/>
              <a:t>These are the challenges and the concerns and considerations affecting research productivity.</a:t>
            </a:r>
          </a:p>
        </p:txBody>
      </p:sp>
      <p:sp>
        <p:nvSpPr>
          <p:cNvPr id="4" name="Slide Number Placeholder 3"/>
          <p:cNvSpPr>
            <a:spLocks noGrp="1"/>
          </p:cNvSpPr>
          <p:nvPr>
            <p:ph type="sldNum" sz="quarter" idx="5"/>
          </p:nvPr>
        </p:nvSpPr>
        <p:spPr/>
        <p:txBody>
          <a:bodyPr/>
          <a:lstStyle/>
          <a:p>
            <a:fld id="{37C63BD6-9A76-3E42-9DF3-1D28BC75B5C8}" type="slidenum">
              <a:rPr lang="en-US" smtClean="0"/>
              <a:t>8</a:t>
            </a:fld>
            <a:endParaRPr lang="en-US" dirty="0"/>
          </a:p>
        </p:txBody>
      </p:sp>
    </p:spTree>
    <p:extLst>
      <p:ext uri="{BB962C8B-B14F-4D97-AF65-F5344CB8AC3E}">
        <p14:creationId xmlns:p14="http://schemas.microsoft.com/office/powerpoint/2010/main" val="3236115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pause here to address any questions.</a:t>
            </a:r>
          </a:p>
        </p:txBody>
      </p:sp>
      <p:sp>
        <p:nvSpPr>
          <p:cNvPr id="4" name="Slide Number Placeholder 3"/>
          <p:cNvSpPr>
            <a:spLocks noGrp="1"/>
          </p:cNvSpPr>
          <p:nvPr>
            <p:ph type="sldNum" sz="quarter" idx="5"/>
          </p:nvPr>
        </p:nvSpPr>
        <p:spPr/>
        <p:txBody>
          <a:bodyPr/>
          <a:lstStyle/>
          <a:p>
            <a:fld id="{988F3A2B-14A6-8F47-B753-A658CA12576A}" type="slidenum">
              <a:rPr lang="en-US" smtClean="0"/>
              <a:t>9</a:t>
            </a:fld>
            <a:endParaRPr lang="en-US"/>
          </a:p>
        </p:txBody>
      </p:sp>
    </p:spTree>
    <p:extLst>
      <p:ext uri="{BB962C8B-B14F-4D97-AF65-F5344CB8AC3E}">
        <p14:creationId xmlns:p14="http://schemas.microsoft.com/office/powerpoint/2010/main" val="18877359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ource Page - PPT Accessibility">
    <p:bg>
      <p:bgPr>
        <a:solidFill>
          <a:schemeClr val="accent4"/>
        </a:solidFill>
        <a:effectLst/>
      </p:bgPr>
    </p:bg>
    <p:spTree>
      <p:nvGrpSpPr>
        <p:cNvPr id="1" name=""/>
        <p:cNvGrpSpPr/>
        <p:nvPr/>
      </p:nvGrpSpPr>
      <p:grpSpPr>
        <a:xfrm>
          <a:off x="0" y="0"/>
          <a:ext cx="0" cy="0"/>
          <a:chOff x="0" y="0"/>
          <a:chExt cx="0" cy="0"/>
        </a:xfrm>
      </p:grpSpPr>
      <p:sp>
        <p:nvSpPr>
          <p:cNvPr id="3" name="PPT Accessibility"/>
          <p:cNvSpPr>
            <a:spLocks noGrp="1"/>
          </p:cNvSpPr>
          <p:nvPr>
            <p:ph type="subTitle" idx="1" hasCustomPrompt="1"/>
          </p:nvPr>
        </p:nvSpPr>
        <p:spPr>
          <a:xfrm>
            <a:off x="2667000" y="1597306"/>
            <a:ext cx="6581494" cy="1661993"/>
          </a:xfrm>
          <a:noFill/>
        </p:spPr>
        <p:txBody>
          <a:bodyPr wrap="square" lIns="0" tIns="0" rIns="0" bIns="0" anchor="t" anchorCtr="0">
            <a:spAutoFit/>
          </a:bodyPr>
          <a:lstStyle>
            <a:lvl1pPr marL="0" indent="0" algn="l">
              <a:buNone/>
              <a:defRPr lang="en-US" b="0" smtClean="0">
                <a:solidFill>
                  <a:schemeClr val="bg1"/>
                </a:solidFill>
                <a:effectLst/>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effectLst/>
                <a:latin typeface="Acumin Pro" panose="020B0504020202020204" pitchFamily="34" charset="77"/>
              </a:rPr>
              <a:t>Support the Purdue University brand in your presentations by using a brand-friendly template. This template uses an accessible master layout. Please note that some changes  to the PowerPoint template could impact accessibility by those with disabilities. Follow the instructions provided by Microsoft Office to ensure that your PowerPoint presentations are accessible to all users:</a:t>
            </a:r>
          </a:p>
        </p:txBody>
      </p:sp>
      <p:sp>
        <p:nvSpPr>
          <p:cNvPr id="10" name="PPT Accessibility URL" descr="PPT Accessibility URL">
            <a:extLst>
              <a:ext uri="{FF2B5EF4-FFF2-40B4-BE49-F238E27FC236}">
                <a16:creationId xmlns:a16="http://schemas.microsoft.com/office/drawing/2014/main" id="{E7B0FF2D-DA7C-7D4D-A32C-27DF18CCFBFD}"/>
              </a:ext>
            </a:extLst>
          </p:cNvPr>
          <p:cNvSpPr>
            <a:spLocks noGrp="1"/>
          </p:cNvSpPr>
          <p:nvPr>
            <p:ph type="body" sz="quarter" idx="14" hasCustomPrompt="1"/>
          </p:nvPr>
        </p:nvSpPr>
        <p:spPr>
          <a:xfrm>
            <a:off x="2667001" y="3813008"/>
            <a:ext cx="6725194" cy="602238"/>
          </a:xfrm>
        </p:spPr>
        <p:txBody>
          <a:bodyPr lIns="0" tIns="0" rIns="0" bIns="0">
            <a:normAutofit/>
          </a:bodyPr>
          <a:lstStyle>
            <a:lvl1pPr marL="0" marR="0" indent="0" algn="l" defTabSz="457200" rtl="0" eaLnBrk="1" fontAlgn="auto" latinLnBrk="0" hangingPunct="1">
              <a:lnSpc>
                <a:spcPct val="100000"/>
              </a:lnSpc>
              <a:spcBef>
                <a:spcPts val="0"/>
              </a:spcBef>
              <a:spcAft>
                <a:spcPts val="0"/>
              </a:spcAft>
              <a:buClrTx/>
              <a:buSzTx/>
              <a:buFontTx/>
              <a:buNone/>
              <a:tabLst/>
              <a:defRPr sz="1800" b="0" i="0" normalizeH="0" baseline="0">
                <a:solidFill>
                  <a:schemeClr val="bg1"/>
                </a:solidFill>
                <a:latin typeface="Acumin Pro" panose="020B0504020202020204" pitchFamily="34" charset="77"/>
              </a:defRPr>
            </a:lvl1pPr>
          </a:lstStyle>
          <a:p>
            <a:r>
              <a:rPr lang="en-US" dirty="0">
                <a:solidFill>
                  <a:schemeClr val="accent1"/>
                </a:solidFill>
                <a:effectLst/>
                <a:latin typeface="Acumin Pro" panose="020B0504020202020204" pitchFamily="34" charset="77"/>
              </a:rPr>
              <a:t>https://</a:t>
            </a:r>
            <a:r>
              <a:rPr lang="en-US" dirty="0" err="1">
                <a:solidFill>
                  <a:schemeClr val="accent1"/>
                </a:solidFill>
                <a:effectLst/>
                <a:latin typeface="Acumin Pro" panose="020B0504020202020204" pitchFamily="34" charset="77"/>
              </a:rPr>
              <a:t>support.office.com</a:t>
            </a:r>
            <a:r>
              <a:rPr lang="en-US" dirty="0">
                <a:solidFill>
                  <a:schemeClr val="accent1"/>
                </a:solidFill>
                <a:effectLst/>
                <a:latin typeface="Acumin Pro" panose="020B0504020202020204" pitchFamily="34" charset="77"/>
              </a:rPr>
              <a:t>/</a:t>
            </a:r>
            <a:r>
              <a:rPr lang="en-US" dirty="0" err="1">
                <a:solidFill>
                  <a:schemeClr val="accent1"/>
                </a:solidFill>
                <a:effectLst/>
                <a:latin typeface="Acumin Pro" panose="020B0504020202020204" pitchFamily="34" charset="77"/>
              </a:rPr>
              <a:t>en</a:t>
            </a:r>
            <a:r>
              <a:rPr lang="en-US" dirty="0">
                <a:solidFill>
                  <a:schemeClr val="accent1"/>
                </a:solidFill>
                <a:effectLst/>
                <a:latin typeface="Acumin Pro" panose="020B0504020202020204" pitchFamily="34" charset="77"/>
              </a:rPr>
              <a:t>-us/article/Make-your-PowerPoint-presentations-accessible-6f7772b2-2f33-4bd2-8ca7-dae3b2b3ef25</a:t>
            </a:r>
            <a:endParaRPr lang="en-US" dirty="0">
              <a:solidFill>
                <a:schemeClr val="accent1"/>
              </a:solidFill>
            </a:endParaRPr>
          </a:p>
        </p:txBody>
      </p:sp>
      <p:pic>
        <p:nvPicPr>
          <p:cNvPr id="11" name="Purdue Logo" descr="Purdue Logo">
            <a:extLst>
              <a:ext uri="{FF2B5EF4-FFF2-40B4-BE49-F238E27FC236}">
                <a16:creationId xmlns:a16="http://schemas.microsoft.com/office/drawing/2014/main" id="{729E0708-CAA1-6E42-88EC-DDAEC16FAE2E}"/>
              </a:ext>
            </a:extLst>
          </p:cNvPr>
          <p:cNvPicPr>
            <a:picLocks noChangeAspect="1"/>
          </p:cNvPicPr>
          <p:nvPr userDrawn="1"/>
        </p:nvPicPr>
        <p:blipFill>
          <a:blip r:embed="rId2"/>
          <a:stretch>
            <a:fillRect/>
          </a:stretch>
        </p:blipFill>
        <p:spPr>
          <a:xfrm>
            <a:off x="1738642" y="5984087"/>
            <a:ext cx="2463665" cy="440990"/>
          </a:xfrm>
          <a:prstGeom prst="rect">
            <a:avLst/>
          </a:prstGeom>
        </p:spPr>
      </p:pic>
      <p:sp>
        <p:nvSpPr>
          <p:cNvPr id="7" name="Date"/>
          <p:cNvSpPr>
            <a:spLocks noGrp="1"/>
          </p:cNvSpPr>
          <p:nvPr>
            <p:ph type="dt" sz="half" idx="10"/>
          </p:nvPr>
        </p:nvSpPr>
        <p:spPr>
          <a:xfrm>
            <a:off x="8926248" y="6220740"/>
            <a:ext cx="1021891" cy="323968"/>
          </a:xfrm>
        </p:spPr>
        <p:txBody>
          <a:bodyPr/>
          <a:lstStyle>
            <a:lvl1pPr>
              <a:defRPr>
                <a:solidFill>
                  <a:schemeClr val="bg1">
                    <a:alpha val="70000"/>
                  </a:schemeClr>
                </a:solidFill>
              </a:defRPr>
            </a:lvl1pPr>
          </a:lstStyle>
          <a:p>
            <a:fld id="{D47A9A36-4EB0-BF46-AE48-7CDA251B954B}" type="datetime1">
              <a:rPr lang="en-US" smtClean="0"/>
              <a:t>4/19/2022</a:t>
            </a:fld>
            <a:endParaRPr lang="en-US" dirty="0"/>
          </a:p>
        </p:txBody>
      </p:sp>
      <p:sp>
        <p:nvSpPr>
          <p:cNvPr id="9" name="Slide Number"/>
          <p:cNvSpPr>
            <a:spLocks noGrp="1"/>
          </p:cNvSpPr>
          <p:nvPr>
            <p:ph type="sldNum" sz="quarter" idx="12"/>
          </p:nvPr>
        </p:nvSpPr>
        <p:spPr/>
        <p:txBody>
          <a:bodyPr/>
          <a:lstStyle>
            <a:lvl1pPr>
              <a:defRPr>
                <a:solidFill>
                  <a:schemeClr val="bg1"/>
                </a:solidFill>
              </a:defRPr>
            </a:lvl1pPr>
          </a:lstStyle>
          <a:p>
            <a:fld id="{8A7A6979-0714-4377-B894-6BE4C2D6E202}" type="slidenum">
              <a:rPr lang="en-US" smtClean="0"/>
              <a:pPr/>
              <a:t>‹#›</a:t>
            </a:fld>
            <a:endParaRPr lang="en-US" dirty="0"/>
          </a:p>
        </p:txBody>
      </p:sp>
      <p:cxnSp>
        <p:nvCxnSpPr>
          <p:cNvPr id="13" name="Line 1">
            <a:extLst>
              <a:ext uri="{FF2B5EF4-FFF2-40B4-BE49-F238E27FC236}">
                <a16:creationId xmlns:a16="http://schemas.microsoft.com/office/drawing/2014/main" id="{A746CD05-A191-A442-A002-3AD9F5CCAD2A}"/>
              </a:ext>
            </a:extLst>
          </p:cNvPr>
          <p:cNvCxnSpPr/>
          <p:nvPr/>
        </p:nvCxnSpPr>
        <p:spPr>
          <a:xfrm>
            <a:off x="1281648" y="5789"/>
            <a:ext cx="0" cy="6464461"/>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Line 2">
            <a:extLst>
              <a:ext uri="{FF2B5EF4-FFF2-40B4-BE49-F238E27FC236}">
                <a16:creationId xmlns:a16="http://schemas.microsoft.com/office/drawing/2014/main" id="{28D7FFFF-8236-024F-9988-3350427826A4}"/>
              </a:ext>
            </a:extLst>
          </p:cNvPr>
          <p:cNvCxnSpPr>
            <a:cxnSpLocks/>
          </p:cNvCxnSpPr>
          <p:nvPr/>
        </p:nvCxnSpPr>
        <p:spPr>
          <a:xfrm>
            <a:off x="8724900" y="5735256"/>
            <a:ext cx="0" cy="112274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Line 3">
            <a:extLst>
              <a:ext uri="{FF2B5EF4-FFF2-40B4-BE49-F238E27FC236}">
                <a16:creationId xmlns:a16="http://schemas.microsoft.com/office/drawing/2014/main" id="{7AA55D00-5647-D94E-B9DD-67ABB620C647}"/>
              </a:ext>
            </a:extLst>
          </p:cNvPr>
          <p:cNvCxnSpPr>
            <a:cxnSpLocks/>
          </p:cNvCxnSpPr>
          <p:nvPr/>
        </p:nvCxnSpPr>
        <p:spPr>
          <a:xfrm>
            <a:off x="10880901" y="1597306"/>
            <a:ext cx="0" cy="526069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98835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4032">
          <p15:clr>
            <a:srgbClr val="FBAE40"/>
          </p15:clr>
        </p15:guide>
        <p15:guide id="4" pos="5496">
          <p15:clr>
            <a:srgbClr val="FBAE40"/>
          </p15:clr>
        </p15:guide>
        <p15:guide id="5" pos="6848">
          <p15:clr>
            <a:srgbClr val="FBAE40"/>
          </p15:clr>
        </p15:guide>
        <p15:guide id="6" orient="horz" pos="4080">
          <p15:clr>
            <a:srgbClr val="FBAE40"/>
          </p15:clr>
        </p15:guide>
        <p15:guide id="7" pos="1312">
          <p15:clr>
            <a:srgbClr val="FBAE40"/>
          </p15:clr>
        </p15:guide>
        <p15:guide id="8" pos="1680">
          <p15:clr>
            <a:srgbClr val="FBAE40"/>
          </p15:clr>
        </p15:guide>
        <p15:guide id="9" pos="6264">
          <p15:clr>
            <a:srgbClr val="FBAE40"/>
          </p15:clr>
        </p15:guide>
        <p15:guide id="10" pos="6360">
          <p15:clr>
            <a:srgbClr val="FBAE40"/>
          </p15:clr>
        </p15:guide>
        <p15:guide id="11" orient="horz" pos="100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Slide - Copy">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489619" y="442674"/>
            <a:ext cx="9234309" cy="997196"/>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1489618" y="1345167"/>
            <a:ext cx="7321993" cy="341599"/>
          </a:xfr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hasCustomPrompt="1"/>
          </p:nvPr>
        </p:nvSpPr>
        <p:spPr>
          <a:xfrm>
            <a:off x="2428620" y="1962540"/>
            <a:ext cx="7366000"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p:txBody>
      </p:sp>
      <p:sp>
        <p:nvSpPr>
          <p:cNvPr id="28" name="Date">
            <a:extLst>
              <a:ext uri="{FF2B5EF4-FFF2-40B4-BE49-F238E27FC236}">
                <a16:creationId xmlns:a16="http://schemas.microsoft.com/office/drawing/2014/main" id="{32B67432-75BE-B145-B884-FF16D239EAF2}"/>
              </a:ext>
            </a:extLst>
          </p:cNvPr>
          <p:cNvSpPr>
            <a:spLocks noGrp="1"/>
          </p:cNvSpPr>
          <p:nvPr>
            <p:ph type="dt" sz="half" idx="2"/>
          </p:nvPr>
        </p:nvSpPr>
        <p:spPr>
          <a:xfrm>
            <a:off x="10136783" y="6202177"/>
            <a:ext cx="1037760"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4/21/2022</a:t>
            </a:fld>
            <a:endParaRPr lang="en-US" dirty="0"/>
          </a:p>
        </p:txBody>
      </p:sp>
      <p:cxnSp>
        <p:nvCxnSpPr>
          <p:cNvPr id="30" name="Line">
            <a:extLst>
              <a:ext uri="{FF2B5EF4-FFF2-40B4-BE49-F238E27FC236}">
                <a16:creationId xmlns:a16="http://schemas.microsoft.com/office/drawing/2014/main" id="{58350E96-57A4-414B-9B8B-1430C2B4D38E}"/>
              </a:ext>
            </a:extLst>
          </p:cNvPr>
          <p:cNvCxnSpPr>
            <a:cxnSpLocks/>
          </p:cNvCxnSpPr>
          <p:nvPr/>
        </p:nvCxnSpPr>
        <p:spPr>
          <a:xfrm>
            <a:off x="11200667" y="6270568"/>
            <a:ext cx="0" cy="1600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Slide Number">
            <a:extLst>
              <a:ext uri="{FF2B5EF4-FFF2-40B4-BE49-F238E27FC236}">
                <a16:creationId xmlns:a16="http://schemas.microsoft.com/office/drawing/2014/main" id="{49E8753C-A442-034F-B0F4-92D22B3247FE}"/>
              </a:ext>
            </a:extLst>
          </p:cNvPr>
          <p:cNvSpPr>
            <a:spLocks noGrp="1"/>
          </p:cNvSpPr>
          <p:nvPr>
            <p:ph type="sldNum" sz="quarter" idx="4"/>
          </p:nvPr>
        </p:nvSpPr>
        <p:spPr>
          <a:xfrm>
            <a:off x="1121783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88533574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32">
          <p15:clr>
            <a:srgbClr val="FBAE40"/>
          </p15:clr>
        </p15:guide>
        <p15:guide id="7" pos="984">
          <p15:clr>
            <a:srgbClr val="FBAE40"/>
          </p15:clr>
        </p15:guide>
        <p15:guide id="8" pos="696">
          <p15:clr>
            <a:srgbClr val="FBAE40"/>
          </p15:clr>
        </p15:guide>
        <p15:guide id="9" pos="11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Slide - Copy &amp; Pic/Chart">
    <p:bg>
      <p:bgPr>
        <a:solidFill>
          <a:schemeClr val="accent4"/>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p:nvPicPr>
        <p:blipFill>
          <a:blip r:embed="rId2"/>
          <a:stretch>
            <a:fillRect/>
          </a:stretch>
        </p:blipFill>
        <p:spPr>
          <a:xfrm>
            <a:off x="7009" y="0"/>
            <a:ext cx="11514667" cy="914400"/>
          </a:xfrm>
          <a:prstGeom prst="rect">
            <a:avLst/>
          </a:prstGeom>
        </p:spPr>
      </p:pic>
      <p:sp>
        <p:nvSpPr>
          <p:cNvPr id="22" name="Title">
            <a:extLst>
              <a:ext uri="{FF2B5EF4-FFF2-40B4-BE49-F238E27FC236}">
                <a16:creationId xmlns:a16="http://schemas.microsoft.com/office/drawing/2014/main" id="{73768DE6-FB80-874D-8DE0-986B46F1FD05}"/>
              </a:ext>
            </a:extLst>
          </p:cNvPr>
          <p:cNvSpPr>
            <a:spLocks noGrp="1"/>
          </p:cNvSpPr>
          <p:nvPr>
            <p:ph type="ctrTitle" hasCustomPrompt="1"/>
          </p:nvPr>
        </p:nvSpPr>
        <p:spPr bwMode="blackWhite">
          <a:xfrm>
            <a:off x="1489619" y="442674"/>
            <a:ext cx="9234309" cy="997196"/>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1490239" y="1345166"/>
            <a:ext cx="7288495" cy="338554"/>
          </a:xfr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1504669" y="1917389"/>
            <a:ext cx="4591332"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6354234" y="1920876"/>
            <a:ext cx="5287433" cy="2982913"/>
          </a:xfrm>
        </p:spPr>
        <p:txBody>
          <a:bodyPr lIns="0" tIns="0" rIns="0" bIns="0" anchor="ctr" anchorCtr="0"/>
          <a:lstStyle>
            <a:lvl1pPr algn="ctr">
              <a:defRPr b="0" i="0">
                <a:solidFill>
                  <a:schemeClr val="bg1"/>
                </a:solidFill>
                <a:latin typeface="Acumin Pro" panose="020B0504020202020204" pitchFamily="34" charset="77"/>
              </a:defRPr>
            </a:lvl1pPr>
            <a:lvl4pPr marL="685800" indent="0" algn="ctr">
              <a:buNone/>
              <a:defRPr>
                <a:solidFill>
                  <a:schemeClr val="bg1"/>
                </a:solidFill>
              </a:defRPr>
            </a:lvl4pPr>
          </a:lstStyle>
          <a:p>
            <a:pPr lvl="0"/>
            <a:r>
              <a:rPr lang="en-US" dirty="0"/>
              <a:t>Insert picture or chart here</a:t>
            </a:r>
          </a:p>
        </p:txBody>
      </p:sp>
      <p:sp>
        <p:nvSpPr>
          <p:cNvPr id="23" name="Date">
            <a:extLst>
              <a:ext uri="{FF2B5EF4-FFF2-40B4-BE49-F238E27FC236}">
                <a16:creationId xmlns:a16="http://schemas.microsoft.com/office/drawing/2014/main" id="{CF069E70-AF49-2042-836A-1CC5C09B9CCB}"/>
              </a:ext>
            </a:extLst>
          </p:cNvPr>
          <p:cNvSpPr>
            <a:spLocks noGrp="1"/>
          </p:cNvSpPr>
          <p:nvPr>
            <p:ph type="dt" sz="half" idx="2"/>
          </p:nvPr>
        </p:nvSpPr>
        <p:spPr>
          <a:xfrm>
            <a:off x="10049694" y="6202177"/>
            <a:ext cx="1124849"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4/21/2022</a:t>
            </a:fld>
            <a:endParaRPr lang="en-US" dirty="0"/>
          </a:p>
        </p:txBody>
      </p:sp>
      <p:cxnSp>
        <p:nvCxnSpPr>
          <p:cNvPr id="25" name="Line">
            <a:extLst>
              <a:ext uri="{FF2B5EF4-FFF2-40B4-BE49-F238E27FC236}">
                <a16:creationId xmlns:a16="http://schemas.microsoft.com/office/drawing/2014/main" id="{BCC405A1-23C8-8E4E-940E-49CA3B709385}"/>
              </a:ext>
            </a:extLst>
          </p:cNvPr>
          <p:cNvCxnSpPr>
            <a:cxnSpLocks/>
          </p:cNvCxnSpPr>
          <p:nvPr/>
        </p:nvCxnSpPr>
        <p:spPr>
          <a:xfrm>
            <a:off x="11200667" y="6270568"/>
            <a:ext cx="0" cy="16002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Slide Number">
            <a:extLst>
              <a:ext uri="{FF2B5EF4-FFF2-40B4-BE49-F238E27FC236}">
                <a16:creationId xmlns:a16="http://schemas.microsoft.com/office/drawing/2014/main" id="{50D54855-2B56-7D4D-BC1F-BBB8B58B9663}"/>
              </a:ext>
            </a:extLst>
          </p:cNvPr>
          <p:cNvSpPr>
            <a:spLocks noGrp="1"/>
          </p:cNvSpPr>
          <p:nvPr>
            <p:ph type="sldNum" sz="quarter" idx="4"/>
          </p:nvPr>
        </p:nvSpPr>
        <p:spPr>
          <a:xfrm>
            <a:off x="1121783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9833721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80">
          <p15:clr>
            <a:srgbClr val="FBAE40"/>
          </p15:clr>
        </p15:guide>
        <p15:guide id="7" pos="69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Slide - Picture">
    <p:bg>
      <p:bgPr>
        <a:solidFill>
          <a:schemeClr val="accent4"/>
        </a:solidFill>
        <a:effectLst/>
      </p:bgPr>
    </p:bg>
    <p:spTree>
      <p:nvGrpSpPr>
        <p:cNvPr id="1" name=""/>
        <p:cNvGrpSpPr/>
        <p:nvPr/>
      </p:nvGrpSpPr>
      <p:grpSpPr>
        <a:xfrm>
          <a:off x="0" y="0"/>
          <a:ext cx="0" cy="0"/>
          <a:chOff x="0" y="0"/>
          <a:chExt cx="0" cy="0"/>
        </a:xfrm>
      </p:grpSpPr>
      <p:sp>
        <p:nvSpPr>
          <p:cNvPr id="17" name="Picture" descr="Description of Picture">
            <a:extLst>
              <a:ext uri="{FF2B5EF4-FFF2-40B4-BE49-F238E27FC236}">
                <a16:creationId xmlns:a16="http://schemas.microsoft.com/office/drawing/2014/main" id="{B6A7C9B5-3617-0144-A4ED-16186741E8C3}"/>
              </a:ext>
            </a:extLst>
          </p:cNvPr>
          <p:cNvSpPr>
            <a:spLocks noGrp="1"/>
          </p:cNvSpPr>
          <p:nvPr>
            <p:ph type="pic" sz="quarter" idx="13"/>
          </p:nvPr>
        </p:nvSpPr>
        <p:spPr>
          <a:xfrm>
            <a:off x="0" y="0"/>
            <a:ext cx="12192000" cy="6858000"/>
          </a:xfrm>
        </p:spPr>
        <p:txBody>
          <a:bodyPr anchor="ctr" anchorCtr="1"/>
          <a:lstStyle>
            <a:lvl1pPr marL="0" indent="0" algn="ctr">
              <a:buFontTx/>
              <a:buNone/>
              <a:defRPr baseline="0">
                <a:solidFill>
                  <a:schemeClr val="bg1"/>
                </a:solidFill>
                <a:latin typeface="Acumin Pro" panose="020B0504020202020204" pitchFamily="34" charset="77"/>
              </a:defRPr>
            </a:lvl1pPr>
          </a:lstStyle>
          <a:p>
            <a:r>
              <a:rPr lang="en-US"/>
              <a:t>Click icon to add picture</a:t>
            </a:r>
            <a:endParaRPr lang="en-US" dirty="0"/>
          </a:p>
        </p:txBody>
      </p:sp>
      <p:sp>
        <p:nvSpPr>
          <p:cNvPr id="14" name="Photo Caption">
            <a:extLst>
              <a:ext uri="{FF2B5EF4-FFF2-40B4-BE49-F238E27FC236}">
                <a16:creationId xmlns:a16="http://schemas.microsoft.com/office/drawing/2014/main" id="{0D6DAF39-EE35-6843-807B-FF770BE21293}"/>
              </a:ext>
            </a:extLst>
          </p:cNvPr>
          <p:cNvSpPr>
            <a:spLocks noGrp="1"/>
          </p:cNvSpPr>
          <p:nvPr>
            <p:ph type="ctrTitle" hasCustomPrompt="1"/>
          </p:nvPr>
        </p:nvSpPr>
        <p:spPr bwMode="blackWhite">
          <a:xfrm>
            <a:off x="508000" y="304800"/>
            <a:ext cx="3838891" cy="997196"/>
          </a:xfrm>
          <a:prstGeom prst="rect">
            <a:avLst/>
          </a:prstGeom>
          <a:noFill/>
          <a:ln w="38100">
            <a:noFill/>
          </a:ln>
        </p:spPr>
        <p:txBody>
          <a:bodyPr wrap="square" lIns="0" tIns="0" rIns="0" bIns="0" anchor="t" anchorCtr="0">
            <a:spAutoFit/>
          </a:bodyPr>
          <a:lstStyle>
            <a:lvl1pPr algn="l">
              <a:defRPr sz="1800" b="1" i="0" cap="none" spc="0">
                <a:solidFill>
                  <a:schemeClr val="bg1"/>
                </a:solidFill>
                <a:latin typeface="Acumin Pro" panose="020B0504020202020204" pitchFamily="34" charset="77"/>
              </a:defRPr>
            </a:lvl1pPr>
          </a:lstStyle>
          <a:p>
            <a:r>
              <a:rPr lang="en-US" dirty="0"/>
              <a:t>Brief photo caption. Place in top left or right corner. </a:t>
            </a:r>
            <a:r>
              <a:rPr lang="en-US" dirty="0" err="1"/>
              <a:t>Acumin</a:t>
            </a:r>
            <a:r>
              <a:rPr lang="en-US" dirty="0"/>
              <a:t> Pro Bold 18 pt. Make text black or white for legibility.</a:t>
            </a:r>
          </a:p>
        </p:txBody>
      </p:sp>
      <p:pic>
        <p:nvPicPr>
          <p:cNvPr id="29" name="Gold Triangle">
            <a:extLst>
              <a:ext uri="{FF2B5EF4-FFF2-40B4-BE49-F238E27FC236}">
                <a16:creationId xmlns:a16="http://schemas.microsoft.com/office/drawing/2014/main" id="{6C3B8210-1510-C644-9CE9-0E6E1BA9961F}"/>
              </a:ext>
            </a:extLst>
          </p:cNvPr>
          <p:cNvPicPr>
            <a:picLocks noChangeAspect="1"/>
          </p:cNvPicPr>
          <p:nvPr/>
        </p:nvPicPr>
        <p:blipFill>
          <a:blip r:embed="rId2"/>
          <a:stretch>
            <a:fillRect/>
          </a:stretch>
        </p:blipFill>
        <p:spPr>
          <a:xfrm>
            <a:off x="9821333" y="0"/>
            <a:ext cx="2370667" cy="6858000"/>
          </a:xfrm>
          <a:prstGeom prst="rect">
            <a:avLst/>
          </a:prstGeom>
        </p:spPr>
      </p:pic>
      <p:sp>
        <p:nvSpPr>
          <p:cNvPr id="19" name="Date">
            <a:extLst>
              <a:ext uri="{FF2B5EF4-FFF2-40B4-BE49-F238E27FC236}">
                <a16:creationId xmlns:a16="http://schemas.microsoft.com/office/drawing/2014/main" id="{AAF94E19-ED71-7845-B4E1-5D3EA4F2593F}"/>
              </a:ext>
            </a:extLst>
          </p:cNvPr>
          <p:cNvSpPr>
            <a:spLocks noGrp="1"/>
          </p:cNvSpPr>
          <p:nvPr>
            <p:ph type="dt" sz="half" idx="10"/>
          </p:nvPr>
        </p:nvSpPr>
        <p:spPr>
          <a:xfrm>
            <a:off x="10032276" y="6202177"/>
            <a:ext cx="1142267" cy="323968"/>
          </a:xfrm>
        </p:spPr>
        <p:txBody>
          <a:bodyPr/>
          <a:lstStyle>
            <a:lvl1pPr>
              <a:defRPr>
                <a:solidFill>
                  <a:schemeClr val="accent4">
                    <a:alpha val="70000"/>
                  </a:schemeClr>
                </a:solidFill>
              </a:defRPr>
            </a:lvl1pPr>
          </a:lstStyle>
          <a:p>
            <a:fld id="{049DC8E1-D369-0F48-9062-BB068AFD07CE}" type="datetime1">
              <a:rPr lang="en-US" smtClean="0"/>
              <a:pPr/>
              <a:t>4/21/2022</a:t>
            </a:fld>
            <a:endParaRPr lang="en-US" dirty="0"/>
          </a:p>
        </p:txBody>
      </p:sp>
      <p:cxnSp>
        <p:nvCxnSpPr>
          <p:cNvPr id="22" name="Line">
            <a:extLst>
              <a:ext uri="{FF2B5EF4-FFF2-40B4-BE49-F238E27FC236}">
                <a16:creationId xmlns:a16="http://schemas.microsoft.com/office/drawing/2014/main" id="{6E05FCF8-5823-9D4D-B7F3-412E5BDD4E01}"/>
              </a:ext>
            </a:extLst>
          </p:cNvPr>
          <p:cNvCxnSpPr>
            <a:cxnSpLocks/>
          </p:cNvCxnSpPr>
          <p:nvPr/>
        </p:nvCxnSpPr>
        <p:spPr>
          <a:xfrm>
            <a:off x="11200667" y="6270568"/>
            <a:ext cx="0" cy="16002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1" name="Slide Number">
            <a:extLst>
              <a:ext uri="{FF2B5EF4-FFF2-40B4-BE49-F238E27FC236}">
                <a16:creationId xmlns:a16="http://schemas.microsoft.com/office/drawing/2014/main" id="{14A543BD-A296-7346-B649-5BA64898AF2C}"/>
              </a:ext>
            </a:extLst>
          </p:cNvPr>
          <p:cNvSpPr>
            <a:spLocks noGrp="1"/>
          </p:cNvSpPr>
          <p:nvPr>
            <p:ph type="sldNum" sz="quarter" idx="12"/>
          </p:nvPr>
        </p:nvSpPr>
        <p:spPr>
          <a:xfrm>
            <a:off x="11217832" y="6181281"/>
            <a:ext cx="487680" cy="365760"/>
          </a:xfrm>
        </p:spPr>
        <p:txBody>
          <a:bodyPr/>
          <a:lstStyle>
            <a:lvl1pPr>
              <a:defRPr>
                <a:solidFill>
                  <a:schemeClr val="accent4"/>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6038725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80">
          <p15:clr>
            <a:srgbClr val="FBAE40"/>
          </p15:clr>
        </p15:guide>
        <p15:guide id="7" pos="264">
          <p15:clr>
            <a:srgbClr val="FBAE40"/>
          </p15:clr>
        </p15:guide>
        <p15:guide id="8" orient="horz" pos="192">
          <p15:clr>
            <a:srgbClr val="FBAE40"/>
          </p15:clr>
        </p15:guide>
        <p15:guide id="9" pos="2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Slide - Fact/Highlight">
    <p:bg>
      <p:bgPr>
        <a:solidFill>
          <a:schemeClr val="accent2"/>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p:nvSpPr>
        <p:spPr>
          <a:xfrm>
            <a:off x="1" y="0"/>
            <a:ext cx="12191999" cy="68522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Heading">
            <a:extLst>
              <a:ext uri="{FF2B5EF4-FFF2-40B4-BE49-F238E27FC236}">
                <a16:creationId xmlns:a16="http://schemas.microsoft.com/office/drawing/2014/main" id="{4D7D7E43-151C-6148-8D70-1135C4C4B705}"/>
              </a:ext>
            </a:extLst>
          </p:cNvPr>
          <p:cNvSpPr>
            <a:spLocks noGrp="1"/>
          </p:cNvSpPr>
          <p:nvPr>
            <p:ph type="ctrTitle" hasCustomPrompt="1"/>
          </p:nvPr>
        </p:nvSpPr>
        <p:spPr bwMode="blackWhite">
          <a:xfrm>
            <a:off x="2893545" y="1466567"/>
            <a:ext cx="6419331" cy="1210973"/>
          </a:xfrm>
          <a:prstGeom prst="rect">
            <a:avLst/>
          </a:prstGeom>
          <a:noFill/>
          <a:ln w="38100">
            <a:noFill/>
          </a:ln>
        </p:spPr>
        <p:txBody>
          <a:bodyPr wrap="square" lIns="0" tIns="0" rIns="0" bIns="0" anchor="t" anchorCtr="0">
            <a:spAutoFit/>
          </a:bodyPr>
          <a:lstStyle>
            <a:lvl1pPr algn="ctr">
              <a:defRPr sz="8600" b="0" i="0" cap="none" spc="0">
                <a:solidFill>
                  <a:schemeClr val="accent2"/>
                </a:solidFill>
                <a:latin typeface="United Sans Reg Medium" pitchFamily="2" charset="77"/>
              </a:defRPr>
            </a:lvl1pPr>
          </a:lstStyle>
          <a:p>
            <a:r>
              <a:rPr lang="en-US" dirty="0"/>
              <a:t>123</a:t>
            </a:r>
          </a:p>
        </p:txBody>
      </p:sp>
      <p:sp>
        <p:nvSpPr>
          <p:cNvPr id="20" name="Black Bar">
            <a:extLst>
              <a:ext uri="{FF2B5EF4-FFF2-40B4-BE49-F238E27FC236}">
                <a16:creationId xmlns:a16="http://schemas.microsoft.com/office/drawing/2014/main" id="{EACB2F0C-1C3D-CD48-AD13-7B5AD683F7C7}"/>
              </a:ext>
            </a:extLst>
          </p:cNvPr>
          <p:cNvSpPr/>
          <p:nvPr/>
        </p:nvSpPr>
        <p:spPr>
          <a:xfrm>
            <a:off x="2648277" y="2744421"/>
            <a:ext cx="6905456" cy="4409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Subhead">
            <a:extLst>
              <a:ext uri="{FF2B5EF4-FFF2-40B4-BE49-F238E27FC236}">
                <a16:creationId xmlns:a16="http://schemas.microsoft.com/office/drawing/2014/main" id="{0B79470A-88E7-9241-9D11-9A69D762338C}"/>
              </a:ext>
            </a:extLst>
          </p:cNvPr>
          <p:cNvSpPr>
            <a:spLocks noGrp="1"/>
          </p:cNvSpPr>
          <p:nvPr>
            <p:ph type="subTitle" idx="1" hasCustomPrompt="1"/>
          </p:nvPr>
        </p:nvSpPr>
        <p:spPr>
          <a:xfrm>
            <a:off x="2648276" y="2706475"/>
            <a:ext cx="6895463" cy="553998"/>
          </a:xfrm>
          <a:noFill/>
        </p:spPr>
        <p:txBody>
          <a:bodyPr wrap="square" lIns="0" tIns="0" rIns="0" bIns="0" anchor="t" anchorCtr="0">
            <a:spAutoFit/>
          </a:bodyPr>
          <a:lstStyle>
            <a:lvl1pPr marL="0" indent="0" algn="ctr">
              <a:buNone/>
              <a:defRPr sz="3600" b="1" i="0" spc="300">
                <a:solidFill>
                  <a:schemeClr val="accent4"/>
                </a:solidFill>
                <a:latin typeface="United Sans Cd Md" pitchFamily="50" charset="0"/>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2875268" y="3540352"/>
            <a:ext cx="6678467" cy="1122744"/>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2400" b="0" i="0" normalizeH="0" baseline="0">
                <a:solidFill>
                  <a:schemeClr val="bg1"/>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24" name="Gold Triangle">
            <a:extLst>
              <a:ext uri="{FF2B5EF4-FFF2-40B4-BE49-F238E27FC236}">
                <a16:creationId xmlns:a16="http://schemas.microsoft.com/office/drawing/2014/main" id="{4DC803D7-BDE8-2740-B36D-EB98236EB729}"/>
              </a:ext>
            </a:extLst>
          </p:cNvPr>
          <p:cNvPicPr>
            <a:picLocks noChangeAspect="1"/>
          </p:cNvPicPr>
          <p:nvPr/>
        </p:nvPicPr>
        <p:blipFill>
          <a:blip r:embed="rId2"/>
          <a:stretch>
            <a:fillRect/>
          </a:stretch>
        </p:blipFill>
        <p:spPr>
          <a:xfrm>
            <a:off x="9821333" y="0"/>
            <a:ext cx="2370667" cy="6858000"/>
          </a:xfrm>
          <a:prstGeom prst="rect">
            <a:avLst/>
          </a:prstGeom>
        </p:spPr>
      </p:pic>
      <p:sp>
        <p:nvSpPr>
          <p:cNvPr id="25" name="Date">
            <a:extLst>
              <a:ext uri="{FF2B5EF4-FFF2-40B4-BE49-F238E27FC236}">
                <a16:creationId xmlns:a16="http://schemas.microsoft.com/office/drawing/2014/main" id="{A7492D50-D618-9F40-B9F2-9B08441829B8}"/>
              </a:ext>
            </a:extLst>
          </p:cNvPr>
          <p:cNvSpPr>
            <a:spLocks noGrp="1"/>
          </p:cNvSpPr>
          <p:nvPr>
            <p:ph type="dt" sz="half" idx="10"/>
          </p:nvPr>
        </p:nvSpPr>
        <p:spPr>
          <a:xfrm>
            <a:off x="10154195" y="6202177"/>
            <a:ext cx="1020348" cy="323968"/>
          </a:xfrm>
        </p:spPr>
        <p:txBody>
          <a:bodyPr/>
          <a:lstStyle>
            <a:lvl1pPr>
              <a:defRPr>
                <a:solidFill>
                  <a:schemeClr val="accent4">
                    <a:alpha val="70000"/>
                  </a:schemeClr>
                </a:solidFill>
              </a:defRPr>
            </a:lvl1pPr>
          </a:lstStyle>
          <a:p>
            <a:fld id="{049DC8E1-D369-0F48-9062-BB068AFD07CE}" type="datetime1">
              <a:rPr lang="en-US" smtClean="0"/>
              <a:pPr/>
              <a:t>4/21/2022</a:t>
            </a:fld>
            <a:endParaRPr lang="en-US" dirty="0"/>
          </a:p>
        </p:txBody>
      </p:sp>
      <p:cxnSp>
        <p:nvCxnSpPr>
          <p:cNvPr id="27" name="Line">
            <a:extLst>
              <a:ext uri="{FF2B5EF4-FFF2-40B4-BE49-F238E27FC236}">
                <a16:creationId xmlns:a16="http://schemas.microsoft.com/office/drawing/2014/main" id="{8F96F97C-D2D6-7949-BDC5-C0B91FB918BD}"/>
              </a:ext>
            </a:extLst>
          </p:cNvPr>
          <p:cNvCxnSpPr>
            <a:cxnSpLocks/>
          </p:cNvCxnSpPr>
          <p:nvPr/>
        </p:nvCxnSpPr>
        <p:spPr>
          <a:xfrm>
            <a:off x="11200667" y="6270568"/>
            <a:ext cx="0" cy="16002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6" name="Slide Number">
            <a:extLst>
              <a:ext uri="{FF2B5EF4-FFF2-40B4-BE49-F238E27FC236}">
                <a16:creationId xmlns:a16="http://schemas.microsoft.com/office/drawing/2014/main" id="{8E13B548-F076-CF46-A887-15D7D4869738}"/>
              </a:ext>
            </a:extLst>
          </p:cNvPr>
          <p:cNvSpPr>
            <a:spLocks noGrp="1"/>
          </p:cNvSpPr>
          <p:nvPr>
            <p:ph type="sldNum" sz="quarter" idx="12"/>
          </p:nvPr>
        </p:nvSpPr>
        <p:spPr>
          <a:xfrm>
            <a:off x="11217832" y="6181281"/>
            <a:ext cx="487680" cy="365760"/>
          </a:xfrm>
        </p:spPr>
        <p:txBody>
          <a:bodyPr/>
          <a:lstStyle>
            <a:lvl1pPr>
              <a:defRPr>
                <a:solidFill>
                  <a:schemeClr val="accent4"/>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26461937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80">
          <p15:clr>
            <a:srgbClr val="FBAE40"/>
          </p15:clr>
        </p15:guide>
        <p15:guide id="7" orient="horz" pos="1008">
          <p15:clr>
            <a:srgbClr val="FBAE40"/>
          </p15:clr>
        </p15:guide>
        <p15:guide id="8" orient="horz" pos="148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losing Slide">
    <p:bg>
      <p:bgPr>
        <a:solidFill>
          <a:schemeClr val="accent2"/>
        </a:solidFill>
        <a:effectLst/>
      </p:bgPr>
    </p:bg>
    <p:spTree>
      <p:nvGrpSpPr>
        <p:cNvPr id="1" name=""/>
        <p:cNvGrpSpPr/>
        <p:nvPr/>
      </p:nvGrpSpPr>
      <p:grpSpPr>
        <a:xfrm>
          <a:off x="0" y="0"/>
          <a:ext cx="0" cy="0"/>
          <a:chOff x="0" y="0"/>
          <a:chExt cx="0" cy="0"/>
        </a:xfrm>
      </p:grpSpPr>
      <p:sp>
        <p:nvSpPr>
          <p:cNvPr id="17" name="Gold Background">
            <a:extLst>
              <a:ext uri="{FF2B5EF4-FFF2-40B4-BE49-F238E27FC236}">
                <a16:creationId xmlns:a16="http://schemas.microsoft.com/office/drawing/2014/main" id="{F59025A6-822F-2D44-9F31-61A4A63F5CD3}"/>
              </a:ext>
            </a:extLst>
          </p:cNvPr>
          <p:cNvSpPr/>
          <p:nvPr/>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cNvSpPr>
            <a:spLocks noGrp="1"/>
          </p:cNvSpPr>
          <p:nvPr>
            <p:ph type="ctrTitle" hasCustomPrompt="1"/>
          </p:nvPr>
        </p:nvSpPr>
        <p:spPr bwMode="blackWhite">
          <a:xfrm>
            <a:off x="1452193" y="1557666"/>
            <a:ext cx="7334529" cy="854080"/>
          </a:xfrm>
          <a:prstGeom prst="rect">
            <a:avLst/>
          </a:prstGeom>
          <a:noFill/>
          <a:ln w="38100">
            <a:noFill/>
          </a:ln>
        </p:spPr>
        <p:txBody>
          <a:bodyPr wrap="square" lIns="0" tIns="0" rIns="0" bIns="0" anchor="t" anchorCtr="0">
            <a:spAutoFit/>
          </a:bodyPr>
          <a:lstStyle>
            <a:lvl1pPr algn="l">
              <a:defRPr sz="6000" b="1" i="1" spc="0">
                <a:solidFill>
                  <a:schemeClr val="bg1"/>
                </a:solidFill>
                <a:latin typeface="Acumin Pro ExtraCondensed" panose="020B0508020202020204" pitchFamily="34" charset="77"/>
              </a:defRPr>
            </a:lvl1pPr>
          </a:lstStyle>
          <a:p>
            <a:r>
              <a:rPr lang="en-US" dirty="0"/>
              <a:t>Thank You</a:t>
            </a:r>
          </a:p>
        </p:txBody>
      </p:sp>
      <p:sp>
        <p:nvSpPr>
          <p:cNvPr id="16" name="Body Text">
            <a:extLst>
              <a:ext uri="{FF2B5EF4-FFF2-40B4-BE49-F238E27FC236}">
                <a16:creationId xmlns:a16="http://schemas.microsoft.com/office/drawing/2014/main" id="{900775FC-E9E4-FF46-A522-92CC39196093}"/>
              </a:ext>
            </a:extLst>
          </p:cNvPr>
          <p:cNvSpPr>
            <a:spLocks noGrp="1"/>
          </p:cNvSpPr>
          <p:nvPr>
            <p:ph type="body" sz="quarter" idx="14" hasCustomPrompt="1"/>
          </p:nvPr>
        </p:nvSpPr>
        <p:spPr>
          <a:xfrm>
            <a:off x="1476416" y="2578489"/>
            <a:ext cx="7334521" cy="880790"/>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1800" b="0" i="0" normalizeH="0" baseline="0">
                <a:solidFill>
                  <a:schemeClr val="bg1"/>
                </a:solidFill>
                <a:latin typeface="Acumin Pro" panose="020B0504020202020204" pitchFamily="34" charset="77"/>
              </a:defRPr>
            </a:lvl1pPr>
          </a:lstStyle>
          <a:p>
            <a:pPr lvl="0"/>
            <a:r>
              <a:rPr lang="en-US" dirty="0"/>
              <a:t>Conclusion, call to action or contact information. </a:t>
            </a:r>
            <a:r>
              <a:rPr lang="en-US" dirty="0" err="1"/>
              <a:t>Acumin</a:t>
            </a:r>
            <a:r>
              <a:rPr lang="en-US" dirty="0"/>
              <a:t> Pro Reg 18 pt. Keep it short with bite-size chunks of information.</a:t>
            </a:r>
          </a:p>
        </p:txBody>
      </p:sp>
      <p:pic>
        <p:nvPicPr>
          <p:cNvPr id="21" name="Black Triangle">
            <a:extLst>
              <a:ext uri="{FF2B5EF4-FFF2-40B4-BE49-F238E27FC236}">
                <a16:creationId xmlns:a16="http://schemas.microsoft.com/office/drawing/2014/main" id="{237F821D-D4B4-C442-814B-E1605BD7539E}"/>
              </a:ext>
            </a:extLst>
          </p:cNvPr>
          <p:cNvPicPr>
            <a:picLocks noChangeAspect="1"/>
          </p:cNvPicPr>
          <p:nvPr/>
        </p:nvPicPr>
        <p:blipFill>
          <a:blip r:embed="rId2"/>
          <a:stretch>
            <a:fillRect/>
          </a:stretch>
        </p:blipFill>
        <p:spPr>
          <a:xfrm>
            <a:off x="9821333" y="0"/>
            <a:ext cx="2370667" cy="6858000"/>
          </a:xfrm>
          <a:prstGeom prst="rect">
            <a:avLst/>
          </a:prstGeom>
        </p:spPr>
      </p:pic>
      <p:sp>
        <p:nvSpPr>
          <p:cNvPr id="22" name="Date">
            <a:extLst>
              <a:ext uri="{FF2B5EF4-FFF2-40B4-BE49-F238E27FC236}">
                <a16:creationId xmlns:a16="http://schemas.microsoft.com/office/drawing/2014/main" id="{F8CD2E15-DFA2-0F4C-8839-A9AD4504A2B8}"/>
              </a:ext>
            </a:extLst>
          </p:cNvPr>
          <p:cNvSpPr>
            <a:spLocks noGrp="1"/>
          </p:cNvSpPr>
          <p:nvPr>
            <p:ph type="dt" sz="half" idx="10"/>
          </p:nvPr>
        </p:nvSpPr>
        <p:spPr>
          <a:xfrm>
            <a:off x="10084526" y="6202177"/>
            <a:ext cx="1090017" cy="323968"/>
          </a:xfrm>
        </p:spPr>
        <p:txBody>
          <a:bodyPr/>
          <a:lstStyle>
            <a:lvl1pPr>
              <a:defRPr>
                <a:solidFill>
                  <a:schemeClr val="accent4">
                    <a:alpha val="70000"/>
                  </a:schemeClr>
                </a:solidFill>
              </a:defRPr>
            </a:lvl1pPr>
          </a:lstStyle>
          <a:p>
            <a:fld id="{049DC8E1-D369-0F48-9062-BB068AFD07CE}" type="datetime1">
              <a:rPr lang="en-US" smtClean="0"/>
              <a:pPr/>
              <a:t>4/21/2022</a:t>
            </a:fld>
            <a:endParaRPr lang="en-US" dirty="0"/>
          </a:p>
        </p:txBody>
      </p:sp>
      <p:cxnSp>
        <p:nvCxnSpPr>
          <p:cNvPr id="25" name="Line">
            <a:extLst>
              <a:ext uri="{FF2B5EF4-FFF2-40B4-BE49-F238E27FC236}">
                <a16:creationId xmlns:a16="http://schemas.microsoft.com/office/drawing/2014/main" id="{A45DD0F1-B8FD-0047-817A-E2982F127A6A}"/>
              </a:ext>
            </a:extLst>
          </p:cNvPr>
          <p:cNvCxnSpPr>
            <a:cxnSpLocks/>
          </p:cNvCxnSpPr>
          <p:nvPr/>
        </p:nvCxnSpPr>
        <p:spPr>
          <a:xfrm>
            <a:off x="11200667" y="6270568"/>
            <a:ext cx="0" cy="16002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3" name="Slide Number">
            <a:extLst>
              <a:ext uri="{FF2B5EF4-FFF2-40B4-BE49-F238E27FC236}">
                <a16:creationId xmlns:a16="http://schemas.microsoft.com/office/drawing/2014/main" id="{ACFC5D5C-1C9B-F148-A910-72ADDA93ABF0}"/>
              </a:ext>
            </a:extLst>
          </p:cNvPr>
          <p:cNvSpPr>
            <a:spLocks noGrp="1"/>
          </p:cNvSpPr>
          <p:nvPr>
            <p:ph type="sldNum" sz="quarter" idx="12"/>
          </p:nvPr>
        </p:nvSpPr>
        <p:spPr>
          <a:xfrm>
            <a:off x="11217832" y="6181281"/>
            <a:ext cx="487680" cy="365760"/>
          </a:xfrm>
        </p:spPr>
        <p:txBody>
          <a:bodyPr/>
          <a:lstStyle>
            <a:lvl1pPr>
              <a:defRPr>
                <a:solidFill>
                  <a:schemeClr val="accent4"/>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9094272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80">
          <p15:clr>
            <a:srgbClr val="FBAE40"/>
          </p15:clr>
        </p15:guide>
        <p15:guide id="7" pos="69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accent4"/>
        </a:solidFill>
        <a:effectLst/>
      </p:bgPr>
    </p:bg>
    <p:spTree>
      <p:nvGrpSpPr>
        <p:cNvPr id="1" name=""/>
        <p:cNvGrpSpPr/>
        <p:nvPr/>
      </p:nvGrpSpPr>
      <p:grpSpPr>
        <a:xfrm>
          <a:off x="0" y="0"/>
          <a:ext cx="0" cy="0"/>
          <a:chOff x="0" y="0"/>
          <a:chExt cx="0" cy="0"/>
        </a:xfrm>
      </p:grpSpPr>
      <p:sp>
        <p:nvSpPr>
          <p:cNvPr id="20" name="Black Background">
            <a:extLst>
              <a:ext uri="{FF2B5EF4-FFF2-40B4-BE49-F238E27FC236}">
                <a16:creationId xmlns:a16="http://schemas.microsoft.com/office/drawing/2014/main" id="{EACB2F0C-1C3D-CD48-AD13-7B5AD683F7C7}"/>
              </a:ext>
            </a:extLst>
          </p:cNvPr>
          <p:cNvSpPr/>
          <p:nvPr/>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cNvSpPr>
            <a:spLocks noGrp="1"/>
          </p:cNvSpPr>
          <p:nvPr>
            <p:ph type="ctrTitle" hasCustomPrompt="1"/>
          </p:nvPr>
        </p:nvSpPr>
        <p:spPr bwMode="blackWhite">
          <a:xfrm>
            <a:off x="2647199" y="1501742"/>
            <a:ext cx="6801602" cy="1685077"/>
          </a:xfrm>
          <a:prstGeom prst="rect">
            <a:avLst/>
          </a:prstGeom>
          <a:noFill/>
          <a:ln w="38100">
            <a:noFill/>
          </a:ln>
        </p:spPr>
        <p:txBody>
          <a:bodyPr wrap="square" lIns="0" tIns="0" rIns="0" bIns="0" anchor="t" anchorCtr="0">
            <a:spAutoFit/>
          </a:bodyPr>
          <a:lstStyle>
            <a:lvl1pPr algn="l">
              <a:defRPr sz="6000" b="1" i="1" spc="0">
                <a:solidFill>
                  <a:schemeClr val="tx2"/>
                </a:solidFill>
                <a:latin typeface="Acumin Pro ExtraCondensed" panose="020B0508020202020204" pitchFamily="34" charset="77"/>
              </a:defRPr>
            </a:lvl1pPr>
          </a:lstStyle>
          <a:p>
            <a:r>
              <a:rPr lang="en-US" dirty="0"/>
              <a:t>Title Slide </a:t>
            </a:r>
            <a:r>
              <a:rPr lang="en-US" dirty="0" err="1"/>
              <a:t>Acumin</a:t>
            </a:r>
            <a:r>
              <a:rPr lang="en-US" dirty="0"/>
              <a:t> Pro Extra Cond Bold Italic 60</a:t>
            </a:r>
          </a:p>
        </p:txBody>
      </p:sp>
      <p:sp>
        <p:nvSpPr>
          <p:cNvPr id="3" name="Subtitle"/>
          <p:cNvSpPr>
            <a:spLocks noGrp="1"/>
          </p:cNvSpPr>
          <p:nvPr>
            <p:ph type="subTitle" idx="1" hasCustomPrompt="1"/>
          </p:nvPr>
        </p:nvSpPr>
        <p:spPr>
          <a:xfrm>
            <a:off x="2647197" y="3937834"/>
            <a:ext cx="6801603" cy="336015"/>
          </a:xfrm>
          <a:noFill/>
        </p:spPr>
        <p:txBody>
          <a:bodyPr wrap="square" lIns="0" tIns="0" rIns="0" bIns="0" anchor="t" anchorCtr="0">
            <a:spAutoFit/>
          </a:bodyPr>
          <a:lstStyle>
            <a:lvl1pPr marL="0" indent="0" algn="l">
              <a:buNone/>
              <a:defRPr sz="2200" b="1" i="0">
                <a:solidFill>
                  <a:schemeClr val="accent4"/>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r>
              <a:rPr lang="en-US" dirty="0" err="1"/>
              <a:t>Acumin</a:t>
            </a:r>
            <a:r>
              <a:rPr lang="en-US" dirty="0"/>
              <a:t> Pro Semi Cond Bold 22 </a:t>
            </a:r>
            <a:r>
              <a:rPr lang="en-US" dirty="0" err="1"/>
              <a:t>pt</a:t>
            </a:r>
            <a:endParaRPr lang="en-US" dirty="0"/>
          </a:p>
        </p:txBody>
      </p:sp>
      <p:pic>
        <p:nvPicPr>
          <p:cNvPr id="11" name="Purdue Logo" descr="Purdue Logo">
            <a:extLst>
              <a:ext uri="{FF2B5EF4-FFF2-40B4-BE49-F238E27FC236}">
                <a16:creationId xmlns:a16="http://schemas.microsoft.com/office/drawing/2014/main" id="{EA75A1C2-E386-F54B-A1CF-CCEB6306B190}"/>
              </a:ext>
            </a:extLst>
          </p:cNvPr>
          <p:cNvPicPr>
            <a:picLocks noChangeAspect="1"/>
          </p:cNvPicPr>
          <p:nvPr userDrawn="1"/>
        </p:nvPicPr>
        <p:blipFill>
          <a:blip r:embed="rId2"/>
          <a:stretch>
            <a:fillRect/>
          </a:stretch>
        </p:blipFill>
        <p:spPr>
          <a:xfrm>
            <a:off x="1721493" y="5987945"/>
            <a:ext cx="2459736" cy="440287"/>
          </a:xfrm>
          <a:prstGeom prst="rect">
            <a:avLst/>
          </a:prstGeom>
        </p:spPr>
      </p:pic>
      <p:cxnSp>
        <p:nvCxnSpPr>
          <p:cNvPr id="16" name="Line 1">
            <a:extLst>
              <a:ext uri="{FF2B5EF4-FFF2-40B4-BE49-F238E27FC236}">
                <a16:creationId xmlns:a16="http://schemas.microsoft.com/office/drawing/2014/main" id="{6A4A8F82-5B38-7048-AC2C-C6614B1C1F87}"/>
              </a:ext>
            </a:extLst>
          </p:cNvPr>
          <p:cNvCxnSpPr/>
          <p:nvPr userDrawn="1"/>
        </p:nvCxnSpPr>
        <p:spPr>
          <a:xfrm>
            <a:off x="1281648" y="5789"/>
            <a:ext cx="0" cy="6464461"/>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Line 2">
            <a:extLst>
              <a:ext uri="{FF2B5EF4-FFF2-40B4-BE49-F238E27FC236}">
                <a16:creationId xmlns:a16="http://schemas.microsoft.com/office/drawing/2014/main" id="{8D8B04B8-2399-454A-B669-A05BD4291FE0}"/>
              </a:ext>
            </a:extLst>
          </p:cNvPr>
          <p:cNvCxnSpPr>
            <a:cxnSpLocks/>
          </p:cNvCxnSpPr>
          <p:nvPr userDrawn="1"/>
        </p:nvCxnSpPr>
        <p:spPr>
          <a:xfrm>
            <a:off x="8724900" y="5735256"/>
            <a:ext cx="0" cy="112274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Line 3">
            <a:extLst>
              <a:ext uri="{FF2B5EF4-FFF2-40B4-BE49-F238E27FC236}">
                <a16:creationId xmlns:a16="http://schemas.microsoft.com/office/drawing/2014/main" id="{E7D4788F-092F-E04C-9AB1-9F6377412706}"/>
              </a:ext>
            </a:extLst>
          </p:cNvPr>
          <p:cNvCxnSpPr>
            <a:cxnSpLocks/>
          </p:cNvCxnSpPr>
          <p:nvPr userDrawn="1"/>
        </p:nvCxnSpPr>
        <p:spPr>
          <a:xfrm>
            <a:off x="10880901" y="1597306"/>
            <a:ext cx="0" cy="526069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76943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guide id="7" pos="165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Slide - Copy">
    <p:bg>
      <p:bgPr>
        <a:solidFill>
          <a:schemeClr val="accent4"/>
        </a:solidFill>
        <a:effectLst/>
      </p:bgPr>
    </p:bg>
    <p:spTree>
      <p:nvGrpSpPr>
        <p:cNvPr id="1" name=""/>
        <p:cNvGrpSpPr/>
        <p:nvPr/>
      </p:nvGrpSpPr>
      <p:grpSpPr>
        <a:xfrm>
          <a:off x="0" y="0"/>
          <a:ext cx="0" cy="0"/>
          <a:chOff x="0" y="0"/>
          <a:chExt cx="0" cy="0"/>
        </a:xfrm>
      </p:grpSpPr>
      <p:sp>
        <p:nvSpPr>
          <p:cNvPr id="20" name="Black Bar">
            <a:extLst>
              <a:ext uri="{FF2B5EF4-FFF2-40B4-BE49-F238E27FC236}">
                <a16:creationId xmlns:a16="http://schemas.microsoft.com/office/drawing/2014/main" id="{EACB2F0C-1C3D-CD48-AD13-7B5AD683F7C7}"/>
              </a:ext>
            </a:extLst>
          </p:cNvPr>
          <p:cNvSpPr/>
          <p:nvPr/>
        </p:nvSpPr>
        <p:spPr>
          <a:xfrm>
            <a:off x="0" y="0"/>
            <a:ext cx="11652812" cy="9081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cNvSpPr>
            <a:spLocks noGrp="1"/>
          </p:cNvSpPr>
          <p:nvPr>
            <p:ph type="ctrTitle" hasCustomPrompt="1"/>
          </p:nvPr>
        </p:nvSpPr>
        <p:spPr bwMode="blackWhite">
          <a:xfrm>
            <a:off x="875687" y="427746"/>
            <a:ext cx="7988980" cy="51244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3" name="Subhead"/>
          <p:cNvSpPr>
            <a:spLocks noGrp="1"/>
          </p:cNvSpPr>
          <p:nvPr>
            <p:ph type="subTitle" idx="1" hasCustomPrompt="1"/>
          </p:nvPr>
        </p:nvSpPr>
        <p:spPr>
          <a:xfrm>
            <a:off x="875687" y="1345167"/>
            <a:ext cx="9220813" cy="341599"/>
          </a:xfr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25" name="Body Text">
            <a:extLst>
              <a:ext uri="{FF2B5EF4-FFF2-40B4-BE49-F238E27FC236}">
                <a16:creationId xmlns:a16="http://schemas.microsoft.com/office/drawing/2014/main" id="{9F798712-4535-8340-942F-27FFD5E3FE9B}"/>
              </a:ext>
            </a:extLst>
          </p:cNvPr>
          <p:cNvSpPr>
            <a:spLocks noGrp="1"/>
          </p:cNvSpPr>
          <p:nvPr>
            <p:ph type="body" sz="quarter" idx="14" hasCustomPrompt="1"/>
          </p:nvPr>
        </p:nvSpPr>
        <p:spPr>
          <a:xfrm>
            <a:off x="875687" y="1917389"/>
            <a:ext cx="9156369"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normalizeH="0" baseline="0">
                <a:solidFill>
                  <a:schemeClr val="bg1"/>
                </a:solidFill>
                <a:latin typeface="Acumin Pro" panose="020B0504020202020204" pitchFamily="34" charset="77"/>
              </a:defRPr>
            </a:lvl1pPr>
            <a:lvl2pPr>
              <a:spcBef>
                <a:spcPts val="0"/>
              </a:spcBef>
              <a:spcAft>
                <a:spcPts val="600"/>
              </a:spcAft>
              <a:defRPr sz="1600"/>
            </a:lvl2pPr>
            <a:lvl3pPr marL="742950" indent="-285750">
              <a:spcBef>
                <a:spcPts val="0"/>
              </a:spcBef>
              <a:spcAft>
                <a:spcPts val="600"/>
              </a:spcAft>
              <a:buFont typeface="Courier New" panose="02070309020205020404" pitchFamily="49" charset="0"/>
              <a:buChar char="o"/>
              <a:defRPr sz="1600"/>
            </a:lvl3pPr>
          </a:lstStyle>
          <a:p>
            <a:pPr lvl="0"/>
            <a:r>
              <a:rPr lang="en-US" dirty="0"/>
              <a:t>Bulleted copy. </a:t>
            </a:r>
            <a:r>
              <a:rPr lang="en-US" dirty="0" err="1"/>
              <a:t>Acumin</a:t>
            </a:r>
            <a:r>
              <a:rPr lang="en-US" dirty="0"/>
              <a:t> Pro Reg 18 pt. Keep it short with bite-size chunks of information.</a:t>
            </a:r>
          </a:p>
          <a:p>
            <a:pPr lvl="1"/>
            <a:r>
              <a:rPr lang="en-US" dirty="0"/>
              <a:t>A</a:t>
            </a:r>
          </a:p>
          <a:p>
            <a:pPr lvl="1"/>
            <a:r>
              <a:rPr lang="en-US" dirty="0"/>
              <a:t>Test</a:t>
            </a:r>
          </a:p>
          <a:p>
            <a:pPr lvl="2"/>
            <a:r>
              <a:rPr lang="en-US" dirty="0"/>
              <a:t>Test</a:t>
            </a:r>
          </a:p>
          <a:p>
            <a:pPr lvl="0"/>
            <a:r>
              <a:rPr lang="en-US" dirty="0"/>
              <a:t>test</a:t>
            </a:r>
          </a:p>
          <a:p>
            <a:pPr lvl="0"/>
            <a:endParaRPr lang="en-US" dirty="0"/>
          </a:p>
        </p:txBody>
      </p:sp>
      <p:pic>
        <p:nvPicPr>
          <p:cNvPr id="14" name="Purdue Logo" descr="Purdue Logo">
            <a:extLst>
              <a:ext uri="{FF2B5EF4-FFF2-40B4-BE49-F238E27FC236}">
                <a16:creationId xmlns:a16="http://schemas.microsoft.com/office/drawing/2014/main" id="{D558D59F-2BED-2846-9D7F-35E92DC52E54}"/>
              </a:ext>
            </a:extLst>
          </p:cNvPr>
          <p:cNvPicPr>
            <a:picLocks noChangeAspect="1"/>
          </p:cNvPicPr>
          <p:nvPr userDrawn="1"/>
        </p:nvPicPr>
        <p:blipFill>
          <a:blip r:embed="rId2"/>
          <a:stretch>
            <a:fillRect/>
          </a:stretch>
        </p:blipFill>
        <p:spPr>
          <a:xfrm>
            <a:off x="875687" y="5970145"/>
            <a:ext cx="2463665" cy="440990"/>
          </a:xfrm>
          <a:prstGeom prst="rect">
            <a:avLst/>
          </a:prstGeom>
        </p:spPr>
      </p:pic>
    </p:spTree>
    <p:extLst>
      <p:ext uri="{BB962C8B-B14F-4D97-AF65-F5344CB8AC3E}">
        <p14:creationId xmlns:p14="http://schemas.microsoft.com/office/powerpoint/2010/main" val="189342663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guide id="7" pos="1104">
          <p15:clr>
            <a:srgbClr val="FBAE40"/>
          </p15:clr>
        </p15:guide>
        <p15:guide id="8" pos="16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Copy &amp; Pic/Chart">
    <p:bg>
      <p:bgPr>
        <a:solidFill>
          <a:schemeClr val="accent4"/>
        </a:solidFill>
        <a:effectLst/>
      </p:bgPr>
    </p:bg>
    <p:spTree>
      <p:nvGrpSpPr>
        <p:cNvPr id="1" name=""/>
        <p:cNvGrpSpPr/>
        <p:nvPr/>
      </p:nvGrpSpPr>
      <p:grpSpPr>
        <a:xfrm>
          <a:off x="0" y="0"/>
          <a:ext cx="0" cy="0"/>
          <a:chOff x="0" y="0"/>
          <a:chExt cx="0" cy="0"/>
        </a:xfrm>
      </p:grpSpPr>
      <p:sp>
        <p:nvSpPr>
          <p:cNvPr id="24" name="Black Bar">
            <a:extLst>
              <a:ext uri="{FF2B5EF4-FFF2-40B4-BE49-F238E27FC236}">
                <a16:creationId xmlns:a16="http://schemas.microsoft.com/office/drawing/2014/main" id="{0AE71379-F4D3-D147-9F20-2FE1D74B2D32}"/>
              </a:ext>
            </a:extLst>
          </p:cNvPr>
          <p:cNvSpPr/>
          <p:nvPr userDrawn="1"/>
        </p:nvSpPr>
        <p:spPr>
          <a:xfrm>
            <a:off x="0" y="0"/>
            <a:ext cx="11652812" cy="9081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5" name="Title">
            <a:extLst>
              <a:ext uri="{FF2B5EF4-FFF2-40B4-BE49-F238E27FC236}">
                <a16:creationId xmlns:a16="http://schemas.microsoft.com/office/drawing/2014/main" id="{D4CA7DB8-4B5A-E34E-9870-26F61BD3E47D}"/>
              </a:ext>
            </a:extLst>
          </p:cNvPr>
          <p:cNvSpPr>
            <a:spLocks noGrp="1"/>
          </p:cNvSpPr>
          <p:nvPr>
            <p:ph type="ctrTitle" hasCustomPrompt="1"/>
          </p:nvPr>
        </p:nvSpPr>
        <p:spPr bwMode="blackWhite">
          <a:xfrm>
            <a:off x="986291" y="433782"/>
            <a:ext cx="7988978" cy="512448"/>
          </a:xfrm>
          <a:prstGeom prst="rect">
            <a:avLst/>
          </a:prstGeom>
          <a:noFill/>
          <a:ln w="38100">
            <a:noFill/>
          </a:ln>
        </p:spPr>
        <p:txBody>
          <a:bodyPr wrap="square" lIns="0" tIns="0" rIns="0" bIns="0" anchor="t" anchorCtr="0">
            <a:spAutoFit/>
          </a:bodyPr>
          <a:lstStyle>
            <a:lvl1pPr algn="l">
              <a:defRPr sz="36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36 </a:t>
            </a:r>
            <a:r>
              <a:rPr lang="en-US" dirty="0" err="1"/>
              <a:t>pt</a:t>
            </a:r>
            <a:endParaRPr lang="en-US" dirty="0"/>
          </a:p>
        </p:txBody>
      </p:sp>
      <p:sp>
        <p:nvSpPr>
          <p:cNvPr id="26" name="Subhead">
            <a:extLst>
              <a:ext uri="{FF2B5EF4-FFF2-40B4-BE49-F238E27FC236}">
                <a16:creationId xmlns:a16="http://schemas.microsoft.com/office/drawing/2014/main" id="{1DF492DD-020D-4A41-BFE4-1758A1DC7221}"/>
              </a:ext>
            </a:extLst>
          </p:cNvPr>
          <p:cNvSpPr>
            <a:spLocks noGrp="1"/>
          </p:cNvSpPr>
          <p:nvPr>
            <p:ph type="subTitle" idx="1" hasCustomPrompt="1"/>
          </p:nvPr>
        </p:nvSpPr>
        <p:spPr>
          <a:xfrm>
            <a:off x="986291" y="1341919"/>
            <a:ext cx="7988980" cy="341599"/>
          </a:xfr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22 </a:t>
            </a:r>
            <a:r>
              <a:rPr lang="en-US" dirty="0" err="1"/>
              <a:t>pt</a:t>
            </a:r>
            <a:endParaRPr lang="en-US" dirty="0"/>
          </a:p>
        </p:txBody>
      </p:sp>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986291" y="1920876"/>
            <a:ext cx="4081046" cy="3411537"/>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7093131" y="1920876"/>
            <a:ext cx="4561597" cy="2982913"/>
          </a:xfrm>
          <a:solidFill>
            <a:schemeClr val="accent4"/>
          </a:solidFill>
        </p:spPr>
        <p:txBody>
          <a:bodyPr lIns="0" tIns="0" rIns="0" bIns="0" anchor="ctr" anchorCtr="0"/>
          <a:lstStyle>
            <a:lvl1pPr algn="ctr">
              <a:defRPr b="0" i="0">
                <a:solidFill>
                  <a:schemeClr val="bg1"/>
                </a:solidFill>
                <a:latin typeface="Acumin Pro" panose="020B0504020202020204" pitchFamily="34" charset="77"/>
              </a:defRPr>
            </a:lvl1pPr>
            <a:lvl4pPr marL="685800" indent="0" algn="ctr">
              <a:buNone/>
              <a:defRPr>
                <a:solidFill>
                  <a:schemeClr val="bg1"/>
                </a:solidFill>
              </a:defRPr>
            </a:lvl4pPr>
          </a:lstStyle>
          <a:p>
            <a:pPr lvl="0"/>
            <a:r>
              <a:rPr lang="en-US" dirty="0"/>
              <a:t>Insert picture or chart here</a:t>
            </a:r>
          </a:p>
        </p:txBody>
      </p:sp>
      <p:pic>
        <p:nvPicPr>
          <p:cNvPr id="27" name="Purdue Logo" descr="Purdue Logo">
            <a:extLst>
              <a:ext uri="{FF2B5EF4-FFF2-40B4-BE49-F238E27FC236}">
                <a16:creationId xmlns:a16="http://schemas.microsoft.com/office/drawing/2014/main" id="{723CE360-3CE4-4942-A78A-73D21117C065}"/>
              </a:ext>
            </a:extLst>
          </p:cNvPr>
          <p:cNvPicPr>
            <a:picLocks noChangeAspect="1"/>
          </p:cNvPicPr>
          <p:nvPr userDrawn="1"/>
        </p:nvPicPr>
        <p:blipFill>
          <a:blip r:embed="rId2"/>
          <a:stretch>
            <a:fillRect/>
          </a:stretch>
        </p:blipFill>
        <p:spPr>
          <a:xfrm>
            <a:off x="986291" y="5984087"/>
            <a:ext cx="2463665" cy="440990"/>
          </a:xfrm>
          <a:prstGeom prst="rect">
            <a:avLst/>
          </a:prstGeom>
        </p:spPr>
      </p:pic>
    </p:spTree>
    <p:extLst>
      <p:ext uri="{BB962C8B-B14F-4D97-AF65-F5344CB8AC3E}">
        <p14:creationId xmlns:p14="http://schemas.microsoft.com/office/powerpoint/2010/main" val="210266754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4032">
          <p15:clr>
            <a:srgbClr val="FBAE40"/>
          </p15:clr>
        </p15:guide>
        <p15:guide id="4" pos="7344">
          <p15:clr>
            <a:srgbClr val="FBAE40"/>
          </p15:clr>
        </p15:guide>
        <p15:guide id="5" pos="6848">
          <p15:clr>
            <a:srgbClr val="FBAE40"/>
          </p15:clr>
        </p15:guide>
        <p15:guide id="6" orient="horz" pos="4080">
          <p15:clr>
            <a:srgbClr val="FBAE40"/>
          </p15:clr>
        </p15:guide>
        <p15:guide id="7" pos="1104">
          <p15:clr>
            <a:srgbClr val="FBAE40"/>
          </p15:clr>
        </p15:guide>
        <p15:guide id="8" pos="16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Picture">
    <p:bg>
      <p:bgPr>
        <a:solidFill>
          <a:schemeClr val="accent4"/>
        </a:solidFill>
        <a:effectLst/>
      </p:bgPr>
    </p:bg>
    <p:spTree>
      <p:nvGrpSpPr>
        <p:cNvPr id="1" name=""/>
        <p:cNvGrpSpPr/>
        <p:nvPr/>
      </p:nvGrpSpPr>
      <p:grpSpPr>
        <a:xfrm>
          <a:off x="0" y="0"/>
          <a:ext cx="0" cy="0"/>
          <a:chOff x="0" y="0"/>
          <a:chExt cx="0" cy="0"/>
        </a:xfrm>
      </p:grpSpPr>
      <p:sp>
        <p:nvSpPr>
          <p:cNvPr id="3" name="Photo caption"/>
          <p:cNvSpPr>
            <a:spLocks noGrp="1"/>
          </p:cNvSpPr>
          <p:nvPr>
            <p:ph type="subTitle" idx="1" hasCustomPrompt="1"/>
          </p:nvPr>
        </p:nvSpPr>
        <p:spPr>
          <a:xfrm>
            <a:off x="7301170" y="219206"/>
            <a:ext cx="3574087" cy="1107996"/>
          </a:xfrm>
          <a:noFill/>
        </p:spPr>
        <p:txBody>
          <a:bodyPr wrap="square" lIns="0" tIns="0" rIns="0" bIns="0" anchor="t" anchorCtr="0">
            <a:spAutoFit/>
          </a:bodyPr>
          <a:lstStyle>
            <a:lvl1pPr marL="0" indent="0" algn="l">
              <a:buNone/>
              <a:defRPr sz="1800" b="1" i="0">
                <a:solidFill>
                  <a:schemeClr val="bg1"/>
                </a:solidFill>
                <a:latin typeface="Acumin Pro" panose="020B0504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Brief photo caption. Place in top left or right corner. </a:t>
            </a:r>
            <a:r>
              <a:rPr lang="en-US" dirty="0" err="1"/>
              <a:t>Acumin</a:t>
            </a:r>
            <a:r>
              <a:rPr lang="en-US" dirty="0"/>
              <a:t> Pro Bold 18 pt. Make text black or white for legibility.</a:t>
            </a:r>
          </a:p>
        </p:txBody>
      </p:sp>
      <p:pic>
        <p:nvPicPr>
          <p:cNvPr id="10" name="Purdue Logo" descr="Purdue Logo">
            <a:extLst>
              <a:ext uri="{FF2B5EF4-FFF2-40B4-BE49-F238E27FC236}">
                <a16:creationId xmlns:a16="http://schemas.microsoft.com/office/drawing/2014/main" id="{2650B9D5-9C27-CF45-A770-B91D32934D0E}"/>
              </a:ext>
            </a:extLst>
          </p:cNvPr>
          <p:cNvPicPr>
            <a:picLocks noChangeAspect="1"/>
          </p:cNvPicPr>
          <p:nvPr userDrawn="1"/>
        </p:nvPicPr>
        <p:blipFill>
          <a:blip r:embed="rId2"/>
          <a:stretch>
            <a:fillRect/>
          </a:stretch>
        </p:blipFill>
        <p:spPr>
          <a:xfrm>
            <a:off x="954871" y="5984087"/>
            <a:ext cx="2463665" cy="440990"/>
          </a:xfrm>
          <a:prstGeom prst="rect">
            <a:avLst/>
          </a:prstGeom>
        </p:spPr>
      </p:pic>
    </p:spTree>
    <p:extLst>
      <p:ext uri="{BB962C8B-B14F-4D97-AF65-F5344CB8AC3E}">
        <p14:creationId xmlns:p14="http://schemas.microsoft.com/office/powerpoint/2010/main" val="30609560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Slide - Fact/Highlight">
    <p:bg>
      <p:bgPr>
        <a:solidFill>
          <a:schemeClr val="accent4"/>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p:nvSpPr>
        <p:spPr>
          <a:xfrm>
            <a:off x="1" y="0"/>
            <a:ext cx="12191999" cy="68522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Heading"/>
          <p:cNvSpPr>
            <a:spLocks noGrp="1"/>
          </p:cNvSpPr>
          <p:nvPr>
            <p:ph type="ctrTitle" hasCustomPrompt="1"/>
          </p:nvPr>
        </p:nvSpPr>
        <p:spPr bwMode="blackWhite">
          <a:xfrm>
            <a:off x="2893545" y="1479629"/>
            <a:ext cx="6419331" cy="1210973"/>
          </a:xfrm>
          <a:prstGeom prst="rect">
            <a:avLst/>
          </a:prstGeom>
          <a:noFill/>
          <a:ln w="38100">
            <a:noFill/>
          </a:ln>
        </p:spPr>
        <p:txBody>
          <a:bodyPr wrap="square" lIns="0" tIns="0" rIns="0" bIns="0" anchor="t" anchorCtr="0">
            <a:spAutoFit/>
          </a:bodyPr>
          <a:lstStyle>
            <a:lvl1pPr algn="ctr">
              <a:defRPr sz="8600" b="1" i="0" cap="none" spc="300">
                <a:solidFill>
                  <a:schemeClr val="accent2"/>
                </a:solidFill>
                <a:latin typeface="United Sans Rg Lt" pitchFamily="50" charset="0"/>
              </a:defRPr>
            </a:lvl1pPr>
          </a:lstStyle>
          <a:p>
            <a:r>
              <a:rPr lang="en-US" spc="0" dirty="0">
                <a:latin typeface="United Sans Rg Md" pitchFamily="50" charset="0"/>
              </a:rPr>
              <a:t>123</a:t>
            </a:r>
            <a:endParaRPr lang="en-US" dirty="0"/>
          </a:p>
        </p:txBody>
      </p:sp>
      <p:sp>
        <p:nvSpPr>
          <p:cNvPr id="20" name="Black Bar">
            <a:extLst>
              <a:ext uri="{FF2B5EF4-FFF2-40B4-BE49-F238E27FC236}">
                <a16:creationId xmlns:a16="http://schemas.microsoft.com/office/drawing/2014/main" id="{EACB2F0C-1C3D-CD48-AD13-7B5AD683F7C7}"/>
              </a:ext>
            </a:extLst>
          </p:cNvPr>
          <p:cNvSpPr/>
          <p:nvPr/>
        </p:nvSpPr>
        <p:spPr>
          <a:xfrm>
            <a:off x="2648277" y="2744421"/>
            <a:ext cx="6905456" cy="4409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head"/>
          <p:cNvSpPr>
            <a:spLocks noGrp="1"/>
          </p:cNvSpPr>
          <p:nvPr>
            <p:ph type="subTitle" idx="1" hasCustomPrompt="1"/>
          </p:nvPr>
        </p:nvSpPr>
        <p:spPr>
          <a:xfrm>
            <a:off x="2648276" y="2706475"/>
            <a:ext cx="6895463" cy="553998"/>
          </a:xfrm>
          <a:noFill/>
        </p:spPr>
        <p:txBody>
          <a:bodyPr wrap="square" lIns="0" tIns="0" rIns="0" bIns="0" anchor="t" anchorCtr="0">
            <a:spAutoFit/>
          </a:bodyPr>
          <a:lstStyle>
            <a:lvl1pPr marL="0" indent="0" algn="ctr">
              <a:buNone/>
              <a:defRPr sz="3600" b="1" i="0" spc="300">
                <a:solidFill>
                  <a:schemeClr val="accent4"/>
                </a:solidFill>
                <a:latin typeface="United Sans Cd Md" pitchFamily="50" charset="0"/>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2875268" y="3540352"/>
            <a:ext cx="6678467" cy="1122744"/>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2400" b="0" i="0" normalizeH="0" baseline="0">
                <a:solidFill>
                  <a:schemeClr val="bg1"/>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14" name="Purdue Logo" descr="Purdue Logo">
            <a:extLst>
              <a:ext uri="{FF2B5EF4-FFF2-40B4-BE49-F238E27FC236}">
                <a16:creationId xmlns:a16="http://schemas.microsoft.com/office/drawing/2014/main" id="{65255706-E2B0-E84F-A9B6-28F836971DDF}"/>
              </a:ext>
            </a:extLst>
          </p:cNvPr>
          <p:cNvPicPr>
            <a:picLocks noChangeAspect="1"/>
          </p:cNvPicPr>
          <p:nvPr userDrawn="1"/>
        </p:nvPicPr>
        <p:blipFill>
          <a:blip r:embed="rId2"/>
          <a:stretch>
            <a:fillRect/>
          </a:stretch>
        </p:blipFill>
        <p:spPr>
          <a:xfrm>
            <a:off x="1738642" y="5984087"/>
            <a:ext cx="2463665" cy="440990"/>
          </a:xfrm>
          <a:prstGeom prst="rect">
            <a:avLst/>
          </a:prstGeom>
        </p:spPr>
      </p:pic>
      <p:cxnSp>
        <p:nvCxnSpPr>
          <p:cNvPr id="21" name="Line 1">
            <a:extLst>
              <a:ext uri="{FF2B5EF4-FFF2-40B4-BE49-F238E27FC236}">
                <a16:creationId xmlns:a16="http://schemas.microsoft.com/office/drawing/2014/main" id="{DE31DD2C-32F5-F345-872B-C1CCC72846EE}"/>
              </a:ext>
            </a:extLst>
          </p:cNvPr>
          <p:cNvCxnSpPr/>
          <p:nvPr userDrawn="1"/>
        </p:nvCxnSpPr>
        <p:spPr>
          <a:xfrm>
            <a:off x="1281648" y="5789"/>
            <a:ext cx="0" cy="6464461"/>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Line 2">
            <a:extLst>
              <a:ext uri="{FF2B5EF4-FFF2-40B4-BE49-F238E27FC236}">
                <a16:creationId xmlns:a16="http://schemas.microsoft.com/office/drawing/2014/main" id="{18A2134F-0116-6740-AD2E-82D54002455E}"/>
              </a:ext>
            </a:extLst>
          </p:cNvPr>
          <p:cNvCxnSpPr>
            <a:cxnSpLocks/>
          </p:cNvCxnSpPr>
          <p:nvPr userDrawn="1"/>
        </p:nvCxnSpPr>
        <p:spPr>
          <a:xfrm>
            <a:off x="8724900" y="5735256"/>
            <a:ext cx="0" cy="112274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Line 3">
            <a:extLst>
              <a:ext uri="{FF2B5EF4-FFF2-40B4-BE49-F238E27FC236}">
                <a16:creationId xmlns:a16="http://schemas.microsoft.com/office/drawing/2014/main" id="{7E7A5392-EE7B-7141-B159-172DDE0D6824}"/>
              </a:ext>
            </a:extLst>
          </p:cNvPr>
          <p:cNvCxnSpPr>
            <a:cxnSpLocks/>
          </p:cNvCxnSpPr>
          <p:nvPr userDrawn="1"/>
        </p:nvCxnSpPr>
        <p:spPr>
          <a:xfrm>
            <a:off x="10880901" y="1597306"/>
            <a:ext cx="0" cy="526069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86210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guide id="7" orient="horz" pos="1008">
          <p15:clr>
            <a:srgbClr val="FBAE40"/>
          </p15:clr>
        </p15:guide>
        <p15:guide id="8" orient="horz" pos="1488">
          <p15:clr>
            <a:srgbClr val="FBAE40"/>
          </p15:clr>
        </p15:guide>
        <p15:guide id="9" orient="horz" pos="86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losing Slide">
    <p:bg>
      <p:bgPr>
        <a:solidFill>
          <a:schemeClr val="accent4"/>
        </a:solidFill>
        <a:effectLst/>
      </p:bgPr>
    </p:bg>
    <p:spTree>
      <p:nvGrpSpPr>
        <p:cNvPr id="1" name=""/>
        <p:cNvGrpSpPr/>
        <p:nvPr/>
      </p:nvGrpSpPr>
      <p:grpSpPr>
        <a:xfrm>
          <a:off x="0" y="0"/>
          <a:ext cx="0" cy="0"/>
          <a:chOff x="0" y="0"/>
          <a:chExt cx="0" cy="0"/>
        </a:xfrm>
      </p:grpSpPr>
      <p:sp>
        <p:nvSpPr>
          <p:cNvPr id="20" name="Black Background">
            <a:extLst>
              <a:ext uri="{FF2B5EF4-FFF2-40B4-BE49-F238E27FC236}">
                <a16:creationId xmlns:a16="http://schemas.microsoft.com/office/drawing/2014/main" id="{EACB2F0C-1C3D-CD48-AD13-7B5AD683F7C7}"/>
              </a:ext>
            </a:extLst>
          </p:cNvPr>
          <p:cNvSpPr/>
          <p:nvPr/>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Heading"/>
          <p:cNvSpPr>
            <a:spLocks noGrp="1"/>
          </p:cNvSpPr>
          <p:nvPr>
            <p:ph type="ctrTitle" hasCustomPrompt="1"/>
          </p:nvPr>
        </p:nvSpPr>
        <p:spPr bwMode="blackWhite">
          <a:xfrm>
            <a:off x="2483034" y="1521334"/>
            <a:ext cx="6347458" cy="854080"/>
          </a:xfrm>
          <a:prstGeom prst="rect">
            <a:avLst/>
          </a:prstGeom>
          <a:noFill/>
          <a:ln w="38100">
            <a:noFill/>
          </a:ln>
        </p:spPr>
        <p:txBody>
          <a:bodyPr wrap="square" lIns="0" tIns="0" rIns="0" bIns="0" anchor="t" anchorCtr="0">
            <a:spAutoFit/>
          </a:bodyPr>
          <a:lstStyle>
            <a:lvl1pPr algn="l">
              <a:defRPr sz="6000" b="1" i="1" spc="0">
                <a:solidFill>
                  <a:schemeClr val="tx2"/>
                </a:solidFill>
                <a:latin typeface="Acumin Pro ExtraCondensed" panose="020B0508020202020204" pitchFamily="34" charset="77"/>
              </a:defRPr>
            </a:lvl1pPr>
          </a:lstStyle>
          <a:p>
            <a:r>
              <a:rPr lang="en-US" dirty="0"/>
              <a:t>Thank You</a:t>
            </a:r>
          </a:p>
        </p:txBody>
      </p:sp>
      <p:sp>
        <p:nvSpPr>
          <p:cNvPr id="16" name="Body Text">
            <a:extLst>
              <a:ext uri="{FF2B5EF4-FFF2-40B4-BE49-F238E27FC236}">
                <a16:creationId xmlns:a16="http://schemas.microsoft.com/office/drawing/2014/main" id="{900775FC-E9E4-FF46-A522-92CC39196093}"/>
              </a:ext>
            </a:extLst>
          </p:cNvPr>
          <p:cNvSpPr>
            <a:spLocks noGrp="1"/>
          </p:cNvSpPr>
          <p:nvPr>
            <p:ph type="body" sz="quarter" idx="14" hasCustomPrompt="1"/>
          </p:nvPr>
        </p:nvSpPr>
        <p:spPr>
          <a:xfrm>
            <a:off x="2483032" y="2548210"/>
            <a:ext cx="6347460" cy="880790"/>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1800" b="0" i="0" normalizeH="0" baseline="0">
                <a:solidFill>
                  <a:schemeClr val="accent4"/>
                </a:solidFill>
                <a:latin typeface="Acumin Pro" panose="020B0504020202020204" pitchFamily="34" charset="77"/>
              </a:defRPr>
            </a:lvl1pPr>
          </a:lstStyle>
          <a:p>
            <a:pPr lvl="0"/>
            <a:r>
              <a:rPr lang="en-US" dirty="0"/>
              <a:t>Conclusion, call to action or contact information. </a:t>
            </a:r>
            <a:r>
              <a:rPr lang="en-US" dirty="0" err="1"/>
              <a:t>Acumin</a:t>
            </a:r>
            <a:r>
              <a:rPr lang="en-US" dirty="0"/>
              <a:t> Pro Reg 18 pt. Keep it short with bite-size chunks of information.</a:t>
            </a:r>
          </a:p>
        </p:txBody>
      </p:sp>
      <p:pic>
        <p:nvPicPr>
          <p:cNvPr id="11" name="Purdue Logo" descr="Purdue Logo">
            <a:extLst>
              <a:ext uri="{FF2B5EF4-FFF2-40B4-BE49-F238E27FC236}">
                <a16:creationId xmlns:a16="http://schemas.microsoft.com/office/drawing/2014/main" id="{7D26CD60-C525-9E44-AAFC-774D39C533C6}"/>
              </a:ext>
            </a:extLst>
          </p:cNvPr>
          <p:cNvPicPr>
            <a:picLocks noChangeAspect="1"/>
          </p:cNvPicPr>
          <p:nvPr userDrawn="1"/>
        </p:nvPicPr>
        <p:blipFill>
          <a:blip r:embed="rId2"/>
          <a:stretch>
            <a:fillRect/>
          </a:stretch>
        </p:blipFill>
        <p:spPr>
          <a:xfrm>
            <a:off x="1555978" y="5987945"/>
            <a:ext cx="2459736" cy="440287"/>
          </a:xfrm>
          <a:prstGeom prst="rect">
            <a:avLst/>
          </a:prstGeom>
        </p:spPr>
      </p:pic>
      <p:cxnSp>
        <p:nvCxnSpPr>
          <p:cNvPr id="17" name="Line 1">
            <a:extLst>
              <a:ext uri="{FF2B5EF4-FFF2-40B4-BE49-F238E27FC236}">
                <a16:creationId xmlns:a16="http://schemas.microsoft.com/office/drawing/2014/main" id="{9B9CC658-FCDB-754D-83A8-E72E62847F53}"/>
              </a:ext>
            </a:extLst>
          </p:cNvPr>
          <p:cNvCxnSpPr/>
          <p:nvPr userDrawn="1"/>
        </p:nvCxnSpPr>
        <p:spPr>
          <a:xfrm>
            <a:off x="1281648" y="5789"/>
            <a:ext cx="0" cy="6464461"/>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Line 2">
            <a:extLst>
              <a:ext uri="{FF2B5EF4-FFF2-40B4-BE49-F238E27FC236}">
                <a16:creationId xmlns:a16="http://schemas.microsoft.com/office/drawing/2014/main" id="{52700362-C315-8A41-8A37-D1C4D5A0E238}"/>
              </a:ext>
            </a:extLst>
          </p:cNvPr>
          <p:cNvCxnSpPr>
            <a:cxnSpLocks/>
          </p:cNvCxnSpPr>
          <p:nvPr userDrawn="1"/>
        </p:nvCxnSpPr>
        <p:spPr>
          <a:xfrm>
            <a:off x="8724900" y="5735256"/>
            <a:ext cx="0" cy="112274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Line 3">
            <a:extLst>
              <a:ext uri="{FF2B5EF4-FFF2-40B4-BE49-F238E27FC236}">
                <a16:creationId xmlns:a16="http://schemas.microsoft.com/office/drawing/2014/main" id="{14A431DC-9C67-D94C-982A-8D0C2E3D10D8}"/>
              </a:ext>
            </a:extLst>
          </p:cNvPr>
          <p:cNvCxnSpPr>
            <a:cxnSpLocks/>
          </p:cNvCxnSpPr>
          <p:nvPr userDrawn="1"/>
        </p:nvCxnSpPr>
        <p:spPr>
          <a:xfrm>
            <a:off x="10880901" y="1597306"/>
            <a:ext cx="0" cy="526069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866341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960">
          <p15:clr>
            <a:srgbClr val="FBAE40"/>
          </p15:clr>
        </p15:guide>
        <p15:guide id="4" pos="5952">
          <p15:clr>
            <a:srgbClr val="FBAE40"/>
          </p15:clr>
        </p15:guide>
        <p15:guide id="5" pos="6848">
          <p15:clr>
            <a:srgbClr val="FBAE40"/>
          </p15:clr>
        </p15:guide>
        <p15:guide id="6" orient="horz" pos="4080">
          <p15:clr>
            <a:srgbClr val="FBAE40"/>
          </p15:clr>
        </p15:guide>
        <p15:guide id="7" pos="15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ccessibility Statement">
    <p:bg>
      <p:bgPr>
        <a:solidFill>
          <a:schemeClr val="accent4"/>
        </a:solidFill>
        <a:effectLst/>
      </p:bgPr>
    </p:bg>
    <p:spTree>
      <p:nvGrpSpPr>
        <p:cNvPr id="1" name=""/>
        <p:cNvGrpSpPr/>
        <p:nvPr/>
      </p:nvGrpSpPr>
      <p:grpSpPr>
        <a:xfrm>
          <a:off x="0" y="0"/>
          <a:ext cx="0" cy="0"/>
          <a:chOff x="0" y="0"/>
          <a:chExt cx="0" cy="0"/>
        </a:xfrm>
      </p:grpSpPr>
      <p:sp>
        <p:nvSpPr>
          <p:cNvPr id="11" name="PPT Accessibility">
            <a:extLst>
              <a:ext uri="{FF2B5EF4-FFF2-40B4-BE49-F238E27FC236}">
                <a16:creationId xmlns:a16="http://schemas.microsoft.com/office/drawing/2014/main" id="{7218C6A0-FE47-3C49-9974-F3CABE12FB6E}"/>
              </a:ext>
            </a:extLst>
          </p:cNvPr>
          <p:cNvSpPr txBox="1"/>
          <p:nvPr userDrawn="1"/>
        </p:nvSpPr>
        <p:spPr>
          <a:xfrm>
            <a:off x="1481118" y="1877220"/>
            <a:ext cx="8171677" cy="1661993"/>
          </a:xfrm>
          <a:prstGeom prst="rect">
            <a:avLst/>
          </a:prstGeom>
          <a:noFill/>
        </p:spPr>
        <p:txBody>
          <a:bodyPr wrap="square" lIns="0" tIns="0" rIns="0" bIns="0" rtlCol="0">
            <a:spAutoFit/>
          </a:bodyPr>
          <a:lstStyle/>
          <a:p>
            <a:r>
              <a:rPr lang="en-US" sz="1800" dirty="0">
                <a:solidFill>
                  <a:schemeClr val="bg1"/>
                </a:solidFill>
                <a:effectLst/>
                <a:latin typeface="Acumin Pro" panose="020B0504020202020204" pitchFamily="34" charset="77"/>
              </a:rPr>
              <a:t>Support the Purdue University brand in your presentations by using a brand-friendly template. This template uses an accessible master layout. Please note that some changes </a:t>
            </a:r>
            <a:br>
              <a:rPr lang="en-US" sz="1800" dirty="0">
                <a:solidFill>
                  <a:schemeClr val="bg1"/>
                </a:solidFill>
                <a:effectLst/>
                <a:latin typeface="Acumin Pro" panose="020B0504020202020204" pitchFamily="34" charset="77"/>
              </a:rPr>
            </a:br>
            <a:r>
              <a:rPr lang="en-US" sz="1800" dirty="0">
                <a:solidFill>
                  <a:schemeClr val="bg1"/>
                </a:solidFill>
                <a:effectLst/>
                <a:latin typeface="Acumin Pro" panose="020B0504020202020204" pitchFamily="34" charset="77"/>
              </a:rPr>
              <a:t>to the PowerPoint template could impact accessibility by those with disabilities. Follow the instructions provided by Microsoft Office to ensure that your PowerPoint presentations are accessible to all users:</a:t>
            </a:r>
            <a:endParaRPr lang="en-US" sz="1800" dirty="0">
              <a:solidFill>
                <a:schemeClr val="bg1"/>
              </a:solidFill>
            </a:endParaRPr>
          </a:p>
        </p:txBody>
      </p:sp>
      <p:sp>
        <p:nvSpPr>
          <p:cNvPr id="15" name="PPT Accessibility URL" descr="PPT Accessibility URL">
            <a:extLst>
              <a:ext uri="{FF2B5EF4-FFF2-40B4-BE49-F238E27FC236}">
                <a16:creationId xmlns:a16="http://schemas.microsoft.com/office/drawing/2014/main" id="{BA1A708E-CC6F-5046-B62E-67EF72C8345F}"/>
              </a:ext>
            </a:extLst>
          </p:cNvPr>
          <p:cNvSpPr>
            <a:spLocks noGrp="1"/>
          </p:cNvSpPr>
          <p:nvPr>
            <p:ph type="ctrTitle" hasCustomPrompt="1"/>
          </p:nvPr>
        </p:nvSpPr>
        <p:spPr bwMode="blackWhite">
          <a:xfrm>
            <a:off x="1481117" y="4133385"/>
            <a:ext cx="7687663" cy="498598"/>
          </a:xfrm>
          <a:prstGeom prst="rect">
            <a:avLst/>
          </a:prstGeom>
          <a:noFill/>
          <a:ln w="38100">
            <a:noFill/>
          </a:ln>
        </p:spPr>
        <p:txBody>
          <a:bodyPr wrap="square" lIns="0" tIns="0" rIns="0" bIns="0" anchor="t" anchorCtr="0">
            <a:spAutoFit/>
          </a:bodyPr>
          <a:lstStyle>
            <a:lvl1pPr algn="l">
              <a:defRPr sz="1800" b="0" i="0" cap="none" spc="0">
                <a:solidFill>
                  <a:schemeClr val="bg1"/>
                </a:solidFill>
                <a:latin typeface="Acumin Pro" panose="020B0504020202020204" pitchFamily="34" charset="77"/>
              </a:defRPr>
            </a:lvl1pPr>
          </a:lstStyle>
          <a:p>
            <a:r>
              <a:rPr lang="en-US" dirty="0">
                <a:solidFill>
                  <a:schemeClr val="accent1"/>
                </a:solidFill>
              </a:rPr>
              <a:t>https://</a:t>
            </a:r>
            <a:r>
              <a:rPr lang="en-US" dirty="0" err="1">
                <a:solidFill>
                  <a:schemeClr val="accent1"/>
                </a:solidFill>
              </a:rPr>
              <a:t>support.office.com</a:t>
            </a:r>
            <a:r>
              <a:rPr lang="en-US" dirty="0">
                <a:solidFill>
                  <a:schemeClr val="accent1"/>
                </a:solidFill>
              </a:rPr>
              <a:t>/</a:t>
            </a:r>
            <a:r>
              <a:rPr lang="en-US" dirty="0" err="1">
                <a:solidFill>
                  <a:schemeClr val="accent1"/>
                </a:solidFill>
              </a:rPr>
              <a:t>en</a:t>
            </a:r>
            <a:r>
              <a:rPr lang="en-US" dirty="0">
                <a:solidFill>
                  <a:schemeClr val="accent1"/>
                </a:solidFill>
              </a:rPr>
              <a:t>-us/article/Make-your-PowerPoint-presentations-accessible-6f7772b2-2f33-4bd2-8ca7-dae3b2b3ef25</a:t>
            </a:r>
          </a:p>
        </p:txBody>
      </p:sp>
      <p:pic>
        <p:nvPicPr>
          <p:cNvPr id="31" name="Purdue Logo" descr="Purdue Logo">
            <a:extLst>
              <a:ext uri="{FF2B5EF4-FFF2-40B4-BE49-F238E27FC236}">
                <a16:creationId xmlns:a16="http://schemas.microsoft.com/office/drawing/2014/main" id="{5776162E-C11B-0945-A3D0-13135D39C15E}"/>
              </a:ext>
            </a:extLst>
          </p:cNvPr>
          <p:cNvPicPr>
            <a:picLocks noChangeAspect="1"/>
          </p:cNvPicPr>
          <p:nvPr/>
        </p:nvPicPr>
        <p:blipFill>
          <a:blip r:embed="rId2"/>
          <a:stretch>
            <a:fillRect/>
          </a:stretch>
        </p:blipFill>
        <p:spPr>
          <a:xfrm>
            <a:off x="511824" y="6059043"/>
            <a:ext cx="2544533" cy="341599"/>
          </a:xfrm>
          <a:prstGeom prst="rect">
            <a:avLst/>
          </a:prstGeom>
        </p:spPr>
      </p:pic>
      <p:pic>
        <p:nvPicPr>
          <p:cNvPr id="29" name="Gold Triangle">
            <a:extLst>
              <a:ext uri="{FF2B5EF4-FFF2-40B4-BE49-F238E27FC236}">
                <a16:creationId xmlns:a16="http://schemas.microsoft.com/office/drawing/2014/main" id="{6C3B8210-1510-C644-9CE9-0E6E1BA9961F}"/>
              </a:ext>
            </a:extLst>
          </p:cNvPr>
          <p:cNvPicPr>
            <a:picLocks noChangeAspect="1"/>
          </p:cNvPicPr>
          <p:nvPr/>
        </p:nvPicPr>
        <p:blipFill>
          <a:blip r:embed="rId3"/>
          <a:stretch>
            <a:fillRect/>
          </a:stretch>
        </p:blipFill>
        <p:spPr>
          <a:xfrm>
            <a:off x="9821333" y="0"/>
            <a:ext cx="2370667" cy="6858000"/>
          </a:xfrm>
          <a:prstGeom prst="rect">
            <a:avLst/>
          </a:prstGeom>
        </p:spPr>
      </p:pic>
      <p:sp>
        <p:nvSpPr>
          <p:cNvPr id="19" name="Date">
            <a:extLst>
              <a:ext uri="{FF2B5EF4-FFF2-40B4-BE49-F238E27FC236}">
                <a16:creationId xmlns:a16="http://schemas.microsoft.com/office/drawing/2014/main" id="{AAF94E19-ED71-7845-B4E1-5D3EA4F2593F}"/>
              </a:ext>
            </a:extLst>
          </p:cNvPr>
          <p:cNvSpPr>
            <a:spLocks noGrp="1"/>
          </p:cNvSpPr>
          <p:nvPr>
            <p:ph type="dt" sz="half" idx="10"/>
          </p:nvPr>
        </p:nvSpPr>
        <p:spPr>
          <a:xfrm>
            <a:off x="10032275" y="6202177"/>
            <a:ext cx="1142268" cy="323968"/>
          </a:xfrm>
        </p:spPr>
        <p:txBody>
          <a:bodyPr/>
          <a:lstStyle>
            <a:lvl1pPr>
              <a:defRPr>
                <a:solidFill>
                  <a:schemeClr val="accent4">
                    <a:alpha val="70000"/>
                  </a:schemeClr>
                </a:solidFill>
              </a:defRPr>
            </a:lvl1pPr>
          </a:lstStyle>
          <a:p>
            <a:fld id="{049DC8E1-D369-0F48-9062-BB068AFD07CE}" type="datetime1">
              <a:rPr lang="en-US" smtClean="0"/>
              <a:pPr/>
              <a:t>4/21/2022</a:t>
            </a:fld>
            <a:endParaRPr lang="en-US" dirty="0"/>
          </a:p>
        </p:txBody>
      </p:sp>
      <p:cxnSp>
        <p:nvCxnSpPr>
          <p:cNvPr id="22" name="Line">
            <a:extLst>
              <a:ext uri="{FF2B5EF4-FFF2-40B4-BE49-F238E27FC236}">
                <a16:creationId xmlns:a16="http://schemas.microsoft.com/office/drawing/2014/main" id="{6E05FCF8-5823-9D4D-B7F3-412E5BDD4E01}"/>
              </a:ext>
            </a:extLst>
          </p:cNvPr>
          <p:cNvCxnSpPr>
            <a:cxnSpLocks/>
          </p:cNvCxnSpPr>
          <p:nvPr/>
        </p:nvCxnSpPr>
        <p:spPr>
          <a:xfrm>
            <a:off x="11200667" y="6270568"/>
            <a:ext cx="0" cy="16002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21" name="Slide Number">
            <a:extLst>
              <a:ext uri="{FF2B5EF4-FFF2-40B4-BE49-F238E27FC236}">
                <a16:creationId xmlns:a16="http://schemas.microsoft.com/office/drawing/2014/main" id="{14A543BD-A296-7346-B649-5BA64898AF2C}"/>
              </a:ext>
            </a:extLst>
          </p:cNvPr>
          <p:cNvSpPr>
            <a:spLocks noGrp="1"/>
          </p:cNvSpPr>
          <p:nvPr>
            <p:ph type="sldNum" sz="quarter" idx="12"/>
          </p:nvPr>
        </p:nvSpPr>
        <p:spPr>
          <a:xfrm>
            <a:off x="11217832" y="6181281"/>
            <a:ext cx="487680" cy="365760"/>
          </a:xfrm>
        </p:spPr>
        <p:txBody>
          <a:bodyPr/>
          <a:lstStyle>
            <a:lvl1pPr>
              <a:defRPr>
                <a:solidFill>
                  <a:schemeClr val="accent4"/>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91088630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80">
          <p15:clr>
            <a:srgbClr val="FBAE40"/>
          </p15:clr>
        </p15:guide>
        <p15:guide id="7" pos="264">
          <p15:clr>
            <a:srgbClr val="FBAE40"/>
          </p15:clr>
        </p15:guide>
        <p15:guide id="8" orient="horz" pos="192">
          <p15:clr>
            <a:srgbClr val="FBAE40"/>
          </p15:clr>
        </p15:guide>
        <p15:guide id="9"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accent2"/>
        </a:solidFill>
        <a:effectLst/>
      </p:bgPr>
    </p:bg>
    <p:spTree>
      <p:nvGrpSpPr>
        <p:cNvPr id="1" name=""/>
        <p:cNvGrpSpPr/>
        <p:nvPr/>
      </p:nvGrpSpPr>
      <p:grpSpPr>
        <a:xfrm>
          <a:off x="0" y="0"/>
          <a:ext cx="0" cy="0"/>
          <a:chOff x="0" y="0"/>
          <a:chExt cx="0" cy="0"/>
        </a:xfrm>
      </p:grpSpPr>
      <p:sp>
        <p:nvSpPr>
          <p:cNvPr id="20" name="Gold Background">
            <a:extLst>
              <a:ext uri="{FF2B5EF4-FFF2-40B4-BE49-F238E27FC236}">
                <a16:creationId xmlns:a16="http://schemas.microsoft.com/office/drawing/2014/main" id="{EACB2F0C-1C3D-CD48-AD13-7B5AD683F7C7}"/>
              </a:ext>
            </a:extLst>
          </p:cNvPr>
          <p:cNvSpPr/>
          <p:nvPr/>
        </p:nvSpPr>
        <p:spPr>
          <a:xfrm>
            <a:off x="0" y="0"/>
            <a:ext cx="12192000" cy="685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cNvSpPr>
            <a:spLocks noGrp="1"/>
          </p:cNvSpPr>
          <p:nvPr>
            <p:ph type="ctrTitle" hasCustomPrompt="1"/>
          </p:nvPr>
        </p:nvSpPr>
        <p:spPr bwMode="blackWhite">
          <a:xfrm>
            <a:off x="1488156" y="1626244"/>
            <a:ext cx="7911945" cy="2215991"/>
          </a:xfrm>
          <a:prstGeom prst="rect">
            <a:avLst/>
          </a:prstGeom>
          <a:noFill/>
          <a:ln w="38100">
            <a:noFill/>
          </a:ln>
        </p:spPr>
        <p:txBody>
          <a:bodyPr wrap="square" lIns="0" tIns="0" rIns="0" bIns="0" anchor="t" anchorCtr="0">
            <a:spAutoFit/>
          </a:bodyPr>
          <a:lstStyle>
            <a:lvl1pPr algn="l">
              <a:lnSpc>
                <a:spcPct val="80000"/>
              </a:lnSpc>
              <a:defRPr sz="6000" b="1" i="1" spc="0">
                <a:solidFill>
                  <a:schemeClr val="bg1"/>
                </a:solidFill>
                <a:latin typeface="Acumin Pro ExtraCondensed" panose="020B0508020202020204" pitchFamily="34" charset="77"/>
              </a:defRPr>
            </a:lvl1pPr>
          </a:lstStyle>
          <a:p>
            <a:r>
              <a:rPr lang="en-US" dirty="0"/>
              <a:t>Title Slide </a:t>
            </a:r>
            <a:r>
              <a:rPr lang="en-US" dirty="0" err="1"/>
              <a:t>Acumin</a:t>
            </a:r>
            <a:r>
              <a:rPr lang="en-US" dirty="0"/>
              <a:t> Pro Extra Cond Bold Italic 60</a:t>
            </a:r>
          </a:p>
        </p:txBody>
      </p:sp>
      <p:sp>
        <p:nvSpPr>
          <p:cNvPr id="3" name="Subtitle"/>
          <p:cNvSpPr>
            <a:spLocks noGrp="1"/>
          </p:cNvSpPr>
          <p:nvPr>
            <p:ph type="subTitle" idx="1" hasCustomPrompt="1"/>
          </p:nvPr>
        </p:nvSpPr>
        <p:spPr>
          <a:xfrm>
            <a:off x="1495680" y="3990085"/>
            <a:ext cx="7096269" cy="336015"/>
          </a:xfrm>
          <a:noFill/>
        </p:spPr>
        <p:txBody>
          <a:bodyPr wrap="square" lIns="0" tIns="0" rIns="0" bIns="0" anchor="t" anchorCtr="0">
            <a:spAutoFit/>
          </a:bodyPr>
          <a:lstStyle>
            <a:lvl1pPr marL="0" indent="0" algn="l">
              <a:buNone/>
              <a:defRPr sz="22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a:t>
            </a:r>
            <a:r>
              <a:rPr lang="en-US" dirty="0" err="1"/>
              <a:t>Acumin</a:t>
            </a:r>
            <a:r>
              <a:rPr lang="en-US" dirty="0"/>
              <a:t> Pro Semi Cond Bold 22 </a:t>
            </a:r>
            <a:r>
              <a:rPr lang="en-US" dirty="0" err="1"/>
              <a:t>pt</a:t>
            </a:r>
            <a:endParaRPr lang="en-US" dirty="0"/>
          </a:p>
        </p:txBody>
      </p:sp>
      <p:pic>
        <p:nvPicPr>
          <p:cNvPr id="25" name="Black Triangle">
            <a:extLst>
              <a:ext uri="{FF2B5EF4-FFF2-40B4-BE49-F238E27FC236}">
                <a16:creationId xmlns:a16="http://schemas.microsoft.com/office/drawing/2014/main" id="{B39FD579-3334-AA49-8C7F-768033BE0C6B}"/>
              </a:ext>
            </a:extLst>
          </p:cNvPr>
          <p:cNvPicPr>
            <a:picLocks noChangeAspect="1"/>
          </p:cNvPicPr>
          <p:nvPr/>
        </p:nvPicPr>
        <p:blipFill>
          <a:blip r:embed="rId2"/>
          <a:stretch>
            <a:fillRect/>
          </a:stretch>
        </p:blipFill>
        <p:spPr>
          <a:xfrm>
            <a:off x="9821333" y="0"/>
            <a:ext cx="2370667" cy="6858000"/>
          </a:xfrm>
          <a:prstGeom prst="rect">
            <a:avLst/>
          </a:prstGeom>
        </p:spPr>
      </p:pic>
      <p:sp>
        <p:nvSpPr>
          <p:cNvPr id="7" name="Date"/>
          <p:cNvSpPr>
            <a:spLocks noGrp="1"/>
          </p:cNvSpPr>
          <p:nvPr>
            <p:ph type="dt" sz="half" idx="10"/>
          </p:nvPr>
        </p:nvSpPr>
        <p:spPr/>
        <p:txBody>
          <a:bodyPr/>
          <a:lstStyle>
            <a:lvl1pPr>
              <a:defRPr>
                <a:solidFill>
                  <a:schemeClr val="accent4">
                    <a:alpha val="70000"/>
                  </a:schemeClr>
                </a:solidFill>
              </a:defRPr>
            </a:lvl1pPr>
          </a:lstStyle>
          <a:p>
            <a:fld id="{049DC8E1-D369-0F48-9062-BB068AFD07CE}" type="datetime1">
              <a:rPr lang="en-US" smtClean="0"/>
              <a:pPr/>
              <a:t>4/21/2022</a:t>
            </a:fld>
            <a:endParaRPr lang="en-US" dirty="0"/>
          </a:p>
        </p:txBody>
      </p:sp>
      <p:cxnSp>
        <p:nvCxnSpPr>
          <p:cNvPr id="33" name="Line">
            <a:extLst>
              <a:ext uri="{FF2B5EF4-FFF2-40B4-BE49-F238E27FC236}">
                <a16:creationId xmlns:a16="http://schemas.microsoft.com/office/drawing/2014/main" id="{E61121D3-034C-A148-89AD-C240C1E7F6F7}"/>
              </a:ext>
            </a:extLst>
          </p:cNvPr>
          <p:cNvCxnSpPr>
            <a:cxnSpLocks/>
          </p:cNvCxnSpPr>
          <p:nvPr/>
        </p:nvCxnSpPr>
        <p:spPr>
          <a:xfrm>
            <a:off x="11200667" y="6270568"/>
            <a:ext cx="0" cy="16002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Slide Number"/>
          <p:cNvSpPr>
            <a:spLocks noGrp="1"/>
          </p:cNvSpPr>
          <p:nvPr>
            <p:ph type="sldNum" sz="quarter" idx="12"/>
          </p:nvPr>
        </p:nvSpPr>
        <p:spPr>
          <a:xfrm>
            <a:off x="11214213" y="6181281"/>
            <a:ext cx="487680" cy="365760"/>
          </a:xfrm>
        </p:spPr>
        <p:txBody>
          <a:bodyPr/>
          <a:lstStyle>
            <a:lvl1pPr>
              <a:defRPr>
                <a:solidFill>
                  <a:schemeClr val="accent4"/>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8772188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3960">
          <p15:clr>
            <a:srgbClr val="FBAE40"/>
          </p15:clr>
        </p15:guide>
        <p15:guide id="4" pos="4464">
          <p15:clr>
            <a:srgbClr val="FBAE40"/>
          </p15:clr>
        </p15:guide>
        <p15:guide id="5" pos="5136">
          <p15:clr>
            <a:srgbClr val="FBAE40"/>
          </p15:clr>
        </p15:guide>
        <p15:guide id="6" orient="horz" pos="4080">
          <p15:clr>
            <a:srgbClr val="FBAE40"/>
          </p15:clr>
        </p15:guide>
        <p15:guide id="8" pos="69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141394" y="964692"/>
            <a:ext cx="791700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41394" y="2638046"/>
            <a:ext cx="7917007" cy="31019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44769" y="6227670"/>
            <a:ext cx="1161231" cy="323968"/>
          </a:xfrm>
          <a:prstGeom prst="rect">
            <a:avLst/>
          </a:prstGeom>
        </p:spPr>
        <p:txBody>
          <a:bodyPr vert="horz" lIns="91440" tIns="45720" rIns="91440" bIns="45720" rtlCol="0" anchor="ctr"/>
          <a:lstStyle>
            <a:lvl1pPr algn="r">
              <a:defRPr sz="1000" b="0" i="0">
                <a:solidFill>
                  <a:schemeClr val="tx1">
                    <a:alpha val="70000"/>
                  </a:schemeClr>
                </a:solidFill>
                <a:latin typeface="Acumin Pro" panose="020B0504020202020204" pitchFamily="34" charset="77"/>
              </a:defRPr>
            </a:lvl1pPr>
          </a:lstStyle>
          <a:p>
            <a:fld id="{E0C8DACD-4E35-4E4C-AC75-C3DE50F04E7E}" type="datetime1">
              <a:rPr lang="en-US" smtClean="0"/>
              <a:pPr/>
              <a:t>4/19/2022</a:t>
            </a:fld>
            <a:endParaRPr lang="en-US" dirty="0"/>
          </a:p>
        </p:txBody>
      </p:sp>
      <p:sp>
        <p:nvSpPr>
          <p:cNvPr id="5" name="Footer Placeholder 4"/>
          <p:cNvSpPr>
            <a:spLocks noGrp="1"/>
          </p:cNvSpPr>
          <p:nvPr>
            <p:ph type="ftr" sz="quarter" idx="3"/>
          </p:nvPr>
        </p:nvSpPr>
        <p:spPr>
          <a:xfrm>
            <a:off x="1137845" y="6219163"/>
            <a:ext cx="6075552"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096500" y="6200875"/>
            <a:ext cx="487680" cy="365760"/>
          </a:xfrm>
          <a:prstGeom prst="ellipse">
            <a:avLst/>
          </a:prstGeom>
          <a:noFill/>
        </p:spPr>
        <p:txBody>
          <a:bodyPr vert="horz" lIns="18288" tIns="45720" rIns="18288" bIns="45720" rtlCol="0" anchor="ctr">
            <a:noAutofit/>
          </a:bodyPr>
          <a:lstStyle>
            <a:lvl1pPr algn="ctr">
              <a:defRPr sz="1000" b="1" i="0" spc="0" baseline="0">
                <a:solidFill>
                  <a:schemeClr val="tx1"/>
                </a:solidFill>
                <a:latin typeface="Acumin Pro Semibold" panose="020B0504020202020204" pitchFamily="34" charset="77"/>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42683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4056">
          <p15:clr>
            <a:srgbClr val="F26B43"/>
          </p15:clr>
        </p15:guide>
        <p15:guide id="4" pos="6240">
          <p15:clr>
            <a:srgbClr val="F26B43"/>
          </p15:clr>
        </p15:guide>
        <p15:guide id="5" pos="63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141394" y="964692"/>
            <a:ext cx="791700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41394" y="2638046"/>
            <a:ext cx="7917007" cy="310198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154195" y="6202177"/>
            <a:ext cx="1020348" cy="323968"/>
          </a:xfrm>
          <a:prstGeom prst="rect">
            <a:avLst/>
          </a:prstGeom>
        </p:spPr>
        <p:txBody>
          <a:bodyPr vert="horz" lIns="91440" tIns="45720" rIns="91440" bIns="45720" rtlCol="0" anchor="ctr"/>
          <a:lstStyle>
            <a:lvl1pPr algn="r">
              <a:defRPr sz="1000" b="0" i="0">
                <a:solidFill>
                  <a:schemeClr val="bg1">
                    <a:alpha val="70000"/>
                  </a:schemeClr>
                </a:solidFill>
                <a:latin typeface="Acumin Pro" panose="020B0504020202020204" pitchFamily="34" charset="77"/>
              </a:defRPr>
            </a:lvl1pPr>
          </a:lstStyle>
          <a:p>
            <a:fld id="{E0C8DACD-4E35-4E4C-AC75-C3DE50F04E7E}" type="datetime1">
              <a:rPr lang="en-US" smtClean="0"/>
              <a:pPr/>
              <a:t>4/21/2022</a:t>
            </a:fld>
            <a:endParaRPr lang="en-US" dirty="0"/>
          </a:p>
        </p:txBody>
      </p:sp>
      <p:sp>
        <p:nvSpPr>
          <p:cNvPr id="5" name="Footer Placeholder 4"/>
          <p:cNvSpPr>
            <a:spLocks noGrp="1"/>
          </p:cNvSpPr>
          <p:nvPr>
            <p:ph type="ftr" sz="quarter" idx="3"/>
          </p:nvPr>
        </p:nvSpPr>
        <p:spPr>
          <a:xfrm>
            <a:off x="1137845" y="6219163"/>
            <a:ext cx="6075552"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1299112" y="6181281"/>
            <a:ext cx="487680" cy="365760"/>
          </a:xfrm>
          <a:prstGeom prst="ellipse">
            <a:avLst/>
          </a:prstGeom>
          <a:noFill/>
        </p:spPr>
        <p:txBody>
          <a:bodyPr vert="horz" lIns="18288" tIns="45720" rIns="18288" bIns="45720" rtlCol="0" anchor="ctr">
            <a:noAutofit/>
          </a:bodyPr>
          <a:lstStyle>
            <a:lvl1pPr algn="ctr">
              <a:defRPr sz="1000" b="1" i="0" spc="0" baseline="0">
                <a:solidFill>
                  <a:schemeClr val="bg1"/>
                </a:solidFill>
                <a:latin typeface="Acumin Pro Semibold" panose="020B0504020202020204" pitchFamily="34" charset="77"/>
              </a:defRPr>
            </a:lvl1pPr>
          </a:lstStyle>
          <a:p>
            <a:fld id="{8A7A6979-0714-4377-B894-6BE4C2D6E202}" type="slidenum">
              <a:rPr lang="en-US" smtClean="0"/>
              <a:pPr/>
              <a:t>‹#›</a:t>
            </a:fld>
            <a:endParaRPr lang="en-US" dirty="0"/>
          </a:p>
        </p:txBody>
      </p:sp>
      <p:cxnSp>
        <p:nvCxnSpPr>
          <p:cNvPr id="16" name="Straight Connector 15">
            <a:extLst>
              <a:ext uri="{FF2B5EF4-FFF2-40B4-BE49-F238E27FC236}">
                <a16:creationId xmlns:a16="http://schemas.microsoft.com/office/drawing/2014/main" id="{8DFF833F-712C-324A-8187-5455C581BDBA}"/>
              </a:ext>
            </a:extLst>
          </p:cNvPr>
          <p:cNvCxnSpPr>
            <a:cxnSpLocks/>
          </p:cNvCxnSpPr>
          <p:nvPr/>
        </p:nvCxnSpPr>
        <p:spPr>
          <a:xfrm>
            <a:off x="11200667" y="6270568"/>
            <a:ext cx="0" cy="16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59811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hf hdr="0" ftr="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guide id="3" orient="horz" pos="4056">
          <p15:clr>
            <a:srgbClr val="F26B43"/>
          </p15:clr>
        </p15:guide>
        <p15:guide id="4" orient="horz" pos="393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hyperlink" Target="https://www.purdue.edu/newsroom/purduetoday/releases/2021/Q3/purdue-travel-announces-new-airport-parking-option,-increased-reimbursement-with-use-of-new-proximity-card.html" TargetMode="Externa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purdue.edu/business/sps/preaward/budget_tool.html" TargetMode="External"/><Relationship Id="rId1" Type="http://schemas.openxmlformats.org/officeDocument/2006/relationships/slideLayout" Target="../slideLayouts/slideLayout11.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4EA7F14-B9DE-164B-9F38-47D5668D2586}"/>
              </a:ext>
            </a:extLst>
          </p:cNvPr>
          <p:cNvSpPr>
            <a:spLocks noGrp="1"/>
          </p:cNvSpPr>
          <p:nvPr>
            <p:ph type="ctrTitle"/>
          </p:nvPr>
        </p:nvSpPr>
        <p:spPr>
          <a:xfrm>
            <a:off x="2647199" y="1501742"/>
            <a:ext cx="6801602" cy="1661993"/>
          </a:xfrm>
        </p:spPr>
        <p:txBody>
          <a:bodyPr/>
          <a:lstStyle/>
          <a:p>
            <a:r>
              <a:rPr lang="en-US" dirty="0"/>
              <a:t>Research Productivity</a:t>
            </a:r>
            <a:br>
              <a:rPr lang="en-US" dirty="0"/>
            </a:br>
            <a:endParaRPr lang="en-US" dirty="0"/>
          </a:p>
        </p:txBody>
      </p:sp>
      <p:sp>
        <p:nvSpPr>
          <p:cNvPr id="3" name="Subtitle">
            <a:extLst>
              <a:ext uri="{FF2B5EF4-FFF2-40B4-BE49-F238E27FC236}">
                <a16:creationId xmlns:a16="http://schemas.microsoft.com/office/drawing/2014/main" id="{25E23969-B503-C04E-9B40-020A6AB945EA}"/>
              </a:ext>
            </a:extLst>
          </p:cNvPr>
          <p:cNvSpPr>
            <a:spLocks noGrp="1"/>
          </p:cNvSpPr>
          <p:nvPr>
            <p:ph type="subTitle" idx="1"/>
          </p:nvPr>
        </p:nvSpPr>
        <p:spPr>
          <a:xfrm>
            <a:off x="2647197" y="3937834"/>
            <a:ext cx="6801603" cy="805349"/>
          </a:xfrm>
        </p:spPr>
        <p:txBody>
          <a:bodyPr/>
          <a:lstStyle/>
          <a:p>
            <a:r>
              <a:rPr lang="en-US" dirty="0"/>
              <a:t>Key Areas of Focus</a:t>
            </a:r>
          </a:p>
          <a:p>
            <a:r>
              <a:rPr lang="en-US" dirty="0"/>
              <a:t>April 21, 2022</a:t>
            </a:r>
          </a:p>
        </p:txBody>
      </p:sp>
      <p:sp>
        <p:nvSpPr>
          <p:cNvPr id="4" name="Date">
            <a:extLst>
              <a:ext uri="{FF2B5EF4-FFF2-40B4-BE49-F238E27FC236}">
                <a16:creationId xmlns:a16="http://schemas.microsoft.com/office/drawing/2014/main" id="{7488F1B0-19AE-FE4B-A8CD-0F44AB281CC5}"/>
              </a:ext>
            </a:extLst>
          </p:cNvPr>
          <p:cNvSpPr>
            <a:spLocks noGrp="1"/>
          </p:cNvSpPr>
          <p:nvPr>
            <p:ph type="dt" sz="half" idx="4294967295"/>
          </p:nvPr>
        </p:nvSpPr>
        <p:spPr>
          <a:xfrm>
            <a:off x="8926248" y="6220740"/>
            <a:ext cx="1021891" cy="32396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7A9A36-4EB0-BF46-AE48-7CDA251B954B}" type="datetime1">
              <a:rPr kumimoji="0" lang="en-US" sz="1000" b="0" i="0" u="none" strike="noStrike" kern="1200" cap="none" spc="0" normalizeH="0" baseline="0" noProof="0" smtClean="0">
                <a:ln>
                  <a:noFill/>
                </a:ln>
                <a:solidFill>
                  <a:srgbClr val="000000">
                    <a:alpha val="70000"/>
                  </a:srgbClr>
                </a:solidFill>
                <a:effectLst/>
                <a:uLnTx/>
                <a:uFillTx/>
                <a:latin typeface="Acumin Pro" panose="020B0504020202020204" pitchFamily="34" charset="77"/>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4/19/2022</a:t>
            </a:fld>
            <a:endParaRPr kumimoji="0" lang="en-US" sz="1000" b="0" i="0" u="none" strike="noStrike" kern="1200" cap="none" spc="0" normalizeH="0" baseline="0" noProof="0" dirty="0">
              <a:ln>
                <a:noFill/>
              </a:ln>
              <a:solidFill>
                <a:srgbClr val="000000">
                  <a:alpha val="70000"/>
                </a:srgbClr>
              </a:solidFill>
              <a:effectLst/>
              <a:uLnTx/>
              <a:uFillTx/>
              <a:latin typeface="Acumin Pro" panose="020B0504020202020204" pitchFamily="34" charset="77"/>
              <a:ea typeface="+mn-ea"/>
              <a:cs typeface="+mn-cs"/>
            </a:endParaRPr>
          </a:p>
        </p:txBody>
      </p:sp>
      <p:sp>
        <p:nvSpPr>
          <p:cNvPr id="5" name="Slide Number">
            <a:extLst>
              <a:ext uri="{FF2B5EF4-FFF2-40B4-BE49-F238E27FC236}">
                <a16:creationId xmlns:a16="http://schemas.microsoft.com/office/drawing/2014/main" id="{FFCAA48C-2045-8749-8754-B722B9DB8A5C}"/>
              </a:ext>
            </a:extLst>
          </p:cNvPr>
          <p:cNvSpPr>
            <a:spLocks noGrp="1"/>
          </p:cNvSpPr>
          <p:nvPr>
            <p:ph type="sldNum" sz="quarter" idx="4294967295"/>
          </p:nvPr>
        </p:nvSpPr>
        <p:spPr>
          <a:xfrm>
            <a:off x="10096500" y="6200875"/>
            <a:ext cx="487680" cy="365760"/>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A7A6979-0714-4377-B894-6BE4C2D6E202}" type="slidenum">
              <a:rPr kumimoji="0" lang="en-US" sz="1000" b="1" i="0" u="none" strike="noStrike" kern="1200" cap="none" spc="0" normalizeH="0" baseline="0" noProof="0" smtClean="0">
                <a:ln>
                  <a:noFill/>
                </a:ln>
                <a:solidFill>
                  <a:srgbClr val="000000"/>
                </a:solidFill>
                <a:effectLst/>
                <a:uLnTx/>
                <a:uFillTx/>
                <a:latin typeface="Acumin Pro Semibold" panose="020B0504020202020204" pitchFamily="34" charset="77"/>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000" b="1" i="0" u="none" strike="noStrike" kern="1200" cap="none" spc="0" normalizeH="0" baseline="0" noProof="0" dirty="0">
              <a:ln>
                <a:noFill/>
              </a:ln>
              <a:solidFill>
                <a:srgbClr val="000000"/>
              </a:solidFill>
              <a:effectLst/>
              <a:uLnTx/>
              <a:uFillTx/>
              <a:latin typeface="Acumin Pro Semibold" panose="020B0504020202020204" pitchFamily="34" charset="77"/>
              <a:ea typeface="+mn-ea"/>
              <a:cs typeface="+mn-cs"/>
            </a:endParaRPr>
          </a:p>
        </p:txBody>
      </p:sp>
    </p:spTree>
    <p:extLst>
      <p:ext uri="{BB962C8B-B14F-4D97-AF65-F5344CB8AC3E}">
        <p14:creationId xmlns:p14="http://schemas.microsoft.com/office/powerpoint/2010/main" val="2708108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605481" y="5782962"/>
            <a:ext cx="2730842" cy="679622"/>
          </a:xfrm>
          <a:prstGeom prst="rect">
            <a:avLst/>
          </a:prstGeom>
          <a:solidFill>
            <a:schemeClr val="accent4"/>
          </a:solidFill>
        </p:spPr>
        <p:txBody>
          <a:bodyPr wrap="square" rtlCol="0">
            <a:spAutoFit/>
          </a:bodyPr>
          <a:lstStyle/>
          <a:p>
            <a:endParaRPr lang="en-US" dirty="0"/>
          </a:p>
        </p:txBody>
      </p:sp>
      <p:sp>
        <p:nvSpPr>
          <p:cNvPr id="2" name="Title">
            <a:extLst>
              <a:ext uri="{FF2B5EF4-FFF2-40B4-BE49-F238E27FC236}">
                <a16:creationId xmlns:a16="http://schemas.microsoft.com/office/drawing/2014/main" id="{157B785B-7419-6444-8F7C-456DADFC9CDE}"/>
              </a:ext>
            </a:extLst>
          </p:cNvPr>
          <p:cNvSpPr>
            <a:spLocks noGrp="1"/>
          </p:cNvSpPr>
          <p:nvPr>
            <p:ph type="ctrTitle"/>
          </p:nvPr>
        </p:nvSpPr>
        <p:spPr>
          <a:xfrm>
            <a:off x="875687" y="427746"/>
            <a:ext cx="7988980" cy="360099"/>
          </a:xfrm>
        </p:spPr>
        <p:txBody>
          <a:bodyPr/>
          <a:lstStyle/>
          <a:p>
            <a:r>
              <a:rPr lang="en-US" sz="2600" dirty="0"/>
              <a:t>Research Enterprise Current Landscape</a:t>
            </a:r>
          </a:p>
        </p:txBody>
      </p:sp>
      <p:sp>
        <p:nvSpPr>
          <p:cNvPr id="5" name="Date">
            <a:extLst>
              <a:ext uri="{FF2B5EF4-FFF2-40B4-BE49-F238E27FC236}">
                <a16:creationId xmlns:a16="http://schemas.microsoft.com/office/drawing/2014/main" id="{A89144A8-6334-C146-B40F-BF5885E42CD8}"/>
              </a:ext>
            </a:extLst>
          </p:cNvPr>
          <p:cNvSpPr>
            <a:spLocks noGrp="1"/>
          </p:cNvSpPr>
          <p:nvPr>
            <p:ph type="dt" sz="half" idx="4294967295"/>
          </p:nvPr>
        </p:nvSpPr>
        <p:spPr/>
        <p:txBody>
          <a:bodyPr/>
          <a:lstStyle/>
          <a:p>
            <a:fld id="{E0C8DACD-4E35-4E4C-AC75-C3DE50F04E7E}" type="datetime1">
              <a:rPr lang="en-US" smtClean="0"/>
              <a:pPr/>
              <a:t>4/19/2022</a:t>
            </a:fld>
            <a:endParaRPr lang="en-US" dirty="0"/>
          </a:p>
        </p:txBody>
      </p:sp>
      <p:sp>
        <p:nvSpPr>
          <p:cNvPr id="6" name="Slide Number">
            <a:extLst>
              <a:ext uri="{FF2B5EF4-FFF2-40B4-BE49-F238E27FC236}">
                <a16:creationId xmlns:a16="http://schemas.microsoft.com/office/drawing/2014/main" id="{F12AC305-62D1-0B42-86B3-CE1813F5523B}"/>
              </a:ext>
            </a:extLst>
          </p:cNvPr>
          <p:cNvSpPr>
            <a:spLocks noGrp="1"/>
          </p:cNvSpPr>
          <p:nvPr>
            <p:ph type="sldNum" sz="quarter" idx="4294967295"/>
          </p:nvPr>
        </p:nvSpPr>
        <p:spPr/>
        <p:txBody>
          <a:bodyPr/>
          <a:lstStyle/>
          <a:p>
            <a:fld id="{8A7A6979-0714-4377-B894-6BE4C2D6E202}" type="slidenum">
              <a:rPr lang="en-US" smtClean="0"/>
              <a:pPr/>
              <a:t>2</a:t>
            </a:fld>
            <a:endParaRPr lang="en-US" dirty="0"/>
          </a:p>
        </p:txBody>
      </p:sp>
      <p:sp>
        <p:nvSpPr>
          <p:cNvPr id="12" name="Text Placeholder 3"/>
          <p:cNvSpPr>
            <a:spLocks noGrp="1"/>
          </p:cNvSpPr>
          <p:nvPr>
            <p:ph type="body" sz="quarter" idx="14"/>
          </p:nvPr>
        </p:nvSpPr>
        <p:spPr>
          <a:xfrm>
            <a:off x="959261" y="1274466"/>
            <a:ext cx="10916364" cy="5277171"/>
          </a:xfrm>
          <a:solidFill>
            <a:schemeClr val="accent4"/>
          </a:solidFill>
        </p:spPr>
        <p:txBody>
          <a:bodyPr>
            <a:normAutofit/>
          </a:bodyPr>
          <a:lstStyle/>
          <a:p>
            <a:pPr marL="388620" indent="-342900"/>
            <a:r>
              <a:rPr lang="en-US" sz="2400" kern="0" dirty="0">
                <a:cs typeface="Arial" panose="020B0604020202020204" pitchFamily="34" charset="0"/>
              </a:rPr>
              <a:t>Significant Growth – Proposals, Awards &amp; Expenditures</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Increasing Complexity – Sponsor Mix, Purdue as project lead, new programs, new entities </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Staffing -Turnover/Retention Efforts, Enhanced Skill Sets and the New Dynamics of Remote Work</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Regulatory and Compliance Changes – Enhanced Focus on Reporting, Disclosure and Controls (Foreign Influence)</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Audit and Risk Exposure - Financial, Reputational and Partnerships</a:t>
            </a:r>
          </a:p>
          <a:p>
            <a:pPr marL="514350" lvl="2" indent="0">
              <a:buNone/>
            </a:pPr>
            <a:endParaRPr lang="en-US" sz="1800" kern="0" dirty="0">
              <a:cs typeface="Arial" panose="020B0604020202020204" pitchFamily="34" charset="0"/>
            </a:endParaRPr>
          </a:p>
          <a:p>
            <a:pPr marL="514350" lvl="2" inden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Tree>
    <p:extLst>
      <p:ext uri="{BB962C8B-B14F-4D97-AF65-F5344CB8AC3E}">
        <p14:creationId xmlns:p14="http://schemas.microsoft.com/office/powerpoint/2010/main" val="4000004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605481" y="5782962"/>
            <a:ext cx="2730842" cy="679622"/>
          </a:xfrm>
          <a:prstGeom prst="rect">
            <a:avLst/>
          </a:prstGeom>
          <a:solidFill>
            <a:schemeClr val="accent4"/>
          </a:solidFill>
        </p:spPr>
        <p:txBody>
          <a:bodyPr wrap="square" rtlCol="0">
            <a:spAutoFit/>
          </a:bodyPr>
          <a:lstStyle/>
          <a:p>
            <a:endParaRPr lang="en-US" dirty="0"/>
          </a:p>
        </p:txBody>
      </p:sp>
      <p:sp>
        <p:nvSpPr>
          <p:cNvPr id="2" name="Title">
            <a:extLst>
              <a:ext uri="{FF2B5EF4-FFF2-40B4-BE49-F238E27FC236}">
                <a16:creationId xmlns:a16="http://schemas.microsoft.com/office/drawing/2014/main" id="{157B785B-7419-6444-8F7C-456DADFC9CDE}"/>
              </a:ext>
            </a:extLst>
          </p:cNvPr>
          <p:cNvSpPr>
            <a:spLocks noGrp="1"/>
          </p:cNvSpPr>
          <p:nvPr>
            <p:ph type="ctrTitle"/>
          </p:nvPr>
        </p:nvSpPr>
        <p:spPr>
          <a:xfrm>
            <a:off x="605481" y="402986"/>
            <a:ext cx="9548473" cy="360099"/>
          </a:xfrm>
        </p:spPr>
        <p:txBody>
          <a:bodyPr/>
          <a:lstStyle/>
          <a:p>
            <a:r>
              <a:rPr lang="en-US" sz="2600" dirty="0"/>
              <a:t>Research Productivity Activities Completed (last 2 years)</a:t>
            </a:r>
          </a:p>
        </p:txBody>
      </p:sp>
      <p:sp>
        <p:nvSpPr>
          <p:cNvPr id="5" name="Date">
            <a:extLst>
              <a:ext uri="{FF2B5EF4-FFF2-40B4-BE49-F238E27FC236}">
                <a16:creationId xmlns:a16="http://schemas.microsoft.com/office/drawing/2014/main" id="{A89144A8-6334-C146-B40F-BF5885E42CD8}"/>
              </a:ext>
            </a:extLst>
          </p:cNvPr>
          <p:cNvSpPr>
            <a:spLocks noGrp="1"/>
          </p:cNvSpPr>
          <p:nvPr>
            <p:ph type="dt" sz="half" idx="4294967295"/>
          </p:nvPr>
        </p:nvSpPr>
        <p:spPr/>
        <p:txBody>
          <a:bodyPr/>
          <a:lstStyle/>
          <a:p>
            <a:fld id="{080F2CC6-54A1-4C02-AD30-05C56BBD5133}" type="datetime1">
              <a:rPr lang="en-US" smtClean="0"/>
              <a:t>4/21/2022</a:t>
            </a:fld>
            <a:endParaRPr lang="en-US" dirty="0"/>
          </a:p>
        </p:txBody>
      </p:sp>
      <p:sp>
        <p:nvSpPr>
          <p:cNvPr id="6" name="Slide Number">
            <a:extLst>
              <a:ext uri="{FF2B5EF4-FFF2-40B4-BE49-F238E27FC236}">
                <a16:creationId xmlns:a16="http://schemas.microsoft.com/office/drawing/2014/main" id="{F12AC305-62D1-0B42-86B3-CE1813F5523B}"/>
              </a:ext>
            </a:extLst>
          </p:cNvPr>
          <p:cNvSpPr>
            <a:spLocks noGrp="1"/>
          </p:cNvSpPr>
          <p:nvPr>
            <p:ph type="sldNum" sz="quarter" idx="4294967295"/>
          </p:nvPr>
        </p:nvSpPr>
        <p:spPr/>
        <p:txBody>
          <a:bodyPr/>
          <a:lstStyle/>
          <a:p>
            <a:fld id="{8A7A6979-0714-4377-B894-6BE4C2D6E202}" type="slidenum">
              <a:rPr lang="en-US" smtClean="0"/>
              <a:pPr/>
              <a:t>3</a:t>
            </a:fld>
            <a:endParaRPr lang="en-US" dirty="0"/>
          </a:p>
        </p:txBody>
      </p:sp>
      <p:sp>
        <p:nvSpPr>
          <p:cNvPr id="8" name="Text Placeholder 3"/>
          <p:cNvSpPr txBox="1">
            <a:spLocks/>
          </p:cNvSpPr>
          <p:nvPr/>
        </p:nvSpPr>
        <p:spPr>
          <a:xfrm>
            <a:off x="326376" y="1079643"/>
            <a:ext cx="3578873" cy="2525086"/>
          </a:xfrm>
          <a:prstGeom prst="rect">
            <a:avLst/>
          </a:prstGeom>
          <a:solidFill>
            <a:schemeClr val="accent4"/>
          </a:solidFill>
        </p:spPr>
        <p:txBody>
          <a:bodyPr vert="horz" lIns="0" tIns="0" rIns="0" bIns="0" rtlCol="0">
            <a:normAutofit fontScale="92500" lnSpcReduction="20000"/>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Personnel &amp; Organizational</a:t>
            </a:r>
          </a:p>
          <a:p>
            <a:pPr marL="388620" indent="-342900"/>
            <a:r>
              <a:rPr lang="en-US" sz="1700" b="1" kern="0" dirty="0">
                <a:highlight>
                  <a:srgbClr val="FFFF00"/>
                </a:highlight>
                <a:cs typeface="Arial" panose="020B0604020202020204" pitchFamily="34" charset="0"/>
              </a:rPr>
              <a:t>Workload and Resource Monitoring (+2 FTE in each of Pre-Award, Post-Award, and Contracting)</a:t>
            </a:r>
            <a:endParaRPr lang="en-US" sz="1700" b="1" kern="0" dirty="0">
              <a:solidFill>
                <a:srgbClr val="0066FF"/>
              </a:solidFill>
              <a:highlight>
                <a:srgbClr val="FFFF00"/>
              </a:highlight>
              <a:cs typeface="Arial" panose="020B0604020202020204" pitchFamily="34" charset="0"/>
            </a:endParaRPr>
          </a:p>
          <a:p>
            <a:pPr marL="388620" indent="-342900"/>
            <a:r>
              <a:rPr lang="en-US" sz="1700" kern="0" dirty="0">
                <a:cs typeface="Arial" panose="020B0604020202020204" pitchFamily="34" charset="0"/>
              </a:rPr>
              <a:t>Post Award Reorganization (Functional Areas) </a:t>
            </a:r>
            <a:endParaRPr lang="en-US" sz="1200" kern="0" dirty="0">
              <a:cs typeface="Arial" panose="020B0604020202020204" pitchFamily="34" charset="0"/>
            </a:endParaRPr>
          </a:p>
          <a:p>
            <a:pPr marL="388620" indent="-342900"/>
            <a:r>
              <a:rPr lang="en-US" sz="1700" b="1" kern="0" dirty="0">
                <a:highlight>
                  <a:srgbClr val="FFFF00"/>
                </a:highlight>
                <a:cs typeface="Arial" panose="020B0604020202020204" pitchFamily="34" charset="0"/>
              </a:rPr>
              <a:t>PI Assignment (Same Pre-Award Specialist for 5 or More Proposal Submitters)</a:t>
            </a:r>
            <a:endParaRPr lang="en-US" sz="1200" b="1" kern="0" dirty="0">
              <a:highlight>
                <a:srgbClr val="FFFF00"/>
              </a:highlight>
              <a:cs typeface="Arial" panose="020B0604020202020204" pitchFamily="34" charset="0"/>
            </a:endParaRPr>
          </a:p>
          <a:p>
            <a:pPr marL="45720" indent="0">
              <a:buNone/>
            </a:pPr>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9" name="Text Placeholder 3"/>
          <p:cNvSpPr txBox="1">
            <a:spLocks/>
          </p:cNvSpPr>
          <p:nvPr/>
        </p:nvSpPr>
        <p:spPr>
          <a:xfrm>
            <a:off x="4643650" y="3896152"/>
            <a:ext cx="3142966" cy="2618226"/>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Compliance</a:t>
            </a:r>
          </a:p>
          <a:p>
            <a:pPr marL="388620" indent="-342900"/>
            <a:r>
              <a:rPr lang="en-US" sz="1600" kern="0" dirty="0">
                <a:cs typeface="Arial" panose="020B0604020202020204" pitchFamily="34" charset="0"/>
              </a:rPr>
              <a:t>Current &amp; Pending &amp; Other Support Reporting </a:t>
            </a:r>
            <a:endParaRPr lang="en-US" sz="1100" kern="0" dirty="0">
              <a:cs typeface="Arial" panose="020B0604020202020204" pitchFamily="34" charset="0"/>
            </a:endParaRPr>
          </a:p>
          <a:p>
            <a:pPr marL="388620" indent="-342900"/>
            <a:r>
              <a:rPr lang="en-US" sz="1600" kern="0" dirty="0">
                <a:cs typeface="Arial" panose="020B0604020202020204" pitchFamily="34" charset="0"/>
              </a:rPr>
              <a:t>Foreign Gifts and Contracts (Federal Compliance) </a:t>
            </a:r>
            <a:endParaRPr lang="en-US" sz="1100" kern="0" dirty="0">
              <a:cs typeface="Arial" panose="020B0604020202020204" pitchFamily="34" charset="0"/>
            </a:endParaRPr>
          </a:p>
          <a:p>
            <a:pPr marL="388620" indent="-342900"/>
            <a:r>
              <a:rPr lang="en-US" sz="1600" kern="0" dirty="0">
                <a:cs typeface="Arial" panose="020B0604020202020204" pitchFamily="34" charset="0"/>
              </a:rPr>
              <a:t>Export Controls Fischer Review </a:t>
            </a:r>
            <a:endParaRPr lang="en-US" sz="1100" kern="0" dirty="0">
              <a:cs typeface="Arial" panose="020B0604020202020204" pitchFamily="34" charset="0"/>
            </a:endParaRP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10" name="Text Placeholder 3"/>
          <p:cNvSpPr txBox="1">
            <a:spLocks/>
          </p:cNvSpPr>
          <p:nvPr/>
        </p:nvSpPr>
        <p:spPr>
          <a:xfrm>
            <a:off x="326376" y="3896152"/>
            <a:ext cx="3578873" cy="2275009"/>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highlight>
                  <a:srgbClr val="FFFF00"/>
                </a:highlight>
                <a:cs typeface="Arial" panose="020B0604020202020204" pitchFamily="34" charset="0"/>
              </a:rPr>
              <a:t>Training &amp; Communication</a:t>
            </a:r>
          </a:p>
          <a:p>
            <a:pPr marL="388620" indent="-342900"/>
            <a:r>
              <a:rPr lang="en-US" sz="1600" b="1" kern="0" dirty="0">
                <a:highlight>
                  <a:srgbClr val="FFFF00"/>
                </a:highlight>
                <a:cs typeface="Arial" panose="020B0604020202020204" pitchFamily="34" charset="0"/>
              </a:rPr>
              <a:t>Life-Cycle of Account Training</a:t>
            </a:r>
            <a:endParaRPr lang="en-US" sz="1100" b="1" kern="0" dirty="0">
              <a:highlight>
                <a:srgbClr val="FFFF00"/>
              </a:highlight>
              <a:cs typeface="Arial" panose="020B0604020202020204" pitchFamily="34" charset="0"/>
            </a:endParaRPr>
          </a:p>
          <a:p>
            <a:pPr marL="388620" indent="-342900"/>
            <a:r>
              <a:rPr lang="en-US" sz="1600" kern="0" dirty="0">
                <a:cs typeface="Arial" panose="020B0604020202020204" pitchFamily="34" charset="0"/>
              </a:rPr>
              <a:t>Internal Controls Reference Document </a:t>
            </a:r>
            <a:endParaRPr lang="en-US" sz="1100" kern="0" dirty="0">
              <a:cs typeface="Arial" panose="020B0604020202020204" pitchFamily="34" charset="0"/>
            </a:endParaRPr>
          </a:p>
          <a:p>
            <a:pPr marL="388620" indent="-342900"/>
            <a:r>
              <a:rPr lang="en-US" sz="1600" b="1" kern="0" dirty="0">
                <a:highlight>
                  <a:srgbClr val="FFFF00"/>
                </a:highlight>
                <a:cs typeface="Arial" panose="020B0604020202020204" pitchFamily="34" charset="0"/>
              </a:rPr>
              <a:t>Continuous Feedback Surveys  (CoE Business Office Staff &amp; SPS Staff)</a:t>
            </a:r>
            <a:endParaRPr lang="en-US" sz="1100" b="1" kern="0" dirty="0">
              <a:highlight>
                <a:srgbClr val="FFFF00"/>
              </a:highlight>
              <a:cs typeface="Arial" panose="020B0604020202020204" pitchFamily="34" charset="0"/>
            </a:endParaRP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11" name="Text Placeholder 3"/>
          <p:cNvSpPr txBox="1">
            <a:spLocks/>
          </p:cNvSpPr>
          <p:nvPr/>
        </p:nvSpPr>
        <p:spPr>
          <a:xfrm>
            <a:off x="4578097" y="1079643"/>
            <a:ext cx="3142966" cy="2349357"/>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Business Processes </a:t>
            </a:r>
          </a:p>
          <a:p>
            <a:pPr marL="388620" indent="-342900"/>
            <a:r>
              <a:rPr lang="en-US" sz="1600" kern="0" dirty="0">
                <a:cs typeface="Arial" panose="020B0604020202020204" pitchFamily="34" charset="0"/>
              </a:rPr>
              <a:t>PARI Phase I</a:t>
            </a:r>
          </a:p>
          <a:p>
            <a:pPr marL="388620" indent="-342900"/>
            <a:r>
              <a:rPr lang="en-US" sz="1600" b="1" kern="0" dirty="0">
                <a:highlight>
                  <a:srgbClr val="FFFF00"/>
                </a:highlight>
                <a:cs typeface="Arial" panose="020B0604020202020204" pitchFamily="34" charset="0"/>
              </a:rPr>
              <a:t>Travel/Procurement Improvements – travel card, cost compare and airport parking</a:t>
            </a:r>
            <a:endParaRPr lang="en-US" sz="1100" b="1" kern="0" dirty="0">
              <a:highlight>
                <a:srgbClr val="FFFF00"/>
              </a:highlight>
              <a:cs typeface="Arial" panose="020B0604020202020204" pitchFamily="34" charset="0"/>
            </a:endParaRPr>
          </a:p>
          <a:p>
            <a:pPr marL="388620" indent="-342900"/>
            <a:r>
              <a:rPr lang="en-US" sz="1600" b="1" kern="0" dirty="0">
                <a:highlight>
                  <a:srgbClr val="FFFF00"/>
                </a:highlight>
                <a:cs typeface="Arial" panose="020B0604020202020204" pitchFamily="34" charset="0"/>
              </a:rPr>
              <a:t>Contract templates and NDA processing</a:t>
            </a:r>
            <a:endParaRPr lang="en-US" sz="1100" b="1" kern="0" dirty="0">
              <a:highlight>
                <a:srgbClr val="FFFF00"/>
              </a:highlight>
              <a:cs typeface="Arial" panose="020B0604020202020204" pitchFamily="34" charset="0"/>
            </a:endParaRP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1943100" lvl="8" indent="-342900"/>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13" name="Text Placeholder 3"/>
          <p:cNvSpPr txBox="1">
            <a:spLocks/>
          </p:cNvSpPr>
          <p:nvPr/>
        </p:nvSpPr>
        <p:spPr>
          <a:xfrm>
            <a:off x="8525017" y="1079643"/>
            <a:ext cx="3142966" cy="2349357"/>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Systems &amp; Tools</a:t>
            </a:r>
            <a:r>
              <a:rPr lang="en-US" sz="2000" b="1" kern="0" dirty="0">
                <a:cs typeface="Arial" panose="020B0604020202020204" pitchFamily="34" charset="0"/>
              </a:rPr>
              <a:t> </a:t>
            </a:r>
          </a:p>
          <a:p>
            <a:pPr marL="388620" indent="-342900"/>
            <a:r>
              <a:rPr lang="en-US" sz="1600" b="1" kern="0" dirty="0">
                <a:highlight>
                  <a:srgbClr val="FFFF00"/>
                </a:highlight>
                <a:cs typeface="Arial" panose="020B0604020202020204" pitchFamily="34" charset="0"/>
              </a:rPr>
              <a:t>Budget Spreadsheet Tool</a:t>
            </a:r>
            <a:endParaRPr lang="en-US" sz="1100" b="1" kern="0" dirty="0">
              <a:highlight>
                <a:srgbClr val="FFFF00"/>
              </a:highlight>
              <a:cs typeface="Arial" panose="020B0604020202020204" pitchFamily="34" charset="0"/>
            </a:endParaRPr>
          </a:p>
          <a:p>
            <a:pPr marL="388620" indent="-342900"/>
            <a:r>
              <a:rPr lang="en-US" sz="1600" kern="0" dirty="0">
                <a:cs typeface="Arial" panose="020B0604020202020204" pitchFamily="34" charset="0"/>
              </a:rPr>
              <a:t>AIMS Enhancements </a:t>
            </a:r>
            <a:endParaRPr lang="en-US" sz="1100" kern="0" dirty="0">
              <a:cs typeface="Arial" panose="020B0604020202020204" pitchFamily="34" charset="0"/>
            </a:endParaRPr>
          </a:p>
          <a:p>
            <a:pPr marL="388620" indent="-342900"/>
            <a:r>
              <a:rPr lang="en-US" sz="1600" kern="0" dirty="0">
                <a:cs typeface="Arial" panose="020B0604020202020204" pitchFamily="34" charset="0"/>
              </a:rPr>
              <a:t>SEEMLESS Enhancements</a:t>
            </a:r>
            <a:endParaRPr lang="en-US" sz="1800" kern="0" dirty="0">
              <a:cs typeface="Arial" panose="020B0604020202020204" pitchFamily="34" charset="0"/>
            </a:endParaRPr>
          </a:p>
        </p:txBody>
      </p:sp>
      <p:sp>
        <p:nvSpPr>
          <p:cNvPr id="14" name="Text Placeholder 3"/>
          <p:cNvSpPr txBox="1">
            <a:spLocks/>
          </p:cNvSpPr>
          <p:nvPr/>
        </p:nvSpPr>
        <p:spPr>
          <a:xfrm>
            <a:off x="8525017" y="3896152"/>
            <a:ext cx="3142966" cy="2275009"/>
          </a:xfrm>
          <a:prstGeom prst="rect">
            <a:avLst/>
          </a:prstGeom>
          <a:solidFill>
            <a:schemeClr val="accent4"/>
          </a:solidFill>
        </p:spPr>
        <p:txBody>
          <a:bodyPr vert="horz" lIns="0" tIns="0" rIns="0" bIns="0" rtlCol="0">
            <a:normAutofit lnSpcReduction="10000"/>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Competitiveness</a:t>
            </a:r>
          </a:p>
          <a:p>
            <a:pPr marL="388620" indent="-342900"/>
            <a:r>
              <a:rPr lang="en-US" sz="1600" kern="0" dirty="0">
                <a:cs typeface="Arial" panose="020B0604020202020204" pitchFamily="34" charset="0"/>
              </a:rPr>
              <a:t>Growth of Proposals, Awards, and Expenditures </a:t>
            </a:r>
          </a:p>
          <a:p>
            <a:pPr marL="388620" indent="-342900"/>
            <a:r>
              <a:rPr lang="en-US" sz="1600" kern="0" dirty="0">
                <a:cs typeface="Arial" panose="020B0604020202020204" pitchFamily="34" charset="0"/>
              </a:rPr>
              <a:t>HERD - Incorporated BPR Enhancements</a:t>
            </a:r>
          </a:p>
          <a:p>
            <a:pPr marL="388620" indent="-342900"/>
            <a:r>
              <a:rPr lang="en-US" sz="1600" kern="0" dirty="0">
                <a:cs typeface="Arial" panose="020B0604020202020204" pitchFamily="34" charset="0"/>
              </a:rPr>
              <a:t>Partnerships (Master Agreements, National Security, New Programs)</a:t>
            </a: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Tree>
    <p:extLst>
      <p:ext uri="{BB962C8B-B14F-4D97-AF65-F5344CB8AC3E}">
        <p14:creationId xmlns:p14="http://schemas.microsoft.com/office/powerpoint/2010/main" val="221952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605481" y="5782962"/>
            <a:ext cx="2730842" cy="679622"/>
          </a:xfrm>
          <a:prstGeom prst="rect">
            <a:avLst/>
          </a:prstGeom>
          <a:solidFill>
            <a:schemeClr val="accent4"/>
          </a:solidFill>
        </p:spPr>
        <p:txBody>
          <a:bodyPr wrap="square" rtlCol="0">
            <a:spAutoFit/>
          </a:bodyPr>
          <a:lstStyle/>
          <a:p>
            <a:endParaRPr lang="en-US" dirty="0"/>
          </a:p>
        </p:txBody>
      </p:sp>
      <p:sp>
        <p:nvSpPr>
          <p:cNvPr id="2" name="Title">
            <a:extLst>
              <a:ext uri="{FF2B5EF4-FFF2-40B4-BE49-F238E27FC236}">
                <a16:creationId xmlns:a16="http://schemas.microsoft.com/office/drawing/2014/main" id="{157B785B-7419-6444-8F7C-456DADFC9CDE}"/>
              </a:ext>
            </a:extLst>
          </p:cNvPr>
          <p:cNvSpPr>
            <a:spLocks noGrp="1"/>
          </p:cNvSpPr>
          <p:nvPr>
            <p:ph type="ctrTitle"/>
          </p:nvPr>
        </p:nvSpPr>
        <p:spPr>
          <a:xfrm>
            <a:off x="126079" y="306362"/>
            <a:ext cx="11942096" cy="360099"/>
          </a:xfrm>
        </p:spPr>
        <p:txBody>
          <a:bodyPr/>
          <a:lstStyle/>
          <a:p>
            <a:r>
              <a:rPr lang="en-US" sz="2600" dirty="0"/>
              <a:t>Research Productivity Activities Work In-Progress (recent/active/future)</a:t>
            </a:r>
          </a:p>
        </p:txBody>
      </p:sp>
      <p:sp>
        <p:nvSpPr>
          <p:cNvPr id="5" name="Date">
            <a:extLst>
              <a:ext uri="{FF2B5EF4-FFF2-40B4-BE49-F238E27FC236}">
                <a16:creationId xmlns:a16="http://schemas.microsoft.com/office/drawing/2014/main" id="{A89144A8-6334-C146-B40F-BF5885E42CD8}"/>
              </a:ext>
            </a:extLst>
          </p:cNvPr>
          <p:cNvSpPr>
            <a:spLocks noGrp="1"/>
          </p:cNvSpPr>
          <p:nvPr>
            <p:ph type="dt" sz="half" idx="4294967295"/>
          </p:nvPr>
        </p:nvSpPr>
        <p:spPr/>
        <p:txBody>
          <a:bodyPr/>
          <a:lstStyle/>
          <a:p>
            <a:fld id="{33FC8ED1-3F25-4BF9-AC4A-E078DF834625}" type="datetime1">
              <a:rPr lang="en-US" smtClean="0"/>
              <a:t>4/21/2022</a:t>
            </a:fld>
            <a:endParaRPr lang="en-US" dirty="0"/>
          </a:p>
        </p:txBody>
      </p:sp>
      <p:sp>
        <p:nvSpPr>
          <p:cNvPr id="6" name="Slide Number">
            <a:extLst>
              <a:ext uri="{FF2B5EF4-FFF2-40B4-BE49-F238E27FC236}">
                <a16:creationId xmlns:a16="http://schemas.microsoft.com/office/drawing/2014/main" id="{F12AC305-62D1-0B42-86B3-CE1813F5523B}"/>
              </a:ext>
            </a:extLst>
          </p:cNvPr>
          <p:cNvSpPr>
            <a:spLocks noGrp="1"/>
          </p:cNvSpPr>
          <p:nvPr>
            <p:ph type="sldNum" sz="quarter" idx="4294967295"/>
          </p:nvPr>
        </p:nvSpPr>
        <p:spPr/>
        <p:txBody>
          <a:bodyPr/>
          <a:lstStyle/>
          <a:p>
            <a:fld id="{8A7A6979-0714-4377-B894-6BE4C2D6E202}" type="slidenum">
              <a:rPr lang="en-US" smtClean="0"/>
              <a:pPr/>
              <a:t>4</a:t>
            </a:fld>
            <a:endParaRPr lang="en-US" dirty="0"/>
          </a:p>
        </p:txBody>
      </p:sp>
      <p:sp>
        <p:nvSpPr>
          <p:cNvPr id="12" name="Text Placeholder 3"/>
          <p:cNvSpPr>
            <a:spLocks noGrp="1"/>
          </p:cNvSpPr>
          <p:nvPr>
            <p:ph type="body" sz="quarter" idx="14"/>
          </p:nvPr>
        </p:nvSpPr>
        <p:spPr>
          <a:xfrm>
            <a:off x="326377" y="1079643"/>
            <a:ext cx="3322258" cy="2275009"/>
          </a:xfrm>
          <a:solidFill>
            <a:schemeClr val="accent4"/>
          </a:solidFill>
        </p:spPr>
        <p:txBody>
          <a:bodyPr>
            <a:normAutofit fontScale="92500"/>
          </a:bodyPr>
          <a:lstStyle/>
          <a:p>
            <a:pPr marL="45720" indent="0" algn="ctr">
              <a:buNone/>
            </a:pPr>
            <a:r>
              <a:rPr lang="en-US" sz="2000" b="1" u="sng" kern="0" dirty="0">
                <a:cs typeface="Arial" panose="020B0604020202020204" pitchFamily="34" charset="0"/>
              </a:rPr>
              <a:t>Personnel &amp; Organizational</a:t>
            </a:r>
          </a:p>
          <a:p>
            <a:pPr marL="388620" indent="-342900"/>
            <a:r>
              <a:rPr lang="en-US" sz="1600" kern="0" dirty="0">
                <a:cs typeface="Arial" panose="020B0604020202020204" pitchFamily="34" charset="0"/>
              </a:rPr>
              <a:t>ISS – SME network </a:t>
            </a:r>
            <a:endParaRPr lang="en-US" sz="1100" kern="0" dirty="0">
              <a:cs typeface="Arial" panose="020B0604020202020204" pitchFamily="34" charset="0"/>
            </a:endParaRPr>
          </a:p>
          <a:p>
            <a:pPr marL="388620" indent="-342900"/>
            <a:r>
              <a:rPr lang="en-US" sz="1600" b="1" kern="0" dirty="0">
                <a:highlight>
                  <a:srgbClr val="FFFF00"/>
                </a:highlight>
                <a:cs typeface="Arial" panose="020B0604020202020204" pitchFamily="34" charset="0"/>
              </a:rPr>
              <a:t>Addressing Turnover through Job Family Structure Project  and Market Salary Adjustments</a:t>
            </a:r>
          </a:p>
          <a:p>
            <a:pPr marL="388620" indent="-342900"/>
            <a:r>
              <a:rPr lang="en-US" sz="1600" b="1" kern="0" dirty="0">
                <a:highlight>
                  <a:srgbClr val="FFFF00"/>
                </a:highlight>
                <a:cs typeface="Arial" panose="020B0604020202020204" pitchFamily="34" charset="0"/>
              </a:rPr>
              <a:t>Load balancing through the Job Family Structure and internally within CoE finance staff</a:t>
            </a:r>
            <a:endParaRPr lang="en-US" sz="1100" b="1" kern="0" dirty="0">
              <a:solidFill>
                <a:srgbClr val="0066FF"/>
              </a:solidFill>
              <a:highlight>
                <a:srgbClr val="FFFF00"/>
              </a:highlight>
              <a:cs typeface="Arial" panose="020B0604020202020204" pitchFamily="34" charset="0"/>
            </a:endParaRPr>
          </a:p>
          <a:p>
            <a:pPr marL="388620" indent="-342900"/>
            <a:endParaRPr lang="en-US" sz="1600" kern="0" dirty="0">
              <a:cs typeface="Arial" panose="020B0604020202020204" pitchFamily="34" charset="0"/>
            </a:endParaRPr>
          </a:p>
          <a:p>
            <a:pPr marL="514350" lvl="2" inden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7" name="Text Placeholder 3"/>
          <p:cNvSpPr txBox="1">
            <a:spLocks/>
          </p:cNvSpPr>
          <p:nvPr/>
        </p:nvSpPr>
        <p:spPr>
          <a:xfrm>
            <a:off x="4602083" y="3582649"/>
            <a:ext cx="3503692" cy="2645021"/>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Compliance</a:t>
            </a:r>
          </a:p>
          <a:p>
            <a:pPr marL="388620" indent="-342900"/>
            <a:r>
              <a:rPr lang="en-US" sz="1600" kern="0" dirty="0">
                <a:cs typeface="Arial" panose="020B0604020202020204" pitchFamily="34" charset="0"/>
              </a:rPr>
              <a:t>NSPM–33 Implementation – agency harmonization or reporting requirements </a:t>
            </a:r>
            <a:endParaRPr lang="en-US" sz="1100" kern="0" dirty="0">
              <a:solidFill>
                <a:srgbClr val="0066FF"/>
              </a:solidFill>
              <a:cs typeface="Arial" panose="020B0604020202020204" pitchFamily="34" charset="0"/>
            </a:endParaRPr>
          </a:p>
          <a:p>
            <a:pPr marL="388620" indent="-342900"/>
            <a:r>
              <a:rPr lang="en-US" sz="1600" kern="0" dirty="0">
                <a:cs typeface="Arial" panose="020B0604020202020204" pitchFamily="34" charset="0"/>
              </a:rPr>
              <a:t>Foreign Gifts and Contracts (New State Guidelines) </a:t>
            </a:r>
            <a:endParaRPr lang="en-US" sz="1100" kern="0" dirty="0">
              <a:cs typeface="Arial" panose="020B0604020202020204" pitchFamily="34" charset="0"/>
            </a:endParaRPr>
          </a:p>
          <a:p>
            <a:pPr marL="388620" indent="-342900"/>
            <a:r>
              <a:rPr lang="en-US" sz="1600" kern="0" dirty="0">
                <a:cs typeface="Arial" panose="020B0604020202020204" pitchFamily="34" charset="0"/>
              </a:rPr>
              <a:t>Export Control Process Changes (based on Fischer Report) </a:t>
            </a:r>
            <a:endParaRPr lang="en-US" sz="1100" kern="0" dirty="0">
              <a:cs typeface="Arial" panose="020B0604020202020204" pitchFamily="34" charset="0"/>
            </a:endParaRP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8" name="Text Placeholder 3"/>
          <p:cNvSpPr txBox="1">
            <a:spLocks/>
          </p:cNvSpPr>
          <p:nvPr/>
        </p:nvSpPr>
        <p:spPr>
          <a:xfrm>
            <a:off x="326376" y="3582648"/>
            <a:ext cx="3750323" cy="2503004"/>
          </a:xfrm>
          <a:prstGeom prst="rect">
            <a:avLst/>
          </a:prstGeom>
          <a:solidFill>
            <a:schemeClr val="accent4"/>
          </a:solidFill>
        </p:spPr>
        <p:txBody>
          <a:bodyPr vert="horz" lIns="0" tIns="0" rIns="0" bIns="0" rtlCol="0">
            <a:normAutofit fontScale="85000" lnSpcReduction="10000"/>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Training &amp; Communication</a:t>
            </a:r>
          </a:p>
          <a:p>
            <a:pPr marL="388620" indent="-342900"/>
            <a:r>
              <a:rPr lang="en-US" b="1" kern="0" dirty="0">
                <a:highlight>
                  <a:srgbClr val="FFFF00"/>
                </a:highlight>
                <a:cs typeface="Arial" panose="020B0604020202020204" pitchFamily="34" charset="0"/>
              </a:rPr>
              <a:t>Enhanced Training Effort and Focus</a:t>
            </a:r>
            <a:endParaRPr lang="en-US" b="1" kern="0" dirty="0">
              <a:solidFill>
                <a:srgbClr val="0066FF"/>
              </a:solidFill>
              <a:highlight>
                <a:srgbClr val="FFFF00"/>
              </a:highlight>
              <a:cs typeface="Arial" panose="020B0604020202020204" pitchFamily="34" charset="0"/>
            </a:endParaRPr>
          </a:p>
          <a:p>
            <a:pPr marL="388620" indent="-342900"/>
            <a:r>
              <a:rPr lang="en-US" b="1" kern="0" dirty="0">
                <a:highlight>
                  <a:srgbClr val="FFFF00"/>
                </a:highlight>
                <a:cs typeface="Arial" panose="020B0604020202020204" pitchFamily="34" charset="0"/>
              </a:rPr>
              <a:t>Improved Communication Methods and Channels </a:t>
            </a:r>
          </a:p>
          <a:p>
            <a:pPr marL="571500" lvl="1" indent="-342900"/>
            <a:r>
              <a:rPr lang="en-US" sz="1500" b="1" kern="0" dirty="0">
                <a:solidFill>
                  <a:schemeClr val="bg1"/>
                </a:solidFill>
                <a:highlight>
                  <a:srgbClr val="FFFF00"/>
                </a:highlight>
                <a:cs typeface="Arial" panose="020B0604020202020204" pitchFamily="34" charset="0"/>
              </a:rPr>
              <a:t>MS Teams Chat/Call links in all CoE Finance Staff email signature blocks</a:t>
            </a:r>
          </a:p>
          <a:p>
            <a:pPr marL="571500" lvl="1" indent="-342900"/>
            <a:r>
              <a:rPr lang="en-US" sz="1500" b="1" kern="0" dirty="0">
                <a:solidFill>
                  <a:schemeClr val="bg1"/>
                </a:solidFill>
                <a:highlight>
                  <a:srgbClr val="FFFF00"/>
                </a:highlight>
                <a:cs typeface="Arial" panose="020B0604020202020204" pitchFamily="34" charset="0"/>
              </a:rPr>
              <a:t>Active phone numbers for all CoE Finance Staff</a:t>
            </a:r>
          </a:p>
          <a:p>
            <a:pPr marL="388620" indent="-342900"/>
            <a:r>
              <a:rPr lang="en-US" kern="0" dirty="0">
                <a:cs typeface="Arial" panose="020B0604020202020204" pitchFamily="34" charset="0"/>
              </a:rPr>
              <a:t>Targeted Faculty Oriented Training/Information Exchange</a:t>
            </a:r>
            <a:endParaRPr lang="en-US" sz="1300" kern="0" dirty="0">
              <a:solidFill>
                <a:srgbClr val="0066FF"/>
              </a:solidFill>
              <a:cs typeface="Arial" panose="020B0604020202020204" pitchFamily="34" charset="0"/>
            </a:endParaRP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9" name="Text Placeholder 3"/>
          <p:cNvSpPr txBox="1">
            <a:spLocks/>
          </p:cNvSpPr>
          <p:nvPr/>
        </p:nvSpPr>
        <p:spPr>
          <a:xfrm>
            <a:off x="4578096" y="1079643"/>
            <a:ext cx="3384803" cy="2503004"/>
          </a:xfrm>
          <a:prstGeom prst="rect">
            <a:avLst/>
          </a:prstGeom>
          <a:solidFill>
            <a:schemeClr val="accent4"/>
          </a:solidFill>
        </p:spPr>
        <p:txBody>
          <a:bodyPr vert="horz" lIns="0" tIns="0" rIns="0" bIns="0" rtlCol="0">
            <a:normAutofit fontScale="92500" lnSpcReduction="10000"/>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Business Processes </a:t>
            </a:r>
          </a:p>
          <a:p>
            <a:pPr marL="388620" indent="-342900"/>
            <a:r>
              <a:rPr lang="en-US" sz="1700" kern="0" dirty="0">
                <a:cs typeface="Arial" panose="020B0604020202020204" pitchFamily="34" charset="0"/>
              </a:rPr>
              <a:t>PARI Phase II</a:t>
            </a:r>
          </a:p>
          <a:p>
            <a:pPr marL="388620" indent="-342900"/>
            <a:r>
              <a:rPr lang="en-US" sz="1700" kern="0" dirty="0">
                <a:cs typeface="Arial" panose="020B0604020202020204" pitchFamily="34" charset="0"/>
              </a:rPr>
              <a:t>Salary Encumbrances</a:t>
            </a:r>
          </a:p>
          <a:p>
            <a:pPr marL="388620" indent="-342900"/>
            <a:r>
              <a:rPr lang="en-US" sz="1700" kern="0" dirty="0">
                <a:cs typeface="Arial" panose="020B0604020202020204" pitchFamily="34" charset="0"/>
              </a:rPr>
              <a:t>Procurement Changes (Preferred Vendors, Faculty Advisory Committee, Guidance) </a:t>
            </a:r>
            <a:endParaRPr lang="en-US" sz="1200" kern="0" dirty="0">
              <a:solidFill>
                <a:srgbClr val="0066FF"/>
              </a:solidFill>
              <a:cs typeface="Arial" panose="020B0604020202020204" pitchFamily="34" charset="0"/>
            </a:endParaRPr>
          </a:p>
          <a:p>
            <a:pPr marL="388620" indent="-342900"/>
            <a:r>
              <a:rPr lang="en-US" sz="1700" kern="0" dirty="0">
                <a:cs typeface="Arial" panose="020B0604020202020204" pitchFamily="34" charset="0"/>
              </a:rPr>
              <a:t>Develop Risk Matrix for Evaluating Research Opportunities and Partners </a:t>
            </a:r>
            <a:endParaRPr lang="en-US" sz="1200" kern="0" dirty="0">
              <a:solidFill>
                <a:srgbClr val="0066FF"/>
              </a:solidFill>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1943100" lvl="8" indent="-342900"/>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10" name="Text Placeholder 3"/>
          <p:cNvSpPr txBox="1">
            <a:spLocks/>
          </p:cNvSpPr>
          <p:nvPr/>
        </p:nvSpPr>
        <p:spPr>
          <a:xfrm>
            <a:off x="8525017" y="1079643"/>
            <a:ext cx="3543158" cy="2275009"/>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Systems &amp; Tools</a:t>
            </a:r>
            <a:r>
              <a:rPr lang="en-US" sz="2000" b="1" kern="0" dirty="0">
                <a:cs typeface="Arial" panose="020B0604020202020204" pitchFamily="34" charset="0"/>
              </a:rPr>
              <a:t> </a:t>
            </a:r>
          </a:p>
          <a:p>
            <a:pPr marL="388620" indent="-342900"/>
            <a:r>
              <a:rPr lang="en-US" sz="1600" kern="0" dirty="0" err="1">
                <a:cs typeface="Arial" panose="020B0604020202020204" pitchFamily="34" charset="0"/>
              </a:rPr>
              <a:t>eRA</a:t>
            </a:r>
            <a:r>
              <a:rPr lang="en-US" sz="1600" kern="0" dirty="0">
                <a:cs typeface="Arial" panose="020B0604020202020204" pitchFamily="34" charset="0"/>
              </a:rPr>
              <a:t> System Solution (RFP) </a:t>
            </a:r>
          </a:p>
          <a:p>
            <a:pPr marL="388620" indent="-342900"/>
            <a:r>
              <a:rPr lang="en-US" sz="1600" kern="0" dirty="0">
                <a:cs typeface="Arial" panose="020B0604020202020204" pitchFamily="34" charset="0"/>
              </a:rPr>
              <a:t>Disc. Park, Centers, Institutes, Cores Credit Reporting</a:t>
            </a:r>
          </a:p>
          <a:p>
            <a:pPr marL="388620" indent="-342900"/>
            <a:r>
              <a:rPr lang="en-US" sz="1600" kern="0" dirty="0">
                <a:cs typeface="Arial" panose="020B0604020202020204" pitchFamily="34" charset="0"/>
              </a:rPr>
              <a:t>Improved Intake Tools for Proposals and Contracts </a:t>
            </a:r>
            <a:endParaRPr lang="en-US" sz="1100" kern="0" dirty="0">
              <a:solidFill>
                <a:srgbClr val="0066FF"/>
              </a:solidFill>
              <a:cs typeface="Arial" panose="020B0604020202020204" pitchFamily="34" charset="0"/>
            </a:endParaRP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
        <p:nvSpPr>
          <p:cNvPr id="11" name="Text Placeholder 3"/>
          <p:cNvSpPr txBox="1">
            <a:spLocks/>
          </p:cNvSpPr>
          <p:nvPr/>
        </p:nvSpPr>
        <p:spPr>
          <a:xfrm>
            <a:off x="8525017" y="3582647"/>
            <a:ext cx="3142966" cy="2275009"/>
          </a:xfrm>
          <a:prstGeom prst="rect">
            <a:avLst/>
          </a:prstGeom>
          <a:solidFill>
            <a:schemeClr val="accent4"/>
          </a:solidFill>
        </p:spPr>
        <p:txBody>
          <a:bodyPr vert="horz" lIns="0" tIns="0" rIns="0" bIns="0" rtlCol="0">
            <a:normAutofit/>
          </a:bodyPr>
          <a:lstStyle>
            <a:lvl1pPr marL="274320" marR="0" indent="-274320" algn="l" defTabSz="457200" rtl="0" eaLnBrk="1" fontAlgn="auto" latinLnBrk="0" hangingPunct="1">
              <a:lnSpc>
                <a:spcPct val="100000"/>
              </a:lnSpc>
              <a:spcBef>
                <a:spcPts val="0"/>
              </a:spcBef>
              <a:spcAft>
                <a:spcPts val="600"/>
              </a:spcAft>
              <a:buClrTx/>
              <a:buSzTx/>
              <a:buFont typeface="Wingdings" charset="2"/>
              <a:buChar char="§"/>
              <a:tabLst/>
              <a:defRPr sz="1800" b="0" i="0" kern="1200" normalizeH="0" baseline="0">
                <a:solidFill>
                  <a:schemeClr val="bg1"/>
                </a:solidFill>
                <a:latin typeface="Acumin Pro" panose="020B0504020202020204" pitchFamily="34" charset="77"/>
                <a:ea typeface="+mn-ea"/>
                <a:cs typeface="+mn-cs"/>
              </a:defRPr>
            </a:lvl1pPr>
            <a:lvl2pPr marL="457200" indent="-22860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742950" indent="-285750" algn="l" defTabSz="914400" rtl="0" eaLnBrk="1" latinLnBrk="0" hangingPunct="1">
              <a:lnSpc>
                <a:spcPct val="100000"/>
              </a:lnSpc>
              <a:spcBef>
                <a:spcPts val="0"/>
              </a:spcBef>
              <a:spcAft>
                <a:spcPts val="600"/>
              </a:spcAft>
              <a:buClr>
                <a:schemeClr val="accent2"/>
              </a:buClr>
              <a:buFont typeface="Courier New" panose="02070309020205020404" pitchFamily="49" charset="0"/>
              <a:buChar char="o"/>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45720" indent="0" algn="ctr">
              <a:buFont typeface="Wingdings" charset="2"/>
              <a:buNone/>
            </a:pPr>
            <a:r>
              <a:rPr lang="en-US" sz="2000" b="1" u="sng" kern="0" dirty="0">
                <a:cs typeface="Arial" panose="020B0604020202020204" pitchFamily="34" charset="0"/>
              </a:rPr>
              <a:t>Competitiveness</a:t>
            </a:r>
          </a:p>
          <a:p>
            <a:pPr marL="388620" indent="-342900"/>
            <a:r>
              <a:rPr lang="en-US" sz="1600" kern="0" dirty="0">
                <a:cs typeface="Arial" panose="020B0604020202020204" pitchFamily="34" charset="0"/>
              </a:rPr>
              <a:t>Improve AAU Metrics</a:t>
            </a:r>
          </a:p>
          <a:p>
            <a:pPr marL="388620" indent="-342900"/>
            <a:r>
              <a:rPr lang="en-US" sz="1600" kern="0" dirty="0">
                <a:cs typeface="Arial" panose="020B0604020202020204" pitchFamily="34" charset="0"/>
              </a:rPr>
              <a:t>HERD Roll-up categories and AAU alignment Review</a:t>
            </a:r>
          </a:p>
          <a:p>
            <a:pPr marL="388620" indent="-342900"/>
            <a:r>
              <a:rPr lang="en-US" sz="1600" kern="0" dirty="0">
                <a:cs typeface="Arial" panose="020B0604020202020204" pitchFamily="34" charset="0"/>
              </a:rPr>
              <a:t>Partnership and Opportunity Evaluation </a:t>
            </a:r>
          </a:p>
          <a:p>
            <a:pPr marL="388620" indent="-342900"/>
            <a:endParaRPr lang="en-US" sz="2400" kern="0" dirty="0">
              <a:cs typeface="Arial" panose="020B0604020202020204" pitchFamily="34" charset="0"/>
            </a:endParaRPr>
          </a:p>
          <a:p>
            <a:pPr marL="514350" lvl="2" indent="0">
              <a:buFont typeface="Courier New" panose="02070309020205020404" pitchFamily="49" charset="0"/>
              <a:buNone/>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a:p>
            <a:pPr marL="857250" lvl="2" indent="-342900">
              <a:buFont typeface="Arial" panose="020B0604020202020204" pitchFamily="34" charset="0"/>
              <a:buChar char="•"/>
            </a:pPr>
            <a:endParaRPr lang="en-US" sz="1800" kern="0" dirty="0">
              <a:cs typeface="Arial" panose="020B0604020202020204" pitchFamily="34" charset="0"/>
            </a:endParaRPr>
          </a:p>
        </p:txBody>
      </p:sp>
    </p:spTree>
    <p:extLst>
      <p:ext uri="{BB962C8B-B14F-4D97-AF65-F5344CB8AC3E}">
        <p14:creationId xmlns:p14="http://schemas.microsoft.com/office/powerpoint/2010/main" val="700243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4CA2D7D9-A500-2A47-82CF-D26789F6ABE1}"/>
              </a:ext>
            </a:extLst>
          </p:cNvPr>
          <p:cNvSpPr>
            <a:spLocks noGrp="1"/>
          </p:cNvSpPr>
          <p:nvPr>
            <p:ph type="ctrTitle"/>
          </p:nvPr>
        </p:nvSpPr>
        <p:spPr>
          <a:xfrm>
            <a:off x="709748" y="323300"/>
            <a:ext cx="10772503" cy="406009"/>
          </a:xfrm>
        </p:spPr>
        <p:txBody>
          <a:bodyPr/>
          <a:lstStyle/>
          <a:p>
            <a:pPr defTabSz="457200">
              <a:lnSpc>
                <a:spcPct val="110000"/>
              </a:lnSpc>
              <a:spcBef>
                <a:spcPts val="0"/>
              </a:spcBef>
            </a:pPr>
            <a:r>
              <a:rPr lang="en-US" sz="2600" dirty="0"/>
              <a:t>Faculty Productivity </a:t>
            </a:r>
            <a:r>
              <a:rPr lang="en-US" sz="2600" dirty="0">
                <a:solidFill>
                  <a:srgbClr val="C9B991"/>
                </a:solidFill>
              </a:rPr>
              <a:t>Areas of Progress - Travel</a:t>
            </a:r>
            <a:endParaRPr lang="en-US" sz="2600" dirty="0"/>
          </a:p>
        </p:txBody>
      </p:sp>
      <p:sp>
        <p:nvSpPr>
          <p:cNvPr id="4" name="Body Text">
            <a:extLst>
              <a:ext uri="{FF2B5EF4-FFF2-40B4-BE49-F238E27FC236}">
                <a16:creationId xmlns:a16="http://schemas.microsoft.com/office/drawing/2014/main" id="{DC145CD9-0814-B14D-AC00-49E2D2CE7D96}"/>
              </a:ext>
            </a:extLst>
          </p:cNvPr>
          <p:cNvSpPr>
            <a:spLocks noGrp="1"/>
          </p:cNvSpPr>
          <p:nvPr>
            <p:ph type="body" sz="quarter" idx="14"/>
          </p:nvPr>
        </p:nvSpPr>
        <p:spPr>
          <a:xfrm>
            <a:off x="709748" y="1111379"/>
            <a:ext cx="7753408" cy="4805067"/>
          </a:xfrm>
        </p:spPr>
        <p:txBody>
          <a:bodyPr>
            <a:normAutofit/>
          </a:bodyPr>
          <a:lstStyle/>
          <a:p>
            <a:pPr lvl="0">
              <a:lnSpc>
                <a:spcPct val="110000"/>
              </a:lnSpc>
            </a:pPr>
            <a:endParaRPr lang="en-US" dirty="0"/>
          </a:p>
          <a:p>
            <a:pPr lvl="0">
              <a:lnSpc>
                <a:spcPct val="110000"/>
              </a:lnSpc>
            </a:pPr>
            <a:endParaRPr lang="en-US" dirty="0"/>
          </a:p>
          <a:p>
            <a:pPr lvl="1">
              <a:lnSpc>
                <a:spcPct val="110000"/>
              </a:lnSpc>
            </a:pPr>
            <a:endParaRPr lang="en-US" dirty="0"/>
          </a:p>
          <a:p>
            <a:pPr lvl="1">
              <a:lnSpc>
                <a:spcPct val="110000"/>
              </a:lnSpc>
            </a:pPr>
            <a:endParaRPr lang="en-US" dirty="0"/>
          </a:p>
          <a:p>
            <a:pPr marL="228600" lvl="2" indent="0">
              <a:lnSpc>
                <a:spcPct val="110000"/>
              </a:lnSpc>
              <a:spcBef>
                <a:spcPts val="0"/>
              </a:spcBef>
              <a:buNone/>
            </a:pPr>
            <a:endParaRPr lang="en-US" sz="2600" b="1" dirty="0"/>
          </a:p>
          <a:p>
            <a:pPr marL="228600" lvl="2" indent="0">
              <a:lnSpc>
                <a:spcPct val="110000"/>
              </a:lnSpc>
              <a:spcBef>
                <a:spcPts val="0"/>
              </a:spcBef>
              <a:buNone/>
            </a:pPr>
            <a:r>
              <a:rPr lang="en-US" sz="2600" b="1" dirty="0"/>
              <a:t>Cost comparison no longer required for travel</a:t>
            </a:r>
          </a:p>
          <a:p>
            <a:pPr marL="228600" lvl="2" indent="0">
              <a:lnSpc>
                <a:spcPct val="110000"/>
              </a:lnSpc>
              <a:spcBef>
                <a:spcPts val="0"/>
              </a:spcBef>
              <a:buNone/>
            </a:pPr>
            <a:r>
              <a:rPr lang="en-US" sz="2600" b="1" dirty="0"/>
              <a:t>booked outside of Concur, Anthony Travel </a:t>
            </a:r>
          </a:p>
          <a:p>
            <a:pPr marL="228600" lvl="1" indent="0">
              <a:lnSpc>
                <a:spcPct val="110000"/>
              </a:lnSpc>
              <a:buNone/>
            </a:pPr>
            <a:endParaRPr lang="en-US" dirty="0"/>
          </a:p>
          <a:p>
            <a:pPr marL="228600" lvl="1" indent="0">
              <a:lnSpc>
                <a:spcPct val="110000"/>
              </a:lnSpc>
              <a:spcBef>
                <a:spcPts val="0"/>
              </a:spcBef>
              <a:buNone/>
            </a:pPr>
            <a:endParaRPr lang="en-US" sz="1100" dirty="0">
              <a:solidFill>
                <a:srgbClr val="FF0000"/>
              </a:solidFill>
              <a:hlinkClick r:id="rId2">
                <a:extLst>
                  <a:ext uri="{A12FA001-AC4F-418D-AE19-62706E023703}">
                    <ahyp:hlinkClr xmlns:ahyp="http://schemas.microsoft.com/office/drawing/2018/hyperlinkcolor" val="tx"/>
                  </a:ext>
                </a:extLst>
              </a:hlinkClick>
            </a:endParaRPr>
          </a:p>
          <a:p>
            <a:pPr marL="228600" lvl="1" indent="0">
              <a:lnSpc>
                <a:spcPct val="110000"/>
              </a:lnSpc>
              <a:spcBef>
                <a:spcPts val="0"/>
              </a:spcBef>
              <a:buNone/>
            </a:pPr>
            <a:endParaRPr lang="en-US" sz="1100" dirty="0"/>
          </a:p>
          <a:p>
            <a:pPr marL="228600" lvl="1" indent="0">
              <a:lnSpc>
                <a:spcPct val="110000"/>
              </a:lnSpc>
              <a:spcBef>
                <a:spcPts val="0"/>
              </a:spcBef>
              <a:buNone/>
            </a:pPr>
            <a:r>
              <a:rPr lang="en-US" sz="1100" dirty="0"/>
              <a:t>December 2021</a:t>
            </a:r>
          </a:p>
          <a:p>
            <a:pPr marL="228600" lvl="1" indent="0">
              <a:lnSpc>
                <a:spcPct val="110000"/>
              </a:lnSpc>
              <a:spcBef>
                <a:spcPts val="0"/>
              </a:spcBef>
              <a:buNone/>
            </a:pPr>
            <a:r>
              <a:rPr lang="en-US" sz="2600" b="1" dirty="0"/>
              <a:t>T-Card Limits</a:t>
            </a:r>
          </a:p>
          <a:p>
            <a:pPr marL="228600" lvl="1" indent="0">
              <a:lnSpc>
                <a:spcPct val="110000"/>
              </a:lnSpc>
              <a:spcBef>
                <a:spcPts val="0"/>
              </a:spcBef>
              <a:buNone/>
            </a:pPr>
            <a:r>
              <a:rPr lang="en-US" dirty="0"/>
              <a:t>Card limits increased for faculty, grads, post docs and regular staff travelers</a:t>
            </a:r>
          </a:p>
        </p:txBody>
      </p:sp>
      <p:sp>
        <p:nvSpPr>
          <p:cNvPr id="6" name="Date">
            <a:extLst>
              <a:ext uri="{FF2B5EF4-FFF2-40B4-BE49-F238E27FC236}">
                <a16:creationId xmlns:a16="http://schemas.microsoft.com/office/drawing/2014/main" id="{21019431-9B99-5843-A9A4-0370000D39E2}"/>
              </a:ext>
            </a:extLst>
          </p:cNvPr>
          <p:cNvSpPr>
            <a:spLocks noGrp="1"/>
          </p:cNvSpPr>
          <p:nvPr>
            <p:ph type="dt" sz="half" idx="2"/>
          </p:nvPr>
        </p:nvSpPr>
        <p:spPr/>
        <p:txBody>
          <a:bodyPr/>
          <a:lstStyle/>
          <a:p>
            <a:fld id="{E0C8DACD-4E35-4E4C-AC75-C3DE50F04E7E}" type="datetime1">
              <a:rPr lang="en-US" smtClean="0"/>
              <a:pPr/>
              <a:t>4/21/2022</a:t>
            </a:fld>
            <a:endParaRPr lang="en-US" dirty="0"/>
          </a:p>
        </p:txBody>
      </p:sp>
      <p:sp>
        <p:nvSpPr>
          <p:cNvPr id="7" name="Slide Number">
            <a:extLst>
              <a:ext uri="{FF2B5EF4-FFF2-40B4-BE49-F238E27FC236}">
                <a16:creationId xmlns:a16="http://schemas.microsoft.com/office/drawing/2014/main" id="{361A6DE1-C3E0-2141-AA64-FC84F35B0648}"/>
              </a:ext>
            </a:extLst>
          </p:cNvPr>
          <p:cNvSpPr>
            <a:spLocks noGrp="1"/>
          </p:cNvSpPr>
          <p:nvPr>
            <p:ph type="sldNum" sz="quarter" idx="4"/>
          </p:nvPr>
        </p:nvSpPr>
        <p:spPr/>
        <p:txBody>
          <a:bodyPr/>
          <a:lstStyle/>
          <a:p>
            <a:fld id="{8A7A6979-0714-4377-B894-6BE4C2D6E202}" type="slidenum">
              <a:rPr lang="en-US" smtClean="0"/>
              <a:pPr/>
              <a:t>5</a:t>
            </a:fld>
            <a:endParaRPr lang="en-US" dirty="0"/>
          </a:p>
        </p:txBody>
      </p:sp>
      <p:pic>
        <p:nvPicPr>
          <p:cNvPr id="10" name="Picture 9">
            <a:extLst>
              <a:ext uri="{FF2B5EF4-FFF2-40B4-BE49-F238E27FC236}">
                <a16:creationId xmlns:a16="http://schemas.microsoft.com/office/drawing/2014/main" id="{966C879C-185C-4521-97CD-58C96AFE1DE3}"/>
              </a:ext>
            </a:extLst>
          </p:cNvPr>
          <p:cNvPicPr>
            <a:picLocks noChangeAspect="1"/>
          </p:cNvPicPr>
          <p:nvPr/>
        </p:nvPicPr>
        <p:blipFill rotWithShape="1">
          <a:blip r:embed="rId3"/>
          <a:srcRect l="-1" t="57064" r="-187" b="3446"/>
          <a:stretch/>
        </p:blipFill>
        <p:spPr>
          <a:xfrm>
            <a:off x="903739" y="1317067"/>
            <a:ext cx="7317504" cy="310766"/>
          </a:xfrm>
          <a:prstGeom prst="rect">
            <a:avLst/>
          </a:prstGeom>
        </p:spPr>
      </p:pic>
      <p:pic>
        <p:nvPicPr>
          <p:cNvPr id="11" name="Picture 10">
            <a:extLst>
              <a:ext uri="{FF2B5EF4-FFF2-40B4-BE49-F238E27FC236}">
                <a16:creationId xmlns:a16="http://schemas.microsoft.com/office/drawing/2014/main" id="{79DADC4A-205A-48ED-BD99-00BC1EFB2D88}"/>
              </a:ext>
            </a:extLst>
          </p:cNvPr>
          <p:cNvPicPr>
            <a:picLocks noChangeAspect="1"/>
          </p:cNvPicPr>
          <p:nvPr/>
        </p:nvPicPr>
        <p:blipFill>
          <a:blip r:embed="rId4"/>
          <a:stretch>
            <a:fillRect/>
          </a:stretch>
        </p:blipFill>
        <p:spPr>
          <a:xfrm>
            <a:off x="894312" y="997079"/>
            <a:ext cx="1419225" cy="228600"/>
          </a:xfrm>
          <a:prstGeom prst="rect">
            <a:avLst/>
          </a:prstGeom>
        </p:spPr>
      </p:pic>
      <p:pic>
        <p:nvPicPr>
          <p:cNvPr id="12" name="Picture 11">
            <a:extLst>
              <a:ext uri="{FF2B5EF4-FFF2-40B4-BE49-F238E27FC236}">
                <a16:creationId xmlns:a16="http://schemas.microsoft.com/office/drawing/2014/main" id="{C587A550-E645-444B-9AB7-C1701DABF67D}"/>
              </a:ext>
            </a:extLst>
          </p:cNvPr>
          <p:cNvPicPr>
            <a:picLocks noChangeAspect="1"/>
          </p:cNvPicPr>
          <p:nvPr/>
        </p:nvPicPr>
        <p:blipFill>
          <a:blip r:embed="rId5"/>
          <a:stretch>
            <a:fillRect/>
          </a:stretch>
        </p:blipFill>
        <p:spPr>
          <a:xfrm>
            <a:off x="894312" y="1719221"/>
            <a:ext cx="6858000" cy="800100"/>
          </a:xfrm>
          <a:prstGeom prst="rect">
            <a:avLst/>
          </a:prstGeom>
        </p:spPr>
      </p:pic>
      <p:pic>
        <p:nvPicPr>
          <p:cNvPr id="14" name="Picture 13">
            <a:extLst>
              <a:ext uri="{FF2B5EF4-FFF2-40B4-BE49-F238E27FC236}">
                <a16:creationId xmlns:a16="http://schemas.microsoft.com/office/drawing/2014/main" id="{587CCDF3-419E-4354-A3D7-B38B7F8CDA30}"/>
              </a:ext>
            </a:extLst>
          </p:cNvPr>
          <p:cNvPicPr>
            <a:picLocks noChangeAspect="1"/>
          </p:cNvPicPr>
          <p:nvPr/>
        </p:nvPicPr>
        <p:blipFill>
          <a:blip r:embed="rId6"/>
          <a:stretch>
            <a:fillRect/>
          </a:stretch>
        </p:blipFill>
        <p:spPr>
          <a:xfrm>
            <a:off x="903739" y="2716334"/>
            <a:ext cx="1295400" cy="228600"/>
          </a:xfrm>
          <a:prstGeom prst="rect">
            <a:avLst/>
          </a:prstGeom>
        </p:spPr>
      </p:pic>
      <p:pic>
        <p:nvPicPr>
          <p:cNvPr id="15" name="Picture 14">
            <a:extLst>
              <a:ext uri="{FF2B5EF4-FFF2-40B4-BE49-F238E27FC236}">
                <a16:creationId xmlns:a16="http://schemas.microsoft.com/office/drawing/2014/main" id="{EE64AF80-57EE-46ED-ABD8-AA3F274E16FA}"/>
              </a:ext>
            </a:extLst>
          </p:cNvPr>
          <p:cNvPicPr>
            <a:picLocks noChangeAspect="1"/>
          </p:cNvPicPr>
          <p:nvPr/>
        </p:nvPicPr>
        <p:blipFill>
          <a:blip r:embed="rId7"/>
          <a:stretch>
            <a:fillRect/>
          </a:stretch>
        </p:blipFill>
        <p:spPr>
          <a:xfrm>
            <a:off x="903739" y="3829161"/>
            <a:ext cx="7058025" cy="552450"/>
          </a:xfrm>
          <a:prstGeom prst="rect">
            <a:avLst/>
          </a:prstGeom>
        </p:spPr>
      </p:pic>
      <p:cxnSp>
        <p:nvCxnSpPr>
          <p:cNvPr id="17" name="Straight Connector 16">
            <a:extLst>
              <a:ext uri="{FF2B5EF4-FFF2-40B4-BE49-F238E27FC236}">
                <a16:creationId xmlns:a16="http://schemas.microsoft.com/office/drawing/2014/main" id="{5945A7D6-A1CB-4519-A65F-DFDBC5C6DB9A}"/>
              </a:ext>
            </a:extLst>
          </p:cNvPr>
          <p:cNvCxnSpPr/>
          <p:nvPr/>
        </p:nvCxnSpPr>
        <p:spPr>
          <a:xfrm>
            <a:off x="903739" y="2621600"/>
            <a:ext cx="747545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0688304-B4E8-476A-8BEE-2842E5C37F58}"/>
              </a:ext>
            </a:extLst>
          </p:cNvPr>
          <p:cNvCxnSpPr/>
          <p:nvPr/>
        </p:nvCxnSpPr>
        <p:spPr>
          <a:xfrm>
            <a:off x="971494" y="4497393"/>
            <a:ext cx="747545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975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4CA2D7D9-A500-2A47-82CF-D26789F6ABE1}"/>
              </a:ext>
            </a:extLst>
          </p:cNvPr>
          <p:cNvSpPr>
            <a:spLocks noGrp="1"/>
          </p:cNvSpPr>
          <p:nvPr>
            <p:ph type="ctrTitle"/>
          </p:nvPr>
        </p:nvSpPr>
        <p:spPr>
          <a:xfrm>
            <a:off x="792480" y="332784"/>
            <a:ext cx="11199223" cy="360099"/>
          </a:xfrm>
        </p:spPr>
        <p:txBody>
          <a:bodyPr/>
          <a:lstStyle/>
          <a:p>
            <a:r>
              <a:rPr lang="en-US" sz="2600" dirty="0"/>
              <a:t>Faculty Productivity </a:t>
            </a:r>
            <a:r>
              <a:rPr lang="en-US" sz="2600" dirty="0">
                <a:solidFill>
                  <a:srgbClr val="C9B991"/>
                </a:solidFill>
              </a:rPr>
              <a:t>Areas of Progress - Research</a:t>
            </a:r>
            <a:endParaRPr lang="en-US" sz="2600" dirty="0"/>
          </a:p>
        </p:txBody>
      </p:sp>
      <p:sp>
        <p:nvSpPr>
          <p:cNvPr id="4" name="Body Text">
            <a:extLst>
              <a:ext uri="{FF2B5EF4-FFF2-40B4-BE49-F238E27FC236}">
                <a16:creationId xmlns:a16="http://schemas.microsoft.com/office/drawing/2014/main" id="{DC145CD9-0814-B14D-AC00-49E2D2CE7D96}"/>
              </a:ext>
            </a:extLst>
          </p:cNvPr>
          <p:cNvSpPr>
            <a:spLocks noGrp="1"/>
          </p:cNvSpPr>
          <p:nvPr>
            <p:ph type="body" sz="quarter" idx="14"/>
          </p:nvPr>
        </p:nvSpPr>
        <p:spPr>
          <a:xfrm>
            <a:off x="1138804" y="880310"/>
            <a:ext cx="7932517" cy="1349082"/>
          </a:xfrm>
        </p:spPr>
        <p:txBody>
          <a:bodyPr>
            <a:normAutofit/>
          </a:bodyPr>
          <a:lstStyle/>
          <a:p>
            <a:pPr marL="0" indent="0">
              <a:lnSpc>
                <a:spcPct val="110000"/>
              </a:lnSpc>
              <a:buNone/>
            </a:pPr>
            <a:r>
              <a:rPr lang="en-US" sz="2600" b="1" dirty="0"/>
              <a:t>Pre-Award Budget Spreadsheet Tool</a:t>
            </a:r>
          </a:p>
          <a:p>
            <a:pPr marL="0" indent="0">
              <a:buNone/>
            </a:pPr>
            <a:r>
              <a:rPr lang="en-US" dirty="0"/>
              <a:t>SPS successfully piloted 1-year project budget spreadsheet (iterative updates)</a:t>
            </a:r>
          </a:p>
          <a:p>
            <a:pPr marL="0" indent="0">
              <a:buNone/>
            </a:pPr>
            <a:r>
              <a:rPr lang="en-US" dirty="0"/>
              <a:t>Finalized 3-year version of budget spreadsheet</a:t>
            </a:r>
          </a:p>
          <a:p>
            <a:pPr marL="0" indent="0">
              <a:lnSpc>
                <a:spcPct val="110000"/>
              </a:lnSpc>
              <a:buNone/>
            </a:pPr>
            <a:r>
              <a:rPr lang="en-US" dirty="0"/>
              <a:t>Available at: </a:t>
            </a:r>
            <a:r>
              <a:rPr lang="en-US" u="sng" dirty="0">
                <a:hlinkClick r:id="rId2"/>
              </a:rPr>
              <a:t>https://www.purdue.edu/business/sps/preaward/budget_tool.html</a:t>
            </a:r>
            <a:r>
              <a:rPr lang="en-US" dirty="0"/>
              <a:t> </a:t>
            </a:r>
          </a:p>
        </p:txBody>
      </p:sp>
      <p:sp>
        <p:nvSpPr>
          <p:cNvPr id="6" name="Date">
            <a:extLst>
              <a:ext uri="{FF2B5EF4-FFF2-40B4-BE49-F238E27FC236}">
                <a16:creationId xmlns:a16="http://schemas.microsoft.com/office/drawing/2014/main" id="{21019431-9B99-5843-A9A4-0370000D39E2}"/>
              </a:ext>
            </a:extLst>
          </p:cNvPr>
          <p:cNvSpPr>
            <a:spLocks noGrp="1"/>
          </p:cNvSpPr>
          <p:nvPr>
            <p:ph type="dt" sz="half" idx="2"/>
          </p:nvPr>
        </p:nvSpPr>
        <p:spPr/>
        <p:txBody>
          <a:bodyPr/>
          <a:lstStyle/>
          <a:p>
            <a:pPr defTabSz="457200"/>
            <a:fld id="{E0C8DACD-4E35-4E4C-AC75-C3DE50F04E7E}" type="datetime1">
              <a:rPr lang="en-US">
                <a:solidFill>
                  <a:srgbClr val="000000">
                    <a:alpha val="70000"/>
                  </a:srgbClr>
                </a:solidFill>
              </a:rPr>
              <a:pPr defTabSz="457200"/>
              <a:t>4/21/2022</a:t>
            </a:fld>
            <a:endParaRPr lang="en-US" dirty="0">
              <a:solidFill>
                <a:srgbClr val="000000">
                  <a:alpha val="70000"/>
                </a:srgbClr>
              </a:solidFill>
            </a:endParaRPr>
          </a:p>
        </p:txBody>
      </p:sp>
      <p:sp>
        <p:nvSpPr>
          <p:cNvPr id="7" name="Slide Number">
            <a:extLst>
              <a:ext uri="{FF2B5EF4-FFF2-40B4-BE49-F238E27FC236}">
                <a16:creationId xmlns:a16="http://schemas.microsoft.com/office/drawing/2014/main" id="{361A6DE1-C3E0-2141-AA64-FC84F35B0648}"/>
              </a:ext>
            </a:extLst>
          </p:cNvPr>
          <p:cNvSpPr>
            <a:spLocks noGrp="1"/>
          </p:cNvSpPr>
          <p:nvPr>
            <p:ph type="sldNum" sz="quarter" idx="4"/>
          </p:nvPr>
        </p:nvSpPr>
        <p:spPr/>
        <p:txBody>
          <a:bodyPr/>
          <a:lstStyle/>
          <a:p>
            <a:pPr defTabSz="457200"/>
            <a:fld id="{8A7A6979-0714-4377-B894-6BE4C2D6E202}" type="slidenum">
              <a:rPr lang="en-US">
                <a:solidFill>
                  <a:srgbClr val="000000"/>
                </a:solidFill>
              </a:rPr>
              <a:pPr defTabSz="457200"/>
              <a:t>6</a:t>
            </a:fld>
            <a:endParaRPr lang="en-US" dirty="0">
              <a:solidFill>
                <a:srgbClr val="000000"/>
              </a:solidFill>
            </a:endParaRP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1" r="45208" b="2154"/>
          <a:stretch/>
        </p:blipFill>
        <p:spPr>
          <a:xfrm>
            <a:off x="1138804" y="5952878"/>
            <a:ext cx="2527506" cy="481998"/>
          </a:xfrm>
          <a:prstGeom prst="rect">
            <a:avLst/>
          </a:prstGeom>
        </p:spPr>
      </p:pic>
      <p:pic>
        <p:nvPicPr>
          <p:cNvPr id="3" name="Picture 2">
            <a:extLst>
              <a:ext uri="{FF2B5EF4-FFF2-40B4-BE49-F238E27FC236}">
                <a16:creationId xmlns:a16="http://schemas.microsoft.com/office/drawing/2014/main" id="{8145E8EB-7721-475D-BB4F-71AEC2E42042}"/>
              </a:ext>
            </a:extLst>
          </p:cNvPr>
          <p:cNvPicPr>
            <a:picLocks noChangeAspect="1"/>
          </p:cNvPicPr>
          <p:nvPr/>
        </p:nvPicPr>
        <p:blipFill>
          <a:blip r:embed="rId4"/>
          <a:stretch>
            <a:fillRect/>
          </a:stretch>
        </p:blipFill>
        <p:spPr>
          <a:xfrm>
            <a:off x="1138804" y="2183005"/>
            <a:ext cx="7695843" cy="4579201"/>
          </a:xfrm>
          <a:prstGeom prst="rect">
            <a:avLst/>
          </a:prstGeom>
          <a:ln>
            <a:solidFill>
              <a:schemeClr val="bg1"/>
            </a:solidFill>
          </a:ln>
        </p:spPr>
      </p:pic>
    </p:spTree>
    <p:extLst>
      <p:ext uri="{BB962C8B-B14F-4D97-AF65-F5344CB8AC3E}">
        <p14:creationId xmlns:p14="http://schemas.microsoft.com/office/powerpoint/2010/main" val="2320513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605481" y="5782962"/>
            <a:ext cx="2730842" cy="679622"/>
          </a:xfrm>
          <a:prstGeom prst="rect">
            <a:avLst/>
          </a:prstGeom>
          <a:solidFill>
            <a:schemeClr val="accent4"/>
          </a:solidFill>
        </p:spPr>
        <p:txBody>
          <a:bodyPr wrap="square" rtlCol="0">
            <a:spAutoFit/>
          </a:bodyPr>
          <a:lstStyle/>
          <a:p>
            <a:endParaRPr lang="en-US" dirty="0"/>
          </a:p>
        </p:txBody>
      </p:sp>
      <p:sp>
        <p:nvSpPr>
          <p:cNvPr id="2" name="Title">
            <a:extLst>
              <a:ext uri="{FF2B5EF4-FFF2-40B4-BE49-F238E27FC236}">
                <a16:creationId xmlns:a16="http://schemas.microsoft.com/office/drawing/2014/main" id="{157B785B-7419-6444-8F7C-456DADFC9CDE}"/>
              </a:ext>
            </a:extLst>
          </p:cNvPr>
          <p:cNvSpPr>
            <a:spLocks noGrp="1"/>
          </p:cNvSpPr>
          <p:nvPr>
            <p:ph type="ctrTitle"/>
          </p:nvPr>
        </p:nvSpPr>
        <p:spPr>
          <a:xfrm>
            <a:off x="130628" y="395416"/>
            <a:ext cx="11791406" cy="332399"/>
          </a:xfrm>
        </p:spPr>
        <p:txBody>
          <a:bodyPr/>
          <a:lstStyle/>
          <a:p>
            <a:r>
              <a:rPr lang="en-US" sz="2400" dirty="0"/>
              <a:t>CoE Finance Staff Communication Methods/Channels + Feedback Mechanism</a:t>
            </a:r>
          </a:p>
        </p:txBody>
      </p:sp>
      <p:sp>
        <p:nvSpPr>
          <p:cNvPr id="5" name="Date">
            <a:extLst>
              <a:ext uri="{FF2B5EF4-FFF2-40B4-BE49-F238E27FC236}">
                <a16:creationId xmlns:a16="http://schemas.microsoft.com/office/drawing/2014/main" id="{A89144A8-6334-C146-B40F-BF5885E42CD8}"/>
              </a:ext>
            </a:extLst>
          </p:cNvPr>
          <p:cNvSpPr>
            <a:spLocks noGrp="1"/>
          </p:cNvSpPr>
          <p:nvPr>
            <p:ph type="dt" sz="half" idx="4294967295"/>
          </p:nvPr>
        </p:nvSpPr>
        <p:spPr/>
        <p:txBody>
          <a:bodyPr/>
          <a:lstStyle/>
          <a:p>
            <a:fld id="{E0C8DACD-4E35-4E4C-AC75-C3DE50F04E7E}" type="datetime1">
              <a:rPr lang="en-US" smtClean="0"/>
              <a:pPr/>
              <a:t>4/21/2022</a:t>
            </a:fld>
            <a:endParaRPr lang="en-US" dirty="0"/>
          </a:p>
        </p:txBody>
      </p:sp>
      <p:sp>
        <p:nvSpPr>
          <p:cNvPr id="6" name="Slide Number">
            <a:extLst>
              <a:ext uri="{FF2B5EF4-FFF2-40B4-BE49-F238E27FC236}">
                <a16:creationId xmlns:a16="http://schemas.microsoft.com/office/drawing/2014/main" id="{F12AC305-62D1-0B42-86B3-CE1813F5523B}"/>
              </a:ext>
            </a:extLst>
          </p:cNvPr>
          <p:cNvSpPr>
            <a:spLocks noGrp="1"/>
          </p:cNvSpPr>
          <p:nvPr>
            <p:ph type="sldNum" sz="quarter" idx="4294967295"/>
          </p:nvPr>
        </p:nvSpPr>
        <p:spPr/>
        <p:txBody>
          <a:bodyPr/>
          <a:lstStyle/>
          <a:p>
            <a:fld id="{8A7A6979-0714-4377-B894-6BE4C2D6E202}" type="slidenum">
              <a:rPr lang="en-US" smtClean="0"/>
              <a:pPr/>
              <a:t>7</a:t>
            </a:fld>
            <a:endParaRPr lang="en-US" dirty="0"/>
          </a:p>
        </p:txBody>
      </p:sp>
      <p:pic>
        <p:nvPicPr>
          <p:cNvPr id="7" name="Picture 6">
            <a:extLst>
              <a:ext uri="{FF2B5EF4-FFF2-40B4-BE49-F238E27FC236}">
                <a16:creationId xmlns:a16="http://schemas.microsoft.com/office/drawing/2014/main" id="{546BAB75-1AE8-48D4-A520-2BE999282877}"/>
              </a:ext>
            </a:extLst>
          </p:cNvPr>
          <p:cNvPicPr>
            <a:picLocks noChangeAspect="1"/>
          </p:cNvPicPr>
          <p:nvPr/>
        </p:nvPicPr>
        <p:blipFill>
          <a:blip r:embed="rId3"/>
          <a:stretch>
            <a:fillRect/>
          </a:stretch>
        </p:blipFill>
        <p:spPr>
          <a:xfrm>
            <a:off x="1079227" y="1859954"/>
            <a:ext cx="3790950" cy="2371725"/>
          </a:xfrm>
          <a:prstGeom prst="rect">
            <a:avLst/>
          </a:prstGeom>
        </p:spPr>
      </p:pic>
      <p:sp>
        <p:nvSpPr>
          <p:cNvPr id="8" name="TextBox 7">
            <a:extLst>
              <a:ext uri="{FF2B5EF4-FFF2-40B4-BE49-F238E27FC236}">
                <a16:creationId xmlns:a16="http://schemas.microsoft.com/office/drawing/2014/main" id="{C4210BA1-87A1-41DB-B21D-C735713B0B74}"/>
              </a:ext>
            </a:extLst>
          </p:cNvPr>
          <p:cNvSpPr txBox="1"/>
          <p:nvPr/>
        </p:nvSpPr>
        <p:spPr>
          <a:xfrm>
            <a:off x="4206241" y="1811344"/>
            <a:ext cx="7855129" cy="1661993"/>
          </a:xfrm>
          <a:prstGeom prst="rect">
            <a:avLst/>
          </a:prstGeom>
          <a:noFill/>
        </p:spPr>
        <p:txBody>
          <a:bodyPr wrap="square" rtlCol="0">
            <a:spAutoFit/>
          </a:bodyPr>
          <a:lstStyle/>
          <a:p>
            <a:pPr marL="45720" algn="ctr"/>
            <a:r>
              <a:rPr lang="en-US" b="1" kern="0" dirty="0">
                <a:cs typeface="Arial" panose="020B0604020202020204" pitchFamily="34" charset="0"/>
              </a:rPr>
              <a:t>Improved Communication Methods and Channels </a:t>
            </a:r>
          </a:p>
          <a:p>
            <a:pPr marL="45720"/>
            <a:endParaRPr lang="en-US" sz="1400" b="1" kern="0" dirty="0">
              <a:solidFill>
                <a:schemeClr val="bg1"/>
              </a:solidFill>
              <a:cs typeface="Arial" panose="020B0604020202020204" pitchFamily="34" charset="0"/>
            </a:endParaRPr>
          </a:p>
          <a:p>
            <a:pPr marL="45720"/>
            <a:r>
              <a:rPr lang="en-US" sz="1400" b="1" kern="0" dirty="0">
                <a:solidFill>
                  <a:schemeClr val="bg1"/>
                </a:solidFill>
                <a:cs typeface="Arial" panose="020B0604020202020204" pitchFamily="34" charset="0"/>
              </a:rPr>
              <a:t>        Active phone numbers in CoE Finance Staff signature blocks</a:t>
            </a:r>
          </a:p>
          <a:p>
            <a:pPr marL="502920" lvl="1"/>
            <a:endParaRPr lang="en-US" sz="1400" b="1" kern="0" dirty="0">
              <a:solidFill>
                <a:schemeClr val="bg1"/>
              </a:solidFill>
              <a:highlight>
                <a:srgbClr val="FFFF00"/>
              </a:highlight>
              <a:cs typeface="Arial" panose="020B0604020202020204" pitchFamily="34" charset="0"/>
            </a:endParaRPr>
          </a:p>
          <a:p>
            <a:pPr marL="502920" lvl="1"/>
            <a:endParaRPr lang="en-US" sz="1400" b="1" kern="0" dirty="0">
              <a:solidFill>
                <a:schemeClr val="bg1"/>
              </a:solidFill>
              <a:highlight>
                <a:srgbClr val="FFFF00"/>
              </a:highlight>
              <a:cs typeface="Arial" panose="020B0604020202020204" pitchFamily="34" charset="0"/>
            </a:endParaRPr>
          </a:p>
          <a:p>
            <a:pPr marL="502920" lvl="1"/>
            <a:r>
              <a:rPr lang="en-US" sz="1400" b="1" kern="0" dirty="0">
                <a:solidFill>
                  <a:schemeClr val="bg1"/>
                </a:solidFill>
                <a:cs typeface="Arial" panose="020B0604020202020204" pitchFamily="34" charset="0"/>
              </a:rPr>
              <a:t>         Teams Chat links in CoE Finance Staff signature blocks</a:t>
            </a:r>
          </a:p>
          <a:p>
            <a:r>
              <a:rPr lang="en-US" sz="1400" b="1" kern="0" dirty="0">
                <a:cs typeface="Arial" panose="020B0604020202020204" pitchFamily="34" charset="0"/>
              </a:rPr>
              <a:t>                                         Feedback Survey links in CoE Finance Staff signature blocks</a:t>
            </a:r>
            <a:endParaRPr lang="en-US" dirty="0"/>
          </a:p>
        </p:txBody>
      </p:sp>
      <p:cxnSp>
        <p:nvCxnSpPr>
          <p:cNvPr id="10" name="Straight Arrow Connector 9">
            <a:extLst>
              <a:ext uri="{FF2B5EF4-FFF2-40B4-BE49-F238E27FC236}">
                <a16:creationId xmlns:a16="http://schemas.microsoft.com/office/drawing/2014/main" id="{B1EA8390-CF2C-4A34-BC8D-EC4F289CCFA1}"/>
              </a:ext>
            </a:extLst>
          </p:cNvPr>
          <p:cNvCxnSpPr>
            <a:cxnSpLocks/>
          </p:cNvCxnSpPr>
          <p:nvPr/>
        </p:nvCxnSpPr>
        <p:spPr>
          <a:xfrm flipH="1">
            <a:off x="2542904" y="2534186"/>
            <a:ext cx="2063932"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46595527-7FAD-4462-82A6-5B9494CE71CF}"/>
              </a:ext>
            </a:extLst>
          </p:cNvPr>
          <p:cNvCxnSpPr>
            <a:cxnSpLocks/>
          </p:cNvCxnSpPr>
          <p:nvPr/>
        </p:nvCxnSpPr>
        <p:spPr>
          <a:xfrm flipH="1">
            <a:off x="3043645" y="3113306"/>
            <a:ext cx="2063932"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9EA06340-8E9E-4B00-B195-051D15C31A6B}"/>
              </a:ext>
            </a:extLst>
          </p:cNvPr>
          <p:cNvCxnSpPr>
            <a:cxnSpLocks/>
          </p:cNvCxnSpPr>
          <p:nvPr/>
        </p:nvCxnSpPr>
        <p:spPr>
          <a:xfrm flipH="1">
            <a:off x="3997234" y="3289663"/>
            <a:ext cx="2063932"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11" name="Rectangle 10">
            <a:extLst>
              <a:ext uri="{FF2B5EF4-FFF2-40B4-BE49-F238E27FC236}">
                <a16:creationId xmlns:a16="http://schemas.microsoft.com/office/drawing/2014/main" id="{990B0828-EC5C-409C-B66A-0510ECC98631}"/>
              </a:ext>
            </a:extLst>
          </p:cNvPr>
          <p:cNvSpPr/>
          <p:nvPr/>
        </p:nvSpPr>
        <p:spPr>
          <a:xfrm>
            <a:off x="5286102" y="1811344"/>
            <a:ext cx="5695405" cy="383185"/>
          </a:xfrm>
          <a:prstGeom prst="rect">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002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605481" y="5782962"/>
            <a:ext cx="2730842" cy="679622"/>
          </a:xfrm>
          <a:prstGeom prst="rect">
            <a:avLst/>
          </a:prstGeom>
          <a:solidFill>
            <a:schemeClr val="accent4"/>
          </a:solidFill>
        </p:spPr>
        <p:txBody>
          <a:bodyPr wrap="square" rtlCol="0">
            <a:spAutoFit/>
          </a:bodyPr>
          <a:lstStyle/>
          <a:p>
            <a:endParaRPr lang="en-US" dirty="0"/>
          </a:p>
        </p:txBody>
      </p:sp>
      <p:sp>
        <p:nvSpPr>
          <p:cNvPr id="2" name="Title">
            <a:extLst>
              <a:ext uri="{FF2B5EF4-FFF2-40B4-BE49-F238E27FC236}">
                <a16:creationId xmlns:a16="http://schemas.microsoft.com/office/drawing/2014/main" id="{157B785B-7419-6444-8F7C-456DADFC9CDE}"/>
              </a:ext>
            </a:extLst>
          </p:cNvPr>
          <p:cNvSpPr>
            <a:spLocks noGrp="1"/>
          </p:cNvSpPr>
          <p:nvPr>
            <p:ph type="ctrTitle"/>
          </p:nvPr>
        </p:nvSpPr>
        <p:spPr>
          <a:xfrm>
            <a:off x="755789" y="364112"/>
            <a:ext cx="7988980" cy="360099"/>
          </a:xfrm>
        </p:spPr>
        <p:txBody>
          <a:bodyPr/>
          <a:lstStyle/>
          <a:p>
            <a:r>
              <a:rPr lang="en-US" sz="2600" dirty="0"/>
              <a:t>Ongoing Landscape and Considerations </a:t>
            </a:r>
          </a:p>
        </p:txBody>
      </p:sp>
      <p:sp>
        <p:nvSpPr>
          <p:cNvPr id="5" name="Date">
            <a:extLst>
              <a:ext uri="{FF2B5EF4-FFF2-40B4-BE49-F238E27FC236}">
                <a16:creationId xmlns:a16="http://schemas.microsoft.com/office/drawing/2014/main" id="{A89144A8-6334-C146-B40F-BF5885E42CD8}"/>
              </a:ext>
            </a:extLst>
          </p:cNvPr>
          <p:cNvSpPr>
            <a:spLocks noGrp="1"/>
          </p:cNvSpPr>
          <p:nvPr>
            <p:ph type="dt" sz="half" idx="4294967295"/>
          </p:nvPr>
        </p:nvSpPr>
        <p:spPr/>
        <p:txBody>
          <a:bodyPr/>
          <a:lstStyle/>
          <a:p>
            <a:fld id="{2A9334A9-3502-4F02-93E8-4BC2EA1F17B5}" type="datetime1">
              <a:rPr lang="en-US" smtClean="0"/>
              <a:t>4/21/2022</a:t>
            </a:fld>
            <a:endParaRPr lang="en-US" dirty="0"/>
          </a:p>
        </p:txBody>
      </p:sp>
      <p:sp>
        <p:nvSpPr>
          <p:cNvPr id="6" name="Slide Number">
            <a:extLst>
              <a:ext uri="{FF2B5EF4-FFF2-40B4-BE49-F238E27FC236}">
                <a16:creationId xmlns:a16="http://schemas.microsoft.com/office/drawing/2014/main" id="{F12AC305-62D1-0B42-86B3-CE1813F5523B}"/>
              </a:ext>
            </a:extLst>
          </p:cNvPr>
          <p:cNvSpPr>
            <a:spLocks noGrp="1"/>
          </p:cNvSpPr>
          <p:nvPr>
            <p:ph type="sldNum" sz="quarter" idx="4294967295"/>
          </p:nvPr>
        </p:nvSpPr>
        <p:spPr/>
        <p:txBody>
          <a:bodyPr/>
          <a:lstStyle/>
          <a:p>
            <a:fld id="{8A7A6979-0714-4377-B894-6BE4C2D6E202}" type="slidenum">
              <a:rPr lang="en-US" smtClean="0"/>
              <a:pPr/>
              <a:t>8</a:t>
            </a:fld>
            <a:endParaRPr lang="en-US" dirty="0"/>
          </a:p>
        </p:txBody>
      </p:sp>
      <p:sp>
        <p:nvSpPr>
          <p:cNvPr id="12" name="Text Placeholder 3"/>
          <p:cNvSpPr>
            <a:spLocks noGrp="1"/>
          </p:cNvSpPr>
          <p:nvPr>
            <p:ph type="body" sz="quarter" idx="14"/>
          </p:nvPr>
        </p:nvSpPr>
        <p:spPr>
          <a:xfrm>
            <a:off x="959261" y="1274467"/>
            <a:ext cx="10162571" cy="3941967"/>
          </a:xfrm>
          <a:solidFill>
            <a:schemeClr val="accent4"/>
          </a:solidFill>
        </p:spPr>
        <p:txBody>
          <a:bodyPr>
            <a:normAutofit/>
          </a:bodyPr>
          <a:lstStyle/>
          <a:p>
            <a:pPr marL="388620" indent="-342900"/>
            <a:r>
              <a:rPr lang="en-US" sz="2400" kern="0" dirty="0">
                <a:cs typeface="Arial" panose="020B0604020202020204" pitchFamily="34" charset="0"/>
              </a:rPr>
              <a:t>New Targets &amp; Opportunities (Targeted Growth, PARI, Partnerships) </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Staffing/Resources (KSAs, Workload Metrics/Scale to Growth)</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Efficient, Effective, Compliant</a:t>
            </a:r>
          </a:p>
          <a:p>
            <a:pPr marL="388620" indent="-342900"/>
            <a:endParaRPr lang="en-US" sz="2400" kern="0" dirty="0">
              <a:cs typeface="Arial" panose="020B0604020202020204" pitchFamily="34" charset="0"/>
            </a:endParaRPr>
          </a:p>
          <a:p>
            <a:pPr marL="388620" indent="-342900"/>
            <a:r>
              <a:rPr lang="en-US" sz="2400" kern="0" dirty="0">
                <a:cs typeface="Arial" panose="020B0604020202020204" pitchFamily="34" charset="0"/>
              </a:rPr>
              <a:t>Infrastructure/Capabilities (Facilities, Equipment, Systems)</a:t>
            </a:r>
            <a:endParaRPr lang="en-US" sz="1800" kern="0" dirty="0">
              <a:cs typeface="Arial" panose="020B0604020202020204" pitchFamily="34" charset="0"/>
            </a:endParaRPr>
          </a:p>
        </p:txBody>
      </p:sp>
    </p:spTree>
    <p:extLst>
      <p:ext uri="{BB962C8B-B14F-4D97-AF65-F5344CB8AC3E}">
        <p14:creationId xmlns:p14="http://schemas.microsoft.com/office/powerpoint/2010/main" val="1355522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4EA7F14-B9DE-164B-9F38-47D5668D2586}"/>
              </a:ext>
            </a:extLst>
          </p:cNvPr>
          <p:cNvSpPr>
            <a:spLocks noGrp="1"/>
          </p:cNvSpPr>
          <p:nvPr>
            <p:ph type="ctrTitle"/>
          </p:nvPr>
        </p:nvSpPr>
        <p:spPr>
          <a:xfrm>
            <a:off x="2124646" y="1501742"/>
            <a:ext cx="6801602" cy="1661993"/>
          </a:xfrm>
        </p:spPr>
        <p:txBody>
          <a:bodyPr/>
          <a:lstStyle/>
          <a:p>
            <a:r>
              <a:rPr lang="en-US" dirty="0"/>
              <a:t>Discussion and Questions</a:t>
            </a:r>
          </a:p>
        </p:txBody>
      </p:sp>
      <p:sp>
        <p:nvSpPr>
          <p:cNvPr id="4" name="Date">
            <a:extLst>
              <a:ext uri="{FF2B5EF4-FFF2-40B4-BE49-F238E27FC236}">
                <a16:creationId xmlns:a16="http://schemas.microsoft.com/office/drawing/2014/main" id="{7488F1B0-19AE-FE4B-A8CD-0F44AB281CC5}"/>
              </a:ext>
            </a:extLst>
          </p:cNvPr>
          <p:cNvSpPr>
            <a:spLocks noGrp="1"/>
          </p:cNvSpPr>
          <p:nvPr>
            <p:ph type="dt" sz="half" idx="4294967295"/>
          </p:nvPr>
        </p:nvSpPr>
        <p:spPr>
          <a:xfrm>
            <a:off x="8926248" y="6220740"/>
            <a:ext cx="1021891" cy="323968"/>
          </a:xfrm>
        </p:spPr>
        <p:txBody>
          <a:bodyPr/>
          <a:lstStyle/>
          <a:p>
            <a:fld id="{D47A9A36-4EB0-BF46-AE48-7CDA251B954B}" type="datetime1">
              <a:rPr lang="en-US" smtClean="0"/>
              <a:pPr/>
              <a:t>4/19/2022</a:t>
            </a:fld>
            <a:endParaRPr lang="en-US" dirty="0"/>
          </a:p>
        </p:txBody>
      </p:sp>
      <p:sp>
        <p:nvSpPr>
          <p:cNvPr id="5" name="Slide Number">
            <a:extLst>
              <a:ext uri="{FF2B5EF4-FFF2-40B4-BE49-F238E27FC236}">
                <a16:creationId xmlns:a16="http://schemas.microsoft.com/office/drawing/2014/main" id="{FFCAA48C-2045-8749-8754-B722B9DB8A5C}"/>
              </a:ext>
            </a:extLst>
          </p:cNvPr>
          <p:cNvSpPr>
            <a:spLocks noGrp="1"/>
          </p:cNvSpPr>
          <p:nvPr>
            <p:ph type="sldNum" sz="quarter" idx="4294967295"/>
          </p:nvPr>
        </p:nvSpPr>
        <p:spPr>
          <a:xfrm>
            <a:off x="10096500" y="6200875"/>
            <a:ext cx="487680" cy="365760"/>
          </a:xfrm>
        </p:spPr>
        <p:txBody>
          <a:bodyPr/>
          <a:lstStyle/>
          <a:p>
            <a:fld id="{8A7A6979-0714-4377-B894-6BE4C2D6E202}" type="slidenum">
              <a:rPr lang="en-US" smtClean="0"/>
              <a:pPr/>
              <a:t>9</a:t>
            </a:fld>
            <a:endParaRPr lang="en-US" dirty="0"/>
          </a:p>
        </p:txBody>
      </p:sp>
    </p:spTree>
    <p:extLst>
      <p:ext uri="{BB962C8B-B14F-4D97-AF65-F5344CB8AC3E}">
        <p14:creationId xmlns:p14="http://schemas.microsoft.com/office/powerpoint/2010/main" val="3452437864"/>
      </p:ext>
    </p:extLst>
  </p:cSld>
  <p:clrMapOvr>
    <a:masterClrMapping/>
  </p:clrMapOvr>
</p:sld>
</file>

<file path=ppt/theme/theme1.xml><?xml version="1.0" encoding="utf-8"?>
<a:theme xmlns:a="http://schemas.openxmlformats.org/drawingml/2006/main" name="Purdue2">
  <a:themeElements>
    <a:clrScheme name="PurdueColors">
      <a:dk1>
        <a:srgbClr val="000000"/>
      </a:dk1>
      <a:lt1>
        <a:srgbClr val="000000"/>
      </a:lt1>
      <a:dk2>
        <a:srgbClr val="C4BFC0"/>
      </a:dk2>
      <a:lt2>
        <a:srgbClr val="C9B991"/>
      </a:lt2>
      <a:accent1>
        <a:srgbClr val="8E6F3E"/>
      </a:accent1>
      <a:accent2>
        <a:srgbClr val="555960"/>
      </a:accent2>
      <a:accent3>
        <a:srgbClr val="C9B991"/>
      </a:accent3>
      <a:accent4>
        <a:srgbClr val="FFFFFF"/>
      </a:accent4>
      <a:accent5>
        <a:srgbClr val="000000"/>
      </a:accent5>
      <a:accent6>
        <a:srgbClr val="555960"/>
      </a:accent6>
      <a:hlink>
        <a:srgbClr val="000000"/>
      </a:hlink>
      <a:folHlink>
        <a:srgbClr val="555960"/>
      </a:folHlink>
    </a:clrScheme>
    <a:fontScheme name="PurdueBrand">
      <a:majorFont>
        <a:latin typeface="Acumin Pro ExtraCondensed Smbd"/>
        <a:ea typeface=""/>
        <a:cs typeface=""/>
      </a:majorFont>
      <a:minorFont>
        <a:latin typeface="Acumin Pro"/>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resentation1" id="{31B5829C-EB69-4E85-8A96-9C9AE3B8A29B}" vid="{744B8B3E-5C57-4A65-A799-9CC7541E0ED0}"/>
    </a:ext>
  </a:extLst>
</a:theme>
</file>

<file path=ppt/theme/theme2.xml><?xml version="1.0" encoding="utf-8"?>
<a:theme xmlns:a="http://schemas.openxmlformats.org/drawingml/2006/main" name="Purdue1">
  <a:themeElements>
    <a:clrScheme name="PurdueColors">
      <a:dk1>
        <a:srgbClr val="000000"/>
      </a:dk1>
      <a:lt1>
        <a:srgbClr val="000000"/>
      </a:lt1>
      <a:dk2>
        <a:srgbClr val="C4BFC0"/>
      </a:dk2>
      <a:lt2>
        <a:srgbClr val="C9B991"/>
      </a:lt2>
      <a:accent1>
        <a:srgbClr val="8E6F3E"/>
      </a:accent1>
      <a:accent2>
        <a:srgbClr val="555960"/>
      </a:accent2>
      <a:accent3>
        <a:srgbClr val="C9B991"/>
      </a:accent3>
      <a:accent4>
        <a:srgbClr val="FFFFFF"/>
      </a:accent4>
      <a:accent5>
        <a:srgbClr val="000000"/>
      </a:accent5>
      <a:accent6>
        <a:srgbClr val="555960"/>
      </a:accent6>
      <a:hlink>
        <a:srgbClr val="000000"/>
      </a:hlink>
      <a:folHlink>
        <a:srgbClr val="555960"/>
      </a:folHlink>
    </a:clrScheme>
    <a:fontScheme name="PurdueBrand">
      <a:majorFont>
        <a:latin typeface="Acumin Pro ExtraCondensed Smbd"/>
        <a:ea typeface=""/>
        <a:cs typeface=""/>
      </a:majorFont>
      <a:minorFont>
        <a:latin typeface="Acumin Pro"/>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resentation10" id="{4897B6D3-C961-964E-AD71-9F077836C6E5}" vid="{497B001F-FD4A-B341-A522-CD7E7532B2C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16065</TotalTime>
  <Words>1002</Words>
  <Application>Microsoft Office PowerPoint</Application>
  <PresentationFormat>Widescreen</PresentationFormat>
  <Paragraphs>176</Paragraphs>
  <Slides>9</Slides>
  <Notes>7</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9</vt:i4>
      </vt:variant>
    </vt:vector>
  </HeadingPairs>
  <TitlesOfParts>
    <vt:vector size="25" baseType="lpstr">
      <vt:lpstr>Acumin Pro</vt:lpstr>
      <vt:lpstr>Acumin Pro ExtraCondensed</vt:lpstr>
      <vt:lpstr>Acumin Pro ExtraCondensed Smbd</vt:lpstr>
      <vt:lpstr>Acumin Pro Medium</vt:lpstr>
      <vt:lpstr>Acumin Pro Semibold</vt:lpstr>
      <vt:lpstr>Acumin Pro SemiCondensed</vt:lpstr>
      <vt:lpstr>Arial</vt:lpstr>
      <vt:lpstr>Calibri</vt:lpstr>
      <vt:lpstr>Courier New</vt:lpstr>
      <vt:lpstr>United Sans Cd Md</vt:lpstr>
      <vt:lpstr>United Sans Reg Medium</vt:lpstr>
      <vt:lpstr>United Sans Rg Lt</vt:lpstr>
      <vt:lpstr>United Sans Rg Md</vt:lpstr>
      <vt:lpstr>Wingdings</vt:lpstr>
      <vt:lpstr>Purdue2</vt:lpstr>
      <vt:lpstr>Purdue1</vt:lpstr>
      <vt:lpstr>Research Productivity </vt:lpstr>
      <vt:lpstr>Research Enterprise Current Landscape</vt:lpstr>
      <vt:lpstr>Research Productivity Activities Completed (last 2 years)</vt:lpstr>
      <vt:lpstr>Research Productivity Activities Work In-Progress (recent/active/future)</vt:lpstr>
      <vt:lpstr>Faculty Productivity Areas of Progress - Travel</vt:lpstr>
      <vt:lpstr>Faculty Productivity Areas of Progress - Research</vt:lpstr>
      <vt:lpstr>CoE Finance Staff Communication Methods/Channels + Feedback Mechanism</vt:lpstr>
      <vt:lpstr>Ongoing Landscape and Considerations </vt:lpstr>
      <vt:lpstr>Discussion and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Productivity</dc:title>
  <dc:creator>Vestal, Brittany L</dc:creator>
  <cp:lastModifiedBy>Dietz, Jason Matthew</cp:lastModifiedBy>
  <cp:revision>16</cp:revision>
  <dcterms:created xsi:type="dcterms:W3CDTF">2022-04-15T18:22:52Z</dcterms:created>
  <dcterms:modified xsi:type="dcterms:W3CDTF">2022-04-27T12:38:13Z</dcterms:modified>
</cp:coreProperties>
</file>