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9" r:id="rId5"/>
    <p:sldId id="260" r:id="rId6"/>
    <p:sldId id="261" r:id="rId7"/>
    <p:sldId id="262" r:id="rId8"/>
    <p:sldId id="264" r:id="rId9"/>
  </p:sldIdLst>
  <p:sldSz cx="6858000" cy="9144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1314" y="-72"/>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BBA1A85-9C04-41B4-9CDA-DB512C5A53FC}" type="datetimeFigureOut">
              <a:rPr lang="en-US"/>
              <a:pPr>
                <a:defRPr/>
              </a:pPr>
              <a:t>5/25/2011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B05551-B9D6-424F-8F8B-5B016CD6324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58D62EB-2FFF-4FA3-9A9B-5AB6FC0178E9}" type="datetimeFigureOut">
              <a:rPr lang="en-US"/>
              <a:pPr>
                <a:defRPr/>
              </a:pPr>
              <a:t>5/25/2011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446685A-2B12-48CC-969B-2036408220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C692288-1EC1-4BD0-B990-998F5DD9B29E}" type="datetimeFigureOut">
              <a:rPr lang="en-US"/>
              <a:pPr>
                <a:defRPr/>
              </a:pPr>
              <a:t>5/25/2011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B9DEF6-3152-43B3-A64B-7E7F964B60C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6761731-C1DC-4D34-9217-3DCB00603367}" type="datetimeFigureOut">
              <a:rPr lang="en-US"/>
              <a:pPr>
                <a:defRPr/>
              </a:pPr>
              <a:t>5/25/2011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EFF5AFF-B769-48E6-96A4-FF49B504436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ADA7C60-5FD2-4633-A2E8-C1E79F63E4C4}" type="datetimeFigureOut">
              <a:rPr lang="en-US"/>
              <a:pPr>
                <a:defRPr/>
              </a:pPr>
              <a:t>5/25/2011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6675C14-2877-49DB-8693-2F77769C55F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CE6538D-BE83-4202-B66E-9D0455522036}" type="datetimeFigureOut">
              <a:rPr lang="en-US"/>
              <a:pPr>
                <a:defRPr/>
              </a:pPr>
              <a:t>5/25/2011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17C0C4A-1FE2-4F81-BD46-5404482A9FB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B2F3F55-178F-42A7-A71E-7E42936F529A}" type="datetimeFigureOut">
              <a:rPr lang="en-US"/>
              <a:pPr>
                <a:defRPr/>
              </a:pPr>
              <a:t>5/25/2011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844749C-68C4-40DC-89C9-344E2684553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BFFC54E-7A39-43EC-A76C-1BB33210CEA5}" type="datetimeFigureOut">
              <a:rPr lang="en-US"/>
              <a:pPr>
                <a:defRPr/>
              </a:pPr>
              <a:t>5/25/2011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5C0E042-F9AE-490F-8279-7040404B31B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8F87F3-D52D-46BE-81E9-127F897B1742}" type="datetimeFigureOut">
              <a:rPr lang="en-US"/>
              <a:pPr>
                <a:defRPr/>
              </a:pPr>
              <a:t>5/25/2011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2A3C719-7D8E-4FF5-972E-2378057B08B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E6A4851-C410-4E6C-A9CA-56F652AA7C29}" type="datetimeFigureOut">
              <a:rPr lang="en-US"/>
              <a:pPr>
                <a:defRPr/>
              </a:pPr>
              <a:t>5/25/2011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1E2A477-DF10-4FF6-B03A-1C3F2DA0E64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0EF4B90-3DD3-46F2-B923-5C5D54894F67}" type="datetimeFigureOut">
              <a:rPr lang="en-US"/>
              <a:pPr>
                <a:defRPr/>
              </a:pPr>
              <a:t>5/25/2011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DAE4CEB-0154-479F-B172-CC2AC0DE64B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DFF56BF-05C8-4E74-9754-A929C6C94A30}" type="datetimeFigureOut">
              <a:rPr lang="en-US"/>
              <a:pPr>
                <a:defRPr/>
              </a:pPr>
              <a:t>5/25/2011</a:t>
            </a:fld>
            <a:endParaRPr lang="en-US"/>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FDB3064-5C7C-486A-9135-2C8FDFB346B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hyperlink" Target="../../Desktop/ELT/ELT_05_26_2011/Divisions/Budget%20Model%20for%20Divisions.pdf"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Desktop/ELT/ELT_05_26_2011/Divisions/COEDivFacAffiliationApril262007.pdf" TargetMode="External"/><Relationship Id="rId5" Type="http://schemas.openxmlformats.org/officeDocument/2006/relationships/hyperlink" Target="https://engineering.purdue.edu/Intranet/Groups/Administration/AA/FacultyStaffEmployment/COEDivFacAffiliationApril262007.pdf" TargetMode="External"/><Relationship Id="rId4" Type="http://schemas.openxmlformats.org/officeDocument/2006/relationships/hyperlink" Target="../../Desktop/ELT/ELT_05_26_2011/Divisions/COE_Definition%20of%20Divisions.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7" descr="BLEND opener1.jpg"/>
          <p:cNvPicPr>
            <a:picLocks noChangeAspect="1"/>
          </p:cNvPicPr>
          <p:nvPr/>
        </p:nvPicPr>
        <p:blipFill>
          <a:blip r:embed="rId2"/>
          <a:srcRect r="34467"/>
          <a:stretch>
            <a:fillRect/>
          </a:stretch>
        </p:blipFill>
        <p:spPr bwMode="auto">
          <a:xfrm>
            <a:off x="0" y="0"/>
            <a:ext cx="6858000" cy="9144000"/>
          </a:xfrm>
          <a:prstGeom prst="rect">
            <a:avLst/>
          </a:prstGeom>
          <a:noFill/>
          <a:ln w="9525">
            <a:noFill/>
            <a:miter lim="800000"/>
            <a:headEnd/>
            <a:tailEnd/>
          </a:ln>
        </p:spPr>
      </p:pic>
      <p:sp>
        <p:nvSpPr>
          <p:cNvPr id="2" name="Title 1"/>
          <p:cNvSpPr>
            <a:spLocks noGrp="1"/>
          </p:cNvSpPr>
          <p:nvPr>
            <p:ph type="ctrTitle"/>
          </p:nvPr>
        </p:nvSpPr>
        <p:spPr>
          <a:xfrm>
            <a:off x="228600" y="2459038"/>
            <a:ext cx="6477000" cy="1960562"/>
          </a:xfrm>
        </p:spPr>
        <p:txBody>
          <a:bodyPr rtlCol="0">
            <a:normAutofit fontScale="90000"/>
          </a:bodyPr>
          <a:lstStyle/>
          <a:p>
            <a:pPr eaLnBrk="1" fontAlgn="auto" hangingPunct="1">
              <a:spcAft>
                <a:spcPts val="0"/>
              </a:spcAft>
              <a:defRPr/>
            </a:pPr>
            <a:r>
              <a:rPr lang="en-US" b="1" dirty="0" smtClean="0">
                <a:solidFill>
                  <a:srgbClr val="C00000"/>
                </a:solidFill>
                <a:latin typeface="Corbel" pitchFamily="34" charset="0"/>
              </a:rPr>
              <a:t>DIVISIONS IN THE</a:t>
            </a:r>
            <a:br>
              <a:rPr lang="en-US" b="1" dirty="0" smtClean="0">
                <a:solidFill>
                  <a:srgbClr val="C00000"/>
                </a:solidFill>
                <a:latin typeface="Corbel" pitchFamily="34" charset="0"/>
              </a:rPr>
            </a:br>
            <a:r>
              <a:rPr lang="en-US" b="1" dirty="0" smtClean="0">
                <a:solidFill>
                  <a:srgbClr val="C00000"/>
                </a:solidFill>
                <a:latin typeface="Corbel" pitchFamily="34" charset="0"/>
              </a:rPr>
              <a:t>COLLEGE OF ENGINEERING</a:t>
            </a:r>
            <a:endParaRPr lang="en-US" b="1" dirty="0">
              <a:solidFill>
                <a:srgbClr val="C00000"/>
              </a:solidFill>
              <a:latin typeface="Corbel" pitchFamily="34" charset="0"/>
            </a:endParaRPr>
          </a:p>
        </p:txBody>
      </p:sp>
      <p:sp>
        <p:nvSpPr>
          <p:cNvPr id="13315" name="Subtitle 2"/>
          <p:cNvSpPr>
            <a:spLocks noGrp="1"/>
          </p:cNvSpPr>
          <p:nvPr>
            <p:ph type="subTitle" idx="1"/>
          </p:nvPr>
        </p:nvSpPr>
        <p:spPr>
          <a:xfrm>
            <a:off x="990600" y="5867400"/>
            <a:ext cx="4800600" cy="2336800"/>
          </a:xfrm>
        </p:spPr>
        <p:txBody>
          <a:bodyPr/>
          <a:lstStyle/>
          <a:p>
            <a:pPr eaLnBrk="1" hangingPunct="1"/>
            <a:r>
              <a:rPr lang="en-US" smtClean="0">
                <a:solidFill>
                  <a:schemeClr val="tx1"/>
                </a:solidFill>
                <a:latin typeface="Corbel" pitchFamily="34" charset="0"/>
              </a:rPr>
              <a:t>ELT MEETING</a:t>
            </a:r>
          </a:p>
          <a:p>
            <a:pPr eaLnBrk="1" hangingPunct="1"/>
            <a:r>
              <a:rPr lang="en-US" smtClean="0">
                <a:solidFill>
                  <a:schemeClr val="tx1"/>
                </a:solidFill>
                <a:latin typeface="Corbel" pitchFamily="34" charset="0"/>
              </a:rPr>
              <a:t>May 26, 2011</a:t>
            </a:r>
          </a:p>
        </p:txBody>
      </p:sp>
      <p:pic>
        <p:nvPicPr>
          <p:cNvPr id="13316" name="Picture 31" descr="Logo+Think Impact.ai"/>
          <p:cNvPicPr>
            <a:picLocks noChangeAspect="1"/>
          </p:cNvPicPr>
          <p:nvPr/>
        </p:nvPicPr>
        <p:blipFill>
          <a:blip r:embed="rId3"/>
          <a:srcRect/>
          <a:stretch>
            <a:fillRect/>
          </a:stretch>
        </p:blipFill>
        <p:spPr bwMode="auto">
          <a:xfrm>
            <a:off x="0" y="7815263"/>
            <a:ext cx="2016125" cy="1557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7" name="Group 5"/>
          <p:cNvGrpSpPr>
            <a:grpSpLocks/>
          </p:cNvGrpSpPr>
          <p:nvPr/>
        </p:nvGrpSpPr>
        <p:grpSpPr bwMode="auto">
          <a:xfrm>
            <a:off x="4419600" y="0"/>
            <a:ext cx="2514600" cy="9372600"/>
            <a:chOff x="4419600" y="0"/>
            <a:chExt cx="2514600" cy="9372600"/>
          </a:xfrm>
        </p:grpSpPr>
        <p:pic>
          <p:nvPicPr>
            <p:cNvPr id="14340" name="Picture 3" descr="THINNER Earth black to white blend.jpg"/>
            <p:cNvPicPr>
              <a:picLocks noChangeAspect="1"/>
            </p:cNvPicPr>
            <p:nvPr/>
          </p:nvPicPr>
          <p:blipFill>
            <a:blip r:embed="rId2"/>
            <a:srcRect/>
            <a:stretch>
              <a:fillRect/>
            </a:stretch>
          </p:blipFill>
          <p:spPr bwMode="auto">
            <a:xfrm>
              <a:off x="4419600" y="0"/>
              <a:ext cx="2438400" cy="9144000"/>
            </a:xfrm>
            <a:prstGeom prst="rect">
              <a:avLst/>
            </a:prstGeom>
            <a:noFill/>
            <a:ln w="9525">
              <a:noFill/>
              <a:miter lim="800000"/>
              <a:headEnd/>
              <a:tailEnd/>
            </a:ln>
          </p:spPr>
        </p:pic>
        <p:pic>
          <p:nvPicPr>
            <p:cNvPr id="14341" name="Picture 4" descr="Logo+Think Impact.ai"/>
            <p:cNvPicPr>
              <a:picLocks noChangeAspect="1"/>
            </p:cNvPicPr>
            <p:nvPr/>
          </p:nvPicPr>
          <p:blipFill>
            <a:blip r:embed="rId3"/>
            <a:srcRect/>
            <a:stretch>
              <a:fillRect/>
            </a:stretch>
          </p:blipFill>
          <p:spPr bwMode="auto">
            <a:xfrm>
              <a:off x="5378704" y="8170628"/>
              <a:ext cx="1555496" cy="1201972"/>
            </a:xfrm>
            <a:prstGeom prst="rect">
              <a:avLst/>
            </a:prstGeom>
            <a:noFill/>
            <a:ln w="9525">
              <a:noFill/>
              <a:miter lim="800000"/>
              <a:headEnd/>
              <a:tailEnd/>
            </a:ln>
          </p:spPr>
        </p:pic>
      </p:grpSp>
      <p:sp>
        <p:nvSpPr>
          <p:cNvPr id="14338" name="Title 1"/>
          <p:cNvSpPr>
            <a:spLocks noGrp="1"/>
          </p:cNvSpPr>
          <p:nvPr>
            <p:ph type="title"/>
          </p:nvPr>
        </p:nvSpPr>
        <p:spPr>
          <a:xfrm>
            <a:off x="76200" y="304800"/>
            <a:ext cx="4800600" cy="1524000"/>
          </a:xfrm>
        </p:spPr>
        <p:txBody>
          <a:bodyPr/>
          <a:lstStyle/>
          <a:p>
            <a:pPr eaLnBrk="1" hangingPunct="1"/>
            <a:r>
              <a:rPr lang="en-US" sz="3600" b="1" smtClean="0">
                <a:latin typeface="Corbel" pitchFamily="34" charset="0"/>
              </a:rPr>
              <a:t>Process for Preparation of the Draft Document</a:t>
            </a:r>
          </a:p>
        </p:txBody>
      </p:sp>
      <p:sp>
        <p:nvSpPr>
          <p:cNvPr id="14339" name="Content Placeholder 2"/>
          <p:cNvSpPr>
            <a:spLocks noGrp="1"/>
          </p:cNvSpPr>
          <p:nvPr>
            <p:ph idx="1"/>
          </p:nvPr>
        </p:nvSpPr>
        <p:spPr>
          <a:xfrm>
            <a:off x="228600" y="2133600"/>
            <a:ext cx="6172200" cy="6034088"/>
          </a:xfrm>
        </p:spPr>
        <p:txBody>
          <a:bodyPr/>
          <a:lstStyle/>
          <a:p>
            <a:pPr eaLnBrk="1" hangingPunct="1"/>
            <a:r>
              <a:rPr lang="en-US" smtClean="0">
                <a:latin typeface="Corbel" pitchFamily="34" charset="0"/>
              </a:rPr>
              <a:t>Input from most Cabinet members</a:t>
            </a:r>
          </a:p>
          <a:p>
            <a:pPr eaLnBrk="1" hangingPunct="1"/>
            <a:r>
              <a:rPr lang="en-US" smtClean="0">
                <a:latin typeface="Corbel" pitchFamily="34" charset="0"/>
              </a:rPr>
              <a:t>Input from subcommittee :</a:t>
            </a:r>
          </a:p>
          <a:p>
            <a:pPr lvl="1" eaLnBrk="1" hangingPunct="1"/>
            <a:r>
              <a:rPr lang="en-US" smtClean="0">
                <a:latin typeface="Corbel" pitchFamily="34" charset="0"/>
              </a:rPr>
              <a:t>Kathy Banks, </a:t>
            </a:r>
          </a:p>
          <a:p>
            <a:pPr lvl="1" eaLnBrk="1" hangingPunct="1"/>
            <a:r>
              <a:rPr lang="en-US" smtClean="0">
                <a:latin typeface="Corbel" pitchFamily="34" charset="0"/>
              </a:rPr>
              <a:t>Ahmed Hassanein, </a:t>
            </a:r>
          </a:p>
          <a:p>
            <a:pPr lvl="1" eaLnBrk="1" hangingPunct="1"/>
            <a:r>
              <a:rPr lang="en-US" smtClean="0">
                <a:latin typeface="Corbel" pitchFamily="34" charset="0"/>
              </a:rPr>
              <a:t>Makarand Hastak, </a:t>
            </a:r>
          </a:p>
          <a:p>
            <a:pPr lvl="1" eaLnBrk="1" hangingPunct="1"/>
            <a:r>
              <a:rPr lang="en-US" smtClean="0">
                <a:latin typeface="Corbel" pitchFamily="34" charset="0"/>
              </a:rPr>
              <a:t>John Sutherland, </a:t>
            </a:r>
          </a:p>
          <a:p>
            <a:pPr lvl="1" eaLnBrk="1" hangingPunct="1"/>
            <a:r>
              <a:rPr lang="en-US" smtClean="0">
                <a:latin typeface="Corbel" pitchFamily="34" charset="0"/>
              </a:rPr>
              <a:t>Steve Hoffman</a:t>
            </a:r>
          </a:p>
          <a:p>
            <a:pPr eaLnBrk="1" hangingPunct="1"/>
            <a:r>
              <a:rPr lang="en-US" smtClean="0">
                <a:latin typeface="Corbel" pitchFamily="34" charset="0"/>
              </a:rPr>
              <a:t>Input from the Dean</a:t>
            </a:r>
          </a:p>
          <a:p>
            <a:pPr eaLnBrk="1" hangingPunct="1"/>
            <a:r>
              <a:rPr lang="en-US" smtClean="0">
                <a:latin typeface="Corbel" pitchFamily="34" charset="0"/>
              </a:rPr>
              <a:t>Second iteration with Cabinet</a:t>
            </a:r>
          </a:p>
          <a:p>
            <a:pPr eaLnBrk="1" hangingPunct="1"/>
            <a:r>
              <a:rPr lang="en-US" smtClean="0">
                <a:latin typeface="Corbel" pitchFamily="34" charset="0"/>
              </a:rPr>
              <a:t>Today: ELT input and approval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1" name="Group 3"/>
          <p:cNvGrpSpPr>
            <a:grpSpLocks/>
          </p:cNvGrpSpPr>
          <p:nvPr/>
        </p:nvGrpSpPr>
        <p:grpSpPr bwMode="auto">
          <a:xfrm>
            <a:off x="4419600" y="0"/>
            <a:ext cx="2514600" cy="9372600"/>
            <a:chOff x="4419600" y="0"/>
            <a:chExt cx="2514600" cy="9372600"/>
          </a:xfrm>
        </p:grpSpPr>
        <p:pic>
          <p:nvPicPr>
            <p:cNvPr id="15364" name="Picture 4" descr="THINNER Earth black to white blend.jpg"/>
            <p:cNvPicPr>
              <a:picLocks noChangeAspect="1"/>
            </p:cNvPicPr>
            <p:nvPr/>
          </p:nvPicPr>
          <p:blipFill>
            <a:blip r:embed="rId2"/>
            <a:srcRect/>
            <a:stretch>
              <a:fillRect/>
            </a:stretch>
          </p:blipFill>
          <p:spPr bwMode="auto">
            <a:xfrm>
              <a:off x="4419600" y="0"/>
              <a:ext cx="2438400" cy="9144000"/>
            </a:xfrm>
            <a:prstGeom prst="rect">
              <a:avLst/>
            </a:prstGeom>
            <a:noFill/>
            <a:ln w="9525">
              <a:noFill/>
              <a:miter lim="800000"/>
              <a:headEnd/>
              <a:tailEnd/>
            </a:ln>
          </p:spPr>
        </p:pic>
        <p:pic>
          <p:nvPicPr>
            <p:cNvPr id="15365" name="Picture 5" descr="Logo+Think Impact.ai"/>
            <p:cNvPicPr>
              <a:picLocks noChangeAspect="1"/>
            </p:cNvPicPr>
            <p:nvPr/>
          </p:nvPicPr>
          <p:blipFill>
            <a:blip r:embed="rId3"/>
            <a:srcRect/>
            <a:stretch>
              <a:fillRect/>
            </a:stretch>
          </p:blipFill>
          <p:spPr bwMode="auto">
            <a:xfrm>
              <a:off x="5378704" y="8170628"/>
              <a:ext cx="1555496" cy="1201972"/>
            </a:xfrm>
            <a:prstGeom prst="rect">
              <a:avLst/>
            </a:prstGeom>
            <a:noFill/>
            <a:ln w="9525">
              <a:noFill/>
              <a:miter lim="800000"/>
              <a:headEnd/>
              <a:tailEnd/>
            </a:ln>
          </p:spPr>
        </p:pic>
      </p:grpSp>
      <p:sp>
        <p:nvSpPr>
          <p:cNvPr id="15362" name="Content Placeholder 2"/>
          <p:cNvSpPr>
            <a:spLocks noGrp="1"/>
          </p:cNvSpPr>
          <p:nvPr>
            <p:ph idx="1"/>
          </p:nvPr>
        </p:nvSpPr>
        <p:spPr>
          <a:xfrm>
            <a:off x="0" y="1295400"/>
            <a:ext cx="5562600" cy="7620000"/>
          </a:xfrm>
        </p:spPr>
        <p:txBody>
          <a:bodyPr/>
          <a:lstStyle/>
          <a:p>
            <a:pPr eaLnBrk="1" hangingPunct="1">
              <a:buFont typeface="Arial" charset="0"/>
              <a:buNone/>
            </a:pPr>
            <a:r>
              <a:rPr lang="en-US" sz="1800" smtClean="0"/>
              <a:t>	</a:t>
            </a:r>
            <a:r>
              <a:rPr lang="en-US" sz="1800" smtClean="0">
                <a:latin typeface="Corbel" pitchFamily="34" charset="0"/>
              </a:rPr>
              <a:t>Over the last five years, the principles and processes related to divisions in the College of Engineering have been documented in the following three documents:</a:t>
            </a:r>
          </a:p>
          <a:p>
            <a:pPr eaLnBrk="1" hangingPunct="1"/>
            <a:endParaRPr lang="en-US" sz="500" u="sng" smtClean="0">
              <a:latin typeface="Corbel" pitchFamily="34" charset="0"/>
              <a:hlinkClick r:id="rId4" action="ppaction://hlinkfile"/>
            </a:endParaRPr>
          </a:p>
          <a:p>
            <a:pPr eaLnBrk="1" hangingPunct="1">
              <a:buSzPct val="125000"/>
            </a:pPr>
            <a:r>
              <a:rPr lang="en-US" sz="1800" u="sng" smtClean="0">
                <a:latin typeface="Corbel" pitchFamily="34" charset="0"/>
                <a:hlinkClick r:id="rId4" action="ppaction://hlinkfile"/>
              </a:rPr>
              <a:t>Definition of Divisions</a:t>
            </a:r>
            <a:r>
              <a:rPr lang="en-US" sz="1800" smtClean="0">
                <a:latin typeface="Corbel" pitchFamily="34" charset="0"/>
              </a:rPr>
              <a:t>: This document provides a definition, statement of attributes, and process for the establishment of a division in the College of Engineering. The Engineering Leadership Team (ELT) created and adopted this document in the fall of 2005.</a:t>
            </a:r>
          </a:p>
          <a:p>
            <a:pPr eaLnBrk="1" hangingPunct="1">
              <a:buSzPct val="125000"/>
            </a:pPr>
            <a:endParaRPr lang="en-US" sz="500" u="sng" smtClean="0">
              <a:latin typeface="Corbel" pitchFamily="34" charset="0"/>
              <a:hlinkClick r:id="rId5"/>
            </a:endParaRPr>
          </a:p>
          <a:p>
            <a:pPr eaLnBrk="1" hangingPunct="1">
              <a:buSzPct val="125000"/>
            </a:pPr>
            <a:r>
              <a:rPr lang="en-US" sz="1800" u="sng" smtClean="0">
                <a:latin typeface="Corbel" pitchFamily="34" charset="0"/>
                <a:hlinkClick r:id="rId5"/>
              </a:rPr>
              <a:t>Faculty </a:t>
            </a:r>
            <a:r>
              <a:rPr lang="en-US" sz="1800" u="sng" smtClean="0">
                <a:latin typeface="Corbel" pitchFamily="34" charset="0"/>
                <a:hlinkClick r:id="rId6" action="ppaction://hlinkfile"/>
              </a:rPr>
              <a:t>Appointments Document</a:t>
            </a:r>
            <a:r>
              <a:rPr lang="en-US" sz="1800" smtClean="0">
                <a:latin typeface="Corbel" pitchFamily="34" charset="0"/>
              </a:rPr>
              <a:t>: This document describes the processes by which faculty may be formally involved with divisions. The document was an outgrowth of discussions that followed the creation of the </a:t>
            </a:r>
            <a:r>
              <a:rPr lang="en-US" sz="1800" i="1" smtClean="0">
                <a:latin typeface="Corbel" pitchFamily="34" charset="0"/>
              </a:rPr>
              <a:t>Definition of Divisions</a:t>
            </a:r>
            <a:r>
              <a:rPr lang="en-US" sz="1800" smtClean="0">
                <a:latin typeface="Corbel" pitchFamily="34" charset="0"/>
              </a:rPr>
              <a:t> document. The </a:t>
            </a:r>
            <a:r>
              <a:rPr lang="en-US" sz="1800" i="1" smtClean="0">
                <a:latin typeface="Corbel" pitchFamily="34" charset="0"/>
              </a:rPr>
              <a:t>Faculty Appointments Document</a:t>
            </a:r>
            <a:r>
              <a:rPr lang="en-US" sz="1800" smtClean="0">
                <a:latin typeface="Corbel" pitchFamily="34" charset="0"/>
              </a:rPr>
              <a:t> had input from the Engineering Area Promotion Committee (EAPC), and was generated and approved in the spring of 2007.</a:t>
            </a:r>
          </a:p>
          <a:p>
            <a:pPr eaLnBrk="1" hangingPunct="1">
              <a:buSzPct val="125000"/>
            </a:pPr>
            <a:endParaRPr lang="en-US" sz="500" u="sng" smtClean="0">
              <a:latin typeface="Corbel" pitchFamily="34" charset="0"/>
              <a:hlinkClick r:id="rId7" action="ppaction://hlinkfile"/>
            </a:endParaRPr>
          </a:p>
          <a:p>
            <a:pPr eaLnBrk="1" hangingPunct="1">
              <a:buSzPct val="125000"/>
            </a:pPr>
            <a:r>
              <a:rPr lang="en-US" sz="1800" u="sng" smtClean="0">
                <a:latin typeface="Corbel" pitchFamily="34" charset="0"/>
                <a:hlinkClick r:id="rId7" action="ppaction://hlinkfile"/>
              </a:rPr>
              <a:t>Budget Model for Divisions</a:t>
            </a:r>
            <a:r>
              <a:rPr lang="en-US" sz="1800" smtClean="0">
                <a:latin typeface="Corbel" pitchFamily="34" charset="0"/>
              </a:rPr>
              <a:t>: This document describes a budget model that was proposed to address issues such as accounting of research expenditures and distribution of resources. The model and associated processes were developed by the ELT finance team to ensure that schools and divisions do not compete against one another.  The document was produced in the spring of 2008.</a:t>
            </a:r>
          </a:p>
          <a:p>
            <a:pPr eaLnBrk="1" hangingPunct="1">
              <a:buFont typeface="Arial" charset="0"/>
              <a:buNone/>
            </a:pPr>
            <a:endParaRPr lang="en-US" smtClean="0"/>
          </a:p>
        </p:txBody>
      </p:sp>
      <p:sp>
        <p:nvSpPr>
          <p:cNvPr id="15363" name="Title 1"/>
          <p:cNvSpPr>
            <a:spLocks noGrp="1"/>
          </p:cNvSpPr>
          <p:nvPr>
            <p:ph type="title"/>
          </p:nvPr>
        </p:nvSpPr>
        <p:spPr>
          <a:xfrm>
            <a:off x="-228600" y="0"/>
            <a:ext cx="5372100" cy="1524000"/>
          </a:xfrm>
        </p:spPr>
        <p:txBody>
          <a:bodyPr/>
          <a:lstStyle/>
          <a:p>
            <a:pPr eaLnBrk="1" hangingPunct="1"/>
            <a:r>
              <a:rPr lang="en-US" sz="3200" b="1" smtClean="0">
                <a:latin typeface="Corbel" pitchFamily="34" charset="0"/>
              </a:rPr>
              <a:t>Consolidation of Previous Policies on Divisions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5" name="Group 3"/>
          <p:cNvGrpSpPr>
            <a:grpSpLocks/>
          </p:cNvGrpSpPr>
          <p:nvPr/>
        </p:nvGrpSpPr>
        <p:grpSpPr bwMode="auto">
          <a:xfrm>
            <a:off x="4419600" y="0"/>
            <a:ext cx="2514600" cy="9372600"/>
            <a:chOff x="4419600" y="0"/>
            <a:chExt cx="2514600" cy="9372600"/>
          </a:xfrm>
        </p:grpSpPr>
        <p:pic>
          <p:nvPicPr>
            <p:cNvPr id="16388" name="Picture 4" descr="THINNER Earth black to white blend.jpg"/>
            <p:cNvPicPr>
              <a:picLocks noChangeAspect="1"/>
            </p:cNvPicPr>
            <p:nvPr/>
          </p:nvPicPr>
          <p:blipFill>
            <a:blip r:embed="rId2"/>
            <a:srcRect/>
            <a:stretch>
              <a:fillRect/>
            </a:stretch>
          </p:blipFill>
          <p:spPr bwMode="auto">
            <a:xfrm>
              <a:off x="4419600" y="0"/>
              <a:ext cx="2438400" cy="9144000"/>
            </a:xfrm>
            <a:prstGeom prst="rect">
              <a:avLst/>
            </a:prstGeom>
            <a:noFill/>
            <a:ln w="9525">
              <a:noFill/>
              <a:miter lim="800000"/>
              <a:headEnd/>
              <a:tailEnd/>
            </a:ln>
          </p:spPr>
        </p:pic>
        <p:pic>
          <p:nvPicPr>
            <p:cNvPr id="16389" name="Picture 5" descr="Logo+Think Impact.ai"/>
            <p:cNvPicPr>
              <a:picLocks noChangeAspect="1"/>
            </p:cNvPicPr>
            <p:nvPr/>
          </p:nvPicPr>
          <p:blipFill>
            <a:blip r:embed="rId3"/>
            <a:srcRect/>
            <a:stretch>
              <a:fillRect/>
            </a:stretch>
          </p:blipFill>
          <p:spPr bwMode="auto">
            <a:xfrm>
              <a:off x="5378704" y="8170628"/>
              <a:ext cx="1555496" cy="1201972"/>
            </a:xfrm>
            <a:prstGeom prst="rect">
              <a:avLst/>
            </a:prstGeom>
            <a:noFill/>
            <a:ln w="9525">
              <a:noFill/>
              <a:miter lim="800000"/>
              <a:headEnd/>
              <a:tailEnd/>
            </a:ln>
          </p:spPr>
        </p:pic>
      </p:grpSp>
      <p:sp>
        <p:nvSpPr>
          <p:cNvPr id="16386" name="Title 1"/>
          <p:cNvSpPr>
            <a:spLocks noGrp="1"/>
          </p:cNvSpPr>
          <p:nvPr>
            <p:ph type="title"/>
          </p:nvPr>
        </p:nvSpPr>
        <p:spPr>
          <a:xfrm>
            <a:off x="-609600" y="0"/>
            <a:ext cx="6172200" cy="1524000"/>
          </a:xfrm>
        </p:spPr>
        <p:txBody>
          <a:bodyPr/>
          <a:lstStyle/>
          <a:p>
            <a:pPr eaLnBrk="1" hangingPunct="1"/>
            <a:r>
              <a:rPr lang="en-US" smtClean="0">
                <a:latin typeface="Corbel" pitchFamily="34" charset="0"/>
              </a:rPr>
              <a:t>Additional Policies</a:t>
            </a:r>
          </a:p>
        </p:txBody>
      </p:sp>
      <p:sp>
        <p:nvSpPr>
          <p:cNvPr id="3" name="Content Placeholder 2"/>
          <p:cNvSpPr>
            <a:spLocks noGrp="1"/>
          </p:cNvSpPr>
          <p:nvPr>
            <p:ph idx="1"/>
          </p:nvPr>
        </p:nvSpPr>
        <p:spPr>
          <a:xfrm>
            <a:off x="-152400" y="1676400"/>
            <a:ext cx="5562600" cy="7010400"/>
          </a:xfrm>
        </p:spPr>
        <p:txBody>
          <a:bodyPr rtlCol="0">
            <a:noAutofit/>
          </a:bodyPr>
          <a:lstStyle/>
          <a:p>
            <a:pPr indent="-165100" eaLnBrk="1" fontAlgn="auto" hangingPunct="1">
              <a:spcAft>
                <a:spcPts val="0"/>
              </a:spcAft>
              <a:buSzPct val="125000"/>
              <a:buFont typeface="Arial" pitchFamily="34" charset="0"/>
              <a:buChar char="•"/>
              <a:defRPr/>
            </a:pPr>
            <a:r>
              <a:rPr lang="en-US" sz="1800" dirty="0">
                <a:latin typeface="Corbel" pitchFamily="34" charset="0"/>
              </a:rPr>
              <a:t>For each degree it is committed to deliver, a division </a:t>
            </a:r>
            <a:r>
              <a:rPr lang="en-US" sz="1800" b="1" dirty="0">
                <a:latin typeface="Corbel" pitchFamily="34" charset="0"/>
              </a:rPr>
              <a:t>will define a curriculum </a:t>
            </a:r>
            <a:r>
              <a:rPr lang="en-US" sz="1800" dirty="0">
                <a:latin typeface="Corbel" pitchFamily="34" charset="0"/>
              </a:rPr>
              <a:t>and the number of FTE faculty and other resources necessary to deliver it. This would </a:t>
            </a:r>
            <a:r>
              <a:rPr lang="en-US" sz="1800" dirty="0" smtClean="0">
                <a:latin typeface="Corbel" pitchFamily="34" charset="0"/>
              </a:rPr>
              <a:t> </a:t>
            </a:r>
            <a:r>
              <a:rPr lang="en-US" sz="1800" dirty="0">
                <a:latin typeface="Corbel" pitchFamily="34" charset="0"/>
              </a:rPr>
              <a:t>include resources internal to a division </a:t>
            </a:r>
            <a:r>
              <a:rPr lang="en-US" sz="1800" b="1" dirty="0">
                <a:latin typeface="Corbel" pitchFamily="34" charset="0"/>
              </a:rPr>
              <a:t>AND external to division (such as courses taken in schools and other units).</a:t>
            </a:r>
            <a:endParaRPr lang="en-US" sz="1800" dirty="0">
              <a:latin typeface="Corbel" pitchFamily="34" charset="0"/>
            </a:endParaRPr>
          </a:p>
          <a:p>
            <a:pPr indent="-165100" eaLnBrk="1" fontAlgn="auto" hangingPunct="1">
              <a:spcAft>
                <a:spcPts val="0"/>
              </a:spcAft>
              <a:buSzPct val="125000"/>
              <a:buFont typeface="Arial" pitchFamily="34" charset="0"/>
              <a:buChar char="•"/>
              <a:defRPr/>
            </a:pPr>
            <a:endParaRPr lang="en-US" sz="500" dirty="0" smtClean="0">
              <a:latin typeface="Corbel" pitchFamily="34" charset="0"/>
            </a:endParaRPr>
          </a:p>
          <a:p>
            <a:pPr indent="-165100" eaLnBrk="1" fontAlgn="auto" hangingPunct="1">
              <a:spcAft>
                <a:spcPts val="0"/>
              </a:spcAft>
              <a:buSzPct val="125000"/>
              <a:buFont typeface="Arial" pitchFamily="34" charset="0"/>
              <a:buChar char="•"/>
              <a:defRPr/>
            </a:pPr>
            <a:r>
              <a:rPr lang="en-US" sz="1800" dirty="0" smtClean="0">
                <a:latin typeface="Corbel" pitchFamily="34" charset="0"/>
              </a:rPr>
              <a:t>The </a:t>
            </a:r>
            <a:r>
              <a:rPr lang="en-US" sz="1800" i="1" dirty="0">
                <a:latin typeface="Corbel" pitchFamily="34" charset="0"/>
              </a:rPr>
              <a:t>Faculty Appointments Document</a:t>
            </a:r>
            <a:r>
              <a:rPr lang="en-US" sz="1800" dirty="0">
                <a:latin typeface="Corbel" pitchFamily="34" charset="0"/>
              </a:rPr>
              <a:t> describes various types of faculty associations with divisions (joint appointments, affiliates, etc.), and specifies the duration of each association. For joint appointments, the </a:t>
            </a:r>
            <a:r>
              <a:rPr lang="en-US" sz="1800" b="1" dirty="0">
                <a:latin typeface="Corbel" pitchFamily="34" charset="0"/>
              </a:rPr>
              <a:t>appointment period will nominally be 3 years. </a:t>
            </a:r>
            <a:r>
              <a:rPr lang="en-US" sz="1800" dirty="0">
                <a:latin typeface="Corbel" pitchFamily="34" charset="0"/>
              </a:rPr>
              <a:t>If at some point, the faculty member and/or head(s) would like to change the appointment</a:t>
            </a:r>
            <a:r>
              <a:rPr lang="en-US" sz="1800" b="1" dirty="0">
                <a:latin typeface="Corbel" pitchFamily="34" charset="0"/>
              </a:rPr>
              <a:t> they should give at least 6 months notice. Then, a transition plan needs to be developed by the faculty member and relevant heads. </a:t>
            </a:r>
            <a:r>
              <a:rPr lang="en-US" sz="1800" dirty="0">
                <a:latin typeface="Corbel" pitchFamily="34" charset="0"/>
              </a:rPr>
              <a:t>Once the plan is agreed upon in writing, it will be sent to the Associate Dean for Academic Affairs for approval.</a:t>
            </a:r>
          </a:p>
          <a:p>
            <a:pPr indent="-165100" eaLnBrk="1" fontAlgn="auto" hangingPunct="1">
              <a:spcAft>
                <a:spcPts val="0"/>
              </a:spcAft>
              <a:buSzPct val="125000"/>
              <a:buFont typeface="Arial" pitchFamily="34" charset="0"/>
              <a:buChar char="•"/>
              <a:defRPr/>
            </a:pPr>
            <a:endParaRPr lang="en-US" sz="500" dirty="0" smtClean="0">
              <a:latin typeface="Corbel" pitchFamily="34" charset="0"/>
            </a:endParaRPr>
          </a:p>
          <a:p>
            <a:pPr indent="-165100" eaLnBrk="1" fontAlgn="auto" hangingPunct="1">
              <a:spcAft>
                <a:spcPts val="0"/>
              </a:spcAft>
              <a:buSzPct val="125000"/>
              <a:buFont typeface="Arial" pitchFamily="34" charset="0"/>
              <a:buChar char="•"/>
              <a:defRPr/>
            </a:pPr>
            <a:r>
              <a:rPr lang="en-US" sz="1800" dirty="0" smtClean="0">
                <a:latin typeface="Corbel" pitchFamily="34" charset="0"/>
              </a:rPr>
              <a:t>In </a:t>
            </a:r>
            <a:r>
              <a:rPr lang="en-US" sz="1800" dirty="0">
                <a:latin typeface="Corbel" pitchFamily="34" charset="0"/>
              </a:rPr>
              <a:t>the case of </a:t>
            </a:r>
            <a:r>
              <a:rPr lang="en-US" sz="1800" b="1" dirty="0">
                <a:latin typeface="Corbel" pitchFamily="34" charset="0"/>
              </a:rPr>
              <a:t>Assistant Professors with joint appointments</a:t>
            </a:r>
            <a:r>
              <a:rPr lang="en-US" sz="1800" dirty="0">
                <a:latin typeface="Corbel" pitchFamily="34" charset="0"/>
              </a:rPr>
              <a:t>, similar to guidelines for all joint appointments in the </a:t>
            </a:r>
            <a:r>
              <a:rPr lang="en-US" sz="1800" dirty="0" err="1">
                <a:latin typeface="Corbel" pitchFamily="34" charset="0"/>
              </a:rPr>
              <a:t>CoE</a:t>
            </a:r>
            <a:r>
              <a:rPr lang="en-US" sz="1800" dirty="0">
                <a:latin typeface="Corbel" pitchFamily="34" charset="0"/>
              </a:rPr>
              <a:t>, </a:t>
            </a:r>
            <a:r>
              <a:rPr lang="en-US" sz="1800" b="1" dirty="0">
                <a:latin typeface="Corbel" pitchFamily="34" charset="0"/>
              </a:rPr>
              <a:t>the appointment will be 25% in the division and 75% in the tenure school.</a:t>
            </a:r>
            <a:r>
              <a:rPr lang="en-US" sz="1800" dirty="0">
                <a:latin typeface="Corbel" pitchFamily="34" charset="0"/>
              </a:rPr>
              <a:t> For more senior hires, this appointment is not limited to this 25%/75% model.</a:t>
            </a:r>
          </a:p>
          <a:p>
            <a:pPr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09" name="Group 3"/>
          <p:cNvGrpSpPr>
            <a:grpSpLocks/>
          </p:cNvGrpSpPr>
          <p:nvPr/>
        </p:nvGrpSpPr>
        <p:grpSpPr bwMode="auto">
          <a:xfrm>
            <a:off x="4419600" y="0"/>
            <a:ext cx="2514600" cy="9372600"/>
            <a:chOff x="4419600" y="0"/>
            <a:chExt cx="2514600" cy="9372600"/>
          </a:xfrm>
        </p:grpSpPr>
        <p:pic>
          <p:nvPicPr>
            <p:cNvPr id="17412" name="Picture 4" descr="THINNER Earth black to white blend.jpg"/>
            <p:cNvPicPr>
              <a:picLocks noChangeAspect="1"/>
            </p:cNvPicPr>
            <p:nvPr/>
          </p:nvPicPr>
          <p:blipFill>
            <a:blip r:embed="rId2"/>
            <a:srcRect/>
            <a:stretch>
              <a:fillRect/>
            </a:stretch>
          </p:blipFill>
          <p:spPr bwMode="auto">
            <a:xfrm>
              <a:off x="4419600" y="0"/>
              <a:ext cx="2438400" cy="9144000"/>
            </a:xfrm>
            <a:prstGeom prst="rect">
              <a:avLst/>
            </a:prstGeom>
            <a:noFill/>
            <a:ln w="9525">
              <a:noFill/>
              <a:miter lim="800000"/>
              <a:headEnd/>
              <a:tailEnd/>
            </a:ln>
          </p:spPr>
        </p:pic>
        <p:pic>
          <p:nvPicPr>
            <p:cNvPr id="17413" name="Picture 5" descr="Logo+Think Impact.ai"/>
            <p:cNvPicPr>
              <a:picLocks noChangeAspect="1"/>
            </p:cNvPicPr>
            <p:nvPr/>
          </p:nvPicPr>
          <p:blipFill>
            <a:blip r:embed="rId3"/>
            <a:srcRect/>
            <a:stretch>
              <a:fillRect/>
            </a:stretch>
          </p:blipFill>
          <p:spPr bwMode="auto">
            <a:xfrm>
              <a:off x="5378704" y="8170628"/>
              <a:ext cx="1555496" cy="1201972"/>
            </a:xfrm>
            <a:prstGeom prst="rect">
              <a:avLst/>
            </a:prstGeom>
            <a:noFill/>
            <a:ln w="9525">
              <a:noFill/>
              <a:miter lim="800000"/>
              <a:headEnd/>
              <a:tailEnd/>
            </a:ln>
          </p:spPr>
        </p:pic>
      </p:grpSp>
      <p:sp>
        <p:nvSpPr>
          <p:cNvPr id="17410" name="Title 1"/>
          <p:cNvSpPr>
            <a:spLocks noGrp="1"/>
          </p:cNvSpPr>
          <p:nvPr>
            <p:ph type="title"/>
          </p:nvPr>
        </p:nvSpPr>
        <p:spPr>
          <a:xfrm>
            <a:off x="-533400" y="0"/>
            <a:ext cx="6172200" cy="1524000"/>
          </a:xfrm>
        </p:spPr>
        <p:txBody>
          <a:bodyPr/>
          <a:lstStyle/>
          <a:p>
            <a:pPr eaLnBrk="1" hangingPunct="1"/>
            <a:r>
              <a:rPr lang="en-US" smtClean="0"/>
              <a:t>Additional Policies (cont’d)</a:t>
            </a:r>
          </a:p>
        </p:txBody>
      </p:sp>
      <p:sp>
        <p:nvSpPr>
          <p:cNvPr id="3" name="Content Placeholder 2"/>
          <p:cNvSpPr>
            <a:spLocks noGrp="1"/>
          </p:cNvSpPr>
          <p:nvPr>
            <p:ph idx="1"/>
          </p:nvPr>
        </p:nvSpPr>
        <p:spPr>
          <a:xfrm>
            <a:off x="-152400" y="1752600"/>
            <a:ext cx="5486400" cy="6934200"/>
          </a:xfrm>
        </p:spPr>
        <p:txBody>
          <a:bodyPr rtlCol="0">
            <a:noAutofit/>
          </a:bodyPr>
          <a:lstStyle/>
          <a:p>
            <a:pPr indent="-165100" eaLnBrk="1" fontAlgn="auto" hangingPunct="1">
              <a:spcAft>
                <a:spcPts val="0"/>
              </a:spcAft>
              <a:buSzPct val="125000"/>
              <a:buFont typeface="Arial" pitchFamily="34" charset="0"/>
              <a:buChar char="•"/>
              <a:defRPr/>
            </a:pPr>
            <a:r>
              <a:rPr lang="en-US" sz="1800" dirty="0"/>
              <a:t>A division will have a </a:t>
            </a:r>
            <a:r>
              <a:rPr lang="en-US" sz="1800" b="1" dirty="0"/>
              <a:t>curriculum committee </a:t>
            </a:r>
            <a:r>
              <a:rPr lang="en-US" sz="1800" dirty="0"/>
              <a:t>that will guide the development of an interdisciplinary program of study, and manage issues such as cross-listing of courses with other units. The division will follow the same </a:t>
            </a:r>
            <a:r>
              <a:rPr lang="en-US" sz="1800" dirty="0" err="1"/>
              <a:t>CoE</a:t>
            </a:r>
            <a:r>
              <a:rPr lang="en-US" sz="1800" dirty="0"/>
              <a:t> Curriculum Committee EFD process as do the schools. </a:t>
            </a:r>
            <a:r>
              <a:rPr lang="en-US" sz="1800" b="1" dirty="0"/>
              <a:t>The current </a:t>
            </a:r>
            <a:r>
              <a:rPr lang="en-US" sz="1800" b="1" dirty="0" err="1"/>
              <a:t>CoE</a:t>
            </a:r>
            <a:r>
              <a:rPr lang="en-US" sz="1800" b="1" dirty="0"/>
              <a:t> By-laws do not include division membership in the </a:t>
            </a:r>
            <a:r>
              <a:rPr lang="en-US" sz="1800" b="1" dirty="0" err="1"/>
              <a:t>CoE</a:t>
            </a:r>
            <a:r>
              <a:rPr lang="en-US" sz="1800" b="1" dirty="0"/>
              <a:t> Curriculum Committee; this needs to be changed to allow for representation of the divisions on the </a:t>
            </a:r>
            <a:r>
              <a:rPr lang="en-US" sz="1800" b="1" dirty="0" err="1"/>
              <a:t>CoE</a:t>
            </a:r>
            <a:r>
              <a:rPr lang="en-US" sz="1800" b="1" dirty="0"/>
              <a:t> Curriculum Committee. It is recommended that the Faculty Affairs Committee lead the process for such a change.</a:t>
            </a:r>
            <a:endParaRPr lang="en-US" sz="1800" dirty="0"/>
          </a:p>
          <a:p>
            <a:pPr indent="-165100" eaLnBrk="1" fontAlgn="auto" hangingPunct="1">
              <a:spcAft>
                <a:spcPts val="0"/>
              </a:spcAft>
              <a:buSzPct val="125000"/>
              <a:buFont typeface="Arial" pitchFamily="34" charset="0"/>
              <a:buChar char="•"/>
              <a:defRPr/>
            </a:pPr>
            <a:endParaRPr lang="en-US" sz="500" dirty="0" smtClean="0"/>
          </a:p>
          <a:p>
            <a:pPr indent="-165100" eaLnBrk="1" fontAlgn="auto" hangingPunct="1">
              <a:spcAft>
                <a:spcPts val="0"/>
              </a:spcAft>
              <a:buSzPct val="125000"/>
              <a:buFont typeface="Arial" pitchFamily="34" charset="0"/>
              <a:buChar char="•"/>
              <a:defRPr/>
            </a:pPr>
            <a:r>
              <a:rPr lang="en-US" sz="1800" dirty="0" smtClean="0"/>
              <a:t>Since </a:t>
            </a:r>
            <a:r>
              <a:rPr lang="en-US" sz="1800" dirty="0"/>
              <a:t>divisions are, by definition, interdisciplinary academic programs it is expected and encouraged that </a:t>
            </a:r>
            <a:r>
              <a:rPr lang="en-US" sz="1800" b="1" dirty="0"/>
              <a:t>course offerings by divisions be cross-listed when appropriate. </a:t>
            </a:r>
            <a:r>
              <a:rPr lang="en-US" sz="1800" dirty="0"/>
              <a:t>Of course, course offerings by schools should also be cross-listed when appropriate. All participants in such cross-listed course offerings (in particular heads of schools and divisions) should agree to any change in the listing of a </a:t>
            </a:r>
            <a:r>
              <a:rPr lang="en-US" sz="1800" b="1" dirty="0"/>
              <a:t>course before any change is implemented</a:t>
            </a:r>
            <a:r>
              <a:rPr lang="en-US" sz="1800" dirty="0"/>
              <a:t>.</a:t>
            </a:r>
          </a:p>
          <a:p>
            <a:pPr indent="-165100" eaLnBrk="1" fontAlgn="auto" hangingPunct="1">
              <a:spcAft>
                <a:spcPts val="0"/>
              </a:spcAft>
              <a:buSzPct val="125000"/>
              <a:buFont typeface="Arial" pitchFamily="34" charset="0"/>
              <a:buChar char="•"/>
              <a:defRPr/>
            </a:pPr>
            <a:endParaRPr lang="en-US" sz="500" dirty="0" smtClean="0"/>
          </a:p>
          <a:p>
            <a:pPr indent="-165100" eaLnBrk="1" fontAlgn="auto" hangingPunct="1">
              <a:spcAft>
                <a:spcPts val="0"/>
              </a:spcAft>
              <a:buSzPct val="125000"/>
              <a:buFont typeface="Arial" pitchFamily="34" charset="0"/>
              <a:buChar char="•"/>
              <a:defRPr/>
            </a:pPr>
            <a:r>
              <a:rPr lang="en-US" sz="1800" dirty="0" smtClean="0"/>
              <a:t>It </a:t>
            </a:r>
            <a:r>
              <a:rPr lang="en-US" sz="1800" dirty="0"/>
              <a:t>would be desirable for </a:t>
            </a:r>
            <a:r>
              <a:rPr lang="en-US" sz="1800" b="1" dirty="0"/>
              <a:t>TA resources </a:t>
            </a:r>
            <a:r>
              <a:rPr lang="en-US" sz="1800" dirty="0"/>
              <a:t>to be allocated by college policy. It is recommended that this policy be developed by a separate committee.</a:t>
            </a:r>
            <a:r>
              <a:rPr lang="en-US" sz="1800" b="1" dirty="0"/>
              <a:t> </a:t>
            </a:r>
            <a:endParaRPr lang="en-US" sz="1800" dirty="0"/>
          </a:p>
          <a:p>
            <a:pPr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3" name="Group 3"/>
          <p:cNvGrpSpPr>
            <a:grpSpLocks/>
          </p:cNvGrpSpPr>
          <p:nvPr/>
        </p:nvGrpSpPr>
        <p:grpSpPr bwMode="auto">
          <a:xfrm>
            <a:off x="4419600" y="0"/>
            <a:ext cx="2514600" cy="9372600"/>
            <a:chOff x="4419600" y="0"/>
            <a:chExt cx="2514600" cy="9372600"/>
          </a:xfrm>
        </p:grpSpPr>
        <p:pic>
          <p:nvPicPr>
            <p:cNvPr id="18436" name="Picture 4" descr="THINNER Earth black to white blend.jpg"/>
            <p:cNvPicPr>
              <a:picLocks noChangeAspect="1"/>
            </p:cNvPicPr>
            <p:nvPr/>
          </p:nvPicPr>
          <p:blipFill>
            <a:blip r:embed="rId2"/>
            <a:srcRect/>
            <a:stretch>
              <a:fillRect/>
            </a:stretch>
          </p:blipFill>
          <p:spPr bwMode="auto">
            <a:xfrm>
              <a:off x="4419600" y="0"/>
              <a:ext cx="2438400" cy="9144000"/>
            </a:xfrm>
            <a:prstGeom prst="rect">
              <a:avLst/>
            </a:prstGeom>
            <a:noFill/>
            <a:ln w="9525">
              <a:noFill/>
              <a:miter lim="800000"/>
              <a:headEnd/>
              <a:tailEnd/>
            </a:ln>
          </p:spPr>
        </p:pic>
        <p:pic>
          <p:nvPicPr>
            <p:cNvPr id="18437" name="Picture 5" descr="Logo+Think Impact.ai"/>
            <p:cNvPicPr>
              <a:picLocks noChangeAspect="1"/>
            </p:cNvPicPr>
            <p:nvPr/>
          </p:nvPicPr>
          <p:blipFill>
            <a:blip r:embed="rId3"/>
            <a:srcRect/>
            <a:stretch>
              <a:fillRect/>
            </a:stretch>
          </p:blipFill>
          <p:spPr bwMode="auto">
            <a:xfrm>
              <a:off x="5378704" y="8170628"/>
              <a:ext cx="1555496" cy="1201972"/>
            </a:xfrm>
            <a:prstGeom prst="rect">
              <a:avLst/>
            </a:prstGeom>
            <a:noFill/>
            <a:ln w="9525">
              <a:noFill/>
              <a:miter lim="800000"/>
              <a:headEnd/>
              <a:tailEnd/>
            </a:ln>
          </p:spPr>
        </p:pic>
      </p:grpSp>
      <p:sp>
        <p:nvSpPr>
          <p:cNvPr id="18434" name="Content Placeholder 2"/>
          <p:cNvSpPr>
            <a:spLocks noGrp="1"/>
          </p:cNvSpPr>
          <p:nvPr>
            <p:ph idx="1"/>
          </p:nvPr>
        </p:nvSpPr>
        <p:spPr>
          <a:xfrm>
            <a:off x="-76200" y="1905000"/>
            <a:ext cx="5486400" cy="6034088"/>
          </a:xfrm>
        </p:spPr>
        <p:txBody>
          <a:bodyPr/>
          <a:lstStyle/>
          <a:p>
            <a:pPr indent="-165100" eaLnBrk="1" hangingPunct="1">
              <a:buSzPct val="125000"/>
            </a:pPr>
            <a:r>
              <a:rPr lang="en-US" sz="1800" b="1" smtClean="0">
                <a:latin typeface="Corbel" pitchFamily="34" charset="0"/>
              </a:rPr>
              <a:t>It is expected that space allocation </a:t>
            </a:r>
            <a:r>
              <a:rPr lang="en-US" sz="1800" smtClean="0">
                <a:latin typeface="Corbel" pitchFamily="34" charset="0"/>
              </a:rPr>
              <a:t>for divisions would come from the </a:t>
            </a:r>
            <a:r>
              <a:rPr lang="en-US" sz="1800" b="1" smtClean="0">
                <a:latin typeface="Corbel" pitchFamily="34" charset="0"/>
              </a:rPr>
              <a:t>CoE Flexibly Allocated Space</a:t>
            </a:r>
            <a:r>
              <a:rPr lang="en-US" sz="1800" smtClean="0">
                <a:latin typeface="Corbel" pitchFamily="34" charset="0"/>
              </a:rPr>
              <a:t>.  Similar to processes for allocation of all such space, the time frame for the allocation would depend on the nature of the need, the availability of space and the status of the division within the CoE.  Space will be assigned via a space use agreement. If division space needs are identified to have significantly changed, a transition plan will be prepared by the head of the division to respond to the change in needs. The plan will be developed in collaboration with the Associate Dean for Resource Management who will need to give final approval.</a:t>
            </a:r>
          </a:p>
          <a:p>
            <a:pPr indent="-165100" eaLnBrk="1" hangingPunct="1">
              <a:buSzPct val="125000"/>
            </a:pPr>
            <a:endParaRPr lang="en-US" sz="500" b="1" smtClean="0">
              <a:latin typeface="Corbel" pitchFamily="34" charset="0"/>
            </a:endParaRPr>
          </a:p>
          <a:p>
            <a:pPr indent="-165100" eaLnBrk="1" hangingPunct="1">
              <a:buSzPct val="125000"/>
            </a:pPr>
            <a:r>
              <a:rPr lang="en-US" sz="1800" b="1" smtClean="0">
                <a:latin typeface="Corbel" pitchFamily="34" charset="0"/>
              </a:rPr>
              <a:t>Financial resources </a:t>
            </a:r>
            <a:r>
              <a:rPr lang="en-US" sz="1800" smtClean="0">
                <a:latin typeface="Corbel" pitchFamily="34" charset="0"/>
              </a:rPr>
              <a:t>will be allocated based on commitments by the Dean and recommendations based on the CoE budget reallocation model, as</a:t>
            </a:r>
            <a:r>
              <a:rPr lang="en-US" sz="1800" b="1" smtClean="0">
                <a:latin typeface="Corbel" pitchFamily="34" charset="0"/>
              </a:rPr>
              <a:t> described in the </a:t>
            </a:r>
            <a:r>
              <a:rPr lang="en-US" sz="1800" b="1" i="1" smtClean="0">
                <a:latin typeface="Corbel" pitchFamily="34" charset="0"/>
              </a:rPr>
              <a:t>Budget Model for Divisions</a:t>
            </a:r>
            <a:r>
              <a:rPr lang="en-US" sz="1800" b="1" smtClean="0">
                <a:latin typeface="Corbel" pitchFamily="34" charset="0"/>
              </a:rPr>
              <a:t> document. </a:t>
            </a:r>
            <a:endParaRPr lang="en-US" sz="1800" smtClean="0">
              <a:latin typeface="Corbel" pitchFamily="34" charset="0"/>
            </a:endParaRPr>
          </a:p>
        </p:txBody>
      </p:sp>
      <p:sp>
        <p:nvSpPr>
          <p:cNvPr id="18435" name="Title 1"/>
          <p:cNvSpPr>
            <a:spLocks noGrp="1"/>
          </p:cNvSpPr>
          <p:nvPr>
            <p:ph type="title"/>
          </p:nvPr>
        </p:nvSpPr>
        <p:spPr>
          <a:xfrm>
            <a:off x="-533400" y="152400"/>
            <a:ext cx="6172200" cy="1524000"/>
          </a:xfrm>
        </p:spPr>
        <p:txBody>
          <a:bodyPr/>
          <a:lstStyle/>
          <a:p>
            <a:pPr eaLnBrk="1" hangingPunct="1"/>
            <a:r>
              <a:rPr lang="en-US" smtClean="0">
                <a:latin typeface="Corbel" pitchFamily="34" charset="0"/>
              </a:rPr>
              <a:t>Additional Policies (cont’d)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7" name="Group 3"/>
          <p:cNvGrpSpPr>
            <a:grpSpLocks/>
          </p:cNvGrpSpPr>
          <p:nvPr/>
        </p:nvGrpSpPr>
        <p:grpSpPr bwMode="auto">
          <a:xfrm>
            <a:off x="4419600" y="0"/>
            <a:ext cx="2514600" cy="9372600"/>
            <a:chOff x="4419600" y="0"/>
            <a:chExt cx="2514600" cy="9372600"/>
          </a:xfrm>
        </p:grpSpPr>
        <p:pic>
          <p:nvPicPr>
            <p:cNvPr id="19460" name="Picture 4" descr="THINNER Earth black to white blend.jpg"/>
            <p:cNvPicPr>
              <a:picLocks noChangeAspect="1"/>
            </p:cNvPicPr>
            <p:nvPr/>
          </p:nvPicPr>
          <p:blipFill>
            <a:blip r:embed="rId2"/>
            <a:srcRect/>
            <a:stretch>
              <a:fillRect/>
            </a:stretch>
          </p:blipFill>
          <p:spPr bwMode="auto">
            <a:xfrm>
              <a:off x="4419600" y="0"/>
              <a:ext cx="2438400" cy="9144000"/>
            </a:xfrm>
            <a:prstGeom prst="rect">
              <a:avLst/>
            </a:prstGeom>
            <a:noFill/>
            <a:ln w="9525">
              <a:noFill/>
              <a:miter lim="800000"/>
              <a:headEnd/>
              <a:tailEnd/>
            </a:ln>
          </p:spPr>
        </p:pic>
        <p:pic>
          <p:nvPicPr>
            <p:cNvPr id="19461" name="Picture 5" descr="Logo+Think Impact.ai"/>
            <p:cNvPicPr>
              <a:picLocks noChangeAspect="1"/>
            </p:cNvPicPr>
            <p:nvPr/>
          </p:nvPicPr>
          <p:blipFill>
            <a:blip r:embed="rId3"/>
            <a:srcRect/>
            <a:stretch>
              <a:fillRect/>
            </a:stretch>
          </p:blipFill>
          <p:spPr bwMode="auto">
            <a:xfrm>
              <a:off x="5378704" y="8170628"/>
              <a:ext cx="1555496" cy="1201972"/>
            </a:xfrm>
            <a:prstGeom prst="rect">
              <a:avLst/>
            </a:prstGeom>
            <a:noFill/>
            <a:ln w="9525">
              <a:noFill/>
              <a:miter lim="800000"/>
              <a:headEnd/>
              <a:tailEnd/>
            </a:ln>
          </p:spPr>
        </p:pic>
      </p:grpSp>
      <p:sp>
        <p:nvSpPr>
          <p:cNvPr id="19458" name="Title 1"/>
          <p:cNvSpPr>
            <a:spLocks noGrp="1"/>
          </p:cNvSpPr>
          <p:nvPr>
            <p:ph type="title"/>
          </p:nvPr>
        </p:nvSpPr>
        <p:spPr>
          <a:xfrm>
            <a:off x="-457200" y="228600"/>
            <a:ext cx="6172200" cy="1524000"/>
          </a:xfrm>
        </p:spPr>
        <p:txBody>
          <a:bodyPr/>
          <a:lstStyle/>
          <a:p>
            <a:pPr eaLnBrk="1" hangingPunct="1"/>
            <a:r>
              <a:rPr lang="en-US" smtClean="0">
                <a:latin typeface="Corbel" pitchFamily="34" charset="0"/>
              </a:rPr>
              <a:t>Additional Policies (cont’d)</a:t>
            </a:r>
          </a:p>
        </p:txBody>
      </p:sp>
      <p:sp>
        <p:nvSpPr>
          <p:cNvPr id="3" name="Content Placeholder 2"/>
          <p:cNvSpPr>
            <a:spLocks noGrp="1"/>
          </p:cNvSpPr>
          <p:nvPr>
            <p:ph idx="1"/>
          </p:nvPr>
        </p:nvSpPr>
        <p:spPr>
          <a:xfrm>
            <a:off x="0" y="1828800"/>
            <a:ext cx="5410200" cy="6858000"/>
          </a:xfrm>
        </p:spPr>
        <p:txBody>
          <a:bodyPr rtlCol="0">
            <a:noAutofit/>
          </a:bodyPr>
          <a:lstStyle/>
          <a:p>
            <a:pPr indent="-165100" eaLnBrk="1" fontAlgn="auto" hangingPunct="1">
              <a:spcAft>
                <a:spcPts val="0"/>
              </a:spcAft>
              <a:buSzPct val="125000"/>
              <a:buFont typeface="Arial" pitchFamily="34" charset="0"/>
              <a:buChar char="•"/>
              <a:defRPr/>
            </a:pPr>
            <a:r>
              <a:rPr lang="en-US" sz="1800" b="1" dirty="0">
                <a:latin typeface="Corbel" pitchFamily="34" charset="0"/>
              </a:rPr>
              <a:t>Advancement </a:t>
            </a:r>
            <a:r>
              <a:rPr lang="en-US" sz="1800" dirty="0">
                <a:latin typeface="Corbel" pitchFamily="34" charset="0"/>
              </a:rPr>
              <a:t>– The </a:t>
            </a:r>
            <a:r>
              <a:rPr lang="en-US" sz="1800" dirty="0" err="1">
                <a:latin typeface="Corbel" pitchFamily="34" charset="0"/>
              </a:rPr>
              <a:t>CoE’s</a:t>
            </a:r>
            <a:r>
              <a:rPr lang="en-US" sz="1800" dirty="0">
                <a:latin typeface="Corbel" pitchFamily="34" charset="0"/>
              </a:rPr>
              <a:t> </a:t>
            </a:r>
            <a:r>
              <a:rPr lang="en-US" sz="1800" b="1" dirty="0">
                <a:latin typeface="Corbel" pitchFamily="34" charset="0"/>
              </a:rPr>
              <a:t>Advancement Office will work in partnership with each division</a:t>
            </a:r>
            <a:r>
              <a:rPr lang="en-US" sz="1800" dirty="0">
                <a:latin typeface="Corbel" pitchFamily="34" charset="0"/>
              </a:rPr>
              <a:t> to design and implement a comprehensive advancement program that will include alumni and industry relations. Plans will include annual fund and major-gift fundraising, as well as planned giving strategies, marketing and media, event planning and campaign materials. All development expenses (including wages, benefits, travel, marketing materials, and alumni relations activities) will be covered in full by the </a:t>
            </a:r>
            <a:r>
              <a:rPr lang="en-US" sz="1800" dirty="0" err="1">
                <a:latin typeface="Corbel" pitchFamily="34" charset="0"/>
              </a:rPr>
              <a:t>CoE’s</a:t>
            </a:r>
            <a:r>
              <a:rPr lang="en-US" sz="1800" dirty="0">
                <a:latin typeface="Corbel" pitchFamily="34" charset="0"/>
              </a:rPr>
              <a:t> Advancement budget for the first three years. After three years, each division will be responsible for the cost of all S&amp;E development expenses. However, the development officer's wages, benefits, and travel expenses will continue to be covered by the College of Engineering’s Advancement budget.</a:t>
            </a:r>
          </a:p>
          <a:p>
            <a:pPr indent="-165100" eaLnBrk="1" fontAlgn="auto" hangingPunct="1">
              <a:spcAft>
                <a:spcPts val="0"/>
              </a:spcAft>
              <a:buSzPct val="125000"/>
              <a:buFont typeface="Arial" pitchFamily="34" charset="0"/>
              <a:buChar char="•"/>
              <a:defRPr/>
            </a:pPr>
            <a:endParaRPr lang="en-US" sz="500" b="1" dirty="0" smtClean="0">
              <a:latin typeface="Corbel" pitchFamily="34" charset="0"/>
            </a:endParaRPr>
          </a:p>
          <a:p>
            <a:pPr indent="-165100" eaLnBrk="1" fontAlgn="auto" hangingPunct="1">
              <a:spcAft>
                <a:spcPts val="0"/>
              </a:spcAft>
              <a:buSzPct val="125000"/>
              <a:buFont typeface="Arial" pitchFamily="34" charset="0"/>
              <a:buChar char="•"/>
              <a:defRPr/>
            </a:pPr>
            <a:r>
              <a:rPr lang="en-US" sz="1800" b="1" dirty="0" smtClean="0">
                <a:latin typeface="Corbel" pitchFamily="34" charset="0"/>
              </a:rPr>
              <a:t>Research</a:t>
            </a:r>
            <a:r>
              <a:rPr lang="en-US" sz="1800" b="1" dirty="0">
                <a:latin typeface="Corbel" pitchFamily="34" charset="0"/>
              </a:rPr>
              <a:t>: </a:t>
            </a:r>
            <a:r>
              <a:rPr lang="en-US" sz="1800" dirty="0">
                <a:latin typeface="Corbel" pitchFamily="34" charset="0"/>
              </a:rPr>
              <a:t>The </a:t>
            </a:r>
            <a:r>
              <a:rPr lang="en-US" sz="1800" i="1" dirty="0">
                <a:latin typeface="Corbel" pitchFamily="34" charset="0"/>
              </a:rPr>
              <a:t>Budget Model for Divisions</a:t>
            </a:r>
            <a:r>
              <a:rPr lang="en-US" sz="1800" dirty="0">
                <a:latin typeface="Corbel" pitchFamily="34" charset="0"/>
              </a:rPr>
              <a:t> document addresses some of the research related issues. All policies should</a:t>
            </a:r>
            <a:r>
              <a:rPr lang="en-US" sz="1800" b="1" dirty="0">
                <a:latin typeface="Corbel" pitchFamily="34" charset="0"/>
              </a:rPr>
              <a:t> ensure that the appropriate financial incentives are in place for the success of all participants. </a:t>
            </a:r>
            <a:r>
              <a:rPr lang="en-US" sz="1800" dirty="0">
                <a:latin typeface="Corbel" pitchFamily="34" charset="0"/>
              </a:rPr>
              <a:t>AY policies across the college should not be a barrier to collaboration on multidisciplinary proposals.</a:t>
            </a:r>
          </a:p>
          <a:p>
            <a:pPr eaLnBrk="1" fontAlgn="auto" hangingPunct="1">
              <a:spcAft>
                <a:spcPts val="0"/>
              </a:spcAft>
              <a:buFont typeface="Arial" pitchFamily="34" charset="0"/>
              <a:buChar char="•"/>
              <a:defRPr/>
            </a:pPr>
            <a:endParaRPr lang="en-US"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Content Placeholder 2"/>
          <p:cNvSpPr>
            <a:spLocks noGrp="1"/>
          </p:cNvSpPr>
          <p:nvPr>
            <p:ph idx="1"/>
          </p:nvPr>
        </p:nvSpPr>
        <p:spPr/>
        <p:txBody>
          <a:bodyPr/>
          <a:lstStyle/>
          <a:p>
            <a:pPr algn="ctr" eaLnBrk="1" hangingPunct="1">
              <a:buFont typeface="Arial" charset="0"/>
              <a:buNone/>
            </a:pPr>
            <a:endParaRPr lang="en-US" smtClean="0"/>
          </a:p>
          <a:p>
            <a:pPr algn="ctr" eaLnBrk="1" hangingPunct="1">
              <a:buFont typeface="Arial" charset="0"/>
              <a:buNone/>
            </a:pPr>
            <a:endParaRPr lang="en-US" smtClean="0"/>
          </a:p>
          <a:p>
            <a:pPr algn="ctr" eaLnBrk="1" hangingPunct="1">
              <a:buFont typeface="Arial" charset="0"/>
              <a:buNone/>
            </a:pPr>
            <a:endParaRPr lang="en-US" smtClean="0"/>
          </a:p>
          <a:p>
            <a:pPr algn="ctr" eaLnBrk="1" hangingPunct="1">
              <a:buFont typeface="Arial" charset="0"/>
              <a:buNone/>
            </a:pPr>
            <a:endParaRPr lang="en-US" smtClean="0"/>
          </a:p>
          <a:p>
            <a:pPr algn="ctr" eaLnBrk="1" hangingPunct="1">
              <a:buFont typeface="Arial" charset="0"/>
              <a:buNone/>
            </a:pPr>
            <a:r>
              <a:rPr lang="en-US" b="1" smtClean="0">
                <a:latin typeface="Corbel" pitchFamily="34" charset="0"/>
              </a:rPr>
              <a:t>Questions?</a:t>
            </a:r>
          </a:p>
          <a:p>
            <a:pPr algn="ctr" eaLnBrk="1" hangingPunct="1">
              <a:buFont typeface="Arial" charset="0"/>
              <a:buNone/>
            </a:pPr>
            <a:endParaRPr lang="en-US" smtClean="0"/>
          </a:p>
        </p:txBody>
      </p:sp>
      <p:grpSp>
        <p:nvGrpSpPr>
          <p:cNvPr id="20482" name="Group 3"/>
          <p:cNvGrpSpPr>
            <a:grpSpLocks/>
          </p:cNvGrpSpPr>
          <p:nvPr/>
        </p:nvGrpSpPr>
        <p:grpSpPr bwMode="auto">
          <a:xfrm>
            <a:off x="4419600" y="0"/>
            <a:ext cx="2514600" cy="9372600"/>
            <a:chOff x="4419600" y="0"/>
            <a:chExt cx="2514600" cy="9372600"/>
          </a:xfrm>
        </p:grpSpPr>
        <p:pic>
          <p:nvPicPr>
            <p:cNvPr id="20483" name="Picture 4" descr="THINNER Earth black to white blend.jpg"/>
            <p:cNvPicPr>
              <a:picLocks noChangeAspect="1"/>
            </p:cNvPicPr>
            <p:nvPr/>
          </p:nvPicPr>
          <p:blipFill>
            <a:blip r:embed="rId2"/>
            <a:srcRect/>
            <a:stretch>
              <a:fillRect/>
            </a:stretch>
          </p:blipFill>
          <p:spPr bwMode="auto">
            <a:xfrm>
              <a:off x="4419600" y="0"/>
              <a:ext cx="2438400" cy="9144000"/>
            </a:xfrm>
            <a:prstGeom prst="rect">
              <a:avLst/>
            </a:prstGeom>
            <a:noFill/>
            <a:ln w="9525">
              <a:noFill/>
              <a:miter lim="800000"/>
              <a:headEnd/>
              <a:tailEnd/>
            </a:ln>
          </p:spPr>
        </p:pic>
        <p:pic>
          <p:nvPicPr>
            <p:cNvPr id="20484" name="Picture 5" descr="Logo+Think Impact.ai"/>
            <p:cNvPicPr>
              <a:picLocks noChangeAspect="1"/>
            </p:cNvPicPr>
            <p:nvPr/>
          </p:nvPicPr>
          <p:blipFill>
            <a:blip r:embed="rId3"/>
            <a:srcRect/>
            <a:stretch>
              <a:fillRect/>
            </a:stretch>
          </p:blipFill>
          <p:spPr bwMode="auto">
            <a:xfrm>
              <a:off x="5378704" y="8170628"/>
              <a:ext cx="1555496" cy="12019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915</Words>
  <Application>Microsoft Office PowerPoint</Application>
  <PresentationFormat>On-screen Show (4:3)</PresentationFormat>
  <Paragraphs>47</Paragraphs>
  <Slides>8</Slides>
  <Notes>0</Notes>
  <HiddenSlides>0</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8</vt:i4>
      </vt:variant>
    </vt:vector>
  </HeadingPairs>
  <TitlesOfParts>
    <vt:vector size="12" baseType="lpstr">
      <vt:lpstr>Arial</vt:lpstr>
      <vt:lpstr>Calibri</vt:lpstr>
      <vt:lpstr>Corbel</vt:lpstr>
      <vt:lpstr>Office Theme</vt:lpstr>
      <vt:lpstr>DIVISIONS IN THE COLLEGE OF ENGINEERING</vt:lpstr>
      <vt:lpstr>Process for Preparation of the Draft Document</vt:lpstr>
      <vt:lpstr>Consolidation of Previous Policies on Divisions</vt:lpstr>
      <vt:lpstr>Additional Policies</vt:lpstr>
      <vt:lpstr>Additional Policies (cont’d)</vt:lpstr>
      <vt:lpstr>Additional Policies (cont’d)</vt:lpstr>
      <vt:lpstr>Additional Policies (cont’d)</vt:lpstr>
      <vt:lpstr>Slide 8</vt:lpstr>
    </vt:vector>
  </TitlesOfParts>
  <Company>Engineering Computer Network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DIVISIONS IN THE COLLEGE OF ENGINEERING</dc:title>
  <dc:creator>kokini</dc:creator>
  <cp:lastModifiedBy>kokini</cp:lastModifiedBy>
  <cp:revision>31</cp:revision>
  <dcterms:created xsi:type="dcterms:W3CDTF">2011-04-25T18:50:30Z</dcterms:created>
  <dcterms:modified xsi:type="dcterms:W3CDTF">2011-05-25T21:21:14Z</dcterms:modified>
</cp:coreProperties>
</file>