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sldIdLst>
    <p:sldId id="256" r:id="rId4"/>
    <p:sldId id="257" r:id="rId5"/>
    <p:sldId id="258" r:id="rId6"/>
    <p:sldId id="259" r:id="rId7"/>
    <p:sldId id="260" r:id="rId8"/>
    <p:sldId id="261" r:id="rId9"/>
    <p:sldId id="262" r:id="rId10"/>
    <p:sldId id="266" r:id="rId11"/>
    <p:sldId id="264" r:id="rId12"/>
    <p:sldId id="265" r:id="rId13"/>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9900"/>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1" autoAdjust="0"/>
    <p:restoredTop sz="94676" autoAdjust="0"/>
  </p:normalViewPr>
  <p:slideViewPr>
    <p:cSldViewPr>
      <p:cViewPr>
        <p:scale>
          <a:sx n="90" d="100"/>
          <a:sy n="90" d="100"/>
        </p:scale>
        <p:origin x="-2232" y="-5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admissions.purdue.edu/Majors_Programs/majors_college.php?ClgCd=ENGR" TargetMode="External"/><Relationship Id="rId7" Type="http://schemas.openxmlformats.org/officeDocument/2006/relationships/hyperlink" Target="http://www.purdue.edu/discoverypark/rche/" TargetMode="External"/><Relationship Id="rId12"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hyperlink" Target="http://www.purdue.edu" TargetMode="External"/><Relationship Id="rId5" Type="http://schemas.openxmlformats.org/officeDocument/2006/relationships/hyperlink" Target="http://www.cdc.gov/niosh/" TargetMode="External"/><Relationship Id="rId10" Type="http://schemas.openxmlformats.org/officeDocument/2006/relationships/image" Target="../media/image7.jpeg"/><Relationship Id="rId4" Type="http://schemas.openxmlformats.org/officeDocument/2006/relationships/image" Target="../media/image4.emf"/><Relationship Id="rId9" Type="http://schemas.openxmlformats.org/officeDocument/2006/relationships/hyperlink" Target="http://www.purdue.edu/discoverypark/advance/"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C9900"/>
        </a:solidFill>
        <a:effectLst/>
      </p:bgPr>
    </p:bg>
    <p:spTree>
      <p:nvGrpSpPr>
        <p:cNvPr id="1" name=""/>
        <p:cNvGrpSpPr/>
        <p:nvPr/>
      </p:nvGrpSpPr>
      <p:grpSpPr>
        <a:xfrm>
          <a:off x="0" y="0"/>
          <a:ext cx="0" cy="0"/>
          <a:chOff x="0" y="0"/>
          <a:chExt cx="0" cy="0"/>
        </a:xfrm>
      </p:grpSpPr>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6391656"/>
            <a:ext cx="8833104" cy="46939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2AE163-3898-458B-8B72-C9558B51086C}"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D9FCD-C237-4FE1-9404-8D66889D1293}"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xmlns="" val="320756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D9FCD-C237-4FE1-9404-8D66889D1293}"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xmlns="" val="3752145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D9FCD-C237-4FE1-9404-8D66889D1293}"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xmlns="" val="3174714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D9FCD-C237-4FE1-9404-8D66889D1293}" type="datetimeFigureOut">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xmlns="" val="1516981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D9FCD-C237-4FE1-9404-8D66889D1293}" type="datetimeFigureOut">
              <a:rPr lang="en-US" smtClean="0"/>
              <a:pPr/>
              <a:t>9/15/2011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xmlns="" val="1740683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D9FCD-C237-4FE1-9404-8D66889D1293}" type="datetimeFigureOut">
              <a:rPr lang="en-US" smtClean="0"/>
              <a:pPr/>
              <a:t>9/15/2011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xmlns="" val="2439697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D9FCD-C237-4FE1-9404-8D66889D1293}" type="datetimeFigureOut">
              <a:rPr lang="en-US" smtClean="0"/>
              <a:pPr/>
              <a:t>9/15/2011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xmlns="" val="1634944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D9FCD-C237-4FE1-9404-8D66889D1293}" type="datetimeFigureOut">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xmlns="" val="3053376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D9FCD-C237-4FE1-9404-8D66889D1293}" type="datetimeFigureOut">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xmlns="" val="1051395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D9FCD-C237-4FE1-9404-8D66889D1293}"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xmlns="" val="256341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CC99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0000"/>
                </a:solidFill>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4361688" y="1026372"/>
            <a:ext cx="457200" cy="441325"/>
          </a:xfrm>
          <a:ln>
            <a:solidFill>
              <a:srgbClr val="000000"/>
            </a:solidFill>
          </a:ln>
        </p:spPr>
        <p:txBody>
          <a:bodyPr/>
          <a:lstStyle/>
          <a:p>
            <a:fld id="{2A2AE163-3898-458B-8B72-C9558B51086C}"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a:noFill/>
        </p:spPr>
        <p:txBody>
          <a:bodyPr/>
          <a:lstStyle>
            <a:lvl1pPr marL="274320" indent="-274320">
              <a:buClrTx/>
              <a:buFont typeface="Wingdings" pitchFamily="2" charset="2"/>
              <a:buChar char="§"/>
              <a:defRPr>
                <a:solidFill>
                  <a:schemeClr val="tx1"/>
                </a:solidFill>
              </a:defRPr>
            </a:lvl1pPr>
            <a:lvl2pPr marL="548640" indent="-274320">
              <a:buClrTx/>
              <a:buFont typeface="Wingdings" pitchFamily="2" charset="2"/>
              <a:buChar char="§"/>
              <a:defRPr>
                <a:solidFill>
                  <a:schemeClr val="tx1"/>
                </a:solidFill>
              </a:defRPr>
            </a:lvl2pPr>
            <a:lvl3pPr marL="822960" indent="-228600">
              <a:buClrTx/>
              <a:buFont typeface="Wingdings" pitchFamily="2" charset="2"/>
              <a:buChar char="§"/>
              <a:defRPr>
                <a:solidFill>
                  <a:schemeClr val="tx1"/>
                </a:solidFill>
              </a:defRPr>
            </a:lvl3pPr>
            <a:lvl4pPr marL="1097280" indent="-228600">
              <a:buClrTx/>
              <a:buFont typeface="Wingdings" pitchFamily="2" charset="2"/>
              <a:buChar char="§"/>
              <a:defRPr>
                <a:solidFill>
                  <a:schemeClr val="tx1"/>
                </a:solidFill>
              </a:defRPr>
            </a:lvl4pPr>
            <a:lvl5pPr marL="1371600" indent="-228600">
              <a:buClrTx/>
              <a:buFont typeface="Wingdings" pitchFamily="2" charset="2"/>
              <a:buChar char="§"/>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Rectangle 6"/>
          <p:cNvSpPr>
            <a:spLocks noChangeArrowheads="1"/>
          </p:cNvSpPr>
          <p:nvPr userDrawn="1"/>
        </p:nvSpPr>
        <p:spPr bwMode="auto">
          <a:xfrm>
            <a:off x="155448" y="6391656"/>
            <a:ext cx="8833104" cy="46939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9" name="Picture 8"/>
          <p:cNvPicPr/>
          <p:nvPr userDrawn="1"/>
        </p:nvPicPr>
        <p:blipFill rotWithShape="1">
          <a:blip r:embed="rId2" cstate="print">
            <a:extLst>
              <a:ext uri="{28A0092B-C50C-407E-A947-70E740481C1C}">
                <a14:useLocalDpi xmlns:a14="http://schemas.microsoft.com/office/drawing/2010/main" xmlns="" val="0"/>
              </a:ext>
            </a:extLst>
          </a:blip>
          <a:srcRect/>
          <a:stretch/>
        </p:blipFill>
        <p:spPr bwMode="auto">
          <a:xfrm>
            <a:off x="162687" y="5943731"/>
            <a:ext cx="466344" cy="466344"/>
          </a:xfrm>
          <a:prstGeom prst="rect">
            <a:avLst/>
          </a:prstGeom>
          <a:ln>
            <a:noFill/>
          </a:ln>
          <a:extLst>
            <a:ext uri="{53640926-AAD7-44D8-BBD7-CCE9431645EC}">
              <a14:shadowObscured xmlns:a14="http://schemas.microsoft.com/office/drawing/2010/main" xmlns=""/>
            </a:ext>
          </a:extLst>
        </p:spPr>
      </p:pic>
      <p:pic>
        <p:nvPicPr>
          <p:cNvPr id="12" name="Picture 11">
            <a:hlinkClick r:id="rId3"/>
          </p:cNvPr>
          <p:cNvPicPr/>
          <p:nvPr userDrawn="1"/>
        </p:nvPicPr>
        <p:blipFill>
          <a:blip r:embed="rId4" cstate="print"/>
          <a:srcRect/>
          <a:stretch>
            <a:fillRect/>
          </a:stretch>
        </p:blipFill>
        <p:spPr bwMode="auto">
          <a:xfrm rot="5400000">
            <a:off x="7672538" y="-325415"/>
            <a:ext cx="762000" cy="1870029"/>
          </a:xfrm>
          <a:prstGeom prst="rect">
            <a:avLst/>
          </a:prstGeom>
          <a:noFill/>
          <a:ln w="9525">
            <a:noFill/>
            <a:miter lim="800000"/>
            <a:headEnd/>
            <a:tailEnd/>
          </a:ln>
        </p:spPr>
      </p:pic>
      <p:pic>
        <p:nvPicPr>
          <p:cNvPr id="14" name="Picture 13"/>
          <p:cNvPicPr/>
          <p:nvPr userDrawn="1"/>
        </p:nvPicPr>
        <p:blipFill rotWithShape="1">
          <a:blip r:embed="rId2" cstate="print">
            <a:extLst>
              <a:ext uri="{28A0092B-C50C-407E-A947-70E740481C1C}">
                <a14:useLocalDpi xmlns:a14="http://schemas.microsoft.com/office/drawing/2010/main" xmlns="" val="0"/>
              </a:ext>
            </a:extLst>
          </a:blip>
          <a:srcRect/>
          <a:stretch/>
        </p:blipFill>
        <p:spPr bwMode="auto">
          <a:xfrm>
            <a:off x="8522209" y="1371600"/>
            <a:ext cx="466344" cy="466344"/>
          </a:xfrm>
          <a:prstGeom prst="rect">
            <a:avLst/>
          </a:prstGeom>
          <a:ln>
            <a:noFill/>
          </a:ln>
          <a:extLst>
            <a:ext uri="{53640926-AAD7-44D8-BBD7-CCE9431645EC}">
              <a14:shadowObscured xmlns:a14="http://schemas.microsoft.com/office/drawing/2010/main" xmlns=""/>
            </a:ext>
          </a:extLst>
        </p:spPr>
      </p:pic>
      <p:pic>
        <p:nvPicPr>
          <p:cNvPr id="10" name="Picture 9">
            <a:hlinkClick r:id="rId5"/>
          </p:cNvPr>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657600" y="6424379"/>
            <a:ext cx="1503952" cy="400898"/>
          </a:xfrm>
          <a:prstGeom prst="rect">
            <a:avLst/>
          </a:prstGeom>
        </p:spPr>
      </p:pic>
      <p:pic>
        <p:nvPicPr>
          <p:cNvPr id="13" name="Picture 12">
            <a:hlinkClick r:id="rId7"/>
          </p:cNvPr>
          <p:cNvPicPr/>
          <p:nvPr userDrawn="1"/>
        </p:nvPicPr>
        <p:blipFill>
          <a:blip r:embed="rId8" cstate="print">
            <a:extLst>
              <a:ext uri="{28A0092B-C50C-407E-A947-70E740481C1C}">
                <a14:useLocalDpi xmlns:a14="http://schemas.microsoft.com/office/drawing/2010/main" xmlns="" val="0"/>
              </a:ext>
            </a:extLst>
          </a:blip>
          <a:stretch>
            <a:fillRect/>
          </a:stretch>
        </p:blipFill>
        <p:spPr>
          <a:xfrm>
            <a:off x="152400" y="6447562"/>
            <a:ext cx="1999208" cy="386534"/>
          </a:xfrm>
          <a:prstGeom prst="rect">
            <a:avLst/>
          </a:prstGeom>
        </p:spPr>
      </p:pic>
      <p:pic>
        <p:nvPicPr>
          <p:cNvPr id="15" name="Picture 14">
            <a:hlinkClick r:id="rId9"/>
          </p:cNvPr>
          <p:cNvPicPr/>
          <p:nvPr userDrawn="1"/>
        </p:nvPicPr>
        <p:blipFill rotWithShape="1">
          <a:blip r:embed="rId10" cstate="print">
            <a:extLst>
              <a:ext uri="{28A0092B-C50C-407E-A947-70E740481C1C}">
                <a14:useLocalDpi xmlns:a14="http://schemas.microsoft.com/office/drawing/2010/main" xmlns="" val="0"/>
              </a:ext>
            </a:extLst>
          </a:blip>
          <a:srcRect l="33846" t="53125" r="33077" b="37891"/>
          <a:stretch/>
        </p:blipFill>
        <p:spPr bwMode="auto">
          <a:xfrm>
            <a:off x="7620000" y="6410075"/>
            <a:ext cx="1295400" cy="461508"/>
          </a:xfrm>
          <a:prstGeom prst="rect">
            <a:avLst/>
          </a:prstGeom>
          <a:ln>
            <a:noFill/>
          </a:ln>
          <a:extLst>
            <a:ext uri="{53640926-AAD7-44D8-BBD7-CCE9431645EC}">
              <a14:shadowObscured xmlns:a14="http://schemas.microsoft.com/office/drawing/2010/main" xmlns=""/>
            </a:ext>
          </a:extLst>
        </p:spPr>
      </p:pic>
      <p:pic>
        <p:nvPicPr>
          <p:cNvPr id="16" name="Picture 15">
            <a:hlinkClick r:id="rId11"/>
          </p:cNvPr>
          <p:cNvPicPr/>
          <p:nvPr userDrawn="1"/>
        </p:nvPicPr>
        <p:blipFill>
          <a:blip r:embed="rId12">
            <a:extLst>
              <a:ext uri="{28A0092B-C50C-407E-A947-70E740481C1C}">
                <a14:useLocalDpi xmlns:a14="http://schemas.microsoft.com/office/drawing/2010/main" xmlns="" val="0"/>
              </a:ext>
            </a:extLst>
          </a:blip>
          <a:stretch>
            <a:fillRect/>
          </a:stretch>
        </p:blipFill>
        <p:spPr>
          <a:xfrm>
            <a:off x="5132977" y="322767"/>
            <a:ext cx="1711873" cy="573663"/>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D9FCD-C237-4FE1-9404-8D66889D1293}"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xmlns="" val="2553414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D9FCD-C237-4FE1-9404-8D66889D1293}" type="datetimeFigureOut">
              <a:rPr lang="en-US" smtClean="0"/>
              <a:pPr/>
              <a:t>9/15/2011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xmlns="" val="461234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D9FCD-C237-4FE1-9404-8D66889D1293}" type="datetimeFigureOut">
              <a:rPr lang="en-US" smtClean="0"/>
              <a:pPr/>
              <a:t>9/15/2011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966BCF-FA71-4AB7-98FC-00317B19E7C1}" type="slidenum">
              <a:rPr lang="en-US" smtClean="0"/>
              <a:pPr/>
              <a:t>‹#›</a:t>
            </a:fld>
            <a:endParaRPr lang="en-US" dirty="0"/>
          </a:p>
        </p:txBody>
      </p:sp>
    </p:spTree>
    <p:extLst>
      <p:ext uri="{BB962C8B-B14F-4D97-AF65-F5344CB8AC3E}">
        <p14:creationId xmlns:p14="http://schemas.microsoft.com/office/powerpoint/2010/main" xmlns="" val="2684237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7F16EE-BF77-4B3D-88C0-1FB9B606ECF0}"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xmlns="" val="290917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F16EE-BF77-4B3D-88C0-1FB9B606ECF0}"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xmlns="" val="4047965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F16EE-BF77-4B3D-88C0-1FB9B606ECF0}"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xmlns="" val="1661626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7F16EE-BF77-4B3D-88C0-1FB9B606ECF0}" type="datetimeFigureOut">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xmlns="" val="37886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7F16EE-BF77-4B3D-88C0-1FB9B606ECF0}" type="datetimeFigureOut">
              <a:rPr lang="en-US" smtClean="0"/>
              <a:pPr/>
              <a:t>9/15/2011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xmlns="" val="4264689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7F16EE-BF77-4B3D-88C0-1FB9B606ECF0}" type="datetimeFigureOut">
              <a:rPr lang="en-US" smtClean="0"/>
              <a:pPr/>
              <a:t>9/15/2011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xmlns="" val="3813156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F16EE-BF77-4B3D-88C0-1FB9B606ECF0}" type="datetimeFigureOut">
              <a:rPr lang="en-US" smtClean="0"/>
              <a:pPr/>
              <a:t>9/15/2011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xmlns="" val="235999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B313D1E-14C4-4457-BCD3-D9A8386FCA87}" type="datetimeFigureOut">
              <a:rPr lang="en-US" smtClean="0"/>
              <a:pPr/>
              <a:t>9/15/2011</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A2AE163-3898-458B-8B72-C9558B51086C}"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F16EE-BF77-4B3D-88C0-1FB9B606ECF0}" type="datetimeFigureOut">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xmlns="" val="2884502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F16EE-BF77-4B3D-88C0-1FB9B606ECF0}" type="datetimeFigureOut">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xmlns="" val="836130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F16EE-BF77-4B3D-88C0-1FB9B606ECF0}"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xmlns="" val="247918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F16EE-BF77-4B3D-88C0-1FB9B606ECF0}"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13707-75B2-4B5D-9AA6-C38BA365388E}" type="slidenum">
              <a:rPr lang="en-US" smtClean="0"/>
              <a:pPr/>
              <a:t>‹#›</a:t>
            </a:fld>
            <a:endParaRPr lang="en-US" dirty="0"/>
          </a:p>
        </p:txBody>
      </p:sp>
    </p:spTree>
    <p:extLst>
      <p:ext uri="{BB962C8B-B14F-4D97-AF65-F5344CB8AC3E}">
        <p14:creationId xmlns:p14="http://schemas.microsoft.com/office/powerpoint/2010/main" xmlns="" val="298806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313D1E-14C4-4457-BCD3-D9A8386FCA87}" type="datetimeFigureOut">
              <a:rPr lang="en-US" smtClean="0"/>
              <a:pPr/>
              <a:t>9/15/2011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2A2AE163-3898-458B-8B72-C9558B51086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B313D1E-14C4-4457-BCD3-D9A8386FCA87}" type="datetimeFigureOut">
              <a:rPr lang="en-US" smtClean="0"/>
              <a:pPr/>
              <a:t>9/15/2011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2AE163-3898-458B-8B72-C9558B51086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2AE163-3898-458B-8B72-C9558B51086C}"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8B313D1E-14C4-4457-BCD3-D9A8386FCA87}" type="datetimeFigureOut">
              <a:rPr lang="en-US" smtClean="0"/>
              <a:pPr/>
              <a:t>9/15/2011</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2A2AE163-3898-458B-8B72-C9558B51086C}"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8B313D1E-14C4-4457-BCD3-D9A8386FCA87}" type="datetimeFigureOut">
              <a:rPr lang="en-US" smtClean="0"/>
              <a:pPr/>
              <a:t>9/15/2011</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313D1E-14C4-4457-BCD3-D9A8386FCA87}"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2AE163-3898-458B-8B72-C9558B51086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2A2AE163-3898-458B-8B72-C9558B51086C}"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313D1E-14C4-4457-BCD3-D9A8386FCA87}"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B313D1E-14C4-4457-BCD3-D9A8386FCA87}" type="datetimeFigureOut">
              <a:rPr lang="en-US" smtClean="0"/>
              <a:pPr/>
              <a:t>9/15/2011</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2AE163-3898-458B-8B72-C9558B51086C}"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 id="2147483669" r:id="rId7"/>
    <p:sldLayoutId id="2147483670" r:id="rId8"/>
    <p:sldLayoutId id="2147483671" r:id="rId9"/>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D9FCD-C237-4FE1-9404-8D66889D1293}" type="datetimeFigureOut">
              <a:rPr lang="en-US" smtClean="0"/>
              <a:pPr/>
              <a:t>9/15/2011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66BCF-FA71-4AB7-98FC-00317B19E7C1}" type="slidenum">
              <a:rPr lang="en-US" smtClean="0"/>
              <a:pPr/>
              <a:t>‹#›</a:t>
            </a:fld>
            <a:endParaRPr lang="en-US" dirty="0"/>
          </a:p>
        </p:txBody>
      </p:sp>
    </p:spTree>
    <p:extLst>
      <p:ext uri="{BB962C8B-B14F-4D97-AF65-F5344CB8AC3E}">
        <p14:creationId xmlns:p14="http://schemas.microsoft.com/office/powerpoint/2010/main" xmlns="" val="3595623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F16EE-BF77-4B3D-88C0-1FB9B606ECF0}" type="datetimeFigureOut">
              <a:rPr lang="en-US" smtClean="0"/>
              <a:pPr/>
              <a:t>9/15/2011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13707-75B2-4B5D-9AA6-C38BA365388E}" type="slidenum">
              <a:rPr lang="en-US" smtClean="0"/>
              <a:pPr/>
              <a:t>‹#›</a:t>
            </a:fld>
            <a:endParaRPr lang="en-US" dirty="0"/>
          </a:p>
        </p:txBody>
      </p:sp>
    </p:spTree>
    <p:extLst>
      <p:ext uri="{BB962C8B-B14F-4D97-AF65-F5344CB8AC3E}">
        <p14:creationId xmlns:p14="http://schemas.microsoft.com/office/powerpoint/2010/main" xmlns="" val="354329401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admissions.purdue.edu/Majors_Programs/majors_college.php?ClgCd=ENGR" TargetMode="External"/><Relationship Id="rId7" Type="http://schemas.openxmlformats.org/officeDocument/2006/relationships/hyperlink" Target="http://www.cdc.gov/niosh/" TargetMode="External"/><Relationship Id="rId12"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http://www.purdue.edu/discoverypark/advance/" TargetMode="External"/><Relationship Id="rId5" Type="http://schemas.openxmlformats.org/officeDocument/2006/relationships/hyperlink" Target="http://www.purdue.edu" TargetMode="External"/><Relationship Id="rId10" Type="http://schemas.openxmlformats.org/officeDocument/2006/relationships/image" Target="../media/image6.jpeg"/><Relationship Id="rId4" Type="http://schemas.openxmlformats.org/officeDocument/2006/relationships/image" Target="../media/image4.emf"/><Relationship Id="rId9" Type="http://schemas.openxmlformats.org/officeDocument/2006/relationships/hyperlink" Target="http://www.purdue.edu/discoverypark/rch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858000" cy="3200400"/>
          </a:xfrm>
        </p:spPr>
        <p:txBody>
          <a:bodyPr>
            <a:normAutofit fontScale="85000" lnSpcReduction="20000"/>
          </a:bodyPr>
          <a:lstStyle/>
          <a:p>
            <a:r>
              <a:rPr lang="en-US" sz="2400" dirty="0"/>
              <a:t>Prevention through Design Innovation Competition</a:t>
            </a:r>
          </a:p>
          <a:p>
            <a:endParaRPr lang="en-US" sz="500" dirty="0"/>
          </a:p>
          <a:p>
            <a:r>
              <a:rPr lang="en-US" sz="1900" dirty="0" smtClean="0"/>
              <a:t>Packaging Line Ergonomic Improvement for Trane Commercial Systems </a:t>
            </a:r>
            <a:endParaRPr lang="en-US" sz="1900" dirty="0" smtClean="0"/>
          </a:p>
          <a:p>
            <a:r>
              <a:rPr lang="en-US" sz="1900" dirty="0"/>
              <a:t/>
            </a:r>
            <a:br>
              <a:rPr lang="en-US" sz="1900" dirty="0"/>
            </a:br>
            <a:r>
              <a:rPr lang="en-US" sz="1900" dirty="0" smtClean="0"/>
              <a:t>PURDUE </a:t>
            </a:r>
            <a:r>
              <a:rPr lang="en-US" sz="1900" dirty="0"/>
              <a:t>University</a:t>
            </a: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endParaRPr lang="en-US" sz="500" dirty="0" smtClean="0"/>
          </a:p>
          <a:p>
            <a:r>
              <a:rPr lang="en-US" sz="1200" dirty="0" smtClean="0"/>
              <a:t>Gaurav </a:t>
            </a:r>
            <a:r>
              <a:rPr lang="en-US" sz="1200" dirty="0" err="1" smtClean="0"/>
              <a:t>nanda</a:t>
            </a:r>
            <a:r>
              <a:rPr lang="en-US" sz="1500" dirty="0" smtClean="0"/>
              <a:t/>
            </a:r>
            <a:br>
              <a:rPr lang="en-US" sz="1500" dirty="0" smtClean="0"/>
            </a:br>
            <a:r>
              <a:rPr lang="en-US" sz="1200" dirty="0" smtClean="0"/>
              <a:t> Bryan Carpenter</a:t>
            </a:r>
            <a:endParaRPr lang="en-US" sz="1500" dirty="0" smtClean="0"/>
          </a:p>
          <a:p>
            <a:r>
              <a:rPr lang="en-US" sz="1200" dirty="0" err="1" smtClean="0"/>
              <a:t>Akshat</a:t>
            </a:r>
            <a:r>
              <a:rPr lang="en-US" sz="1200" dirty="0" smtClean="0"/>
              <a:t> </a:t>
            </a:r>
            <a:r>
              <a:rPr lang="en-US" sz="1200" dirty="0" err="1" smtClean="0"/>
              <a:t>Dhawan</a:t>
            </a:r>
            <a:r>
              <a:rPr lang="en-US" sz="1200" dirty="0" smtClean="0"/>
              <a:t> </a:t>
            </a:r>
            <a:endParaRPr lang="en-US" sz="1200" dirty="0" smtClean="0"/>
          </a:p>
          <a:p>
            <a:r>
              <a:rPr lang="en-US" sz="1200" dirty="0" smtClean="0"/>
              <a:t>Ronald Klein </a:t>
            </a:r>
            <a:endParaRPr lang="en-US" sz="1200" dirty="0" smtClean="0"/>
          </a:p>
          <a:p>
            <a:r>
              <a:rPr lang="en-US" sz="1200" dirty="0" smtClean="0"/>
              <a:t>Heather Reeves</a:t>
            </a:r>
          </a:p>
          <a:p>
            <a:r>
              <a:rPr lang="en-US" sz="1200" dirty="0" smtClean="0"/>
              <a:t>Wendy Ross</a:t>
            </a:r>
            <a:endParaRPr lang="en-US" sz="1500" dirty="0"/>
          </a:p>
          <a:p>
            <a:r>
              <a:rPr lang="en-US" sz="500" dirty="0"/>
              <a:t/>
            </a:r>
            <a:br>
              <a:rPr lang="en-US" sz="500" dirty="0"/>
            </a:br>
            <a:r>
              <a:rPr lang="en-US" sz="500" dirty="0"/>
              <a:t/>
            </a:r>
            <a:br>
              <a:rPr lang="en-US" sz="500" dirty="0"/>
            </a:br>
            <a:r>
              <a:rPr lang="en-US" sz="500" dirty="0"/>
              <a:t/>
            </a:r>
            <a:br>
              <a:rPr lang="en-US" sz="500" dirty="0"/>
            </a:br>
            <a:endParaRPr lang="en-US" sz="500" dirty="0"/>
          </a:p>
          <a:p>
            <a:r>
              <a:rPr lang="en-US" sz="1700" dirty="0"/>
              <a:t>September 20, 2011</a:t>
            </a:r>
          </a:p>
        </p:txBody>
      </p:sp>
      <p:sp>
        <p:nvSpPr>
          <p:cNvPr id="2" name="Title 1"/>
          <p:cNvSpPr>
            <a:spLocks noGrp="1"/>
          </p:cNvSpPr>
          <p:nvPr>
            <p:ph type="ctrTitle"/>
          </p:nvPr>
        </p:nvSpPr>
        <p:spPr>
          <a:xfrm>
            <a:off x="685800" y="609600"/>
            <a:ext cx="7772400" cy="1676400"/>
          </a:xfrm>
        </p:spPr>
        <p:txBody>
          <a:bodyPr>
            <a:normAutofit/>
          </a:bodyPr>
          <a:lstStyle/>
          <a:p>
            <a:r>
              <a:rPr lang="en-US" sz="4000" dirty="0">
                <a:solidFill>
                  <a:srgbClr val="CC9900"/>
                </a:solidFill>
              </a:rPr>
              <a:t>Educating the Engineer of </a:t>
            </a:r>
            <a:r>
              <a:rPr lang="en-US" sz="4000" dirty="0" smtClean="0">
                <a:solidFill>
                  <a:srgbClr val="CC9900"/>
                </a:solidFill>
              </a:rPr>
              <a:t/>
            </a:r>
            <a:br>
              <a:rPr lang="en-US" sz="4000" dirty="0" smtClean="0">
                <a:solidFill>
                  <a:srgbClr val="CC9900"/>
                </a:solidFill>
              </a:rPr>
            </a:br>
            <a:r>
              <a:rPr lang="en-US" sz="4000" dirty="0" smtClean="0">
                <a:solidFill>
                  <a:srgbClr val="CC9900"/>
                </a:solidFill>
              </a:rPr>
              <a:t>2020 Workshop</a:t>
            </a:r>
            <a:endParaRPr lang="en-US" sz="4000" dirty="0">
              <a:solidFill>
                <a:srgbClr val="CC9900"/>
              </a:solidFill>
            </a:endParaRPr>
          </a:p>
        </p:txBody>
      </p:sp>
      <p:pic>
        <p:nvPicPr>
          <p:cNvPr id="9" name="Picture 8"/>
          <p:cNvPicPr/>
          <p:nvPr/>
        </p:nvPicPr>
        <p:blipFill>
          <a:blip r:embed="rId2" cstate="print">
            <a:extLst>
              <a:ext uri="{28A0092B-C50C-407E-A947-70E740481C1C}">
                <a14:useLocalDpi xmlns:a14="http://schemas.microsoft.com/office/drawing/2010/main" xmlns="" val="0"/>
              </a:ext>
            </a:extLst>
          </a:blip>
          <a:stretch>
            <a:fillRect/>
          </a:stretch>
        </p:blipFill>
        <p:spPr>
          <a:xfrm>
            <a:off x="8505100" y="2514600"/>
            <a:ext cx="486500" cy="486500"/>
          </a:xfrm>
          <a:prstGeom prst="rect">
            <a:avLst/>
          </a:prstGeom>
        </p:spPr>
      </p:pic>
      <p:pic>
        <p:nvPicPr>
          <p:cNvPr id="10" name="Picture 9"/>
          <p:cNvPicPr/>
          <p:nvPr/>
        </p:nvPicPr>
        <p:blipFill>
          <a:blip r:embed="rId2" cstate="print">
            <a:extLst>
              <a:ext uri="{28A0092B-C50C-407E-A947-70E740481C1C}">
                <a14:useLocalDpi xmlns:a14="http://schemas.microsoft.com/office/drawing/2010/main" xmlns="" val="0"/>
              </a:ext>
            </a:extLst>
          </a:blip>
          <a:stretch>
            <a:fillRect/>
          </a:stretch>
        </p:blipFill>
        <p:spPr>
          <a:xfrm>
            <a:off x="152400" y="5900125"/>
            <a:ext cx="486500" cy="486500"/>
          </a:xfrm>
          <a:prstGeom prst="rect">
            <a:avLst/>
          </a:prstGeom>
        </p:spPr>
      </p:pic>
      <p:pic>
        <p:nvPicPr>
          <p:cNvPr id="11" name="Picture 10">
            <a:hlinkClick r:id="rId3"/>
          </p:cNvPr>
          <p:cNvPicPr/>
          <p:nvPr/>
        </p:nvPicPr>
        <p:blipFill>
          <a:blip r:embed="rId4" cstate="print"/>
          <a:srcRect/>
          <a:stretch>
            <a:fillRect/>
          </a:stretch>
        </p:blipFill>
        <p:spPr bwMode="auto">
          <a:xfrm rot="5400000">
            <a:off x="5104640" y="-359053"/>
            <a:ext cx="734220" cy="1801853"/>
          </a:xfrm>
          <a:prstGeom prst="rect">
            <a:avLst/>
          </a:prstGeom>
          <a:noFill/>
          <a:ln w="9525">
            <a:noFill/>
            <a:miter lim="800000"/>
            <a:headEnd/>
            <a:tailEnd/>
          </a:ln>
        </p:spPr>
      </p:pic>
      <p:pic>
        <p:nvPicPr>
          <p:cNvPr id="12" name="Picture 11">
            <a:hlinkClick r:id="rId5"/>
          </p:cNvPr>
          <p:cNvPicPr/>
          <p:nvPr/>
        </p:nvPicPr>
        <p:blipFill>
          <a:blip r:embed="rId6">
            <a:extLst>
              <a:ext uri="{28A0092B-C50C-407E-A947-70E740481C1C}">
                <a14:useLocalDpi xmlns:a14="http://schemas.microsoft.com/office/drawing/2010/main" xmlns="" val="0"/>
              </a:ext>
            </a:extLst>
          </a:blip>
          <a:stretch>
            <a:fillRect/>
          </a:stretch>
        </p:blipFill>
        <p:spPr>
          <a:xfrm>
            <a:off x="2326727" y="255043"/>
            <a:ext cx="1711873" cy="573663"/>
          </a:xfrm>
          <a:prstGeom prst="rect">
            <a:avLst/>
          </a:prstGeom>
        </p:spPr>
      </p:pic>
      <p:pic>
        <p:nvPicPr>
          <p:cNvPr id="13" name="Picture 12">
            <a:hlinkClick r:id="rId7"/>
          </p:cNvPr>
          <p:cNvPicPr/>
          <p:nvPr/>
        </p:nvPicPr>
        <p:blipFill>
          <a:blip r:embed="rId8" cstate="print">
            <a:extLst>
              <a:ext uri="{28A0092B-C50C-407E-A947-70E740481C1C}">
                <a14:useLocalDpi xmlns:a14="http://schemas.microsoft.com/office/drawing/2010/main" xmlns="" val="0"/>
              </a:ext>
            </a:extLst>
          </a:blip>
          <a:stretch>
            <a:fillRect/>
          </a:stretch>
        </p:blipFill>
        <p:spPr>
          <a:xfrm>
            <a:off x="3982448" y="6415072"/>
            <a:ext cx="1503952" cy="400898"/>
          </a:xfrm>
          <a:prstGeom prst="rect">
            <a:avLst/>
          </a:prstGeom>
        </p:spPr>
      </p:pic>
      <p:pic>
        <p:nvPicPr>
          <p:cNvPr id="14" name="Picture 13">
            <a:hlinkClick r:id="rId9"/>
          </p:cNvPr>
          <p:cNvPicPr/>
          <p:nvPr/>
        </p:nvPicPr>
        <p:blipFill>
          <a:blip r:embed="rId10" cstate="print">
            <a:extLst>
              <a:ext uri="{28A0092B-C50C-407E-A947-70E740481C1C}">
                <a14:useLocalDpi xmlns:a14="http://schemas.microsoft.com/office/drawing/2010/main" xmlns="" val="0"/>
              </a:ext>
            </a:extLst>
          </a:blip>
          <a:stretch>
            <a:fillRect/>
          </a:stretch>
        </p:blipFill>
        <p:spPr>
          <a:xfrm>
            <a:off x="327519" y="6447562"/>
            <a:ext cx="1999208" cy="386534"/>
          </a:xfrm>
          <a:prstGeom prst="rect">
            <a:avLst/>
          </a:prstGeom>
        </p:spPr>
      </p:pic>
      <p:pic>
        <p:nvPicPr>
          <p:cNvPr id="15" name="Picture 14">
            <a:hlinkClick r:id="rId11"/>
          </p:cNvPr>
          <p:cNvPicPr/>
          <p:nvPr/>
        </p:nvPicPr>
        <p:blipFill rotWithShape="1">
          <a:blip r:embed="rId12" cstate="print">
            <a:extLst>
              <a:ext uri="{28A0092B-C50C-407E-A947-70E740481C1C}">
                <a14:useLocalDpi xmlns:a14="http://schemas.microsoft.com/office/drawing/2010/main" xmlns="" val="0"/>
              </a:ext>
            </a:extLst>
          </a:blip>
          <a:srcRect l="33846" t="53125" r="33077" b="37891"/>
          <a:stretch/>
        </p:blipFill>
        <p:spPr bwMode="auto">
          <a:xfrm>
            <a:off x="7620000" y="6410075"/>
            <a:ext cx="1295400" cy="46150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905938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pPr marL="0" indent="0">
              <a:buNone/>
            </a:pPr>
            <a:r>
              <a:rPr lang="en-US" dirty="0"/>
              <a:t>Are there questions about this </a:t>
            </a:r>
            <a:r>
              <a:rPr lang="en-US" dirty="0" smtClean="0"/>
              <a:t>project and the integration of PtD in it?</a:t>
            </a:r>
            <a:endParaRPr lang="en-US" dirty="0"/>
          </a:p>
          <a:p>
            <a:endParaRPr lang="en-US" dirty="0"/>
          </a:p>
        </p:txBody>
      </p:sp>
    </p:spTree>
    <p:extLst>
      <p:ext uri="{BB962C8B-B14F-4D97-AF65-F5344CB8AC3E}">
        <p14:creationId xmlns:p14="http://schemas.microsoft.com/office/powerpoint/2010/main" xmlns="" val="3363807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Description</a:t>
            </a:r>
          </a:p>
        </p:txBody>
      </p:sp>
      <p:sp>
        <p:nvSpPr>
          <p:cNvPr id="3" name="Content Placeholder 2"/>
          <p:cNvSpPr>
            <a:spLocks noGrp="1"/>
          </p:cNvSpPr>
          <p:nvPr>
            <p:ph sz="quarter" idx="1"/>
          </p:nvPr>
        </p:nvSpPr>
        <p:spPr/>
        <p:txBody>
          <a:bodyPr>
            <a:normAutofit fontScale="77500" lnSpcReduction="20000"/>
          </a:bodyPr>
          <a:lstStyle/>
          <a:p>
            <a:pPr marL="0" indent="0">
              <a:buNone/>
            </a:pPr>
            <a:r>
              <a:rPr lang="en-US" i="1" dirty="0" smtClean="0"/>
              <a:t>This project was </a:t>
            </a:r>
            <a:r>
              <a:rPr lang="en-US" i="1" dirty="0" smtClean="0"/>
              <a:t>to improve ergonomics and </a:t>
            </a:r>
            <a:r>
              <a:rPr lang="en-US" i="1" dirty="0" err="1" smtClean="0"/>
              <a:t>safetyof</a:t>
            </a:r>
            <a:r>
              <a:rPr lang="en-US" i="1" dirty="0" smtClean="0"/>
              <a:t> workers through process improvement !</a:t>
            </a:r>
            <a:endParaRPr lang="en-US" i="1" dirty="0" smtClean="0"/>
          </a:p>
          <a:p>
            <a:pPr marL="0" indent="0">
              <a:buNone/>
            </a:pPr>
            <a:endParaRPr lang="en-US" dirty="0" smtClean="0"/>
          </a:p>
          <a:p>
            <a:pPr marL="0" indent="0"/>
            <a:r>
              <a:rPr lang="en-US" dirty="0" smtClean="0"/>
              <a:t>Trane’s manufacturing </a:t>
            </a:r>
            <a:r>
              <a:rPr lang="en-US" dirty="0" smtClean="0"/>
              <a:t>location in Rushville, </a:t>
            </a:r>
            <a:r>
              <a:rPr lang="en-US" dirty="0" smtClean="0"/>
              <a:t>Indiana has a packaging </a:t>
            </a:r>
            <a:r>
              <a:rPr lang="en-US" dirty="0" smtClean="0"/>
              <a:t>line where crates are manually assembled around the units to prepare them for shipment. </a:t>
            </a:r>
            <a:endParaRPr lang="en-US" dirty="0" smtClean="0"/>
          </a:p>
          <a:p>
            <a:pPr marL="0" indent="0"/>
            <a:endParaRPr lang="en-US" dirty="0" smtClean="0"/>
          </a:p>
          <a:p>
            <a:pPr marL="0" indent="0"/>
            <a:r>
              <a:rPr lang="en-US" dirty="0" smtClean="0"/>
              <a:t>Due </a:t>
            </a:r>
            <a:r>
              <a:rPr lang="en-US" dirty="0" smtClean="0"/>
              <a:t>to the fact that there are many different sizes of units packaged on the line, there is little automatic work. </a:t>
            </a:r>
            <a:endParaRPr lang="en-US" dirty="0" smtClean="0"/>
          </a:p>
          <a:p>
            <a:pPr marL="0" indent="0"/>
            <a:endParaRPr lang="en-US" dirty="0" smtClean="0"/>
          </a:p>
          <a:p>
            <a:pPr marL="0" indent="0"/>
            <a:r>
              <a:rPr lang="en-US" dirty="0" smtClean="0"/>
              <a:t>Bending </a:t>
            </a:r>
            <a:r>
              <a:rPr lang="en-US" dirty="0" smtClean="0"/>
              <a:t>and lifting </a:t>
            </a:r>
            <a:r>
              <a:rPr lang="en-US" dirty="0" smtClean="0"/>
              <a:t>caused </a:t>
            </a:r>
            <a:r>
              <a:rPr lang="en-US" dirty="0" smtClean="0"/>
              <a:t>an above acceptable ergonomic score of 24 for the assembly line workers</a:t>
            </a:r>
            <a:r>
              <a:rPr lang="en-US" dirty="0" smtClean="0"/>
              <a:t>. </a:t>
            </a:r>
          </a:p>
          <a:p>
            <a:pPr marL="0" indent="0"/>
            <a:endParaRPr lang="en-US" dirty="0" smtClean="0"/>
          </a:p>
          <a:p>
            <a:pPr marL="0" indent="0">
              <a:buNone/>
            </a:pPr>
            <a:r>
              <a:rPr lang="en-US" i="1" dirty="0" smtClean="0"/>
              <a:t>Challenge: </a:t>
            </a:r>
            <a:r>
              <a:rPr lang="en-US" i="1" dirty="0" smtClean="0"/>
              <a:t>E</a:t>
            </a:r>
            <a:r>
              <a:rPr lang="en-US" i="1" dirty="0" smtClean="0"/>
              <a:t>xamine </a:t>
            </a:r>
            <a:r>
              <a:rPr lang="en-US" i="1" dirty="0" smtClean="0"/>
              <a:t>this crating process and offer a solution to improve the ergonomic score </a:t>
            </a:r>
            <a:r>
              <a:rPr lang="en-US" i="1" dirty="0" smtClean="0"/>
              <a:t>!</a:t>
            </a:r>
            <a:endParaRPr lang="en-US" i="1" dirty="0" smtClean="0"/>
          </a:p>
          <a:p>
            <a:pPr marL="0" indent="0">
              <a:buNone/>
            </a:pPr>
            <a:endParaRPr lang="en-US" sz="2800" dirty="0" smtClean="0"/>
          </a:p>
        </p:txBody>
      </p:sp>
    </p:spTree>
    <p:extLst>
      <p:ext uri="{BB962C8B-B14F-4D97-AF65-F5344CB8AC3E}">
        <p14:creationId xmlns:p14="http://schemas.microsoft.com/office/powerpoint/2010/main" xmlns="" val="1649415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Objectives</a:t>
            </a:r>
          </a:p>
        </p:txBody>
      </p:sp>
      <p:sp>
        <p:nvSpPr>
          <p:cNvPr id="3" name="Content Placeholder 2"/>
          <p:cNvSpPr>
            <a:spLocks noGrp="1"/>
          </p:cNvSpPr>
          <p:nvPr>
            <p:ph sz="quarter" idx="1"/>
          </p:nvPr>
        </p:nvSpPr>
        <p:spPr/>
        <p:txBody>
          <a:bodyPr/>
          <a:lstStyle/>
          <a:p>
            <a:pPr marL="0" indent="0">
              <a:buNone/>
            </a:pPr>
            <a:r>
              <a:rPr lang="en-US" dirty="0" smtClean="0"/>
              <a:t>The objectives of this project </a:t>
            </a:r>
            <a:r>
              <a:rPr lang="en-US" dirty="0" smtClean="0"/>
              <a:t>were:</a:t>
            </a:r>
          </a:p>
          <a:p>
            <a:pPr marL="0" indent="0">
              <a:buNone/>
            </a:pPr>
            <a:endParaRPr lang="en-US" dirty="0" smtClean="0"/>
          </a:p>
          <a:p>
            <a:pPr marL="0" indent="0"/>
            <a:r>
              <a:rPr lang="en-US" sz="2800" dirty="0" smtClean="0"/>
              <a:t> Finding solutions for improving </a:t>
            </a:r>
            <a:r>
              <a:rPr lang="en-US" sz="2800" dirty="0" smtClean="0"/>
              <a:t>the ergonomic score of the </a:t>
            </a:r>
            <a:r>
              <a:rPr lang="en-US" sz="2800" dirty="0" smtClean="0"/>
              <a:t>workers.</a:t>
            </a:r>
          </a:p>
          <a:p>
            <a:pPr marL="0" indent="0"/>
            <a:endParaRPr lang="en-US" sz="2800" dirty="0" smtClean="0"/>
          </a:p>
          <a:p>
            <a:pPr marL="0" indent="0"/>
            <a:r>
              <a:rPr lang="en-US" sz="2800" dirty="0" smtClean="0"/>
              <a:t>Maintaining </a:t>
            </a:r>
            <a:r>
              <a:rPr lang="en-US" sz="2800" dirty="0" smtClean="0"/>
              <a:t>or improving </a:t>
            </a:r>
            <a:r>
              <a:rPr lang="en-US" sz="2800" dirty="0" err="1" smtClean="0"/>
              <a:t>Takt</a:t>
            </a:r>
            <a:r>
              <a:rPr lang="en-US" sz="2800" dirty="0" smtClean="0"/>
              <a:t> </a:t>
            </a:r>
            <a:r>
              <a:rPr lang="en-US" sz="2800" dirty="0" smtClean="0"/>
              <a:t>time.</a:t>
            </a:r>
          </a:p>
          <a:p>
            <a:pPr marL="0" indent="0"/>
            <a:endParaRPr lang="en-US" sz="2800" dirty="0" smtClean="0"/>
          </a:p>
          <a:p>
            <a:pPr marL="0" indent="0"/>
            <a:r>
              <a:rPr lang="en-US" sz="2800" dirty="0" smtClean="0"/>
              <a:t>Staying </a:t>
            </a:r>
            <a:r>
              <a:rPr lang="en-US" sz="2800" dirty="0" smtClean="0"/>
              <a:t>within the $100,000 client budget.</a:t>
            </a:r>
            <a:endParaRPr lang="en-US" dirty="0"/>
          </a:p>
        </p:txBody>
      </p:sp>
    </p:spTree>
    <p:extLst>
      <p:ext uri="{BB962C8B-B14F-4D97-AF65-F5344CB8AC3E}">
        <p14:creationId xmlns:p14="http://schemas.microsoft.com/office/powerpoint/2010/main" xmlns="" val="3721644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Deliverables</a:t>
            </a:r>
          </a:p>
        </p:txBody>
      </p:sp>
      <p:sp>
        <p:nvSpPr>
          <p:cNvPr id="3" name="Content Placeholder 2"/>
          <p:cNvSpPr>
            <a:spLocks noGrp="1"/>
          </p:cNvSpPr>
          <p:nvPr>
            <p:ph sz="quarter" idx="1"/>
          </p:nvPr>
        </p:nvSpPr>
        <p:spPr/>
        <p:txBody>
          <a:bodyPr/>
          <a:lstStyle/>
          <a:p>
            <a:pPr marL="0" indent="0">
              <a:buNone/>
            </a:pPr>
            <a:r>
              <a:rPr lang="en-US" dirty="0"/>
              <a:t>The </a:t>
            </a:r>
            <a:r>
              <a:rPr lang="en-US" dirty="0" smtClean="0"/>
              <a:t>deliverables of </a:t>
            </a:r>
            <a:r>
              <a:rPr lang="en-US" dirty="0"/>
              <a:t>this project </a:t>
            </a:r>
            <a:r>
              <a:rPr lang="en-US" dirty="0" smtClean="0"/>
              <a:t>were</a:t>
            </a:r>
            <a:r>
              <a:rPr lang="en-US" dirty="0" smtClean="0"/>
              <a:t>:</a:t>
            </a:r>
            <a:endParaRPr lang="en-US" dirty="0"/>
          </a:p>
          <a:p>
            <a:pPr lvl="1"/>
            <a:r>
              <a:rPr lang="en-US" dirty="0" smtClean="0"/>
              <a:t>A yardstick tool </a:t>
            </a:r>
            <a:r>
              <a:rPr lang="en-US" dirty="0" smtClean="0"/>
              <a:t>which would dictate the height the lift should be at for any height of person and both the top and bottom staples on the crate. </a:t>
            </a:r>
            <a:endParaRPr lang="en-US" dirty="0" smtClean="0"/>
          </a:p>
          <a:p>
            <a:pPr lvl="1"/>
            <a:r>
              <a:rPr lang="en-US" dirty="0" smtClean="0"/>
              <a:t>A </a:t>
            </a:r>
            <a:r>
              <a:rPr lang="en-US" dirty="0" smtClean="0"/>
              <a:t>manual to use the </a:t>
            </a:r>
            <a:r>
              <a:rPr lang="en-US" dirty="0" smtClean="0"/>
              <a:t>tool</a:t>
            </a:r>
            <a:r>
              <a:rPr lang="en-US" dirty="0" smtClean="0"/>
              <a:t>.</a:t>
            </a:r>
            <a:endParaRPr lang="en-US" dirty="0" smtClean="0"/>
          </a:p>
          <a:p>
            <a:pPr lvl="1"/>
            <a:r>
              <a:rPr lang="en-US" dirty="0" smtClean="0"/>
              <a:t>Create </a:t>
            </a:r>
            <a:r>
              <a:rPr lang="en-US" dirty="0" smtClean="0"/>
              <a:t>a guideline for each employee, perform the new </a:t>
            </a:r>
            <a:r>
              <a:rPr lang="en-US" dirty="0" smtClean="0"/>
              <a:t>method.</a:t>
            </a:r>
          </a:p>
          <a:p>
            <a:pPr lvl="1"/>
            <a:r>
              <a:rPr lang="en-US" dirty="0" smtClean="0"/>
              <a:t>Cost analysis.</a:t>
            </a:r>
          </a:p>
          <a:p>
            <a:pPr lvl="1"/>
            <a:r>
              <a:rPr lang="en-US" dirty="0" smtClean="0"/>
              <a:t>Implementation plan.</a:t>
            </a:r>
            <a:endParaRPr lang="en-US" dirty="0"/>
          </a:p>
        </p:txBody>
      </p:sp>
    </p:spTree>
    <p:extLst>
      <p:ext uri="{BB962C8B-B14F-4D97-AF65-F5344CB8AC3E}">
        <p14:creationId xmlns:p14="http://schemas.microsoft.com/office/powerpoint/2010/main" xmlns="" val="4016910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of PtD</a:t>
            </a:r>
          </a:p>
        </p:txBody>
      </p:sp>
      <p:sp>
        <p:nvSpPr>
          <p:cNvPr id="3" name="Content Placeholder 2"/>
          <p:cNvSpPr>
            <a:spLocks noGrp="1"/>
          </p:cNvSpPr>
          <p:nvPr>
            <p:ph sz="quarter" idx="1"/>
          </p:nvPr>
        </p:nvSpPr>
        <p:spPr/>
        <p:txBody>
          <a:bodyPr/>
          <a:lstStyle/>
          <a:p>
            <a:pPr marL="0" indent="0">
              <a:buNone/>
            </a:pPr>
            <a:r>
              <a:rPr lang="en-US" dirty="0" smtClean="0"/>
              <a:t>PtD was integrated in this project through:</a:t>
            </a:r>
          </a:p>
          <a:p>
            <a:pPr lvl="1"/>
            <a:endParaRPr lang="en-US" dirty="0" smtClean="0"/>
          </a:p>
          <a:p>
            <a:pPr lvl="1"/>
            <a:r>
              <a:rPr lang="en-US" dirty="0" smtClean="0"/>
              <a:t>“Yardstick” </a:t>
            </a:r>
            <a:r>
              <a:rPr lang="en-US" dirty="0" smtClean="0"/>
              <a:t>Lift Location </a:t>
            </a:r>
            <a:r>
              <a:rPr lang="en-US" dirty="0" smtClean="0"/>
              <a:t>T</a:t>
            </a:r>
            <a:r>
              <a:rPr lang="en-US" dirty="0" smtClean="0"/>
              <a:t>ool - allows </a:t>
            </a:r>
            <a:r>
              <a:rPr lang="en-US" dirty="0" smtClean="0"/>
              <a:t>the operator to raise or lower the lift to the optimal height quickly</a:t>
            </a:r>
            <a:endParaRPr lang="en-US" dirty="0" smtClean="0"/>
          </a:p>
          <a:p>
            <a:pPr lvl="1"/>
            <a:r>
              <a:rPr lang="en-US" dirty="0" smtClean="0"/>
              <a:t>Yardstick </a:t>
            </a:r>
            <a:r>
              <a:rPr lang="en-US" dirty="0" smtClean="0"/>
              <a:t>Manual - allows </a:t>
            </a:r>
            <a:r>
              <a:rPr lang="en-US" dirty="0" smtClean="0"/>
              <a:t>the employee a quick reference guideline to assemble the crate in the most optimal position</a:t>
            </a:r>
            <a:r>
              <a:rPr lang="en-US" dirty="0" smtClean="0"/>
              <a:t>.</a:t>
            </a:r>
          </a:p>
          <a:p>
            <a:pPr lvl="1"/>
            <a:r>
              <a:rPr lang="en-US" dirty="0" smtClean="0"/>
              <a:t>Crating Process </a:t>
            </a:r>
            <a:r>
              <a:rPr lang="en-US" dirty="0" smtClean="0"/>
              <a:t>Improvement</a:t>
            </a:r>
          </a:p>
          <a:p>
            <a:pPr lvl="1"/>
            <a:endParaRPr lang="en-US" dirty="0" smtClean="0"/>
          </a:p>
          <a:p>
            <a:pPr lvl="1"/>
            <a:endParaRPr lang="en-US" dirty="0"/>
          </a:p>
        </p:txBody>
      </p:sp>
    </p:spTree>
    <p:extLst>
      <p:ext uri="{BB962C8B-B14F-4D97-AF65-F5344CB8AC3E}">
        <p14:creationId xmlns:p14="http://schemas.microsoft.com/office/powerpoint/2010/main" xmlns="" val="1441544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a:t>
            </a:r>
            <a:r>
              <a:rPr lang="en-US" dirty="0" smtClean="0"/>
              <a:t>l Analysis</a:t>
            </a:r>
            <a:endParaRPr lang="en-U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685800" y="1447800"/>
            <a:ext cx="3484332" cy="4572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953000" y="1524000"/>
            <a:ext cx="3206105" cy="4652963"/>
          </a:xfrm>
          <a:prstGeom prst="rect">
            <a:avLst/>
          </a:prstGeom>
          <a:noFill/>
          <a:ln w="9525">
            <a:noFill/>
            <a:miter lim="800000"/>
            <a:headEnd/>
            <a:tailEnd/>
          </a:ln>
          <a:effectLst/>
        </p:spPr>
      </p:pic>
    </p:spTree>
    <p:extLst>
      <p:ext uri="{BB962C8B-B14F-4D97-AF65-F5344CB8AC3E}">
        <p14:creationId xmlns:p14="http://schemas.microsoft.com/office/powerpoint/2010/main" xmlns="" val="1051440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a:t>The </a:t>
            </a:r>
            <a:r>
              <a:rPr lang="en-US" dirty="0" smtClean="0"/>
              <a:t>lessons learned through the implementation of this </a:t>
            </a:r>
            <a:r>
              <a:rPr lang="en-US" dirty="0"/>
              <a:t>project </a:t>
            </a:r>
            <a:r>
              <a:rPr lang="en-US" dirty="0" smtClean="0"/>
              <a:t>were:</a:t>
            </a:r>
          </a:p>
          <a:p>
            <a:pPr lvl="1"/>
            <a:r>
              <a:rPr lang="en-US" dirty="0" smtClean="0"/>
              <a:t>The team approached this project in four stages: </a:t>
            </a:r>
            <a:endParaRPr lang="en-US" dirty="0" smtClean="0"/>
          </a:p>
          <a:p>
            <a:pPr lvl="2"/>
            <a:r>
              <a:rPr lang="en-US" sz="1800" b="1" dirty="0" smtClean="0"/>
              <a:t>Visitation</a:t>
            </a:r>
            <a:r>
              <a:rPr lang="en-US" sz="1800" dirty="0" smtClean="0"/>
              <a:t>: Learned </a:t>
            </a:r>
            <a:r>
              <a:rPr lang="en-US" sz="1800" dirty="0" smtClean="0"/>
              <a:t>about the crating process and solutions which have previously </a:t>
            </a:r>
            <a:r>
              <a:rPr lang="en-US" sz="1800" dirty="0" smtClean="0"/>
              <a:t>failed</a:t>
            </a:r>
          </a:p>
          <a:p>
            <a:pPr lvl="2"/>
            <a:endParaRPr lang="en-US" sz="1800" dirty="0" smtClean="0"/>
          </a:p>
          <a:p>
            <a:pPr lvl="2"/>
            <a:r>
              <a:rPr lang="en-US" sz="1800" b="1" dirty="0" smtClean="0"/>
              <a:t>Research: </a:t>
            </a:r>
            <a:r>
              <a:rPr lang="en-US" sz="1800" dirty="0" smtClean="0"/>
              <a:t>Devised 5 different approaches and got client feedback. </a:t>
            </a:r>
            <a:r>
              <a:rPr lang="en-US" sz="1800" i="1" dirty="0" smtClean="0"/>
              <a:t>Client feedback is important for judging feasibility.</a:t>
            </a:r>
          </a:p>
          <a:p>
            <a:pPr lvl="2"/>
            <a:endParaRPr lang="en-US" sz="1800" i="1" dirty="0" smtClean="0"/>
          </a:p>
          <a:p>
            <a:pPr lvl="2"/>
            <a:r>
              <a:rPr lang="en-US" sz="1800" b="1" dirty="0" smtClean="0"/>
              <a:t>P</a:t>
            </a:r>
            <a:r>
              <a:rPr lang="en-US" sz="1800" b="1" dirty="0" smtClean="0"/>
              <a:t>roposition </a:t>
            </a:r>
            <a:r>
              <a:rPr lang="en-US" sz="1800" b="1" dirty="0" smtClean="0"/>
              <a:t>of solution </a:t>
            </a:r>
            <a:r>
              <a:rPr lang="en-US" sz="1800" b="1" dirty="0" smtClean="0"/>
              <a:t>ideas: </a:t>
            </a:r>
            <a:r>
              <a:rPr lang="en-US" sz="1800" dirty="0" smtClean="0"/>
              <a:t>Realizing that the stapling procedure of the crating process posed the biggest threat to a high ergonomic score; solutions were then focused on improving that particular part of the </a:t>
            </a:r>
            <a:r>
              <a:rPr lang="en-US" sz="1800" dirty="0" smtClean="0"/>
              <a:t>process</a:t>
            </a:r>
          </a:p>
          <a:p>
            <a:pPr lvl="2"/>
            <a:endParaRPr lang="en-US" sz="1800" dirty="0" smtClean="0"/>
          </a:p>
          <a:p>
            <a:pPr lvl="2"/>
            <a:r>
              <a:rPr lang="en-US" sz="1800" b="1" dirty="0" smtClean="0"/>
              <a:t>Experimentation: </a:t>
            </a:r>
            <a:r>
              <a:rPr lang="en-US" sz="1800" dirty="0" smtClean="0"/>
              <a:t>Results from the </a:t>
            </a:r>
            <a:r>
              <a:rPr lang="en-US" sz="1800" dirty="0" smtClean="0"/>
              <a:t>experimental analysis </a:t>
            </a:r>
            <a:r>
              <a:rPr lang="en-US" sz="1800" dirty="0" smtClean="0"/>
              <a:t>led the team to create a set of deliverables for the client including an implementation </a:t>
            </a:r>
            <a:r>
              <a:rPr lang="en-US" sz="1800" dirty="0" smtClean="0"/>
              <a:t>plan.</a:t>
            </a:r>
          </a:p>
          <a:p>
            <a:pPr lvl="1"/>
            <a:endParaRPr lang="en-US" dirty="0"/>
          </a:p>
        </p:txBody>
      </p:sp>
    </p:spTree>
    <p:extLst>
      <p:ext uri="{BB962C8B-B14F-4D97-AF65-F5344CB8AC3E}">
        <p14:creationId xmlns:p14="http://schemas.microsoft.com/office/powerpoint/2010/main" xmlns="" val="2605777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quarter" idx="1"/>
          </p:nvPr>
        </p:nvSpPr>
        <p:spPr/>
        <p:txBody>
          <a:bodyPr/>
          <a:lstStyle/>
          <a:p>
            <a:pPr marL="0" indent="0">
              <a:buNone/>
            </a:pPr>
            <a:r>
              <a:rPr lang="en-US" dirty="0"/>
              <a:t>Suggested next steps of this project and the integration of PtD in </a:t>
            </a:r>
            <a:r>
              <a:rPr lang="en-US"/>
              <a:t>your </a:t>
            </a:r>
            <a:r>
              <a:rPr lang="en-US" smtClean="0"/>
              <a:t>project </a:t>
            </a:r>
            <a:r>
              <a:rPr lang="en-US" dirty="0"/>
              <a:t>are</a:t>
            </a:r>
            <a:r>
              <a:rPr lang="en-US" dirty="0" smtClean="0"/>
              <a:t>:</a:t>
            </a:r>
          </a:p>
          <a:p>
            <a:pPr marL="0" indent="0">
              <a:buNone/>
            </a:pPr>
            <a:endParaRPr lang="en-US" dirty="0"/>
          </a:p>
          <a:p>
            <a:pPr lvl="1"/>
            <a:r>
              <a:rPr lang="en-US" dirty="0" smtClean="0"/>
              <a:t>Have a comprehensive experiment with larger sample and create more generic guidelines for improving ergonomic score and safety of processes like this.</a:t>
            </a:r>
          </a:p>
          <a:p>
            <a:pPr lvl="1"/>
            <a:r>
              <a:rPr lang="en-US" dirty="0" smtClean="0"/>
              <a:t>Since </a:t>
            </a:r>
            <a:r>
              <a:rPr lang="en-US" dirty="0" smtClean="0"/>
              <a:t>the team’s experiment only simulated the actual crating process, it is recommended that after the training is complete, the crating process is assessed according to the ergonomic worksheets in order to get accurate data with the new process.</a:t>
            </a:r>
            <a:endParaRPr lang="en-US" dirty="0"/>
          </a:p>
        </p:txBody>
      </p:sp>
    </p:spTree>
    <p:extLst>
      <p:ext uri="{BB962C8B-B14F-4D97-AF65-F5344CB8AC3E}">
        <p14:creationId xmlns:p14="http://schemas.microsoft.com/office/powerpoint/2010/main" xmlns="" val="4064723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The conclusions drawn from this </a:t>
            </a:r>
            <a:r>
              <a:rPr lang="en-US" dirty="0"/>
              <a:t>project </a:t>
            </a:r>
            <a:r>
              <a:rPr lang="en-US" dirty="0" smtClean="0"/>
              <a:t>are</a:t>
            </a:r>
            <a:r>
              <a:rPr lang="en-US" dirty="0" smtClean="0"/>
              <a:t>:</a:t>
            </a:r>
          </a:p>
          <a:p>
            <a:pPr marL="0" indent="0">
              <a:buNone/>
            </a:pPr>
            <a:endParaRPr lang="en-US" dirty="0" smtClean="0"/>
          </a:p>
          <a:p>
            <a:pPr lvl="1"/>
            <a:r>
              <a:rPr lang="en-US" dirty="0" smtClean="0"/>
              <a:t>Ergonomic Score improved from 24 to 6 !!</a:t>
            </a:r>
          </a:p>
          <a:p>
            <a:pPr lvl="1"/>
            <a:endParaRPr lang="en-US" dirty="0"/>
          </a:p>
          <a:p>
            <a:pPr lvl="1"/>
            <a:r>
              <a:rPr lang="en-US" dirty="0" smtClean="0"/>
              <a:t>The total cost to implement all of the recommendations results in a first year cost of $15,065 and $5,977 each year following. Relative to the average costs of work place injuries which are $38,000 for musculoskeletal injuries and $34,000 for occupational hazard cost for work place injury, the implementation cost is significantly less than the potential value of risk reduction. </a:t>
            </a:r>
            <a:endParaRPr lang="en-US" dirty="0" smtClean="0"/>
          </a:p>
        </p:txBody>
      </p:sp>
    </p:spTree>
    <p:extLst>
      <p:ext uri="{BB962C8B-B14F-4D97-AF65-F5344CB8AC3E}">
        <p14:creationId xmlns:p14="http://schemas.microsoft.com/office/powerpoint/2010/main" xmlns="" val="26496814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ducating the Engineer of &amp;#x0D;&amp;#x0A;2020 Workshop&amp;quot;&quot;/&gt;&lt;property id=&quot;20307&quot; value=&quot;256&quot;/&gt;&lt;/object&gt;&lt;object type=&quot;3&quot; unique_id=&quot;10005&quot;&gt;&lt;property id=&quot;20148&quot; value=&quot;5&quot;/&gt;&lt;property id=&quot;20300&quot; value=&quot;Slide 2 - &amp;quot;Project Description&amp;quot;&quot;/&gt;&lt;property id=&quot;20307&quot; value=&quot;257&quot;/&gt;&lt;/object&gt;&lt;object type=&quot;3&quot; unique_id=&quot;10006&quot;&gt;&lt;property id=&quot;20148&quot; value=&quot;5&quot;/&gt;&lt;property id=&quot;20300&quot; value=&quot;Slide 3 - &amp;quot;Project Objectives&amp;quot;&quot;/&gt;&lt;property id=&quot;20307&quot; value=&quot;258&quot;/&gt;&lt;/object&gt;&lt;object type=&quot;3&quot; unique_id=&quot;10007&quot;&gt;&lt;property id=&quot;20148&quot; value=&quot;5&quot;/&gt;&lt;property id=&quot;20300&quot; value=&quot;Slide 4 - &amp;quot;Project Deliverables&amp;quot;&quot;/&gt;&lt;property id=&quot;20307&quot; value=&quot;259&quot;/&gt;&lt;/object&gt;&lt;object type=&quot;3&quot; unique_id=&quot;10008&quot;&gt;&lt;property id=&quot;20148&quot; value=&quot;5&quot;/&gt;&lt;property id=&quot;20300&quot; value=&quot;Slide 5 - &amp;quot;Integration of PtD&amp;quot;&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 - &amp;quot;Lessons Learned&amp;quot;&quot;/&gt;&lt;property id=&quot;20307&quot; value=&quot;262&quot;/&gt;&lt;/object&gt;&lt;object type=&quot;3&quot; unique_id=&quot;10011&quot;&gt;&lt;property id=&quot;20148&quot; value=&quot;5&quot;/&gt;&lt;property id=&quot;20300&quot; value=&quot;Slide 8 - &amp;quot;Next Steps&amp;quot;&quot;/&gt;&lt;property id=&quot;20307&quot; value=&quot;266&quot;/&gt;&lt;/object&gt;&lt;object type=&quot;3&quot; unique_id=&quot;10012&quot;&gt;&lt;property id=&quot;20148&quot; value=&quot;5&quot;/&gt;&lt;property id=&quot;20300&quot; value=&quot;Slide 9 - &amp;quot;Conclusions&amp;quot;&quot;/&gt;&lt;property id=&quot;20307&quot; value=&quot;264&quot;/&gt;&lt;/object&gt;&lt;object type=&quot;3&quot; unique_id=&quot;10013&quot;&gt;&lt;property id=&quot;20148&quot; value=&quot;5&quot;/&gt;&lt;property id=&quot;20300&quot; value=&quot;Slide 10 - &amp;quot;Questions?&amp;quot;&quot;/&gt;&lt;property id=&quot;20307&quot; value=&quot;265&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394</TotalTime>
  <Words>565</Words>
  <Application>Microsoft Office PowerPoint</Application>
  <PresentationFormat>On-screen Show (4:3)</PresentationFormat>
  <Paragraphs>67</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Civic</vt:lpstr>
      <vt:lpstr>Custom Design</vt:lpstr>
      <vt:lpstr>1_Custom Design</vt:lpstr>
      <vt:lpstr>Educating the Engineer of  2020 Workshop</vt:lpstr>
      <vt:lpstr>Project Description</vt:lpstr>
      <vt:lpstr>Project Objectives</vt:lpstr>
      <vt:lpstr>Project Deliverables</vt:lpstr>
      <vt:lpstr>Integration of PtD</vt:lpstr>
      <vt:lpstr>Experimental Analysis</vt:lpstr>
      <vt:lpstr>Lessons Learned</vt:lpstr>
      <vt:lpstr>Next Steps</vt:lpstr>
      <vt:lpstr>Conclusions</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Educating the Engineer of  2020 Workshop</dc:title>
  <dc:creator>Erika</dc:creator>
  <cp:lastModifiedBy>Gaurav</cp:lastModifiedBy>
  <cp:revision>19</cp:revision>
  <dcterms:created xsi:type="dcterms:W3CDTF">2011-09-12T01:37:09Z</dcterms:created>
  <dcterms:modified xsi:type="dcterms:W3CDTF">2011-09-15T23:57:24Z</dcterms:modified>
</cp:coreProperties>
</file>