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6" r:id="rId3"/>
  </p:sldMasterIdLst>
  <p:notesMasterIdLst>
    <p:notesMasterId r:id="rId14"/>
  </p:notesMasterIdLst>
  <p:handoutMasterIdLst>
    <p:handoutMasterId r:id="rId15"/>
  </p:handoutMasterIdLst>
  <p:sldIdLst>
    <p:sldId id="256" r:id="rId4"/>
    <p:sldId id="257" r:id="rId5"/>
    <p:sldId id="258" r:id="rId6"/>
    <p:sldId id="259" r:id="rId7"/>
    <p:sldId id="260" r:id="rId8"/>
    <p:sldId id="261" r:id="rId9"/>
    <p:sldId id="262" r:id="rId10"/>
    <p:sldId id="266" r:id="rId11"/>
    <p:sldId id="264" r:id="rId12"/>
    <p:sldId id="265" r:id="rId13"/>
  </p:sldIdLst>
  <p:sldSz cx="9144000" cy="6858000" type="screen4x3"/>
  <p:notesSz cx="7010400" cy="9296400"/>
  <p:custDataLst>
    <p:tags r:id="rId1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FFFF"/>
    <a:srgbClr val="000000"/>
    <a:srgbClr val="99CCFF"/>
    <a:srgbClr val="3399FF"/>
    <a:srgbClr val="0000FF"/>
    <a:srgbClr val="FFFF99"/>
    <a:srgbClr val="FF0066"/>
    <a:srgbClr val="5F5F5F"/>
    <a:srgbClr val="C0C0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1" autoAdjust="0"/>
    <p:restoredTop sz="94676" autoAdjust="0"/>
  </p:normalViewPr>
  <p:slideViewPr>
    <p:cSldViewPr>
      <p:cViewPr>
        <p:scale>
          <a:sx n="90" d="100"/>
          <a:sy n="90" d="100"/>
        </p:scale>
        <p:origin x="-564" y="46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tags" Target="tags/tag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handoutMaster" Target="handoutMasters/handoutMaster1.xml"/><Relationship Id="rId10" Type="http://schemas.openxmlformats.org/officeDocument/2006/relationships/slide" Target="slides/slide7.xml"/><Relationship Id="rId19"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FC84B8D9-D023-4332-9FDB-C77F7388A709}" type="datetimeFigureOut">
              <a:rPr lang="en-US" smtClean="0"/>
              <a:pPr/>
              <a:t>9/20/2011</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2A865627-21B3-4659-A9C8-797D13CE893A}" type="slidenum">
              <a:rPr lang="en-US" smtClean="0"/>
              <a:pPr/>
              <a:t>‹#›</a:t>
            </a:fld>
            <a:endParaRPr lang="en-US"/>
          </a:p>
        </p:txBody>
      </p:sp>
    </p:spTree>
    <p:extLst>
      <p:ext uri="{BB962C8B-B14F-4D97-AF65-F5344CB8AC3E}">
        <p14:creationId xmlns:p14="http://schemas.microsoft.com/office/powerpoint/2010/main" val="24551332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4D4EA44E-C6A7-4CF3-93BD-67EF53DA9B79}" type="datetimeFigureOut">
              <a:rPr lang="zh-TW" altLang="en-US" smtClean="0"/>
              <a:pPr/>
              <a:t>2011/9/20</a:t>
            </a:fld>
            <a:endParaRPr lang="zh-TW" altLang="en-US"/>
          </a:p>
        </p:txBody>
      </p:sp>
      <p:sp>
        <p:nvSpPr>
          <p:cNvPr id="4" name="投影片圖像版面配置區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701675" y="4416425"/>
            <a:ext cx="5607050" cy="4183063"/>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7600B610-5285-4E48-9279-7DA7EC14AD1B}" type="slidenum">
              <a:rPr lang="zh-TW" altLang="en-US" smtClean="0"/>
              <a:pPr/>
              <a:t>‹#›</a:t>
            </a:fld>
            <a:endParaRPr lang="zh-TW" altLang="en-US"/>
          </a:p>
        </p:txBody>
      </p:sp>
    </p:spTree>
    <p:extLst>
      <p:ext uri="{BB962C8B-B14F-4D97-AF65-F5344CB8AC3E}">
        <p14:creationId xmlns:p14="http://schemas.microsoft.com/office/powerpoint/2010/main" val="28647202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7600B610-5285-4E48-9279-7DA7EC14AD1B}" type="slidenum">
              <a:rPr lang="zh-TW" altLang="en-US" smtClean="0"/>
              <a:pPr/>
              <a:t>1</a:t>
            </a:fld>
            <a:endParaRPr lang="zh-TW"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7600B610-5285-4E48-9279-7DA7EC14AD1B}" type="slidenum">
              <a:rPr lang="zh-TW" altLang="en-US" smtClean="0"/>
              <a:pPr/>
              <a:t>10</a:t>
            </a:fld>
            <a:endParaRPr lang="zh-TW"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7600B610-5285-4E48-9279-7DA7EC14AD1B}" type="slidenum">
              <a:rPr lang="zh-TW" altLang="en-US" smtClean="0"/>
              <a:pPr/>
              <a:t>2</a:t>
            </a:fld>
            <a:endParaRPr lang="zh-TW"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7600B610-5285-4E48-9279-7DA7EC14AD1B}" type="slidenum">
              <a:rPr lang="zh-TW" altLang="en-US" smtClean="0"/>
              <a:pPr/>
              <a:t>3</a:t>
            </a:fld>
            <a:endParaRPr lang="zh-TW"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7600B610-5285-4E48-9279-7DA7EC14AD1B}" type="slidenum">
              <a:rPr lang="zh-TW" altLang="en-US" smtClean="0"/>
              <a:pPr/>
              <a:t>4</a:t>
            </a:fld>
            <a:endParaRPr lang="zh-TW"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7600B610-5285-4E48-9279-7DA7EC14AD1B}" type="slidenum">
              <a:rPr lang="zh-TW" altLang="en-US" smtClean="0"/>
              <a:pPr/>
              <a:t>5</a:t>
            </a:fld>
            <a:endParaRPr lang="zh-TW"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7600B610-5285-4E48-9279-7DA7EC14AD1B}" type="slidenum">
              <a:rPr lang="zh-TW" altLang="en-US" smtClean="0"/>
              <a:pPr/>
              <a:t>6</a:t>
            </a:fld>
            <a:endParaRPr lang="zh-TW"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7600B610-5285-4E48-9279-7DA7EC14AD1B}" type="slidenum">
              <a:rPr lang="zh-TW" altLang="en-US" smtClean="0"/>
              <a:pPr/>
              <a:t>7</a:t>
            </a:fld>
            <a:endParaRPr lang="zh-TW"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7600B610-5285-4E48-9279-7DA7EC14AD1B}" type="slidenum">
              <a:rPr lang="zh-TW" altLang="en-US" smtClean="0"/>
              <a:pPr/>
              <a:t>8</a:t>
            </a:fld>
            <a:endParaRPr lang="zh-TW"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7600B610-5285-4E48-9279-7DA7EC14AD1B}" type="slidenum">
              <a:rPr lang="zh-TW" altLang="en-US" smtClean="0"/>
              <a:pPr/>
              <a:t>9</a:t>
            </a:fld>
            <a:endParaRPr lang="zh-TW"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hyperlink" Target="http://www.admissions.purdue.edu/Majors_Programs/majors_college.php?ClgCd=ENGR" TargetMode="External"/><Relationship Id="rId7" Type="http://schemas.openxmlformats.org/officeDocument/2006/relationships/hyperlink" Target="http://www.purdue.edu/discoverypark/rche/" TargetMode="External"/><Relationship Id="rId12"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Master" Target="../slideMasters/slideMaster1.xml"/><Relationship Id="rId6" Type="http://schemas.openxmlformats.org/officeDocument/2006/relationships/image" Target="../media/image5.jpeg"/><Relationship Id="rId11" Type="http://schemas.openxmlformats.org/officeDocument/2006/relationships/hyperlink" Target="http://www.purdue.edu" TargetMode="External"/><Relationship Id="rId5" Type="http://schemas.openxmlformats.org/officeDocument/2006/relationships/hyperlink" Target="http://www.cdc.gov/niosh/" TargetMode="External"/><Relationship Id="rId10" Type="http://schemas.openxmlformats.org/officeDocument/2006/relationships/image" Target="../media/image7.jpeg"/><Relationship Id="rId4" Type="http://schemas.openxmlformats.org/officeDocument/2006/relationships/image" Target="../media/image4.emf"/><Relationship Id="rId9" Type="http://schemas.openxmlformats.org/officeDocument/2006/relationships/hyperlink" Target="http://www.purdue.edu/discoverypark/advance/" TargetMode="Externa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CC9900"/>
        </a:solidFill>
        <a:effectLst/>
      </p:bgPr>
    </p:bg>
    <p:spTree>
      <p:nvGrpSpPr>
        <p:cNvPr id="1" name=""/>
        <p:cNvGrpSpPr/>
        <p:nvPr/>
      </p:nvGrpSpPr>
      <p:grpSpPr>
        <a:xfrm>
          <a:off x="0" y="0"/>
          <a:ext cx="0" cy="0"/>
          <a:chOff x="0" y="0"/>
          <a:chExt cx="0" cy="0"/>
        </a:xfrm>
      </p:grpSpPr>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55448" y="6391656"/>
            <a:ext cx="8833104" cy="469392"/>
          </a:xfrm>
          <a:prstGeom prst="rect">
            <a:avLst/>
          </a:prstGeom>
          <a:solidFill>
            <a:schemeClr val="bg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dirty="0" smtClean="0"/>
              <a:t>Click to edit Master subtitle style</a:t>
            </a:r>
            <a:endParaRPr kumimoji="0" lang="en-US" dirty="0"/>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2A2AE163-3898-458B-8B72-C9558B51086C}" type="slidenum">
              <a:rPr lang="en-US" smtClean="0"/>
              <a:pPr/>
              <a:t>‹#›</a:t>
            </a:fld>
            <a:endParaRPr lang="en-US" dirty="0"/>
          </a:p>
        </p:txBody>
      </p:sp>
      <p:sp>
        <p:nvSpPr>
          <p:cNvPr id="3" name="Title 2"/>
          <p:cNvSpPr>
            <a:spLocks noGrp="1"/>
          </p:cNvSpPr>
          <p:nvPr>
            <p:ph type="title"/>
          </p:nvPr>
        </p:nvSpPr>
        <p:spPr/>
        <p:txBody>
          <a:bodyPr/>
          <a:lstStyle/>
          <a:p>
            <a:r>
              <a:rPr lang="en-US" smtClean="0"/>
              <a:t>Click to edit Master title style</a:t>
            </a:r>
            <a:endParaRPr lang="en-US"/>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1DD9FCD-C237-4FE1-9404-8D66889D1293}" type="datetimeFigureOut">
              <a:rPr lang="en-US" smtClean="0"/>
              <a:pPr/>
              <a:t>9/20/2011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8966BCF-FA71-4AB7-98FC-00317B19E7C1}" type="slidenum">
              <a:rPr lang="en-US" smtClean="0"/>
              <a:pPr/>
              <a:t>‹#›</a:t>
            </a:fld>
            <a:endParaRPr lang="en-US" dirty="0"/>
          </a:p>
        </p:txBody>
      </p:sp>
    </p:spTree>
    <p:extLst>
      <p:ext uri="{BB962C8B-B14F-4D97-AF65-F5344CB8AC3E}">
        <p14:creationId xmlns:p14="http://schemas.microsoft.com/office/powerpoint/2010/main" val="32075683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1DD9FCD-C237-4FE1-9404-8D66889D1293}" type="datetimeFigureOut">
              <a:rPr lang="en-US" smtClean="0"/>
              <a:pPr/>
              <a:t>9/20/2011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8966BCF-FA71-4AB7-98FC-00317B19E7C1}" type="slidenum">
              <a:rPr lang="en-US" smtClean="0"/>
              <a:pPr/>
              <a:t>‹#›</a:t>
            </a:fld>
            <a:endParaRPr lang="en-US" dirty="0"/>
          </a:p>
        </p:txBody>
      </p:sp>
    </p:spTree>
    <p:extLst>
      <p:ext uri="{BB962C8B-B14F-4D97-AF65-F5344CB8AC3E}">
        <p14:creationId xmlns:p14="http://schemas.microsoft.com/office/powerpoint/2010/main" val="37521456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1DD9FCD-C237-4FE1-9404-8D66889D1293}" type="datetimeFigureOut">
              <a:rPr lang="en-US" smtClean="0"/>
              <a:pPr/>
              <a:t>9/20/2011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8966BCF-FA71-4AB7-98FC-00317B19E7C1}" type="slidenum">
              <a:rPr lang="en-US" smtClean="0"/>
              <a:pPr/>
              <a:t>‹#›</a:t>
            </a:fld>
            <a:endParaRPr lang="en-US" dirty="0"/>
          </a:p>
        </p:txBody>
      </p:sp>
    </p:spTree>
    <p:extLst>
      <p:ext uri="{BB962C8B-B14F-4D97-AF65-F5344CB8AC3E}">
        <p14:creationId xmlns:p14="http://schemas.microsoft.com/office/powerpoint/2010/main" val="31747143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1DD9FCD-C237-4FE1-9404-8D66889D1293}" type="datetimeFigureOut">
              <a:rPr lang="en-US" smtClean="0"/>
              <a:pPr/>
              <a:t>9/20/2011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8966BCF-FA71-4AB7-98FC-00317B19E7C1}" type="slidenum">
              <a:rPr lang="en-US" smtClean="0"/>
              <a:pPr/>
              <a:t>‹#›</a:t>
            </a:fld>
            <a:endParaRPr lang="en-US" dirty="0"/>
          </a:p>
        </p:txBody>
      </p:sp>
    </p:spTree>
    <p:extLst>
      <p:ext uri="{BB962C8B-B14F-4D97-AF65-F5344CB8AC3E}">
        <p14:creationId xmlns:p14="http://schemas.microsoft.com/office/powerpoint/2010/main" val="15169814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1DD9FCD-C237-4FE1-9404-8D66889D1293}" type="datetimeFigureOut">
              <a:rPr lang="en-US" smtClean="0"/>
              <a:pPr/>
              <a:t>9/20/2011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8966BCF-FA71-4AB7-98FC-00317B19E7C1}" type="slidenum">
              <a:rPr lang="en-US" smtClean="0"/>
              <a:pPr/>
              <a:t>‹#›</a:t>
            </a:fld>
            <a:endParaRPr lang="en-US" dirty="0"/>
          </a:p>
        </p:txBody>
      </p:sp>
    </p:spTree>
    <p:extLst>
      <p:ext uri="{BB962C8B-B14F-4D97-AF65-F5344CB8AC3E}">
        <p14:creationId xmlns:p14="http://schemas.microsoft.com/office/powerpoint/2010/main" val="17406836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1DD9FCD-C237-4FE1-9404-8D66889D1293}" type="datetimeFigureOut">
              <a:rPr lang="en-US" smtClean="0"/>
              <a:pPr/>
              <a:t>9/20/2011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8966BCF-FA71-4AB7-98FC-00317B19E7C1}" type="slidenum">
              <a:rPr lang="en-US" smtClean="0"/>
              <a:pPr/>
              <a:t>‹#›</a:t>
            </a:fld>
            <a:endParaRPr lang="en-US" dirty="0"/>
          </a:p>
        </p:txBody>
      </p:sp>
    </p:spTree>
    <p:extLst>
      <p:ext uri="{BB962C8B-B14F-4D97-AF65-F5344CB8AC3E}">
        <p14:creationId xmlns:p14="http://schemas.microsoft.com/office/powerpoint/2010/main" val="24396975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DD9FCD-C237-4FE1-9404-8D66889D1293}" type="datetimeFigureOut">
              <a:rPr lang="en-US" smtClean="0"/>
              <a:pPr/>
              <a:t>9/20/2011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8966BCF-FA71-4AB7-98FC-00317B19E7C1}" type="slidenum">
              <a:rPr lang="en-US" smtClean="0"/>
              <a:pPr/>
              <a:t>‹#›</a:t>
            </a:fld>
            <a:endParaRPr lang="en-US" dirty="0"/>
          </a:p>
        </p:txBody>
      </p:sp>
    </p:spTree>
    <p:extLst>
      <p:ext uri="{BB962C8B-B14F-4D97-AF65-F5344CB8AC3E}">
        <p14:creationId xmlns:p14="http://schemas.microsoft.com/office/powerpoint/2010/main" val="16349449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1DD9FCD-C237-4FE1-9404-8D66889D1293}" type="datetimeFigureOut">
              <a:rPr lang="en-US" smtClean="0"/>
              <a:pPr/>
              <a:t>9/20/2011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8966BCF-FA71-4AB7-98FC-00317B19E7C1}" type="slidenum">
              <a:rPr lang="en-US" smtClean="0"/>
              <a:pPr/>
              <a:t>‹#›</a:t>
            </a:fld>
            <a:endParaRPr lang="en-US" dirty="0"/>
          </a:p>
        </p:txBody>
      </p:sp>
    </p:spTree>
    <p:extLst>
      <p:ext uri="{BB962C8B-B14F-4D97-AF65-F5344CB8AC3E}">
        <p14:creationId xmlns:p14="http://schemas.microsoft.com/office/powerpoint/2010/main" val="30533765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1DD9FCD-C237-4FE1-9404-8D66889D1293}" type="datetimeFigureOut">
              <a:rPr lang="en-US" smtClean="0"/>
              <a:pPr/>
              <a:t>9/20/2011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8966BCF-FA71-4AB7-98FC-00317B19E7C1}" type="slidenum">
              <a:rPr lang="en-US" smtClean="0"/>
              <a:pPr/>
              <a:t>‹#›</a:t>
            </a:fld>
            <a:endParaRPr lang="en-US" dirty="0"/>
          </a:p>
        </p:txBody>
      </p:sp>
    </p:spTree>
    <p:extLst>
      <p:ext uri="{BB962C8B-B14F-4D97-AF65-F5344CB8AC3E}">
        <p14:creationId xmlns:p14="http://schemas.microsoft.com/office/powerpoint/2010/main" val="10513952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1DD9FCD-C237-4FE1-9404-8D66889D1293}" type="datetimeFigureOut">
              <a:rPr lang="en-US" smtClean="0"/>
              <a:pPr/>
              <a:t>9/20/2011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8966BCF-FA71-4AB7-98FC-00317B19E7C1}" type="slidenum">
              <a:rPr lang="en-US" smtClean="0"/>
              <a:pPr/>
              <a:t>‹#›</a:t>
            </a:fld>
            <a:endParaRPr lang="en-US" dirty="0"/>
          </a:p>
        </p:txBody>
      </p:sp>
    </p:spTree>
    <p:extLst>
      <p:ext uri="{BB962C8B-B14F-4D97-AF65-F5344CB8AC3E}">
        <p14:creationId xmlns:p14="http://schemas.microsoft.com/office/powerpoint/2010/main" val="25634144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rgbClr val="CC99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solidFill>
                  <a:srgbClr val="000000"/>
                </a:solidFill>
              </a:defRPr>
            </a:lvl1pPr>
          </a:lstStyle>
          <a:p>
            <a:r>
              <a:rPr kumimoji="0" lang="en-US" dirty="0" smtClean="0"/>
              <a:t>Click to edit Master title style</a:t>
            </a:r>
            <a:endParaRPr kumimoji="0" lang="en-US" dirty="0"/>
          </a:p>
        </p:txBody>
      </p:sp>
      <p:sp>
        <p:nvSpPr>
          <p:cNvPr id="6" name="Slide Number Placeholder 5"/>
          <p:cNvSpPr>
            <a:spLocks noGrp="1"/>
          </p:cNvSpPr>
          <p:nvPr>
            <p:ph type="sldNum" sz="quarter" idx="12"/>
          </p:nvPr>
        </p:nvSpPr>
        <p:spPr>
          <a:xfrm>
            <a:off x="4361688" y="1026372"/>
            <a:ext cx="457200" cy="441325"/>
          </a:xfrm>
          <a:ln>
            <a:solidFill>
              <a:srgbClr val="000000"/>
            </a:solidFill>
          </a:ln>
        </p:spPr>
        <p:txBody>
          <a:bodyPr/>
          <a:lstStyle/>
          <a:p>
            <a:fld id="{2A2AE163-3898-458B-8B72-C9558B51086C}" type="slidenum">
              <a:rPr lang="en-US" smtClean="0"/>
              <a:pPr/>
              <a:t>‹#›</a:t>
            </a:fld>
            <a:endParaRPr lang="en-US" dirty="0"/>
          </a:p>
        </p:txBody>
      </p:sp>
      <p:sp>
        <p:nvSpPr>
          <p:cNvPr id="8" name="Content Placeholder 7"/>
          <p:cNvSpPr>
            <a:spLocks noGrp="1"/>
          </p:cNvSpPr>
          <p:nvPr>
            <p:ph sz="quarter" idx="1"/>
          </p:nvPr>
        </p:nvSpPr>
        <p:spPr>
          <a:xfrm>
            <a:off x="301752" y="1527048"/>
            <a:ext cx="8503920" cy="4572000"/>
          </a:xfrm>
          <a:noFill/>
        </p:spPr>
        <p:txBody>
          <a:bodyPr/>
          <a:lstStyle>
            <a:lvl1pPr marL="274320" indent="-274320">
              <a:buClrTx/>
              <a:buFont typeface="Wingdings" pitchFamily="2" charset="2"/>
              <a:buChar char="§"/>
              <a:defRPr>
                <a:solidFill>
                  <a:schemeClr val="tx1"/>
                </a:solidFill>
              </a:defRPr>
            </a:lvl1pPr>
            <a:lvl2pPr marL="548640" indent="-274320">
              <a:buClrTx/>
              <a:buFont typeface="Wingdings" pitchFamily="2" charset="2"/>
              <a:buChar char="§"/>
              <a:defRPr>
                <a:solidFill>
                  <a:schemeClr val="tx1"/>
                </a:solidFill>
              </a:defRPr>
            </a:lvl2pPr>
            <a:lvl3pPr marL="822960" indent="-228600">
              <a:buClrTx/>
              <a:buFont typeface="Wingdings" pitchFamily="2" charset="2"/>
              <a:buChar char="§"/>
              <a:defRPr>
                <a:solidFill>
                  <a:schemeClr val="tx1"/>
                </a:solidFill>
              </a:defRPr>
            </a:lvl3pPr>
            <a:lvl4pPr marL="1097280" indent="-228600">
              <a:buClrTx/>
              <a:buFont typeface="Wingdings" pitchFamily="2" charset="2"/>
              <a:buChar char="§"/>
              <a:defRPr>
                <a:solidFill>
                  <a:schemeClr val="tx1"/>
                </a:solidFill>
              </a:defRPr>
            </a:lvl4pPr>
            <a:lvl5pPr marL="1371600" indent="-228600">
              <a:buClrTx/>
              <a:buFont typeface="Wingdings" pitchFamily="2" charset="2"/>
              <a:buChar char="§"/>
              <a:defRPr>
                <a:solidFill>
                  <a:schemeClr val="tx1"/>
                </a:solidFill>
              </a:defRPr>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7" name="Rectangle 6"/>
          <p:cNvSpPr>
            <a:spLocks noChangeArrowheads="1"/>
          </p:cNvSpPr>
          <p:nvPr userDrawn="1"/>
        </p:nvSpPr>
        <p:spPr bwMode="auto">
          <a:xfrm>
            <a:off x="155448" y="6391656"/>
            <a:ext cx="8833104" cy="469392"/>
          </a:xfrm>
          <a:prstGeom prst="rect">
            <a:avLst/>
          </a:prstGeom>
          <a:solidFill>
            <a:schemeClr val="bg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pic>
        <p:nvPicPr>
          <p:cNvPr id="9" name="Picture 8"/>
          <p:cNvPicPr/>
          <p:nvPr userDrawn="1"/>
        </p:nvPicPr>
        <p:blipFill rotWithShape="1">
          <a:blip r:embed="rId2" cstate="print">
            <a:extLst>
              <a:ext uri="{28A0092B-C50C-407E-A947-70E740481C1C}">
                <a14:useLocalDpi xmlns:a14="http://schemas.microsoft.com/office/drawing/2010/main" val="0"/>
              </a:ext>
            </a:extLst>
          </a:blip>
          <a:srcRect/>
          <a:stretch/>
        </p:blipFill>
        <p:spPr bwMode="auto">
          <a:xfrm>
            <a:off x="162687" y="5943731"/>
            <a:ext cx="466344" cy="466344"/>
          </a:xfrm>
          <a:prstGeom prst="rect">
            <a:avLst/>
          </a:prstGeom>
          <a:ln>
            <a:noFill/>
          </a:ln>
          <a:extLst>
            <a:ext uri="{53640926-AAD7-44D8-BBD7-CCE9431645EC}">
              <a14:shadowObscured xmlns:a14="http://schemas.microsoft.com/office/drawing/2010/main"/>
            </a:ext>
          </a:extLst>
        </p:spPr>
      </p:pic>
      <p:pic>
        <p:nvPicPr>
          <p:cNvPr id="12" name="Picture 11">
            <a:hlinkClick r:id="rId3"/>
          </p:cNvPr>
          <p:cNvPicPr/>
          <p:nvPr userDrawn="1"/>
        </p:nvPicPr>
        <p:blipFill>
          <a:blip r:embed="rId4" cstate="print"/>
          <a:srcRect/>
          <a:stretch>
            <a:fillRect/>
          </a:stretch>
        </p:blipFill>
        <p:spPr bwMode="auto">
          <a:xfrm rot="5400000">
            <a:off x="7672538" y="-325415"/>
            <a:ext cx="762000" cy="1870029"/>
          </a:xfrm>
          <a:prstGeom prst="rect">
            <a:avLst/>
          </a:prstGeom>
          <a:noFill/>
          <a:ln w="9525">
            <a:noFill/>
            <a:miter lim="800000"/>
            <a:headEnd/>
            <a:tailEnd/>
          </a:ln>
        </p:spPr>
      </p:pic>
      <p:pic>
        <p:nvPicPr>
          <p:cNvPr id="14" name="Picture 13"/>
          <p:cNvPicPr/>
          <p:nvPr userDrawn="1"/>
        </p:nvPicPr>
        <p:blipFill rotWithShape="1">
          <a:blip r:embed="rId2" cstate="print">
            <a:extLst>
              <a:ext uri="{28A0092B-C50C-407E-A947-70E740481C1C}">
                <a14:useLocalDpi xmlns:a14="http://schemas.microsoft.com/office/drawing/2010/main" val="0"/>
              </a:ext>
            </a:extLst>
          </a:blip>
          <a:srcRect/>
          <a:stretch/>
        </p:blipFill>
        <p:spPr bwMode="auto">
          <a:xfrm>
            <a:off x="8522209" y="1371600"/>
            <a:ext cx="466344" cy="466344"/>
          </a:xfrm>
          <a:prstGeom prst="rect">
            <a:avLst/>
          </a:prstGeom>
          <a:ln>
            <a:noFill/>
          </a:ln>
          <a:extLst>
            <a:ext uri="{53640926-AAD7-44D8-BBD7-CCE9431645EC}">
              <a14:shadowObscured xmlns:a14="http://schemas.microsoft.com/office/drawing/2010/main"/>
            </a:ext>
          </a:extLst>
        </p:spPr>
      </p:pic>
      <p:pic>
        <p:nvPicPr>
          <p:cNvPr id="10" name="Picture 9">
            <a:hlinkClick r:id="rId5"/>
          </p:cNvPr>
          <p:cNvPicPr/>
          <p:nvPr userDrawn="1"/>
        </p:nvPicPr>
        <p:blipFill>
          <a:blip r:embed="rId6" cstate="print">
            <a:extLst>
              <a:ext uri="{28A0092B-C50C-407E-A947-70E740481C1C}">
                <a14:useLocalDpi xmlns:a14="http://schemas.microsoft.com/office/drawing/2010/main" val="0"/>
              </a:ext>
            </a:extLst>
          </a:blip>
          <a:stretch>
            <a:fillRect/>
          </a:stretch>
        </p:blipFill>
        <p:spPr>
          <a:xfrm>
            <a:off x="3657600" y="6424379"/>
            <a:ext cx="1503952" cy="400898"/>
          </a:xfrm>
          <a:prstGeom prst="rect">
            <a:avLst/>
          </a:prstGeom>
        </p:spPr>
      </p:pic>
      <p:pic>
        <p:nvPicPr>
          <p:cNvPr id="13" name="Picture 12">
            <a:hlinkClick r:id="rId7"/>
          </p:cNvPr>
          <p:cNvPicPr/>
          <p:nvPr userDrawn="1"/>
        </p:nvPicPr>
        <p:blipFill>
          <a:blip r:embed="rId8" cstate="print">
            <a:extLst>
              <a:ext uri="{28A0092B-C50C-407E-A947-70E740481C1C}">
                <a14:useLocalDpi xmlns:a14="http://schemas.microsoft.com/office/drawing/2010/main" val="0"/>
              </a:ext>
            </a:extLst>
          </a:blip>
          <a:stretch>
            <a:fillRect/>
          </a:stretch>
        </p:blipFill>
        <p:spPr>
          <a:xfrm>
            <a:off x="152400" y="6447562"/>
            <a:ext cx="1999208" cy="386534"/>
          </a:xfrm>
          <a:prstGeom prst="rect">
            <a:avLst/>
          </a:prstGeom>
        </p:spPr>
      </p:pic>
      <p:pic>
        <p:nvPicPr>
          <p:cNvPr id="15" name="Picture 14">
            <a:hlinkClick r:id="rId9"/>
          </p:cNvPr>
          <p:cNvPicPr/>
          <p:nvPr userDrawn="1"/>
        </p:nvPicPr>
        <p:blipFill rotWithShape="1">
          <a:blip r:embed="rId10" cstate="print">
            <a:extLst>
              <a:ext uri="{28A0092B-C50C-407E-A947-70E740481C1C}">
                <a14:useLocalDpi xmlns:a14="http://schemas.microsoft.com/office/drawing/2010/main" val="0"/>
              </a:ext>
            </a:extLst>
          </a:blip>
          <a:srcRect l="33846" t="53125" r="33077" b="37891"/>
          <a:stretch/>
        </p:blipFill>
        <p:spPr bwMode="auto">
          <a:xfrm>
            <a:off x="7620000" y="6410075"/>
            <a:ext cx="1295400" cy="461508"/>
          </a:xfrm>
          <a:prstGeom prst="rect">
            <a:avLst/>
          </a:prstGeom>
          <a:ln>
            <a:noFill/>
          </a:ln>
          <a:extLst>
            <a:ext uri="{53640926-AAD7-44D8-BBD7-CCE9431645EC}">
              <a14:shadowObscured xmlns:a14="http://schemas.microsoft.com/office/drawing/2010/main"/>
            </a:ext>
          </a:extLst>
        </p:spPr>
      </p:pic>
      <p:pic>
        <p:nvPicPr>
          <p:cNvPr id="16" name="Picture 15">
            <a:hlinkClick r:id="rId11"/>
          </p:cNvPr>
          <p:cNvPicPr/>
          <p:nvPr userDrawn="1"/>
        </p:nvPicPr>
        <p:blipFill>
          <a:blip r:embed="rId12" cstate="print">
            <a:extLst>
              <a:ext uri="{28A0092B-C50C-407E-A947-70E740481C1C}">
                <a14:useLocalDpi xmlns:a14="http://schemas.microsoft.com/office/drawing/2010/main" val="0"/>
              </a:ext>
            </a:extLst>
          </a:blip>
          <a:stretch>
            <a:fillRect/>
          </a:stretch>
        </p:blipFill>
        <p:spPr>
          <a:xfrm>
            <a:off x="5132977" y="322767"/>
            <a:ext cx="1711873" cy="573663"/>
          </a:xfrm>
          <a:prstGeom prst="rect">
            <a:avLst/>
          </a:prstGeom>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1DD9FCD-C237-4FE1-9404-8D66889D1293}" type="datetimeFigureOut">
              <a:rPr lang="en-US" smtClean="0"/>
              <a:pPr/>
              <a:t>9/20/2011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8966BCF-FA71-4AB7-98FC-00317B19E7C1}" type="slidenum">
              <a:rPr lang="en-US" smtClean="0"/>
              <a:pPr/>
              <a:t>‹#›</a:t>
            </a:fld>
            <a:endParaRPr lang="en-US" dirty="0"/>
          </a:p>
        </p:txBody>
      </p:sp>
    </p:spTree>
    <p:extLst>
      <p:ext uri="{BB962C8B-B14F-4D97-AF65-F5344CB8AC3E}">
        <p14:creationId xmlns:p14="http://schemas.microsoft.com/office/powerpoint/2010/main" val="25534148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1DD9FCD-C237-4FE1-9404-8D66889D1293}" type="datetimeFigureOut">
              <a:rPr lang="en-US" smtClean="0"/>
              <a:pPr/>
              <a:t>9/20/2011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8966BCF-FA71-4AB7-98FC-00317B19E7C1}" type="slidenum">
              <a:rPr lang="en-US" smtClean="0"/>
              <a:pPr/>
              <a:t>‹#›</a:t>
            </a:fld>
            <a:endParaRPr lang="en-US" dirty="0"/>
          </a:p>
        </p:txBody>
      </p:sp>
    </p:spTree>
    <p:extLst>
      <p:ext uri="{BB962C8B-B14F-4D97-AF65-F5344CB8AC3E}">
        <p14:creationId xmlns:p14="http://schemas.microsoft.com/office/powerpoint/2010/main" val="4612340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1DD9FCD-C237-4FE1-9404-8D66889D1293}" type="datetimeFigureOut">
              <a:rPr lang="en-US" smtClean="0"/>
              <a:pPr/>
              <a:t>9/20/2011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8966BCF-FA71-4AB7-98FC-00317B19E7C1}" type="slidenum">
              <a:rPr lang="en-US" smtClean="0"/>
              <a:pPr/>
              <a:t>‹#›</a:t>
            </a:fld>
            <a:endParaRPr lang="en-US" dirty="0"/>
          </a:p>
        </p:txBody>
      </p:sp>
    </p:spTree>
    <p:extLst>
      <p:ext uri="{BB962C8B-B14F-4D97-AF65-F5344CB8AC3E}">
        <p14:creationId xmlns:p14="http://schemas.microsoft.com/office/powerpoint/2010/main" val="268423761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A7F16EE-BF77-4B3D-88C0-1FB9B606ECF0}" type="datetimeFigureOut">
              <a:rPr lang="en-US" smtClean="0"/>
              <a:pPr/>
              <a:t>9/20/2011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C113707-75B2-4B5D-9AA6-C38BA365388E}" type="slidenum">
              <a:rPr lang="en-US" smtClean="0"/>
              <a:pPr/>
              <a:t>‹#›</a:t>
            </a:fld>
            <a:endParaRPr lang="en-US" dirty="0"/>
          </a:p>
        </p:txBody>
      </p:sp>
    </p:spTree>
    <p:extLst>
      <p:ext uri="{BB962C8B-B14F-4D97-AF65-F5344CB8AC3E}">
        <p14:creationId xmlns:p14="http://schemas.microsoft.com/office/powerpoint/2010/main" val="29091751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A7F16EE-BF77-4B3D-88C0-1FB9B606ECF0}" type="datetimeFigureOut">
              <a:rPr lang="en-US" smtClean="0"/>
              <a:pPr/>
              <a:t>9/20/2011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C113707-75B2-4B5D-9AA6-C38BA365388E}" type="slidenum">
              <a:rPr lang="en-US" smtClean="0"/>
              <a:pPr/>
              <a:t>‹#›</a:t>
            </a:fld>
            <a:endParaRPr lang="en-US" dirty="0"/>
          </a:p>
        </p:txBody>
      </p:sp>
    </p:spTree>
    <p:extLst>
      <p:ext uri="{BB962C8B-B14F-4D97-AF65-F5344CB8AC3E}">
        <p14:creationId xmlns:p14="http://schemas.microsoft.com/office/powerpoint/2010/main" val="404796518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A7F16EE-BF77-4B3D-88C0-1FB9B606ECF0}" type="datetimeFigureOut">
              <a:rPr lang="en-US" smtClean="0"/>
              <a:pPr/>
              <a:t>9/20/2011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C113707-75B2-4B5D-9AA6-C38BA365388E}" type="slidenum">
              <a:rPr lang="en-US" smtClean="0"/>
              <a:pPr/>
              <a:t>‹#›</a:t>
            </a:fld>
            <a:endParaRPr lang="en-US" dirty="0"/>
          </a:p>
        </p:txBody>
      </p:sp>
    </p:spTree>
    <p:extLst>
      <p:ext uri="{BB962C8B-B14F-4D97-AF65-F5344CB8AC3E}">
        <p14:creationId xmlns:p14="http://schemas.microsoft.com/office/powerpoint/2010/main" val="166162608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A7F16EE-BF77-4B3D-88C0-1FB9B606ECF0}" type="datetimeFigureOut">
              <a:rPr lang="en-US" smtClean="0"/>
              <a:pPr/>
              <a:t>9/20/2011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C113707-75B2-4B5D-9AA6-C38BA365388E}" type="slidenum">
              <a:rPr lang="en-US" smtClean="0"/>
              <a:pPr/>
              <a:t>‹#›</a:t>
            </a:fld>
            <a:endParaRPr lang="en-US" dirty="0"/>
          </a:p>
        </p:txBody>
      </p:sp>
    </p:spTree>
    <p:extLst>
      <p:ext uri="{BB962C8B-B14F-4D97-AF65-F5344CB8AC3E}">
        <p14:creationId xmlns:p14="http://schemas.microsoft.com/office/powerpoint/2010/main" val="3788618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A7F16EE-BF77-4B3D-88C0-1FB9B606ECF0}" type="datetimeFigureOut">
              <a:rPr lang="en-US" smtClean="0"/>
              <a:pPr/>
              <a:t>9/20/2011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C113707-75B2-4B5D-9AA6-C38BA365388E}" type="slidenum">
              <a:rPr lang="en-US" smtClean="0"/>
              <a:pPr/>
              <a:t>‹#›</a:t>
            </a:fld>
            <a:endParaRPr lang="en-US" dirty="0"/>
          </a:p>
        </p:txBody>
      </p:sp>
    </p:spTree>
    <p:extLst>
      <p:ext uri="{BB962C8B-B14F-4D97-AF65-F5344CB8AC3E}">
        <p14:creationId xmlns:p14="http://schemas.microsoft.com/office/powerpoint/2010/main" val="426468937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A7F16EE-BF77-4B3D-88C0-1FB9B606ECF0}" type="datetimeFigureOut">
              <a:rPr lang="en-US" smtClean="0"/>
              <a:pPr/>
              <a:t>9/20/2011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C113707-75B2-4B5D-9AA6-C38BA365388E}" type="slidenum">
              <a:rPr lang="en-US" smtClean="0"/>
              <a:pPr/>
              <a:t>‹#›</a:t>
            </a:fld>
            <a:endParaRPr lang="en-US" dirty="0"/>
          </a:p>
        </p:txBody>
      </p:sp>
    </p:spTree>
    <p:extLst>
      <p:ext uri="{BB962C8B-B14F-4D97-AF65-F5344CB8AC3E}">
        <p14:creationId xmlns:p14="http://schemas.microsoft.com/office/powerpoint/2010/main" val="381315692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7F16EE-BF77-4B3D-88C0-1FB9B606ECF0}" type="datetimeFigureOut">
              <a:rPr lang="en-US" smtClean="0"/>
              <a:pPr/>
              <a:t>9/20/2011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C113707-75B2-4B5D-9AA6-C38BA365388E}" type="slidenum">
              <a:rPr lang="en-US" smtClean="0"/>
              <a:pPr/>
              <a:t>‹#›</a:t>
            </a:fld>
            <a:endParaRPr lang="en-US" dirty="0"/>
          </a:p>
        </p:txBody>
      </p:sp>
    </p:spTree>
    <p:extLst>
      <p:ext uri="{BB962C8B-B14F-4D97-AF65-F5344CB8AC3E}">
        <p14:creationId xmlns:p14="http://schemas.microsoft.com/office/powerpoint/2010/main" val="23599931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8B313D1E-14C4-4457-BCD3-D9A8386FCA87}" type="datetimeFigureOut">
              <a:rPr lang="en-US" smtClean="0"/>
              <a:pPr/>
              <a:t>9/20/2011</a:t>
            </a:fld>
            <a:endParaRPr lang="en-US" dirty="0"/>
          </a:p>
        </p:txBody>
      </p:sp>
      <p:sp>
        <p:nvSpPr>
          <p:cNvPr id="8" name="Footer Placeholder 7"/>
          <p:cNvSpPr>
            <a:spLocks noGrp="1"/>
          </p:cNvSpPr>
          <p:nvPr>
            <p:ph type="ftr" sz="quarter" idx="11"/>
          </p:nvPr>
        </p:nvSpPr>
        <p:spPr>
          <a:xfrm>
            <a:off x="304800" y="6409944"/>
            <a:ext cx="3581400" cy="365760"/>
          </a:xfrm>
        </p:spPr>
        <p:txBody>
          <a:bodyPr/>
          <a:lstStyle/>
          <a:p>
            <a:endParaRPr lang="en-US" dirty="0"/>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2A2AE163-3898-458B-8B72-C9558B51086C}" type="slidenum">
              <a:rPr lang="en-US" smtClean="0"/>
              <a:pPr/>
              <a:t>‹#›</a:t>
            </a:fld>
            <a:endParaRPr lang="en-US" dirty="0"/>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A7F16EE-BF77-4B3D-88C0-1FB9B606ECF0}" type="datetimeFigureOut">
              <a:rPr lang="en-US" smtClean="0"/>
              <a:pPr/>
              <a:t>9/20/2011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C113707-75B2-4B5D-9AA6-C38BA365388E}" type="slidenum">
              <a:rPr lang="en-US" smtClean="0"/>
              <a:pPr/>
              <a:t>‹#›</a:t>
            </a:fld>
            <a:endParaRPr lang="en-US" dirty="0"/>
          </a:p>
        </p:txBody>
      </p:sp>
    </p:spTree>
    <p:extLst>
      <p:ext uri="{BB962C8B-B14F-4D97-AF65-F5344CB8AC3E}">
        <p14:creationId xmlns:p14="http://schemas.microsoft.com/office/powerpoint/2010/main" val="288450268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A7F16EE-BF77-4B3D-88C0-1FB9B606ECF0}" type="datetimeFigureOut">
              <a:rPr lang="en-US" smtClean="0"/>
              <a:pPr/>
              <a:t>9/20/2011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C113707-75B2-4B5D-9AA6-C38BA365388E}" type="slidenum">
              <a:rPr lang="en-US" smtClean="0"/>
              <a:pPr/>
              <a:t>‹#›</a:t>
            </a:fld>
            <a:endParaRPr lang="en-US" dirty="0"/>
          </a:p>
        </p:txBody>
      </p:sp>
    </p:spTree>
    <p:extLst>
      <p:ext uri="{BB962C8B-B14F-4D97-AF65-F5344CB8AC3E}">
        <p14:creationId xmlns:p14="http://schemas.microsoft.com/office/powerpoint/2010/main" val="83613041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A7F16EE-BF77-4B3D-88C0-1FB9B606ECF0}" type="datetimeFigureOut">
              <a:rPr lang="en-US" smtClean="0"/>
              <a:pPr/>
              <a:t>9/20/2011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C113707-75B2-4B5D-9AA6-C38BA365388E}" type="slidenum">
              <a:rPr lang="en-US" smtClean="0"/>
              <a:pPr/>
              <a:t>‹#›</a:t>
            </a:fld>
            <a:endParaRPr lang="en-US" dirty="0"/>
          </a:p>
        </p:txBody>
      </p:sp>
    </p:spTree>
    <p:extLst>
      <p:ext uri="{BB962C8B-B14F-4D97-AF65-F5344CB8AC3E}">
        <p14:creationId xmlns:p14="http://schemas.microsoft.com/office/powerpoint/2010/main" val="247918496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A7F16EE-BF77-4B3D-88C0-1FB9B606ECF0}" type="datetimeFigureOut">
              <a:rPr lang="en-US" smtClean="0"/>
              <a:pPr/>
              <a:t>9/20/2011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C113707-75B2-4B5D-9AA6-C38BA365388E}" type="slidenum">
              <a:rPr lang="en-US" smtClean="0"/>
              <a:pPr/>
              <a:t>‹#›</a:t>
            </a:fld>
            <a:endParaRPr lang="en-US" dirty="0"/>
          </a:p>
        </p:txBody>
      </p:sp>
    </p:spTree>
    <p:extLst>
      <p:ext uri="{BB962C8B-B14F-4D97-AF65-F5344CB8AC3E}">
        <p14:creationId xmlns:p14="http://schemas.microsoft.com/office/powerpoint/2010/main" val="29880646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8B313D1E-14C4-4457-BCD3-D9A8386FCA87}" type="datetimeFigureOut">
              <a:rPr lang="en-US" smtClean="0"/>
              <a:pPr/>
              <a:t>9/20/2011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a:xfrm>
            <a:off x="4343400" y="1036020"/>
            <a:ext cx="457200" cy="441325"/>
          </a:xfrm>
        </p:spPr>
        <p:txBody>
          <a:bodyPr/>
          <a:lstStyle/>
          <a:p>
            <a:fld id="{2A2AE163-3898-458B-8B72-C9558B51086C}"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8B313D1E-14C4-4457-BCD3-D9A8386FCA87}" type="datetimeFigureOut">
              <a:rPr lang="en-US" smtClean="0"/>
              <a:pPr/>
              <a:t>9/20/2011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2A2AE163-3898-458B-8B72-C9558B51086C}"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2A2AE163-3898-458B-8B72-C9558B51086C}" type="slidenum">
              <a:rPr lang="en-US" smtClean="0"/>
              <a:pPr/>
              <a:t>‹#›</a:t>
            </a:fld>
            <a:endParaRPr lang="en-US" dirty="0"/>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Date Placeholder 4"/>
          <p:cNvSpPr>
            <a:spLocks noGrp="1"/>
          </p:cNvSpPr>
          <p:nvPr>
            <p:ph type="dt" sz="half" idx="10"/>
          </p:nvPr>
        </p:nvSpPr>
        <p:spPr/>
        <p:txBody>
          <a:bodyPr/>
          <a:lstStyle/>
          <a:p>
            <a:fld id="{8B313D1E-14C4-4457-BCD3-D9A8386FCA87}" type="datetimeFigureOut">
              <a:rPr lang="en-US" smtClean="0"/>
              <a:pPr/>
              <a:t>9/20/2011</a:t>
            </a:fld>
            <a:endParaRPr lang="en-US" dirty="0"/>
          </a:p>
        </p:txBody>
      </p:sp>
      <p:sp>
        <p:nvSpPr>
          <p:cNvPr id="6" name="Footer Placeholder 5"/>
          <p:cNvSpPr>
            <a:spLocks noGrp="1"/>
          </p:cNvSpPr>
          <p:nvPr>
            <p:ph type="ftr" sz="quarter" idx="11"/>
          </p:nvPr>
        </p:nvSpPr>
        <p:spPr>
          <a:xfrm>
            <a:off x="301752" y="6410848"/>
            <a:ext cx="3383280" cy="365760"/>
          </a:xfrm>
        </p:spPr>
        <p:txBody>
          <a:bodyPr/>
          <a:lstStyle/>
          <a:p>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7" name="Slide Number Placeholder 6"/>
          <p:cNvSpPr>
            <a:spLocks noGrp="1"/>
          </p:cNvSpPr>
          <p:nvPr>
            <p:ph type="sldNum" sz="quarter" idx="12"/>
          </p:nvPr>
        </p:nvSpPr>
        <p:spPr>
          <a:xfrm>
            <a:off x="1371600" y="312738"/>
            <a:ext cx="457200" cy="441325"/>
          </a:xfrm>
        </p:spPr>
        <p:txBody>
          <a:bodyPr/>
          <a:lstStyle/>
          <a:p>
            <a:fld id="{2A2AE163-3898-458B-8B72-C9558B51086C}" type="slidenum">
              <a:rPr lang="en-US" smtClean="0"/>
              <a:pPr/>
              <a:t>‹#›</a:t>
            </a:fld>
            <a:endParaRPr lang="en-US" dirty="0"/>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dirty="0"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Date Placeholder 4"/>
          <p:cNvSpPr>
            <a:spLocks noGrp="1"/>
          </p:cNvSpPr>
          <p:nvPr>
            <p:ph type="dt" sz="half" idx="10"/>
          </p:nvPr>
        </p:nvSpPr>
        <p:spPr>
          <a:xfrm>
            <a:off x="5788152" y="6404984"/>
            <a:ext cx="3044952" cy="365760"/>
          </a:xfrm>
        </p:spPr>
        <p:txBody>
          <a:bodyPr/>
          <a:lstStyle/>
          <a:p>
            <a:fld id="{8B313D1E-14C4-4457-BCD3-D9A8386FCA87}" type="datetimeFigureOut">
              <a:rPr lang="en-US" smtClean="0"/>
              <a:pPr/>
              <a:t>9/20/2011</a:t>
            </a:fld>
            <a:endParaRPr lang="en-US" dirty="0"/>
          </a:p>
        </p:txBody>
      </p:sp>
      <p:sp>
        <p:nvSpPr>
          <p:cNvPr id="6" name="Footer Placeholder 5"/>
          <p:cNvSpPr>
            <a:spLocks noGrp="1"/>
          </p:cNvSpPr>
          <p:nvPr>
            <p:ph type="ftr" sz="quarter" idx="11"/>
          </p:nvPr>
        </p:nvSpPr>
        <p:spPr>
          <a:xfrm>
            <a:off x="301752" y="6410848"/>
            <a:ext cx="3584448" cy="365760"/>
          </a:xfrm>
        </p:spPr>
        <p:txBody>
          <a:bodyPr/>
          <a:lstStyle/>
          <a:p>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B313D1E-14C4-4457-BCD3-D9A8386FCA87}" type="datetimeFigureOut">
              <a:rPr lang="en-US" smtClean="0"/>
              <a:pPr/>
              <a:t>9/20/2011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2AE163-3898-458B-8B72-C9558B51086C}"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 name="Slide Number Placeholder 5"/>
          <p:cNvSpPr>
            <a:spLocks noGrp="1"/>
          </p:cNvSpPr>
          <p:nvPr>
            <p:ph type="sldNum" sz="quarter" idx="12"/>
          </p:nvPr>
        </p:nvSpPr>
        <p:spPr>
          <a:xfrm>
            <a:off x="6915912" y="3009901"/>
            <a:ext cx="457200" cy="441325"/>
          </a:xfrm>
        </p:spPr>
        <p:txBody>
          <a:bodyPr/>
          <a:lstStyle/>
          <a:p>
            <a:fld id="{2A2AE163-3898-458B-8B72-C9558B51086C}" type="slidenum">
              <a:rPr lang="en-US" smtClean="0"/>
              <a:pPr/>
              <a:t>‹#›</a:t>
            </a:fld>
            <a:endParaRPr lang="en-US" dirty="0"/>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B313D1E-14C4-4457-BCD3-D9A8386FCA87}" type="datetimeFigureOut">
              <a:rPr lang="en-US" smtClean="0"/>
              <a:pPr/>
              <a:t>9/20/2011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slideLayout" Target="../slideLayouts/slideLayout22.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slideLayout" Target="../slideLayouts/slideLayout21.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8B313D1E-14C4-4457-BCD3-D9A8386FCA87}" type="datetimeFigureOut">
              <a:rPr lang="en-US" smtClean="0"/>
              <a:pPr/>
              <a:t>9/20/2011</a:t>
            </a:fld>
            <a:endParaRPr lang="en-US" dirty="0"/>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dirty="0"/>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2A2AE163-3898-458B-8B72-C9558B51086C}" type="slidenum">
              <a:rPr lang="en-US" smtClean="0"/>
              <a:pPr/>
              <a:t>‹#›</a:t>
            </a:fld>
            <a:endParaRPr lang="en-US" dirty="0"/>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5" r:id="rId3"/>
    <p:sldLayoutId id="2147483666" r:id="rId4"/>
    <p:sldLayoutId id="2147483667" r:id="rId5"/>
    <p:sldLayoutId id="2147483668" r:id="rId6"/>
    <p:sldLayoutId id="2147483669" r:id="rId7"/>
    <p:sldLayoutId id="2147483670" r:id="rId8"/>
    <p:sldLayoutId id="2147483671" r:id="rId9"/>
  </p:sldLayoutIdLst>
  <p:timing>
    <p:tnLst>
      <p:par>
        <p:cTn id="1" dur="indefinite" restart="never" nodeType="tmRoot"/>
      </p:par>
    </p:tnLst>
  </p:timing>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DD9FCD-C237-4FE1-9404-8D66889D1293}" type="datetimeFigureOut">
              <a:rPr lang="en-US" smtClean="0"/>
              <a:pPr/>
              <a:t>9/20/2011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966BCF-FA71-4AB7-98FC-00317B19E7C1}" type="slidenum">
              <a:rPr lang="en-US" smtClean="0"/>
              <a:pPr/>
              <a:t>‹#›</a:t>
            </a:fld>
            <a:endParaRPr lang="en-US" dirty="0"/>
          </a:p>
        </p:txBody>
      </p:sp>
    </p:spTree>
    <p:extLst>
      <p:ext uri="{BB962C8B-B14F-4D97-AF65-F5344CB8AC3E}">
        <p14:creationId xmlns:p14="http://schemas.microsoft.com/office/powerpoint/2010/main" val="359562365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7F16EE-BF77-4B3D-88C0-1FB9B606ECF0}" type="datetimeFigureOut">
              <a:rPr lang="en-US" smtClean="0"/>
              <a:pPr/>
              <a:t>9/20/2011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113707-75B2-4B5D-9AA6-C38BA365388E}" type="slidenum">
              <a:rPr lang="en-US" smtClean="0"/>
              <a:pPr/>
              <a:t>‹#›</a:t>
            </a:fld>
            <a:endParaRPr lang="en-US" dirty="0"/>
          </a:p>
        </p:txBody>
      </p:sp>
    </p:spTree>
    <p:extLst>
      <p:ext uri="{BB962C8B-B14F-4D97-AF65-F5344CB8AC3E}">
        <p14:creationId xmlns:p14="http://schemas.microsoft.com/office/powerpoint/2010/main" val="3543294010"/>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www.cdc.gov/niosh/" TargetMode="External"/><Relationship Id="rId13" Type="http://schemas.openxmlformats.org/officeDocument/2006/relationships/image" Target="../media/image7.jpeg"/><Relationship Id="rId3" Type="http://schemas.openxmlformats.org/officeDocument/2006/relationships/image" Target="../media/image9.jpeg"/><Relationship Id="rId7" Type="http://schemas.openxmlformats.org/officeDocument/2006/relationships/image" Target="../media/image8.jpeg"/><Relationship Id="rId12" Type="http://schemas.openxmlformats.org/officeDocument/2006/relationships/hyperlink" Target="http://www.purdue.edu/discoverypark/advance/"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www.purdue.edu" TargetMode="External"/><Relationship Id="rId11" Type="http://schemas.openxmlformats.org/officeDocument/2006/relationships/image" Target="../media/image6.jpeg"/><Relationship Id="rId5" Type="http://schemas.openxmlformats.org/officeDocument/2006/relationships/image" Target="../media/image4.emf"/><Relationship Id="rId10" Type="http://schemas.openxmlformats.org/officeDocument/2006/relationships/hyperlink" Target="http://www.purdue.edu/discoverypark/rche/" TargetMode="External"/><Relationship Id="rId4" Type="http://schemas.openxmlformats.org/officeDocument/2006/relationships/hyperlink" Target="http://www.admissions.purdue.edu/Majors_Programs/majors_college.php?ClgCd=ENGR" TargetMode="External"/><Relationship Id="rId9" Type="http://schemas.openxmlformats.org/officeDocument/2006/relationships/image" Target="../media/image5.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10" Type="http://schemas.openxmlformats.org/officeDocument/2006/relationships/image" Target="../media/image23.jpeg"/><Relationship Id="rId4" Type="http://schemas.openxmlformats.org/officeDocument/2006/relationships/image" Target="../media/image17.jpeg"/><Relationship Id="rId9" Type="http://schemas.openxmlformats.org/officeDocument/2006/relationships/image" Target="../media/image22.jpeg"/></Relationships>
</file>

<file path=ppt/slides/_rels/slide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21.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2819400"/>
            <a:ext cx="6400800" cy="3200400"/>
          </a:xfrm>
        </p:spPr>
        <p:txBody>
          <a:bodyPr>
            <a:normAutofit fontScale="85000" lnSpcReduction="10000"/>
          </a:bodyPr>
          <a:lstStyle/>
          <a:p>
            <a:r>
              <a:rPr lang="en-US" sz="2400" dirty="0"/>
              <a:t>Prevention through Design Innovation Competition</a:t>
            </a:r>
          </a:p>
          <a:p>
            <a:endParaRPr lang="en-US" sz="500" dirty="0"/>
          </a:p>
          <a:p>
            <a:r>
              <a:rPr lang="en-US" sz="2000" dirty="0" smtClean="0">
                <a:solidFill>
                  <a:schemeClr val="bg1"/>
                </a:solidFill>
              </a:rPr>
              <a:t>Ergonomic Design and Evaluation of a Clinical Teaching Laboratory for People with Disabilities of the Lower Limbs</a:t>
            </a:r>
            <a:r>
              <a:rPr lang="en-US" sz="1900" dirty="0">
                <a:solidFill>
                  <a:schemeClr val="bg1"/>
                </a:solidFill>
              </a:rPr>
              <a:t/>
            </a:r>
            <a:br>
              <a:rPr lang="en-US" sz="1900" dirty="0">
                <a:solidFill>
                  <a:schemeClr val="bg1"/>
                </a:solidFill>
              </a:rPr>
            </a:br>
            <a:r>
              <a:rPr lang="en-US" sz="1900" dirty="0" smtClean="0">
                <a:solidFill>
                  <a:schemeClr val="bg1"/>
                </a:solidFill>
              </a:rPr>
              <a:t>Purdue </a:t>
            </a:r>
            <a:r>
              <a:rPr lang="en-US" sz="1900" dirty="0">
                <a:solidFill>
                  <a:schemeClr val="bg1"/>
                </a:solidFill>
              </a:rPr>
              <a:t>University</a:t>
            </a:r>
            <a:r>
              <a:rPr lang="en-US" sz="500" dirty="0"/>
              <a:t/>
            </a:r>
            <a:br>
              <a:rPr lang="en-US" sz="500" dirty="0"/>
            </a:br>
            <a:r>
              <a:rPr lang="en-US" sz="500" dirty="0"/>
              <a:t/>
            </a:r>
            <a:br>
              <a:rPr lang="en-US" sz="500" dirty="0"/>
            </a:br>
            <a:r>
              <a:rPr lang="en-US" sz="500" dirty="0"/>
              <a:t/>
            </a:r>
            <a:br>
              <a:rPr lang="en-US" sz="500" dirty="0"/>
            </a:br>
            <a:r>
              <a:rPr lang="en-US" sz="500" dirty="0"/>
              <a:t/>
            </a:r>
            <a:br>
              <a:rPr lang="en-US" sz="500" dirty="0"/>
            </a:br>
            <a:endParaRPr lang="en-US" sz="500" dirty="0" smtClean="0"/>
          </a:p>
          <a:p>
            <a:r>
              <a:rPr lang="en-US" sz="1200" dirty="0" smtClean="0">
                <a:cs typeface="Times New Roman" pitchFamily="18" charset="0"/>
              </a:rPr>
              <a:t>Wei-Chun Chen, B.S</a:t>
            </a:r>
          </a:p>
          <a:p>
            <a:r>
              <a:rPr lang="en-US" sz="1200" dirty="0" smtClean="0">
                <a:cs typeface="Times New Roman" pitchFamily="18" charset="0"/>
              </a:rPr>
              <a:t> </a:t>
            </a:r>
            <a:r>
              <a:rPr lang="en-US" sz="1500" dirty="0" smtClean="0"/>
              <a:t/>
            </a:r>
            <a:br>
              <a:rPr lang="en-US" sz="1500" dirty="0" smtClean="0"/>
            </a:br>
            <a:r>
              <a:rPr lang="en-US" sz="1200" dirty="0" smtClean="0">
                <a:cs typeface="Times New Roman" pitchFamily="18" charset="0"/>
              </a:rPr>
              <a:t> James D. </a:t>
            </a:r>
            <a:r>
              <a:rPr lang="en-US" sz="1200" dirty="0" err="1" smtClean="0">
                <a:cs typeface="Times New Roman" pitchFamily="18" charset="0"/>
              </a:rPr>
              <a:t>McGlothlin</a:t>
            </a:r>
            <a:r>
              <a:rPr lang="en-US" sz="1200" dirty="0" smtClean="0">
                <a:cs typeface="Times New Roman" pitchFamily="18" charset="0"/>
              </a:rPr>
              <a:t>, M.P.H., Ph.D., C.P.E.</a:t>
            </a:r>
            <a:endParaRPr lang="en-US" sz="1500" dirty="0" smtClean="0"/>
          </a:p>
          <a:p>
            <a:r>
              <a:rPr lang="en-US" sz="500" dirty="0"/>
              <a:t/>
            </a:r>
            <a:br>
              <a:rPr lang="en-US" sz="500" dirty="0"/>
            </a:br>
            <a:r>
              <a:rPr lang="en-US" sz="500" dirty="0"/>
              <a:t/>
            </a:r>
            <a:br>
              <a:rPr lang="en-US" sz="500" dirty="0"/>
            </a:br>
            <a:r>
              <a:rPr lang="en-US" sz="500" dirty="0"/>
              <a:t/>
            </a:r>
            <a:br>
              <a:rPr lang="en-US" sz="500" dirty="0"/>
            </a:br>
            <a:endParaRPr lang="en-US" sz="500" dirty="0"/>
          </a:p>
          <a:p>
            <a:r>
              <a:rPr lang="en-US" sz="1700" dirty="0"/>
              <a:t>September 20, 2011</a:t>
            </a:r>
          </a:p>
        </p:txBody>
      </p:sp>
      <p:sp>
        <p:nvSpPr>
          <p:cNvPr id="2" name="Title 1"/>
          <p:cNvSpPr>
            <a:spLocks noGrp="1"/>
          </p:cNvSpPr>
          <p:nvPr>
            <p:ph type="ctrTitle"/>
          </p:nvPr>
        </p:nvSpPr>
        <p:spPr>
          <a:xfrm>
            <a:off x="685800" y="609600"/>
            <a:ext cx="7772400" cy="1676400"/>
          </a:xfrm>
        </p:spPr>
        <p:txBody>
          <a:bodyPr>
            <a:normAutofit/>
          </a:bodyPr>
          <a:lstStyle/>
          <a:p>
            <a:r>
              <a:rPr lang="en-US" sz="4000" dirty="0">
                <a:solidFill>
                  <a:srgbClr val="CC9900"/>
                </a:solidFill>
              </a:rPr>
              <a:t>Educating the Engineer of </a:t>
            </a:r>
            <a:r>
              <a:rPr lang="en-US" sz="4000" dirty="0" smtClean="0">
                <a:solidFill>
                  <a:srgbClr val="CC9900"/>
                </a:solidFill>
              </a:rPr>
              <a:t/>
            </a:r>
            <a:br>
              <a:rPr lang="en-US" sz="4000" dirty="0" smtClean="0">
                <a:solidFill>
                  <a:srgbClr val="CC9900"/>
                </a:solidFill>
              </a:rPr>
            </a:br>
            <a:r>
              <a:rPr lang="en-US" sz="4000" dirty="0" smtClean="0">
                <a:solidFill>
                  <a:srgbClr val="CC9900"/>
                </a:solidFill>
              </a:rPr>
              <a:t>2020 Workshop</a:t>
            </a:r>
            <a:endParaRPr lang="en-US" sz="4000" dirty="0">
              <a:solidFill>
                <a:srgbClr val="CC9900"/>
              </a:solidFill>
            </a:endParaRPr>
          </a:p>
        </p:txBody>
      </p:sp>
      <p:pic>
        <p:nvPicPr>
          <p:cNvPr id="9" name="Picture 8"/>
          <p:cNvPicPr/>
          <p:nvPr/>
        </p:nvPicPr>
        <p:blipFill>
          <a:blip r:embed="rId3" cstate="print">
            <a:extLst>
              <a:ext uri="{28A0092B-C50C-407E-A947-70E740481C1C}">
                <a14:useLocalDpi xmlns:a14="http://schemas.microsoft.com/office/drawing/2010/main" val="0"/>
              </a:ext>
            </a:extLst>
          </a:blip>
          <a:stretch>
            <a:fillRect/>
          </a:stretch>
        </p:blipFill>
        <p:spPr>
          <a:xfrm>
            <a:off x="8505100" y="2514600"/>
            <a:ext cx="486500" cy="486500"/>
          </a:xfrm>
          <a:prstGeom prst="rect">
            <a:avLst/>
          </a:prstGeom>
        </p:spPr>
      </p:pic>
      <p:pic>
        <p:nvPicPr>
          <p:cNvPr id="10" name="Picture 9"/>
          <p:cNvPicPr/>
          <p:nvPr/>
        </p:nvPicPr>
        <p:blipFill>
          <a:blip r:embed="rId3" cstate="print">
            <a:extLst>
              <a:ext uri="{28A0092B-C50C-407E-A947-70E740481C1C}">
                <a14:useLocalDpi xmlns:a14="http://schemas.microsoft.com/office/drawing/2010/main" val="0"/>
              </a:ext>
            </a:extLst>
          </a:blip>
          <a:stretch>
            <a:fillRect/>
          </a:stretch>
        </p:blipFill>
        <p:spPr>
          <a:xfrm>
            <a:off x="152400" y="5900125"/>
            <a:ext cx="486500" cy="486500"/>
          </a:xfrm>
          <a:prstGeom prst="rect">
            <a:avLst/>
          </a:prstGeom>
        </p:spPr>
      </p:pic>
      <p:pic>
        <p:nvPicPr>
          <p:cNvPr id="11" name="Picture 10">
            <a:hlinkClick r:id="rId4"/>
          </p:cNvPr>
          <p:cNvPicPr/>
          <p:nvPr/>
        </p:nvPicPr>
        <p:blipFill>
          <a:blip r:embed="rId5" cstate="print"/>
          <a:srcRect/>
          <a:stretch>
            <a:fillRect/>
          </a:stretch>
        </p:blipFill>
        <p:spPr bwMode="auto">
          <a:xfrm rot="5400000">
            <a:off x="5104640" y="-359053"/>
            <a:ext cx="734220" cy="1801853"/>
          </a:xfrm>
          <a:prstGeom prst="rect">
            <a:avLst/>
          </a:prstGeom>
          <a:noFill/>
          <a:ln w="9525">
            <a:noFill/>
            <a:miter lim="800000"/>
            <a:headEnd/>
            <a:tailEnd/>
          </a:ln>
        </p:spPr>
      </p:pic>
      <p:pic>
        <p:nvPicPr>
          <p:cNvPr id="12" name="Picture 11">
            <a:hlinkClick r:id="rId6"/>
          </p:cNvPr>
          <p:cNvPicPr/>
          <p:nvPr/>
        </p:nvPicPr>
        <p:blipFill>
          <a:blip r:embed="rId7" cstate="print">
            <a:extLst>
              <a:ext uri="{28A0092B-C50C-407E-A947-70E740481C1C}">
                <a14:useLocalDpi xmlns:a14="http://schemas.microsoft.com/office/drawing/2010/main" val="0"/>
              </a:ext>
            </a:extLst>
          </a:blip>
          <a:stretch>
            <a:fillRect/>
          </a:stretch>
        </p:blipFill>
        <p:spPr>
          <a:xfrm>
            <a:off x="2326727" y="255043"/>
            <a:ext cx="1711873" cy="573663"/>
          </a:xfrm>
          <a:prstGeom prst="rect">
            <a:avLst/>
          </a:prstGeom>
        </p:spPr>
      </p:pic>
      <p:pic>
        <p:nvPicPr>
          <p:cNvPr id="13" name="Picture 12">
            <a:hlinkClick r:id="rId8"/>
          </p:cNvPr>
          <p:cNvPicPr/>
          <p:nvPr/>
        </p:nvPicPr>
        <p:blipFill>
          <a:blip r:embed="rId9" cstate="print">
            <a:extLst>
              <a:ext uri="{28A0092B-C50C-407E-A947-70E740481C1C}">
                <a14:useLocalDpi xmlns:a14="http://schemas.microsoft.com/office/drawing/2010/main" val="0"/>
              </a:ext>
            </a:extLst>
          </a:blip>
          <a:stretch>
            <a:fillRect/>
          </a:stretch>
        </p:blipFill>
        <p:spPr>
          <a:xfrm>
            <a:off x="3982448" y="6415072"/>
            <a:ext cx="1503952" cy="400898"/>
          </a:xfrm>
          <a:prstGeom prst="rect">
            <a:avLst/>
          </a:prstGeom>
        </p:spPr>
      </p:pic>
      <p:pic>
        <p:nvPicPr>
          <p:cNvPr id="14" name="Picture 13">
            <a:hlinkClick r:id="rId10"/>
          </p:cNvPr>
          <p:cNvPicPr/>
          <p:nvPr/>
        </p:nvPicPr>
        <p:blipFill>
          <a:blip r:embed="rId11" cstate="print">
            <a:extLst>
              <a:ext uri="{28A0092B-C50C-407E-A947-70E740481C1C}">
                <a14:useLocalDpi xmlns:a14="http://schemas.microsoft.com/office/drawing/2010/main" val="0"/>
              </a:ext>
            </a:extLst>
          </a:blip>
          <a:stretch>
            <a:fillRect/>
          </a:stretch>
        </p:blipFill>
        <p:spPr>
          <a:xfrm>
            <a:off x="327519" y="6447562"/>
            <a:ext cx="1999208" cy="386534"/>
          </a:xfrm>
          <a:prstGeom prst="rect">
            <a:avLst/>
          </a:prstGeom>
        </p:spPr>
      </p:pic>
      <p:pic>
        <p:nvPicPr>
          <p:cNvPr id="15" name="Picture 14">
            <a:hlinkClick r:id="rId12"/>
          </p:cNvPr>
          <p:cNvPicPr/>
          <p:nvPr/>
        </p:nvPicPr>
        <p:blipFill rotWithShape="1">
          <a:blip r:embed="rId13" cstate="print">
            <a:extLst>
              <a:ext uri="{28A0092B-C50C-407E-A947-70E740481C1C}">
                <a14:useLocalDpi xmlns:a14="http://schemas.microsoft.com/office/drawing/2010/main" val="0"/>
              </a:ext>
            </a:extLst>
          </a:blip>
          <a:srcRect l="33846" t="53125" r="33077" b="37891"/>
          <a:stretch/>
        </p:blipFill>
        <p:spPr bwMode="auto">
          <a:xfrm>
            <a:off x="7620000" y="6410075"/>
            <a:ext cx="1295400" cy="46150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9059380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sz="quarter" idx="1"/>
          </p:nvPr>
        </p:nvSpPr>
        <p:spPr/>
        <p:txBody>
          <a:bodyPr>
            <a:normAutofit fontScale="92500" lnSpcReduction="20000"/>
          </a:bodyPr>
          <a:lstStyle/>
          <a:p>
            <a:pPr marL="0" indent="0"/>
            <a:r>
              <a:rPr lang="en-US" dirty="0" smtClean="0"/>
              <a:t>What</a:t>
            </a:r>
            <a:r>
              <a:rPr lang="en-US" dirty="0" smtClean="0"/>
              <a:t> </a:t>
            </a:r>
            <a:r>
              <a:rPr lang="en-US" dirty="0" smtClean="0"/>
              <a:t>are the interaction and functionality of  people in </a:t>
            </a:r>
            <a:r>
              <a:rPr lang="en-US" dirty="0" smtClean="0"/>
              <a:t>wheelchairs at these workstations over time?</a:t>
            </a:r>
            <a:endParaRPr lang="en-US" dirty="0" smtClean="0"/>
          </a:p>
          <a:p>
            <a:pPr marL="0" indent="0">
              <a:buNone/>
            </a:pPr>
            <a:endParaRPr lang="en-US" sz="2400" dirty="0" smtClean="0"/>
          </a:p>
          <a:p>
            <a:pPr marL="0" indent="0"/>
            <a:r>
              <a:rPr lang="en-US" dirty="0" smtClean="0"/>
              <a:t>How </a:t>
            </a:r>
            <a:r>
              <a:rPr lang="en-US" dirty="0" smtClean="0"/>
              <a:t>do we optimize </a:t>
            </a:r>
            <a:r>
              <a:rPr lang="en-US" dirty="0" smtClean="0"/>
              <a:t>work </a:t>
            </a:r>
            <a:r>
              <a:rPr lang="en-US" dirty="0" smtClean="0"/>
              <a:t>practices using </a:t>
            </a:r>
            <a:r>
              <a:rPr lang="en-US" sz="2800" dirty="0" smtClean="0"/>
              <a:t>pipettes, microscopes, </a:t>
            </a:r>
            <a:r>
              <a:rPr lang="en-US" sz="2800" dirty="0" smtClean="0"/>
              <a:t>and slide preparation </a:t>
            </a:r>
            <a:r>
              <a:rPr lang="en-US" sz="2800" dirty="0" smtClean="0"/>
              <a:t>to decrease risk </a:t>
            </a:r>
            <a:r>
              <a:rPr lang="en-US" sz="2800" dirty="0" smtClean="0"/>
              <a:t>of </a:t>
            </a:r>
            <a:r>
              <a:rPr lang="en-US" sz="2800" dirty="0" smtClean="0"/>
              <a:t>musculoskeletal disorders </a:t>
            </a:r>
            <a:r>
              <a:rPr lang="en-US" sz="2800" dirty="0" smtClean="0"/>
              <a:t>among our veterans  with </a:t>
            </a:r>
            <a:r>
              <a:rPr lang="en-US" sz="2800" dirty="0" smtClean="0"/>
              <a:t>lower extremity </a:t>
            </a:r>
            <a:r>
              <a:rPr lang="en-US" sz="2800" dirty="0" smtClean="0"/>
              <a:t>disabilities who want careers in clinical laboratories?</a:t>
            </a:r>
            <a:endParaRPr lang="en-US" sz="2800" dirty="0" smtClean="0"/>
          </a:p>
          <a:p>
            <a:pPr marL="0" indent="0">
              <a:buNone/>
            </a:pPr>
            <a:endParaRPr lang="en-US" sz="2400" dirty="0" smtClean="0"/>
          </a:p>
          <a:p>
            <a:pPr marL="0" indent="0"/>
            <a:r>
              <a:rPr lang="en-US" dirty="0" smtClean="0"/>
              <a:t>Answer: With a coordinated effort Purdue and other universities can and should develop such degree programs as they are good for our students and veterans, and our </a:t>
            </a:r>
            <a:r>
              <a:rPr lang="en-US" smtClean="0"/>
              <a:t>society.</a:t>
            </a:r>
            <a:endParaRPr lang="en-US" dirty="0" smtClean="0"/>
          </a:p>
          <a:p>
            <a:pPr marL="0" indent="0"/>
            <a:endParaRPr lang="en-US" dirty="0" smtClean="0"/>
          </a:p>
          <a:p>
            <a:pPr marL="0" indent="0"/>
            <a:endParaRPr lang="en-US" dirty="0"/>
          </a:p>
          <a:p>
            <a:endParaRPr lang="en-US" dirty="0"/>
          </a:p>
        </p:txBody>
      </p:sp>
    </p:spTree>
    <p:extLst>
      <p:ext uri="{BB962C8B-B14F-4D97-AF65-F5344CB8AC3E}">
        <p14:creationId xmlns:p14="http://schemas.microsoft.com/office/powerpoint/2010/main" val="33638074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descr="C:\Users\user\Desktop\weichun\research\hw_pic\5-02-06-2.gif"/>
          <p:cNvPicPr>
            <a:picLocks noChangeAspect="1" noChangeArrowheads="1"/>
          </p:cNvPicPr>
          <p:nvPr/>
        </p:nvPicPr>
        <p:blipFill>
          <a:blip r:embed="rId3" cstate="print"/>
          <a:srcRect t="15610" r="621"/>
          <a:stretch>
            <a:fillRect/>
          </a:stretch>
        </p:blipFill>
        <p:spPr bwMode="auto">
          <a:xfrm>
            <a:off x="1371600" y="3733800"/>
            <a:ext cx="2209800" cy="2389346"/>
          </a:xfrm>
          <a:prstGeom prst="rect">
            <a:avLst/>
          </a:prstGeom>
          <a:noFill/>
        </p:spPr>
      </p:pic>
      <p:sp>
        <p:nvSpPr>
          <p:cNvPr id="2" name="Title 1"/>
          <p:cNvSpPr>
            <a:spLocks noGrp="1"/>
          </p:cNvSpPr>
          <p:nvPr>
            <p:ph type="title"/>
          </p:nvPr>
        </p:nvSpPr>
        <p:spPr/>
        <p:txBody>
          <a:bodyPr/>
          <a:lstStyle/>
          <a:p>
            <a:r>
              <a:rPr lang="en-US" dirty="0"/>
              <a:t>Project Description</a:t>
            </a:r>
          </a:p>
        </p:txBody>
      </p:sp>
      <p:sp>
        <p:nvSpPr>
          <p:cNvPr id="3" name="Content Placeholder 2"/>
          <p:cNvSpPr>
            <a:spLocks noGrp="1"/>
          </p:cNvSpPr>
          <p:nvPr>
            <p:ph sz="quarter" idx="1"/>
          </p:nvPr>
        </p:nvSpPr>
        <p:spPr/>
        <p:txBody>
          <a:bodyPr>
            <a:normAutofit/>
          </a:bodyPr>
          <a:lstStyle/>
          <a:p>
            <a:r>
              <a:rPr lang="en-US" dirty="0" smtClean="0"/>
              <a:t>The design of clinical laboratory environments can be challenging for people with lower limb disabilities. Redesigning these environments will allow them to better compete for these well-paying technical jobs.</a:t>
            </a:r>
          </a:p>
          <a:p>
            <a:endParaRPr lang="en-US" sz="1400" dirty="0" smtClean="0"/>
          </a:p>
        </p:txBody>
      </p:sp>
      <p:pic>
        <p:nvPicPr>
          <p:cNvPr id="1028" name="Picture 4" descr="C:\Users\user\Desktop\weichun\research\pictures\P1010323.JPG"/>
          <p:cNvPicPr>
            <a:picLocks noChangeAspect="1" noChangeArrowheads="1"/>
          </p:cNvPicPr>
          <p:nvPr/>
        </p:nvPicPr>
        <p:blipFill>
          <a:blip r:embed="rId4" cstate="print">
            <a:lum contrast="20000"/>
          </a:blip>
          <a:srcRect l="38182" t="6998"/>
          <a:stretch>
            <a:fillRect/>
          </a:stretch>
        </p:blipFill>
        <p:spPr bwMode="auto">
          <a:xfrm>
            <a:off x="5029200" y="3276600"/>
            <a:ext cx="2692401" cy="3037915"/>
          </a:xfrm>
          <a:prstGeom prst="rect">
            <a:avLst/>
          </a:prstGeom>
          <a:noFill/>
        </p:spPr>
      </p:pic>
      <p:sp>
        <p:nvSpPr>
          <p:cNvPr id="15" name="動作按鈕: 說明 14">
            <a:hlinkClick r:id="" action="ppaction://noaction" highlightClick="1"/>
          </p:cNvPr>
          <p:cNvSpPr/>
          <p:nvPr/>
        </p:nvSpPr>
        <p:spPr>
          <a:xfrm>
            <a:off x="4114800" y="4267200"/>
            <a:ext cx="685800" cy="838200"/>
          </a:xfrm>
          <a:prstGeom prst="actionButtonHelp">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6" name="矩形 15"/>
          <p:cNvSpPr/>
          <p:nvPr/>
        </p:nvSpPr>
        <p:spPr>
          <a:xfrm>
            <a:off x="3810000" y="3429000"/>
            <a:ext cx="1044290" cy="1862048"/>
          </a:xfrm>
          <a:prstGeom prst="rect">
            <a:avLst/>
          </a:prstGeom>
          <a:noFill/>
        </p:spPr>
        <p:txBody>
          <a:bodyPr wrap="square" lIns="91440" tIns="45720" rIns="91440" bIns="45720">
            <a:spAutoFit/>
          </a:bodyPr>
          <a:lstStyle/>
          <a:p>
            <a:pPr algn="ctr"/>
            <a:r>
              <a:rPr lang="en-US" altLang="zh-TW" sz="11500" b="1" cap="none" spc="0" dirty="0" smtClean="0">
                <a:ln w="10541" cmpd="sng">
                  <a:solidFill>
                    <a:srgbClr val="FFFFFF"/>
                  </a:solidFill>
                  <a:prstDash val="solid"/>
                </a:ln>
                <a:solidFill>
                  <a:srgbClr val="FF0000"/>
                </a:solidFill>
                <a:effectLst/>
              </a:rPr>
              <a:t>?</a:t>
            </a:r>
            <a:endParaRPr lang="zh-TW" altLang="en-US" sz="11500" b="1" cap="none" spc="0" dirty="0">
              <a:ln w="10541" cmpd="sng">
                <a:solidFill>
                  <a:srgbClr val="FFFFFF"/>
                </a:solidFill>
                <a:prstDash val="solid"/>
              </a:ln>
              <a:solidFill>
                <a:srgbClr val="FF0000"/>
              </a:solidFill>
              <a:effectLst/>
            </a:endParaRPr>
          </a:p>
        </p:txBody>
      </p:sp>
      <p:sp>
        <p:nvSpPr>
          <p:cNvPr id="17" name="文字方塊 16"/>
          <p:cNvSpPr txBox="1"/>
          <p:nvPr/>
        </p:nvSpPr>
        <p:spPr>
          <a:xfrm>
            <a:off x="3048000" y="5029200"/>
            <a:ext cx="2971800" cy="369332"/>
          </a:xfrm>
          <a:prstGeom prst="rect">
            <a:avLst/>
          </a:prstGeom>
          <a:noFill/>
        </p:spPr>
        <p:txBody>
          <a:bodyPr wrap="square" rtlCol="0">
            <a:spAutoFit/>
          </a:bodyPr>
          <a:lstStyle/>
          <a:p>
            <a:r>
              <a:rPr lang="en-US" altLang="zh-TW" b="1" dirty="0" smtClean="0">
                <a:solidFill>
                  <a:srgbClr val="FF0000"/>
                </a:solidFill>
              </a:rPr>
              <a:t>How  can he/she access?</a:t>
            </a:r>
            <a:endParaRPr lang="zh-TW" altLang="en-US" b="1" dirty="0">
              <a:solidFill>
                <a:srgbClr val="FF0000"/>
              </a:solidFill>
            </a:endParaRPr>
          </a:p>
        </p:txBody>
      </p:sp>
      <p:sp>
        <p:nvSpPr>
          <p:cNvPr id="18" name="矩形 17"/>
          <p:cNvSpPr/>
          <p:nvPr/>
        </p:nvSpPr>
        <p:spPr>
          <a:xfrm>
            <a:off x="609600" y="6096000"/>
            <a:ext cx="4572000" cy="246221"/>
          </a:xfrm>
          <a:prstGeom prst="rect">
            <a:avLst/>
          </a:prstGeom>
        </p:spPr>
        <p:txBody>
          <a:bodyPr>
            <a:spAutoFit/>
          </a:bodyPr>
          <a:lstStyle/>
          <a:p>
            <a:r>
              <a:rPr lang="en-US" altLang="zh-TW" sz="1000" dirty="0" smtClean="0"/>
              <a:t>http://www.un.org/esa/socdev/enable/designm/AD5-02.htm</a:t>
            </a:r>
            <a:endParaRPr lang="zh-TW" altLang="en-US" sz="1000" dirty="0"/>
          </a:p>
        </p:txBody>
      </p:sp>
    </p:spTree>
    <p:extLst>
      <p:ext uri="{BB962C8B-B14F-4D97-AF65-F5344CB8AC3E}">
        <p14:creationId xmlns:p14="http://schemas.microsoft.com/office/powerpoint/2010/main" val="16494156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Project Objectives</a:t>
            </a:r>
          </a:p>
        </p:txBody>
      </p:sp>
      <p:sp>
        <p:nvSpPr>
          <p:cNvPr id="3" name="Content Placeholder 2"/>
          <p:cNvSpPr>
            <a:spLocks noGrp="1"/>
          </p:cNvSpPr>
          <p:nvPr>
            <p:ph sz="quarter" idx="1"/>
          </p:nvPr>
        </p:nvSpPr>
        <p:spPr>
          <a:xfrm>
            <a:off x="0" y="1527048"/>
            <a:ext cx="9144000" cy="4572000"/>
          </a:xfrm>
        </p:spPr>
        <p:txBody>
          <a:bodyPr>
            <a:noAutofit/>
          </a:bodyPr>
          <a:lstStyle/>
          <a:p>
            <a:pPr lvl="1"/>
            <a:r>
              <a:rPr lang="x-none" sz="2000" smtClean="0">
                <a:solidFill>
                  <a:schemeClr val="bg1"/>
                </a:solidFill>
              </a:rPr>
              <a:t>Specific </a:t>
            </a:r>
            <a:r>
              <a:rPr lang="x-none" sz="2000" dirty="0" smtClean="0">
                <a:solidFill>
                  <a:schemeClr val="bg1"/>
                </a:solidFill>
              </a:rPr>
              <a:t>aim 1</a:t>
            </a:r>
            <a:r>
              <a:rPr lang="x-none" sz="2000" i="1" dirty="0" smtClean="0"/>
              <a:t>: </a:t>
            </a:r>
            <a:r>
              <a:rPr lang="x-none" sz="2000" dirty="0" smtClean="0"/>
              <a:t>Conduct an ergonomic evaluation </a:t>
            </a:r>
            <a:r>
              <a:rPr lang="x-none" sz="2000" smtClean="0"/>
              <a:t>of </a:t>
            </a:r>
            <a:r>
              <a:rPr lang="en-US" sz="2000" dirty="0" smtClean="0"/>
              <a:t>clinical </a:t>
            </a:r>
            <a:r>
              <a:rPr lang="x-none" sz="2000" smtClean="0"/>
              <a:t>laboratory </a:t>
            </a:r>
            <a:r>
              <a:rPr lang="en-US" sz="2000" dirty="0" smtClean="0"/>
              <a:t>workers to determine common “value added” laboratory practices.</a:t>
            </a:r>
          </a:p>
          <a:p>
            <a:pPr lvl="1"/>
            <a:r>
              <a:rPr lang="x-none" sz="2000" dirty="0" smtClean="0">
                <a:solidFill>
                  <a:schemeClr val="bg1"/>
                </a:solidFill>
              </a:rPr>
              <a:t>Specific aim 2</a:t>
            </a:r>
            <a:r>
              <a:rPr lang="x-none" sz="2000" i="1" smtClean="0"/>
              <a:t>:</a:t>
            </a:r>
            <a:r>
              <a:rPr lang="x-none" sz="2000" i="1" smtClean="0">
                <a:solidFill>
                  <a:schemeClr val="bg1"/>
                </a:solidFill>
              </a:rPr>
              <a:t> </a:t>
            </a:r>
            <a:r>
              <a:rPr lang="en-US" sz="2000" dirty="0" smtClean="0"/>
              <a:t>Use </a:t>
            </a:r>
            <a:r>
              <a:rPr lang="en-US" sz="2000" dirty="0" err="1" smtClean="0"/>
              <a:t>PtD</a:t>
            </a:r>
            <a:r>
              <a:rPr lang="en-US" sz="2000" dirty="0" smtClean="0"/>
              <a:t> principles to design a clinical </a:t>
            </a:r>
            <a:r>
              <a:rPr lang="x-none" sz="2000" smtClean="0"/>
              <a:t>laboratory </a:t>
            </a:r>
            <a:r>
              <a:rPr lang="en-US" sz="2000" dirty="0" smtClean="0"/>
              <a:t>for students/workers</a:t>
            </a:r>
            <a:r>
              <a:rPr lang="x-none" sz="2000" smtClean="0"/>
              <a:t> with lower </a:t>
            </a:r>
            <a:r>
              <a:rPr lang="x-none" sz="2000" dirty="0" smtClean="0"/>
              <a:t>limb disabilities</a:t>
            </a:r>
            <a:r>
              <a:rPr lang="x-none" sz="2000" smtClean="0"/>
              <a:t>. </a:t>
            </a:r>
            <a:endParaRPr lang="en-US" sz="1600" dirty="0" smtClean="0"/>
          </a:p>
          <a:p>
            <a:pPr lvl="1"/>
            <a:r>
              <a:rPr lang="en-US" sz="2000" dirty="0" smtClean="0">
                <a:solidFill>
                  <a:schemeClr val="bg1"/>
                </a:solidFill>
              </a:rPr>
              <a:t>Specific aim 3</a:t>
            </a:r>
            <a:r>
              <a:rPr lang="en-US" sz="2000" i="1" dirty="0" smtClean="0">
                <a:solidFill>
                  <a:schemeClr val="bg1">
                    <a:lumMod val="85000"/>
                  </a:schemeClr>
                </a:solidFill>
              </a:rPr>
              <a:t>: </a:t>
            </a:r>
            <a:r>
              <a:rPr lang="en-US" sz="2000" dirty="0" smtClean="0"/>
              <a:t>Develop common laboratory skills for students/workers with lower limb disabilities. Specifically: user skills for microscope, </a:t>
            </a:r>
            <a:r>
              <a:rPr lang="en-US" sz="2000" dirty="0" err="1" smtClean="0"/>
              <a:t>pipetting</a:t>
            </a:r>
            <a:r>
              <a:rPr lang="en-US" sz="2000" dirty="0" smtClean="0"/>
              <a:t>, and slide preparation tasks. </a:t>
            </a:r>
          </a:p>
          <a:p>
            <a:pPr lvl="1"/>
            <a:r>
              <a:rPr lang="x-none" sz="2000" dirty="0" smtClean="0">
                <a:solidFill>
                  <a:schemeClr val="bg1"/>
                </a:solidFill>
              </a:rPr>
              <a:t>Specific aim 4</a:t>
            </a:r>
            <a:r>
              <a:rPr lang="x-none" sz="2000" i="1" dirty="0" smtClean="0">
                <a:solidFill>
                  <a:schemeClr val="bg1">
                    <a:lumMod val="85000"/>
                  </a:schemeClr>
                </a:solidFill>
              </a:rPr>
              <a:t>: </a:t>
            </a:r>
            <a:r>
              <a:rPr lang="en-US" sz="2000" dirty="0" smtClean="0"/>
              <a:t>E</a:t>
            </a:r>
            <a:r>
              <a:rPr lang="x-none" sz="2000" smtClean="0"/>
              <a:t>valuate</a:t>
            </a:r>
            <a:r>
              <a:rPr lang="en-US" sz="2000" dirty="0" smtClean="0"/>
              <a:t> and compare students/workers with lower limbs disabilities to those without disabilities in clinical laboratories.</a:t>
            </a:r>
          </a:p>
          <a:p>
            <a:pPr lvl="1"/>
            <a:r>
              <a:rPr lang="en-US" sz="2000" b="1" dirty="0" smtClean="0">
                <a:solidFill>
                  <a:schemeClr val="bg1"/>
                </a:solidFill>
              </a:rPr>
              <a:t>Specific aim 5: </a:t>
            </a:r>
            <a:r>
              <a:rPr lang="en-US" sz="2000" b="1" dirty="0" smtClean="0"/>
              <a:t>Achieve </a:t>
            </a:r>
            <a:r>
              <a:rPr lang="en-US" sz="2000" b="1" dirty="0" err="1" smtClean="0"/>
              <a:t>PtD</a:t>
            </a:r>
            <a:r>
              <a:rPr lang="en-US" sz="2000" b="1" dirty="0" smtClean="0"/>
              <a:t> design goals that enable students/workers with lower limbs disabilities to fully function and prosper as clinical clinicians in such laboratories.</a:t>
            </a:r>
            <a:r>
              <a:rPr lang="en-US" sz="2000" dirty="0" smtClean="0"/>
              <a:t> </a:t>
            </a:r>
            <a:endParaRPr lang="en-US" sz="2000" dirty="0" smtClean="0">
              <a:solidFill>
                <a:schemeClr val="bg1"/>
              </a:solidFill>
            </a:endParaRPr>
          </a:p>
        </p:txBody>
      </p:sp>
    </p:spTree>
    <p:extLst>
      <p:ext uri="{BB962C8B-B14F-4D97-AF65-F5344CB8AC3E}">
        <p14:creationId xmlns:p14="http://schemas.microsoft.com/office/powerpoint/2010/main" val="37216441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Project Deliverables</a:t>
            </a:r>
          </a:p>
        </p:txBody>
      </p:sp>
      <p:sp>
        <p:nvSpPr>
          <p:cNvPr id="3" name="Content Placeholder 2"/>
          <p:cNvSpPr>
            <a:spLocks noGrp="1"/>
          </p:cNvSpPr>
          <p:nvPr>
            <p:ph sz="quarter" idx="1"/>
          </p:nvPr>
        </p:nvSpPr>
        <p:spPr>
          <a:xfrm>
            <a:off x="228600" y="1527048"/>
            <a:ext cx="8686800" cy="4572000"/>
          </a:xfrm>
        </p:spPr>
        <p:txBody>
          <a:bodyPr>
            <a:normAutofit/>
          </a:bodyPr>
          <a:lstStyle/>
          <a:p>
            <a:r>
              <a:rPr lang="en-US" b="1" dirty="0" smtClean="0"/>
              <a:t>Teaching Clinical Laboratory</a:t>
            </a:r>
            <a:r>
              <a:rPr lang="en-US" dirty="0" smtClean="0"/>
              <a:t> located at the  Discovery Learning Research Center, Purdue’s West Lafayette campus, has been built with development of the reasonable accommodations in workstation design for people with disabilities of the lower limbs. </a:t>
            </a:r>
          </a:p>
          <a:p>
            <a:pPr>
              <a:buNone/>
            </a:pPr>
            <a:endParaRPr lang="en-US" sz="2400" dirty="0" smtClean="0"/>
          </a:p>
        </p:txBody>
      </p:sp>
      <p:pic>
        <p:nvPicPr>
          <p:cNvPr id="4" name="圖片 3" descr="dlr128prereno_mini.png"/>
          <p:cNvPicPr>
            <a:picLocks noChangeAspect="1"/>
          </p:cNvPicPr>
          <p:nvPr/>
        </p:nvPicPr>
        <p:blipFill>
          <a:blip r:embed="rId3" cstate="print"/>
          <a:stretch>
            <a:fillRect/>
          </a:stretch>
        </p:blipFill>
        <p:spPr>
          <a:xfrm>
            <a:off x="2590800" y="3733800"/>
            <a:ext cx="3962400" cy="2519499"/>
          </a:xfrm>
          <a:prstGeom prst="rect">
            <a:avLst/>
          </a:prstGeom>
        </p:spPr>
      </p:pic>
      <p:sp>
        <p:nvSpPr>
          <p:cNvPr id="5" name="矩形 4"/>
          <p:cNvSpPr/>
          <p:nvPr/>
        </p:nvSpPr>
        <p:spPr>
          <a:xfrm>
            <a:off x="6705600" y="6019800"/>
            <a:ext cx="1404552" cy="261610"/>
          </a:xfrm>
          <a:prstGeom prst="rect">
            <a:avLst/>
          </a:prstGeom>
        </p:spPr>
        <p:txBody>
          <a:bodyPr wrap="none">
            <a:spAutoFit/>
          </a:bodyPr>
          <a:lstStyle/>
          <a:p>
            <a:r>
              <a:rPr lang="en-US" altLang="zh-TW" sz="1100" dirty="0" smtClean="0"/>
              <a:t>https://iashub.org/</a:t>
            </a:r>
            <a:endParaRPr lang="zh-TW" altLang="en-US" sz="1100" dirty="0"/>
          </a:p>
        </p:txBody>
      </p:sp>
    </p:spTree>
    <p:extLst>
      <p:ext uri="{BB962C8B-B14F-4D97-AF65-F5344CB8AC3E}">
        <p14:creationId xmlns:p14="http://schemas.microsoft.com/office/powerpoint/2010/main" val="40169108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Integration of PtD</a:t>
            </a:r>
          </a:p>
        </p:txBody>
      </p:sp>
      <p:sp>
        <p:nvSpPr>
          <p:cNvPr id="3" name="Content Placeholder 2"/>
          <p:cNvSpPr>
            <a:spLocks noGrp="1"/>
          </p:cNvSpPr>
          <p:nvPr>
            <p:ph sz="quarter" idx="1"/>
          </p:nvPr>
        </p:nvSpPr>
        <p:spPr>
          <a:xfrm>
            <a:off x="381000" y="1295400"/>
            <a:ext cx="8763000" cy="4572000"/>
          </a:xfrm>
        </p:spPr>
        <p:txBody>
          <a:bodyPr>
            <a:normAutofit/>
          </a:bodyPr>
          <a:lstStyle/>
          <a:p>
            <a:r>
              <a:rPr lang="en-US" dirty="0" smtClean="0"/>
              <a:t>For a person in a wheelchair, </a:t>
            </a:r>
            <a:r>
              <a:rPr lang="en-US" altLang="zh-TW" sz="2800" dirty="0" smtClean="0">
                <a:latin typeface="Times New Roman" pitchFamily="18" charset="0"/>
                <a:cs typeface="Times New Roman" pitchFamily="18" charset="0"/>
              </a:rPr>
              <a:t>e.g. veterans              returning from war with lower limb disabilities</a:t>
            </a:r>
            <a:endParaRPr lang="en-US" dirty="0" smtClean="0"/>
          </a:p>
          <a:p>
            <a:pPr lvl="1"/>
            <a:r>
              <a:rPr lang="en-US" dirty="0" smtClean="0"/>
              <a:t>A modified workstation (ventilated hood as shown here) with adequate knee clearance.</a:t>
            </a:r>
          </a:p>
          <a:p>
            <a:pPr lvl="1"/>
            <a:r>
              <a:rPr lang="en-US" dirty="0" smtClean="0"/>
              <a:t>A redesigned sink area with ADA-compliant faucets and adequate knee clearance.</a:t>
            </a:r>
          </a:p>
        </p:txBody>
      </p:sp>
      <p:pic>
        <p:nvPicPr>
          <p:cNvPr id="4" name="圖片 3" descr="the-veteran.jpg"/>
          <p:cNvPicPr>
            <a:picLocks noChangeAspect="1"/>
          </p:cNvPicPr>
          <p:nvPr/>
        </p:nvPicPr>
        <p:blipFill>
          <a:blip r:embed="rId3" cstate="print"/>
          <a:srcRect l="4000" t="3557"/>
          <a:stretch>
            <a:fillRect/>
          </a:stretch>
        </p:blipFill>
        <p:spPr>
          <a:xfrm>
            <a:off x="838200" y="3581400"/>
            <a:ext cx="1828800" cy="2717799"/>
          </a:xfrm>
          <a:prstGeom prst="rect">
            <a:avLst/>
          </a:prstGeom>
          <a:ln>
            <a:noFill/>
          </a:ln>
          <a:effectLst>
            <a:softEdge rad="112500"/>
          </a:effectLst>
        </p:spPr>
      </p:pic>
      <p:pic>
        <p:nvPicPr>
          <p:cNvPr id="5" name="圖片 4" descr="010511.jpg"/>
          <p:cNvPicPr>
            <a:picLocks noChangeAspect="1"/>
          </p:cNvPicPr>
          <p:nvPr/>
        </p:nvPicPr>
        <p:blipFill>
          <a:blip r:embed="rId4" cstate="print"/>
          <a:srcRect r="9658"/>
          <a:stretch>
            <a:fillRect/>
          </a:stretch>
        </p:blipFill>
        <p:spPr>
          <a:xfrm>
            <a:off x="3429000" y="3962400"/>
            <a:ext cx="2218038" cy="1709738"/>
          </a:xfrm>
          <a:prstGeom prst="rect">
            <a:avLst/>
          </a:prstGeom>
          <a:ln>
            <a:noFill/>
          </a:ln>
          <a:effectLst>
            <a:softEdge rad="112500"/>
          </a:effectLst>
        </p:spPr>
      </p:pic>
      <p:sp>
        <p:nvSpPr>
          <p:cNvPr id="6" name="加號 5"/>
          <p:cNvSpPr/>
          <p:nvPr/>
        </p:nvSpPr>
        <p:spPr>
          <a:xfrm>
            <a:off x="2590800" y="4419600"/>
            <a:ext cx="838200" cy="762000"/>
          </a:xfrm>
          <a:prstGeom prst="mathPlus">
            <a:avLst>
              <a:gd name="adj1" fmla="val 15547"/>
            </a:avLst>
          </a:prstGeom>
          <a:solidFill>
            <a:srgbClr val="99CCFF"/>
          </a:solidFill>
          <a:ln w="6350">
            <a:solidFill>
              <a:srgbClr val="0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等於 6"/>
          <p:cNvSpPr/>
          <p:nvPr/>
        </p:nvSpPr>
        <p:spPr>
          <a:xfrm>
            <a:off x="5638800" y="4572000"/>
            <a:ext cx="685800" cy="457200"/>
          </a:xfrm>
          <a:prstGeom prst="mathEqual">
            <a:avLst/>
          </a:prstGeom>
          <a:solidFill>
            <a:srgbClr val="99CCFF"/>
          </a:solidFill>
          <a:ln>
            <a:solidFill>
              <a:srgbClr val="0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tx1"/>
              </a:solidFill>
            </a:endParaRPr>
          </a:p>
        </p:txBody>
      </p:sp>
      <p:pic>
        <p:nvPicPr>
          <p:cNvPr id="8" name="圖片 4"/>
          <p:cNvPicPr/>
          <p:nvPr/>
        </p:nvPicPr>
        <p:blipFill>
          <a:blip r:embed="rId5" cstate="print">
            <a:lum bright="10000"/>
            <a:extLst>
              <a:ext uri="{28A0092B-C50C-407E-A947-70E740481C1C}">
                <a14:useLocalDpi xmlns:a14="http://schemas.microsoft.com/office/drawing/2010/main" val="0"/>
              </a:ext>
            </a:extLst>
          </a:blip>
          <a:srcRect l="7733" t="621" r="7678" b="1818"/>
          <a:stretch>
            <a:fillRect/>
          </a:stretch>
        </p:blipFill>
        <p:spPr>
          <a:xfrm>
            <a:off x="6248400" y="3657600"/>
            <a:ext cx="2514600" cy="2393134"/>
          </a:xfrm>
          <a:prstGeom prst="rect">
            <a:avLst/>
          </a:prstGeom>
          <a:ln>
            <a:noFill/>
          </a:ln>
          <a:effectLst>
            <a:softEdge rad="112500"/>
          </a:effectLst>
        </p:spPr>
      </p:pic>
      <p:sp>
        <p:nvSpPr>
          <p:cNvPr id="9" name="矩形 8"/>
          <p:cNvSpPr/>
          <p:nvPr/>
        </p:nvSpPr>
        <p:spPr>
          <a:xfrm>
            <a:off x="685800" y="6172200"/>
            <a:ext cx="4648200" cy="369332"/>
          </a:xfrm>
          <a:prstGeom prst="rect">
            <a:avLst/>
          </a:prstGeom>
        </p:spPr>
        <p:txBody>
          <a:bodyPr wrap="square">
            <a:spAutoFit/>
          </a:bodyPr>
          <a:lstStyle/>
          <a:p>
            <a:r>
              <a:rPr lang="en-US" altLang="zh-TW" sz="900" dirty="0" smtClean="0"/>
              <a:t>Pictures  from http://vothphoto.com/gallery/  ;   http://www.darkdaily.com/</a:t>
            </a:r>
            <a:endParaRPr lang="zh-TW" altLang="en-US" sz="900" dirty="0" smtClean="0"/>
          </a:p>
          <a:p>
            <a:endParaRPr lang="zh-TW" altLang="en-US" sz="900" dirty="0"/>
          </a:p>
        </p:txBody>
      </p:sp>
    </p:spTree>
    <p:extLst>
      <p:ext uri="{BB962C8B-B14F-4D97-AF65-F5344CB8AC3E}">
        <p14:creationId xmlns:p14="http://schemas.microsoft.com/office/powerpoint/2010/main" val="14415445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Clinical Teaching Laboratory</a:t>
            </a:r>
            <a:endParaRPr lang="en-US" dirty="0"/>
          </a:p>
        </p:txBody>
      </p:sp>
      <p:pic>
        <p:nvPicPr>
          <p:cNvPr id="4" name="Content Placeholder 3" descr="C:\Users\user\Desktop\weichun\pictures\P1010323.JPG"/>
          <p:cNvPicPr>
            <a:picLocks noGrp="1" noChangeAspect="1" noChangeArrowheads="1"/>
          </p:cNvPicPr>
          <p:nvPr>
            <p:ph sz="quarter" idx="1"/>
          </p:nvPr>
        </p:nvPicPr>
        <p:blipFill>
          <a:blip r:embed="rId3" cstate="print">
            <a:lum contrast="20000"/>
          </a:blip>
          <a:srcRect l="38096" t="2083"/>
          <a:stretch>
            <a:fillRect/>
          </a:stretch>
        </p:blipFill>
        <p:spPr bwMode="auto">
          <a:xfrm>
            <a:off x="533400" y="1371600"/>
            <a:ext cx="2067166" cy="2371539"/>
          </a:xfrm>
          <a:prstGeom prst="rect">
            <a:avLst/>
          </a:prstGeom>
          <a:ln w="88900" cap="sq" cmpd="thickThin">
            <a:solidFill>
              <a:srgbClr val="000000"/>
            </a:solidFill>
            <a:prstDash val="solid"/>
            <a:miter lim="800000"/>
          </a:ln>
          <a:effectLst>
            <a:innerShdw blurRad="76200">
              <a:srgbClr val="000000"/>
            </a:innerShdw>
          </a:effectLst>
        </p:spPr>
      </p:pic>
      <p:pic>
        <p:nvPicPr>
          <p:cNvPr id="5" name="Picture 4" descr="C:\Users\user\Desktop\weichun\pictures\P1010310.JPG"/>
          <p:cNvPicPr>
            <a:picLocks noChangeAspect="1" noChangeArrowheads="1"/>
          </p:cNvPicPr>
          <p:nvPr/>
        </p:nvPicPr>
        <p:blipFill>
          <a:blip r:embed="rId4" cstate="print">
            <a:lum contrast="20000"/>
          </a:blip>
          <a:srcRect l="29411" b="5883"/>
          <a:stretch>
            <a:fillRect/>
          </a:stretch>
        </p:blipFill>
        <p:spPr bwMode="auto">
          <a:xfrm>
            <a:off x="3124200" y="1371600"/>
            <a:ext cx="2286000" cy="2286000"/>
          </a:xfrm>
          <a:prstGeom prst="rect">
            <a:avLst/>
          </a:prstGeom>
          <a:ln>
            <a:noFill/>
          </a:ln>
          <a:effectLst>
            <a:outerShdw blurRad="44450" dist="27940" dir="5400000" algn="ctr">
              <a:srgbClr val="000000">
                <a:alpha val="32000"/>
              </a:srgbClr>
            </a:outerShdw>
            <a:softEdge rad="112500"/>
          </a:effectLst>
          <a:scene3d>
            <a:camera prst="orthographicFront">
              <a:rot lat="0" lon="0" rev="0"/>
            </a:camera>
            <a:lightRig rig="balanced" dir="t">
              <a:rot lat="0" lon="0" rev="8700000"/>
            </a:lightRig>
          </a:scene3d>
          <a:sp3d>
            <a:bevelT w="190500" h="38100"/>
          </a:sp3d>
        </p:spPr>
      </p:pic>
      <p:pic>
        <p:nvPicPr>
          <p:cNvPr id="6" name="Picture 3" descr="C:\Users\Wei-Chun\Documents\Acdemics\Research\DLR\discovery lab photo\0727\P1000954.JPG"/>
          <p:cNvPicPr>
            <a:picLocks noChangeAspect="1" noChangeArrowheads="1"/>
          </p:cNvPicPr>
          <p:nvPr/>
        </p:nvPicPr>
        <p:blipFill rotWithShape="1">
          <a:blip r:embed="rId5" cstate="print">
            <a:lum contrast="10000"/>
            <a:extLst>
              <a:ext uri="{28A0092B-C50C-407E-A947-70E740481C1C}">
                <a14:useLocalDpi xmlns:a14="http://schemas.microsoft.com/office/drawing/2010/main" val="0"/>
              </a:ext>
            </a:extLst>
          </a:blip>
          <a:srcRect l="46617" t="26189" r="28936" b="24508"/>
          <a:stretch/>
        </p:blipFill>
        <p:spPr bwMode="auto">
          <a:xfrm>
            <a:off x="7467600" y="1600200"/>
            <a:ext cx="1295400" cy="1958788"/>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7" name="Picture 2" descr="C:\Users\Wei-Chun\Documents\Acdemics\Research\DLR\discovery lab photo\IMG_1100.jpg"/>
          <p:cNvPicPr>
            <a:picLocks noChangeAspect="1" noChangeArrowheads="1"/>
          </p:cNvPicPr>
          <p:nvPr/>
        </p:nvPicPr>
        <p:blipFill>
          <a:blip r:embed="rId6" cstate="print">
            <a:extLst>
              <a:ext uri="{28A0092B-C50C-407E-A947-70E740481C1C}">
                <a14:useLocalDpi xmlns:a14="http://schemas.microsoft.com/office/drawing/2010/main" val="0"/>
              </a:ext>
            </a:extLst>
          </a:blip>
          <a:srcRect t="2705" r="28783"/>
          <a:stretch>
            <a:fillRect/>
          </a:stretch>
        </p:blipFill>
        <p:spPr bwMode="auto">
          <a:xfrm>
            <a:off x="533400" y="4114800"/>
            <a:ext cx="2090928" cy="2133600"/>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9" name="Picture 2" descr="C:\Users\user\Desktop\weichun\pictures\P1010301.JPG"/>
          <p:cNvPicPr>
            <a:picLocks noChangeAspect="1" noChangeArrowheads="1"/>
          </p:cNvPicPr>
          <p:nvPr/>
        </p:nvPicPr>
        <p:blipFill>
          <a:blip r:embed="rId7" cstate="print">
            <a:lum contrast="10000"/>
          </a:blip>
          <a:srcRect l="10976" r="15354" b="14697"/>
          <a:stretch>
            <a:fillRect/>
          </a:stretch>
        </p:blipFill>
        <p:spPr bwMode="auto">
          <a:xfrm>
            <a:off x="3048000" y="4038600"/>
            <a:ext cx="2456873" cy="2133600"/>
          </a:xfrm>
          <a:prstGeom prst="rect">
            <a:avLst/>
          </a:prstGeom>
          <a:ln w="38100" cap="sq">
            <a:noFill/>
            <a:prstDash val="solid"/>
            <a:miter lim="800000"/>
          </a:ln>
          <a:effectLst>
            <a:outerShdw blurRad="50800" dist="38100" dir="2700000" algn="tl" rotWithShape="0">
              <a:srgbClr val="000000">
                <a:alpha val="43000"/>
              </a:srgbClr>
            </a:outerShdw>
          </a:effectLst>
        </p:spPr>
      </p:pic>
      <p:pic>
        <p:nvPicPr>
          <p:cNvPr id="10" name="Picture 3" descr="C:\Users\user\Desktop\weichun\pictures\P1010305.JPG"/>
          <p:cNvPicPr>
            <a:picLocks noChangeAspect="1" noChangeArrowheads="1"/>
          </p:cNvPicPr>
          <p:nvPr/>
        </p:nvPicPr>
        <p:blipFill>
          <a:blip r:embed="rId8" cstate="print"/>
          <a:srcRect t="5882" r="11765"/>
          <a:stretch>
            <a:fillRect/>
          </a:stretch>
        </p:blipFill>
        <p:spPr bwMode="auto">
          <a:xfrm>
            <a:off x="6400800" y="3733800"/>
            <a:ext cx="2133600" cy="1706880"/>
          </a:xfrm>
          <a:prstGeom prst="rect">
            <a:avLst/>
          </a:prstGeom>
          <a:ln w="38100" cap="sq">
            <a:noFill/>
            <a:prstDash val="solid"/>
            <a:miter lim="800000"/>
          </a:ln>
          <a:effectLst>
            <a:outerShdw blurRad="50800" dist="38100" dir="2700000" algn="tl" rotWithShape="0">
              <a:srgbClr val="000000">
                <a:alpha val="43000"/>
              </a:srgbClr>
            </a:outerShdw>
          </a:effectLst>
        </p:spPr>
      </p:pic>
      <p:sp>
        <p:nvSpPr>
          <p:cNvPr id="11" name="橢圓 8"/>
          <p:cNvSpPr/>
          <p:nvPr/>
        </p:nvSpPr>
        <p:spPr>
          <a:xfrm>
            <a:off x="990600" y="2819400"/>
            <a:ext cx="1371600" cy="762000"/>
          </a:xfrm>
          <a:prstGeom prst="ellipse">
            <a:avLst/>
          </a:prstGeom>
          <a:noFill/>
          <a:ln w="1905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12" name="Curved Down Arrow 6"/>
          <p:cNvSpPr/>
          <p:nvPr/>
        </p:nvSpPr>
        <p:spPr>
          <a:xfrm>
            <a:off x="1524000" y="4343400"/>
            <a:ext cx="2895600" cy="457200"/>
          </a:xfrm>
          <a:prstGeom prst="curvedDownArrow">
            <a:avLst/>
          </a:prstGeom>
          <a:ln w="19050">
            <a:solidFill>
              <a:srgbClr val="FF000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schemeClr val="tx1"/>
              </a:solidFill>
            </a:endParaRPr>
          </a:p>
        </p:txBody>
      </p:sp>
      <p:sp>
        <p:nvSpPr>
          <p:cNvPr id="13" name="文字方塊 6"/>
          <p:cNvSpPr txBox="1"/>
          <p:nvPr/>
        </p:nvSpPr>
        <p:spPr>
          <a:xfrm>
            <a:off x="1143000" y="3733800"/>
            <a:ext cx="914400" cy="369332"/>
          </a:xfrm>
          <a:prstGeom prst="rect">
            <a:avLst/>
          </a:prstGeom>
          <a:solidFill>
            <a:srgbClr val="C0C0C0"/>
          </a:solidFill>
          <a:ln w="28575">
            <a:solidFill>
              <a:schemeClr val="tx1"/>
            </a:solidFill>
          </a:ln>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altLang="zh-TW" dirty="0" smtClean="0"/>
              <a:t>Before</a:t>
            </a:r>
            <a:endParaRPr lang="zh-TW" altLang="en-US" dirty="0"/>
          </a:p>
        </p:txBody>
      </p:sp>
      <p:sp>
        <p:nvSpPr>
          <p:cNvPr id="8" name="文字方塊 6"/>
          <p:cNvSpPr txBox="1"/>
          <p:nvPr/>
        </p:nvSpPr>
        <p:spPr>
          <a:xfrm>
            <a:off x="3657600" y="3657600"/>
            <a:ext cx="914400" cy="369332"/>
          </a:xfrm>
          <a:prstGeom prst="rect">
            <a:avLst/>
          </a:prstGeom>
          <a:solidFill>
            <a:srgbClr val="FFFFFF"/>
          </a:solidFill>
          <a:ln w="28575">
            <a:solidFill>
              <a:srgbClr val="C00000"/>
            </a:solidFill>
          </a:ln>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altLang="zh-TW" dirty="0" smtClean="0"/>
              <a:t>After</a:t>
            </a:r>
            <a:endParaRPr lang="zh-TW" altLang="en-US" dirty="0"/>
          </a:p>
        </p:txBody>
      </p:sp>
      <p:sp>
        <p:nvSpPr>
          <p:cNvPr id="14" name="Oval 13"/>
          <p:cNvSpPr/>
          <p:nvPr/>
        </p:nvSpPr>
        <p:spPr>
          <a:xfrm>
            <a:off x="7543800" y="4191000"/>
            <a:ext cx="914400" cy="838200"/>
          </a:xfrm>
          <a:prstGeom prst="ellipse">
            <a:avLst/>
          </a:prstGeom>
          <a:noFill/>
          <a:ln w="19050">
            <a:solidFill>
              <a:srgbClr val="00FF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7772400" y="2057400"/>
            <a:ext cx="914400" cy="838200"/>
          </a:xfrm>
          <a:prstGeom prst="ellipse">
            <a:avLst/>
          </a:prstGeom>
          <a:noFill/>
          <a:ln w="19050">
            <a:solidFill>
              <a:srgbClr val="00FF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2" descr="C:\Users\Wei-Chun\Documents\Acdemics\Research\DLR\discovery lab photo\IMG_1099.jpg"/>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49807" t="-359" r="35813" b="54488"/>
          <a:stretch/>
        </p:blipFill>
        <p:spPr bwMode="auto">
          <a:xfrm>
            <a:off x="6324600" y="1219200"/>
            <a:ext cx="991149" cy="23622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7" name="橢圓 8"/>
          <p:cNvSpPr/>
          <p:nvPr/>
        </p:nvSpPr>
        <p:spPr>
          <a:xfrm>
            <a:off x="6400800" y="1295400"/>
            <a:ext cx="762000" cy="457200"/>
          </a:xfrm>
          <a:prstGeom prst="ellipse">
            <a:avLst/>
          </a:prstGeom>
          <a:noFill/>
          <a:ln w="1905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18" name="橢圓 8"/>
          <p:cNvSpPr/>
          <p:nvPr/>
        </p:nvSpPr>
        <p:spPr>
          <a:xfrm>
            <a:off x="838200" y="4953000"/>
            <a:ext cx="1371600" cy="762000"/>
          </a:xfrm>
          <a:prstGeom prst="ellipse">
            <a:avLst/>
          </a:prstGeom>
          <a:noFill/>
          <a:ln w="1905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pic>
        <p:nvPicPr>
          <p:cNvPr id="19" name="Picture 2" descr="C:\Documents and Settings\chen641\Desktop\New Folder (3)\PtD\P1000957.JPG"/>
          <p:cNvPicPr>
            <a:picLocks noChangeAspect="1" noChangeArrowheads="1"/>
          </p:cNvPicPr>
          <p:nvPr/>
        </p:nvPicPr>
        <p:blipFill>
          <a:blip r:embed="rId10" cstate="print">
            <a:lum bright="10000" contrast="20000"/>
          </a:blip>
          <a:srcRect l="20833" t="12500" r="39583" b="59375"/>
          <a:stretch>
            <a:fillRect/>
          </a:stretch>
        </p:blipFill>
        <p:spPr bwMode="auto">
          <a:xfrm>
            <a:off x="6096000" y="5105400"/>
            <a:ext cx="1447800" cy="1371600"/>
          </a:xfrm>
          <a:prstGeom prst="rect">
            <a:avLst/>
          </a:prstGeom>
          <a:noFill/>
        </p:spPr>
      </p:pic>
      <p:sp>
        <p:nvSpPr>
          <p:cNvPr id="20" name="橢圓 8"/>
          <p:cNvSpPr/>
          <p:nvPr/>
        </p:nvSpPr>
        <p:spPr>
          <a:xfrm>
            <a:off x="6019800" y="5867400"/>
            <a:ext cx="914400" cy="533400"/>
          </a:xfrm>
          <a:prstGeom prst="ellipse">
            <a:avLst/>
          </a:prstGeom>
          <a:noFill/>
          <a:ln w="1905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21" name="Curved Down Arrow 6"/>
          <p:cNvSpPr/>
          <p:nvPr/>
        </p:nvSpPr>
        <p:spPr>
          <a:xfrm>
            <a:off x="2057400" y="2514600"/>
            <a:ext cx="2286000" cy="533400"/>
          </a:xfrm>
          <a:prstGeom prst="curvedDownArrow">
            <a:avLst/>
          </a:prstGeom>
          <a:ln w="19050">
            <a:solidFill>
              <a:srgbClr val="FF000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0514404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Lessons Learned</a:t>
            </a:r>
          </a:p>
        </p:txBody>
      </p:sp>
      <p:sp>
        <p:nvSpPr>
          <p:cNvPr id="3" name="Content Placeholder 2"/>
          <p:cNvSpPr>
            <a:spLocks noGrp="1"/>
          </p:cNvSpPr>
          <p:nvPr>
            <p:ph sz="quarter" idx="1"/>
          </p:nvPr>
        </p:nvSpPr>
        <p:spPr/>
        <p:txBody>
          <a:bodyPr>
            <a:normAutofit lnSpcReduction="10000"/>
          </a:bodyPr>
          <a:lstStyle/>
          <a:p>
            <a:pPr marL="0" indent="0"/>
            <a:r>
              <a:rPr lang="en-US" dirty="0" smtClean="0"/>
              <a:t> The challenge to redesigning a laboratory for people with lower limb disabilities is having adequate knee clearance, yet have good work bench height for a person who works from a wheelchair.</a:t>
            </a:r>
          </a:p>
          <a:p>
            <a:pPr marL="0" indent="0">
              <a:buNone/>
            </a:pPr>
            <a:endParaRPr lang="en-US" sz="1200" dirty="0" smtClean="0"/>
          </a:p>
          <a:p>
            <a:pPr marL="0" indent="0"/>
            <a:r>
              <a:rPr lang="en-US" dirty="0" smtClean="0"/>
              <a:t>Solution </a:t>
            </a:r>
            <a:r>
              <a:rPr lang="en-US" dirty="0" smtClean="0"/>
              <a:t>a </a:t>
            </a:r>
            <a:r>
              <a:rPr lang="en-US" dirty="0" smtClean="0"/>
              <a:t>sink area </a:t>
            </a:r>
            <a:r>
              <a:rPr lang="en-US" dirty="0" smtClean="0"/>
              <a:t>that is </a:t>
            </a:r>
            <a:r>
              <a:rPr lang="en-US" dirty="0" smtClean="0"/>
              <a:t>redesigned that is ADA-compliant including:</a:t>
            </a:r>
          </a:p>
          <a:p>
            <a:pPr marL="274320" lvl="1" indent="0"/>
            <a:r>
              <a:rPr lang="en-US" dirty="0" smtClean="0"/>
              <a:t>removing cabinets below the sink </a:t>
            </a:r>
          </a:p>
          <a:p>
            <a:pPr marL="274320" lvl="1" indent="0"/>
            <a:r>
              <a:rPr lang="en-US" dirty="0" smtClean="0"/>
              <a:t>lower the sink work surface </a:t>
            </a:r>
          </a:p>
          <a:p>
            <a:pPr marL="274320" lvl="1" indent="0"/>
            <a:r>
              <a:rPr lang="en-US" dirty="0" smtClean="0"/>
              <a:t>making the sink functional                                                              </a:t>
            </a:r>
            <a:r>
              <a:rPr lang="en-US" dirty="0" smtClean="0"/>
              <a:t>  more </a:t>
            </a:r>
            <a:r>
              <a:rPr lang="en-US" dirty="0" smtClean="0"/>
              <a:t>shallow and easy-to-reach</a:t>
            </a:r>
          </a:p>
          <a:p>
            <a:pPr marL="274320" lvl="1" indent="0"/>
            <a:r>
              <a:rPr lang="en-US" dirty="0" smtClean="0"/>
              <a:t>using toggle hot and cold water handles</a:t>
            </a:r>
          </a:p>
          <a:p>
            <a:pPr marL="0" indent="0"/>
            <a:endParaRPr lang="en-US" dirty="0"/>
          </a:p>
        </p:txBody>
      </p:sp>
      <p:pic>
        <p:nvPicPr>
          <p:cNvPr id="4" name="Picture 2" descr="C:\Users\user\Desktop\weichun\pictures\P1010301.JPG"/>
          <p:cNvPicPr>
            <a:picLocks noChangeAspect="1" noChangeArrowheads="1"/>
          </p:cNvPicPr>
          <p:nvPr/>
        </p:nvPicPr>
        <p:blipFill>
          <a:blip r:embed="rId3" cstate="print">
            <a:lum contrast="10000"/>
          </a:blip>
          <a:srcRect l="13261" t="15233" r="18193" b="20790"/>
          <a:stretch>
            <a:fillRect/>
          </a:stretch>
        </p:blipFill>
        <p:spPr bwMode="auto">
          <a:xfrm>
            <a:off x="6705600" y="3886200"/>
            <a:ext cx="2286000" cy="1600200"/>
          </a:xfrm>
          <a:prstGeom prst="rect">
            <a:avLst/>
          </a:prstGeom>
          <a:ln w="38100" cap="sq">
            <a:noFill/>
            <a:prstDash val="solid"/>
            <a:miter lim="800000"/>
          </a:ln>
          <a:effectLst>
            <a:outerShdw blurRad="50800" dist="38100" dir="2700000" algn="tl" rotWithShape="0">
              <a:srgbClr val="000000">
                <a:alpha val="43000"/>
              </a:srgbClr>
            </a:outerShdw>
          </a:effectLst>
        </p:spPr>
      </p:pic>
      <p:pic>
        <p:nvPicPr>
          <p:cNvPr id="5" name="Picture 3" descr="C:\Users\user\Desktop\weichun\pictures\P1010305.JPG"/>
          <p:cNvPicPr>
            <a:picLocks noChangeAspect="1" noChangeArrowheads="1"/>
          </p:cNvPicPr>
          <p:nvPr/>
        </p:nvPicPr>
        <p:blipFill>
          <a:blip r:embed="rId4" cstate="print"/>
          <a:srcRect t="5882" r="11765"/>
          <a:stretch>
            <a:fillRect/>
          </a:stretch>
        </p:blipFill>
        <p:spPr bwMode="auto">
          <a:xfrm>
            <a:off x="4876800" y="3886200"/>
            <a:ext cx="1809750" cy="1447800"/>
          </a:xfrm>
          <a:prstGeom prst="rect">
            <a:avLst/>
          </a:prstGeom>
          <a:ln w="38100" cap="sq">
            <a:noFill/>
            <a:prstDash val="solid"/>
            <a:miter lim="800000"/>
          </a:ln>
          <a:effectLst>
            <a:outerShdw blurRad="50800" dist="38100" dir="2700000" algn="tl" rotWithShape="0">
              <a:srgbClr val="000000">
                <a:alpha val="43000"/>
              </a:srgbClr>
            </a:outerShdw>
          </a:effectLst>
        </p:spPr>
      </p:pic>
      <p:cxnSp>
        <p:nvCxnSpPr>
          <p:cNvPr id="7" name="直線單箭頭接點 6"/>
          <p:cNvCxnSpPr/>
          <p:nvPr/>
        </p:nvCxnSpPr>
        <p:spPr>
          <a:xfrm>
            <a:off x="5105400" y="4648200"/>
            <a:ext cx="0" cy="228600"/>
          </a:xfrm>
          <a:prstGeom prst="straightConnector1">
            <a:avLst/>
          </a:prstGeom>
          <a:ln>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8" name="文字方塊 7"/>
          <p:cNvSpPr txBox="1"/>
          <p:nvPr/>
        </p:nvSpPr>
        <p:spPr>
          <a:xfrm>
            <a:off x="4876800" y="4267200"/>
            <a:ext cx="609600" cy="276999"/>
          </a:xfrm>
          <a:prstGeom prst="rect">
            <a:avLst/>
          </a:prstGeom>
          <a:noFill/>
        </p:spPr>
        <p:txBody>
          <a:bodyPr wrap="square" rtlCol="0">
            <a:spAutoFit/>
          </a:bodyPr>
          <a:lstStyle/>
          <a:p>
            <a:r>
              <a:rPr lang="en-US" altLang="zh-TW" sz="1200" dirty="0" smtClean="0">
                <a:solidFill>
                  <a:schemeClr val="bg1"/>
                </a:solidFill>
              </a:rPr>
              <a:t>4.25 “</a:t>
            </a:r>
            <a:endParaRPr lang="zh-TW" altLang="en-US" sz="1200" dirty="0">
              <a:solidFill>
                <a:schemeClr val="bg1"/>
              </a:solidFill>
            </a:endParaRPr>
          </a:p>
        </p:txBody>
      </p:sp>
      <p:pic>
        <p:nvPicPr>
          <p:cNvPr id="9" name="Picture 2" descr="C:\Users\user\Desktop\weichun\research\pictures\P1010301.JPG"/>
          <p:cNvPicPr>
            <a:picLocks noChangeAspect="1" noChangeArrowheads="1"/>
          </p:cNvPicPr>
          <p:nvPr/>
        </p:nvPicPr>
        <p:blipFill>
          <a:blip r:embed="rId5" cstate="print"/>
          <a:srcRect t="16436" r="71355" b="40278"/>
          <a:stretch>
            <a:fillRect/>
          </a:stretch>
        </p:blipFill>
        <p:spPr bwMode="auto">
          <a:xfrm>
            <a:off x="6019799" y="5257800"/>
            <a:ext cx="1210235" cy="1371600"/>
          </a:xfrm>
          <a:prstGeom prst="rect">
            <a:avLst/>
          </a:prstGeom>
          <a:noFill/>
        </p:spPr>
      </p:pic>
      <p:sp>
        <p:nvSpPr>
          <p:cNvPr id="10" name="Oval 13"/>
          <p:cNvSpPr/>
          <p:nvPr/>
        </p:nvSpPr>
        <p:spPr>
          <a:xfrm>
            <a:off x="6019800" y="5486400"/>
            <a:ext cx="914400" cy="838200"/>
          </a:xfrm>
          <a:prstGeom prst="ellipse">
            <a:avLst/>
          </a:prstGeom>
          <a:noFill/>
          <a:ln w="19050">
            <a:solidFill>
              <a:srgbClr val="00FF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3"/>
          <p:cNvSpPr/>
          <p:nvPr/>
        </p:nvSpPr>
        <p:spPr>
          <a:xfrm>
            <a:off x="5562600" y="4267200"/>
            <a:ext cx="914400" cy="838200"/>
          </a:xfrm>
          <a:prstGeom prst="ellipse">
            <a:avLst/>
          </a:prstGeom>
          <a:noFill/>
          <a:ln w="19050">
            <a:solidFill>
              <a:srgbClr val="00FF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7320355" y="4606556"/>
            <a:ext cx="1112805" cy="830997"/>
          </a:xfrm>
          <a:prstGeom prst="rect">
            <a:avLst/>
          </a:prstGeom>
          <a:noFill/>
        </p:spPr>
        <p:txBody>
          <a:bodyPr wrap="none" rtlCol="0">
            <a:spAutoFit/>
          </a:bodyPr>
          <a:lstStyle/>
          <a:p>
            <a:r>
              <a:rPr lang="en-US" sz="1200" dirty="0" smtClean="0">
                <a:solidFill>
                  <a:schemeClr val="bg1"/>
                </a:solidFill>
              </a:rPr>
              <a:t>Shallow sink</a:t>
            </a:r>
          </a:p>
          <a:p>
            <a:r>
              <a:rPr lang="en-US" sz="1200" dirty="0">
                <a:solidFill>
                  <a:schemeClr val="bg1"/>
                </a:solidFill>
              </a:rPr>
              <a:t>t</a:t>
            </a:r>
            <a:r>
              <a:rPr lang="en-US" sz="1200" dirty="0" smtClean="0">
                <a:solidFill>
                  <a:schemeClr val="bg1"/>
                </a:solidFill>
              </a:rPr>
              <a:t>o allow knee </a:t>
            </a:r>
          </a:p>
          <a:p>
            <a:r>
              <a:rPr lang="en-US" sz="1200" dirty="0">
                <a:solidFill>
                  <a:schemeClr val="bg1"/>
                </a:solidFill>
              </a:rPr>
              <a:t>a</a:t>
            </a:r>
            <a:r>
              <a:rPr lang="en-US" sz="1200" dirty="0" smtClean="0">
                <a:solidFill>
                  <a:schemeClr val="bg1"/>
                </a:solidFill>
              </a:rPr>
              <a:t>nd leg </a:t>
            </a:r>
          </a:p>
          <a:p>
            <a:r>
              <a:rPr lang="en-US" sz="1200" dirty="0" smtClean="0">
                <a:solidFill>
                  <a:schemeClr val="bg1"/>
                </a:solidFill>
              </a:rPr>
              <a:t>clearance</a:t>
            </a:r>
            <a:endParaRPr lang="en-US" sz="1200" dirty="0">
              <a:solidFill>
                <a:schemeClr val="bg1"/>
              </a:solidFill>
            </a:endParaRPr>
          </a:p>
        </p:txBody>
      </p:sp>
      <p:sp>
        <p:nvSpPr>
          <p:cNvPr id="12" name="Up Arrow 11"/>
          <p:cNvSpPr/>
          <p:nvPr/>
        </p:nvSpPr>
        <p:spPr>
          <a:xfrm>
            <a:off x="8341863" y="4679154"/>
            <a:ext cx="92838" cy="342900"/>
          </a:xfrm>
          <a:prstGeom prst="up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057775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Steps</a:t>
            </a:r>
            <a:endParaRPr lang="en-US" dirty="0"/>
          </a:p>
        </p:txBody>
      </p:sp>
      <p:sp>
        <p:nvSpPr>
          <p:cNvPr id="4" name="Content Placeholder 3"/>
          <p:cNvSpPr>
            <a:spLocks noGrp="1"/>
          </p:cNvSpPr>
          <p:nvPr>
            <p:ph sz="quarter" idx="1"/>
          </p:nvPr>
        </p:nvSpPr>
        <p:spPr/>
        <p:txBody>
          <a:bodyPr/>
          <a:lstStyle/>
          <a:p>
            <a:r>
              <a:rPr lang="en-US" dirty="0" smtClean="0"/>
              <a:t>Validate </a:t>
            </a:r>
            <a:r>
              <a:rPr lang="en-US" dirty="0" err="1" smtClean="0"/>
              <a:t>PtD</a:t>
            </a:r>
            <a:r>
              <a:rPr lang="en-US" dirty="0" smtClean="0"/>
              <a:t> of clinical laboratories for use by students/workers with lower limb disabilities.</a:t>
            </a:r>
          </a:p>
          <a:p>
            <a:r>
              <a:rPr lang="en-US" dirty="0" smtClean="0"/>
              <a:t>Expend the development of the clinical laboratories program to attract and educate veteran's with lower limb disabilities.</a:t>
            </a:r>
          </a:p>
          <a:p>
            <a:r>
              <a:rPr lang="en-US" dirty="0" smtClean="0"/>
              <a:t>Promote and share findings with other institutions of higher learning to use </a:t>
            </a:r>
            <a:r>
              <a:rPr lang="en-US" dirty="0" err="1" smtClean="0"/>
              <a:t>PtD</a:t>
            </a:r>
            <a:r>
              <a:rPr lang="en-US" dirty="0" smtClean="0"/>
              <a:t> in the development of clinical laboratories for the veteran’s with lower limb disabilities. </a:t>
            </a:r>
            <a:endParaRPr lang="en-US" dirty="0"/>
          </a:p>
        </p:txBody>
      </p:sp>
    </p:spTree>
    <p:extLst>
      <p:ext uri="{BB962C8B-B14F-4D97-AF65-F5344CB8AC3E}">
        <p14:creationId xmlns:p14="http://schemas.microsoft.com/office/powerpoint/2010/main" val="40647232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5" name="Content Placeholder 2"/>
          <p:cNvSpPr txBox="1">
            <a:spLocks/>
          </p:cNvSpPr>
          <p:nvPr/>
        </p:nvSpPr>
        <p:spPr>
          <a:xfrm>
            <a:off x="304800" y="1447800"/>
            <a:ext cx="8610600" cy="4572000"/>
          </a:xfrm>
          <a:prstGeom prst="rect">
            <a:avLst/>
          </a:prstGeom>
          <a:noFill/>
        </p:spPr>
        <p:txBody>
          <a:bodyPr vert="horz">
            <a:normAutofit fontScale="92500" lnSpcReduction="10000"/>
          </a:bodyPr>
          <a:lstStyle/>
          <a:p>
            <a:pPr marL="0" marR="0" lvl="0" indent="0" algn="l" defTabSz="914400" rtl="0" eaLnBrk="1" fontAlgn="auto" latinLnBrk="0" hangingPunct="1">
              <a:lnSpc>
                <a:spcPct val="100000"/>
              </a:lnSpc>
              <a:spcBef>
                <a:spcPct val="20000"/>
              </a:spcBef>
              <a:spcAft>
                <a:spcPts val="0"/>
              </a:spcAft>
              <a:buClrTx/>
              <a:buSzPct val="85000"/>
              <a:buFont typeface="Wingdings" pitchFamily="2" charset="2"/>
              <a:buChar char="§"/>
              <a:tabLst/>
              <a:defRPr/>
            </a:pPr>
            <a:r>
              <a:rPr kumimoji="0" lang="en-US" sz="2700" b="0" i="0" u="none" strike="noStrike" kern="1200" cap="none" spc="0" normalizeH="0" baseline="0" noProof="0" dirty="0" smtClean="0">
                <a:ln>
                  <a:noFill/>
                </a:ln>
                <a:solidFill>
                  <a:schemeClr val="tx1"/>
                </a:solidFill>
                <a:effectLst/>
                <a:uLnTx/>
                <a:uFillTx/>
                <a:latin typeface="+mn-lt"/>
                <a:ea typeface="+mn-ea"/>
                <a:cs typeface="+mn-cs"/>
              </a:rPr>
              <a:t>A clinical laboratory environment proved to be useful for helping to design a working environment for a person with lower limb disabilities, such as having to work in a wheelchair. </a:t>
            </a:r>
          </a:p>
          <a:p>
            <a:pPr marL="0" marR="0" lvl="0" indent="0" algn="l" defTabSz="914400" rtl="0" eaLnBrk="1" fontAlgn="auto" latinLnBrk="0" hangingPunct="1">
              <a:lnSpc>
                <a:spcPct val="100000"/>
              </a:lnSpc>
              <a:spcBef>
                <a:spcPct val="20000"/>
              </a:spcBef>
              <a:spcAft>
                <a:spcPts val="0"/>
              </a:spcAft>
              <a:buClrTx/>
              <a:buSzPct val="85000"/>
              <a:buFont typeface="Wingdings" pitchFamily="2" charset="2"/>
              <a:buNone/>
              <a:tabLst/>
              <a:defRPr/>
            </a:pPr>
            <a:endParaRPr kumimoji="0" lang="en-US" sz="15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Pct val="85000"/>
              <a:buFont typeface="Wingdings" pitchFamily="2" charset="2"/>
              <a:buChar char="§"/>
              <a:tabLst/>
              <a:defRPr/>
            </a:pPr>
            <a:r>
              <a:rPr kumimoji="0" lang="en-US" sz="2700" b="0" i="0" u="none" strike="noStrike" kern="1200" cap="none" spc="0" normalizeH="0" baseline="0" noProof="0" dirty="0" smtClean="0">
                <a:ln>
                  <a:noFill/>
                </a:ln>
                <a:solidFill>
                  <a:schemeClr val="tx1"/>
                </a:solidFill>
                <a:effectLst/>
                <a:uLnTx/>
                <a:uFillTx/>
                <a:latin typeface="+mn-lt"/>
                <a:ea typeface="+mn-ea"/>
                <a:cs typeface="+mn-cs"/>
              </a:rPr>
              <a:t>It is possible to do the accommodations without significant labor and cost (about 2,000 dollars for refitting the sink, water supply, counter top, and removal of floor cabinets). </a:t>
            </a:r>
          </a:p>
          <a:p>
            <a:pPr marL="0" marR="0" lvl="0" indent="0" algn="l" defTabSz="914400" rtl="0" eaLnBrk="1" fontAlgn="auto" latinLnBrk="0" hangingPunct="1">
              <a:lnSpc>
                <a:spcPct val="100000"/>
              </a:lnSpc>
              <a:spcBef>
                <a:spcPct val="20000"/>
              </a:spcBef>
              <a:spcAft>
                <a:spcPts val="0"/>
              </a:spcAft>
              <a:buClrTx/>
              <a:buSzPct val="85000"/>
              <a:buFont typeface="Wingdings" pitchFamily="2" charset="2"/>
              <a:buNone/>
              <a:tabLst/>
              <a:defRPr/>
            </a:pPr>
            <a:endParaRPr kumimoji="0" lang="en-US" sz="15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Pct val="85000"/>
              <a:buFont typeface="Wingdings" pitchFamily="2" charset="2"/>
              <a:buChar char="§"/>
              <a:tabLst/>
              <a:defRPr/>
            </a:pPr>
            <a:r>
              <a:rPr kumimoji="0" lang="en-US" sz="2700" b="0" i="0" u="none" strike="noStrike" kern="1200" cap="none" spc="0" normalizeH="0" baseline="0" noProof="0" dirty="0" smtClean="0">
                <a:ln>
                  <a:noFill/>
                </a:ln>
                <a:solidFill>
                  <a:schemeClr val="tx1"/>
                </a:solidFill>
                <a:effectLst/>
                <a:uLnTx/>
                <a:uFillTx/>
                <a:latin typeface="+mn-lt"/>
                <a:ea typeface="+mn-ea"/>
                <a:cs typeface="+mn-cs"/>
              </a:rPr>
              <a:t>Consideration of </a:t>
            </a:r>
            <a:r>
              <a:rPr kumimoji="0" lang="en-US" sz="2700" b="0" i="0" u="none" strike="noStrike" kern="1200" cap="none" spc="0" normalizeH="0" baseline="0" noProof="0" dirty="0" err="1" smtClean="0">
                <a:ln>
                  <a:noFill/>
                </a:ln>
                <a:solidFill>
                  <a:schemeClr val="tx1"/>
                </a:solidFill>
                <a:effectLst/>
                <a:uLnTx/>
                <a:uFillTx/>
                <a:latin typeface="+mn-lt"/>
                <a:ea typeface="+mn-ea"/>
                <a:cs typeface="+mn-cs"/>
              </a:rPr>
              <a:t>PtD</a:t>
            </a:r>
            <a:r>
              <a:rPr kumimoji="0" lang="en-US" sz="2700" b="0" i="0" u="none" strike="noStrike" kern="1200" cap="none" spc="0" normalizeH="0" baseline="0" noProof="0" dirty="0" smtClean="0">
                <a:ln>
                  <a:noFill/>
                </a:ln>
                <a:solidFill>
                  <a:schemeClr val="tx1"/>
                </a:solidFill>
                <a:effectLst/>
                <a:uLnTx/>
                <a:uFillTx/>
                <a:latin typeface="+mn-lt"/>
                <a:ea typeface="+mn-ea"/>
                <a:cs typeface="+mn-cs"/>
              </a:rPr>
              <a:t> with ergonomic features should reduce and prevent musculoskeletal disorders</a:t>
            </a:r>
            <a:r>
              <a:rPr kumimoji="0" lang="en-US" sz="2700" b="0" i="0" u="none" strike="noStrike" kern="1200" cap="none" spc="0" normalizeH="0" noProof="0" dirty="0" smtClean="0">
                <a:ln>
                  <a:noFill/>
                </a:ln>
                <a:solidFill>
                  <a:schemeClr val="tx1"/>
                </a:solidFill>
                <a:effectLst/>
                <a:uLnTx/>
                <a:uFillTx/>
                <a:latin typeface="+mn-lt"/>
                <a:ea typeface="+mn-ea"/>
                <a:cs typeface="+mn-cs"/>
              </a:rPr>
              <a:t> and enable students/workers/veterans with lower limb </a:t>
            </a:r>
            <a:r>
              <a:rPr kumimoji="0" lang="en-US" sz="2700" b="0" i="0" u="none" strike="noStrike" kern="1200" cap="none" spc="0" normalizeH="0" noProof="0" smtClean="0">
                <a:ln>
                  <a:noFill/>
                </a:ln>
                <a:solidFill>
                  <a:schemeClr val="tx1"/>
                </a:solidFill>
                <a:effectLst/>
                <a:uLnTx/>
                <a:uFillTx/>
                <a:latin typeface="+mn-lt"/>
                <a:ea typeface="+mn-ea"/>
                <a:cs typeface="+mn-cs"/>
              </a:rPr>
              <a:t>disabilities to have successful </a:t>
            </a:r>
            <a:r>
              <a:rPr kumimoji="0" lang="en-US" sz="2700" b="0" i="0" u="none" strike="noStrike" kern="1200" cap="none" spc="0" normalizeH="0" noProof="0" dirty="0" smtClean="0">
                <a:ln>
                  <a:noFill/>
                </a:ln>
                <a:solidFill>
                  <a:schemeClr val="tx1"/>
                </a:solidFill>
                <a:effectLst/>
                <a:uLnTx/>
                <a:uFillTx/>
                <a:latin typeface="+mn-lt"/>
                <a:ea typeface="+mn-ea"/>
                <a:cs typeface="+mn-cs"/>
              </a:rPr>
              <a:t>careers in clinical laboratories.</a:t>
            </a:r>
            <a:endParaRPr kumimoji="0" lang="en-US" sz="27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Pct val="85000"/>
              <a:buFont typeface="Wingdings" pitchFamily="2" charset="2"/>
              <a:buChar char="§"/>
              <a:tabLst/>
              <a:defRPr/>
            </a:pPr>
            <a:endParaRPr kumimoji="0" lang="en-US" sz="27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2649681481"/>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Educating the Engineer of &amp;#x0D;&amp;#x0A;2020 Workshop&amp;quot;&quot;/&gt;&lt;property id=&quot;20307&quot; value=&quot;256&quot;/&gt;&lt;/object&gt;&lt;object type=&quot;3&quot; unique_id=&quot;10005&quot;&gt;&lt;property id=&quot;20148&quot; value=&quot;5&quot;/&gt;&lt;property id=&quot;20300&quot; value=&quot;Slide 2 - &amp;quot;Project Description&amp;quot;&quot;/&gt;&lt;property id=&quot;20307&quot; value=&quot;257&quot;/&gt;&lt;/object&gt;&lt;object type=&quot;3&quot; unique_id=&quot;10006&quot;&gt;&lt;property id=&quot;20148&quot; value=&quot;5&quot;/&gt;&lt;property id=&quot;20300&quot; value=&quot;Slide 3 - &amp;quot;Project Objectives&amp;quot;&quot;/&gt;&lt;property id=&quot;20307&quot; value=&quot;258&quot;/&gt;&lt;/object&gt;&lt;object type=&quot;3&quot; unique_id=&quot;10007&quot;&gt;&lt;property id=&quot;20148&quot; value=&quot;5&quot;/&gt;&lt;property id=&quot;20300&quot; value=&quot;Slide 4 - &amp;quot;Project Deliverables&amp;quot;&quot;/&gt;&lt;property id=&quot;20307&quot; value=&quot;259&quot;/&gt;&lt;/object&gt;&lt;object type=&quot;3&quot; unique_id=&quot;10008&quot;&gt;&lt;property id=&quot;20148&quot; value=&quot;5&quot;/&gt;&lt;property id=&quot;20300&quot; value=&quot;Slide 5 - &amp;quot;Integration of PtD&amp;quot;&quot;/&gt;&lt;property id=&quot;20307&quot; value=&quot;260&quot;/&gt;&lt;/object&gt;&lt;object type=&quot;3&quot; unique_id=&quot;10009&quot;&gt;&lt;property id=&quot;20148&quot; value=&quot;5&quot;/&gt;&lt;property id=&quot;20300&quot; value=&quot;Slide 6&quot;/&gt;&lt;property id=&quot;20307&quot; value=&quot;261&quot;/&gt;&lt;/object&gt;&lt;object type=&quot;3&quot; unique_id=&quot;10010&quot;&gt;&lt;property id=&quot;20148&quot; value=&quot;5&quot;/&gt;&lt;property id=&quot;20300&quot; value=&quot;Slide 7 - &amp;quot;Lessons Learned&amp;quot;&quot;/&gt;&lt;property id=&quot;20307&quot; value=&quot;262&quot;/&gt;&lt;/object&gt;&lt;object type=&quot;3&quot; unique_id=&quot;10011&quot;&gt;&lt;property id=&quot;20148&quot; value=&quot;5&quot;/&gt;&lt;property id=&quot;20300&quot; value=&quot;Slide 8 - &amp;quot;Next Steps&amp;quot;&quot;/&gt;&lt;property id=&quot;20307&quot; value=&quot;266&quot;/&gt;&lt;/object&gt;&lt;object type=&quot;3&quot; unique_id=&quot;10012&quot;&gt;&lt;property id=&quot;20148&quot; value=&quot;5&quot;/&gt;&lt;property id=&quot;20300&quot; value=&quot;Slide 9 - &amp;quot;Conclusions&amp;quot;&quot;/&gt;&lt;property id=&quot;20307&quot; value=&quot;264&quot;/&gt;&lt;/object&gt;&lt;object type=&quot;3&quot; unique_id=&quot;10013&quot;&gt;&lt;property id=&quot;20148&quot; value=&quot;5&quot;/&gt;&lt;property id=&quot;20300&quot; value=&quot;Slide 10 - &amp;quot;Questions?&amp;quot;&quot;/&gt;&lt;property id=&quot;20307&quot; value=&quot;265&quot;/&gt;&lt;/object&gt;&lt;/object&gt;&lt;/object&gt;&lt;/database&gt;"/>
  <p:tag name="SECTOMILLISECCONVERTED" val="1"/>
</p:tagLst>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937</TotalTime>
  <Words>625</Words>
  <Application>Microsoft Office PowerPoint</Application>
  <PresentationFormat>On-screen Show (4:3)</PresentationFormat>
  <Paragraphs>70</Paragraphs>
  <Slides>10</Slides>
  <Notes>10</Notes>
  <HiddenSlides>0</HiddenSlides>
  <MMClips>0</MMClips>
  <ScaleCrop>false</ScaleCrop>
  <HeadingPairs>
    <vt:vector size="4" baseType="variant">
      <vt:variant>
        <vt:lpstr>Theme</vt:lpstr>
      </vt:variant>
      <vt:variant>
        <vt:i4>3</vt:i4>
      </vt:variant>
      <vt:variant>
        <vt:lpstr>Slide Titles</vt:lpstr>
      </vt:variant>
      <vt:variant>
        <vt:i4>10</vt:i4>
      </vt:variant>
    </vt:vector>
  </HeadingPairs>
  <TitlesOfParts>
    <vt:vector size="13" baseType="lpstr">
      <vt:lpstr>Civic</vt:lpstr>
      <vt:lpstr>Custom Design</vt:lpstr>
      <vt:lpstr>1_Custom Design</vt:lpstr>
      <vt:lpstr>Educating the Engineer of  2020 Workshop</vt:lpstr>
      <vt:lpstr>Project Description</vt:lpstr>
      <vt:lpstr>Project Objectives</vt:lpstr>
      <vt:lpstr>Project Deliverables</vt:lpstr>
      <vt:lpstr>Integration of PtD</vt:lpstr>
      <vt:lpstr>The Clinical Teaching Laboratory</vt:lpstr>
      <vt:lpstr>Lessons Learned</vt:lpstr>
      <vt:lpstr>Next Steps</vt:lpstr>
      <vt:lpstr>Conclusions</vt:lpstr>
      <vt:lpstr>Questions?</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Educating the Engineer of  2020 Workshop</dc:title>
  <dc:creator>Erika</dc:creator>
  <cp:lastModifiedBy>McGlothlin, James D</cp:lastModifiedBy>
  <cp:revision>59</cp:revision>
  <dcterms:created xsi:type="dcterms:W3CDTF">2011-09-12T01:37:09Z</dcterms:created>
  <dcterms:modified xsi:type="dcterms:W3CDTF">2011-09-20T11:03:34Z</dcterms:modified>
</cp:coreProperties>
</file>