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15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14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FCF"/>
    <a:srgbClr val="66FF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E7B237-F321-411A-8AB8-2BC03A886D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95498-A081-427F-8EA8-D9E8DEDF3324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F3CB1A-5389-468F-8077-ABDA823680F8}" type="slidenum">
              <a:rPr lang="en-US" sz="1200">
                <a:solidFill>
                  <a:schemeClr val="tx1"/>
                </a:solidFill>
              </a:rPr>
              <a:pPr algn="r"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90C78-91B5-4BE7-8348-A644B99C77A2}" type="slidenum">
              <a:rPr lang="en-US"/>
              <a:pPr/>
              <a:t>22</a:t>
            </a:fld>
            <a:endParaRPr lang="en-US"/>
          </a:p>
        </p:txBody>
      </p:sp>
      <p:sp>
        <p:nvSpPr>
          <p:cNvPr id="56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C5C8-0B1F-43FD-A8E3-4F5482E0DD6D}" type="slidenum">
              <a:rPr lang="en-US"/>
              <a:pPr/>
              <a:t>23</a:t>
            </a:fld>
            <a:endParaRPr lang="en-US"/>
          </a:p>
        </p:txBody>
      </p:sp>
      <p:sp>
        <p:nvSpPr>
          <p:cNvPr id="58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0841B-5204-4CA1-9CA2-C7FBA0D17D3F}" type="slidenum">
              <a:rPr lang="en-US"/>
              <a:pPr/>
              <a:t>24</a:t>
            </a:fld>
            <a:endParaRPr lang="en-US"/>
          </a:p>
        </p:txBody>
      </p:sp>
      <p:sp>
        <p:nvSpPr>
          <p:cNvPr id="60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5BF46-9D4A-42E6-9C18-81FDB2FE7E58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82869-2C9E-4433-9587-8F70BD9FCF86}" type="slidenum">
              <a:rPr lang="en-US"/>
              <a:pPr/>
              <a:t>26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15B9A-9E79-4CA7-83BE-D5DBA8BB1CDA}" type="slidenum">
              <a:rPr lang="en-US"/>
              <a:pPr/>
              <a:t>27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6905B-4E8E-4C8D-9311-6BC070A78FDF}" type="slidenum">
              <a:rPr lang="en-US"/>
              <a:pPr/>
              <a:t>28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35CD2-9CCA-4F40-BF11-F37FF19A4E37}" type="slidenum">
              <a:rPr lang="en-US"/>
              <a:pPr/>
              <a:t>29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7CD1E-B42C-4FA9-BDD4-8FC5320961E7}" type="slidenum">
              <a:rPr lang="en-US"/>
              <a:pPr/>
              <a:t>30</a:t>
            </a:fld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852A2-CE37-45A9-906C-16A93EDBEF72}" type="slidenum">
              <a:rPr lang="en-US"/>
              <a:pPr/>
              <a:t>31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8CAF7-C054-4191-BAA3-B507DFAE0EA7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00A6-006F-4B4D-829D-E8F93655F212}" type="slidenum">
              <a:rPr lang="en-US"/>
              <a:pPr/>
              <a:t>32</a:t>
            </a:fld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F1F69-C3ED-46DE-AD9C-5BFC2DDB99A9}" type="slidenum">
              <a:rPr lang="en-US"/>
              <a:pPr/>
              <a:t>33</a:t>
            </a:fld>
            <a:endParaRPr lang="en-US"/>
          </a:p>
        </p:txBody>
      </p:sp>
      <p:sp>
        <p:nvSpPr>
          <p:cNvPr id="78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7130D-F697-4452-B0AE-12B7026EE7AD}" type="slidenum">
              <a:rPr lang="en-US"/>
              <a:pPr/>
              <a:t>35</a:t>
            </a:fld>
            <a:endParaRPr lang="en-US"/>
          </a:p>
        </p:txBody>
      </p:sp>
      <p:sp>
        <p:nvSpPr>
          <p:cNvPr id="80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45A67-2852-4607-AF13-AB0000BA311B}" type="slidenum">
              <a:rPr lang="en-US"/>
              <a:pPr/>
              <a:t>36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6BF88-502B-40B7-B161-EE28BCFD49CD}" type="slidenum">
              <a:rPr lang="en-US"/>
              <a:pPr/>
              <a:t>37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13DA9-90FD-4092-A8D6-E059981D8787}" type="slidenum">
              <a:rPr lang="en-US"/>
              <a:pPr/>
              <a:t>39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BD78D-7D0A-4573-B9BA-CDF96CCD9786}" type="slidenum">
              <a:rPr lang="en-US"/>
              <a:pPr/>
              <a:t>40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327AB-0AE6-4F0E-BCD2-261432A3C069}" type="slidenum">
              <a:rPr lang="en-US"/>
              <a:pPr/>
              <a:t>41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239EA-6319-4BF2-AFB0-CF20F524AD86}" type="slidenum">
              <a:rPr lang="en-US"/>
              <a:pPr/>
              <a:t>42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14133-022B-4952-A734-E52DF67DFE7F}" type="slidenum">
              <a:rPr lang="en-US"/>
              <a:pPr/>
              <a:t>43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37B67-A629-4393-97CB-9F1D717CC948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61D1C-C0B8-4751-B645-F08A8BAB781E}" type="slidenum">
              <a:rPr lang="en-US"/>
              <a:pPr/>
              <a:t>44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43E4-C02A-4A12-AD2A-A43E4F08764B}" type="slidenum">
              <a:rPr lang="en-US"/>
              <a:pPr/>
              <a:t>45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42D036-1508-464F-AD49-A50BE8E57BF7}" type="slidenum">
              <a:rPr lang="en-US"/>
              <a:pPr/>
              <a:t>46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00EC0-92B9-429E-B3F9-281A2689037A}" type="slidenum">
              <a:rPr lang="en-US"/>
              <a:pPr/>
              <a:t>47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ADB9A-2FBE-4BA6-9664-66AE14F4A68A}" type="slidenum">
              <a:rPr lang="en-US"/>
              <a:pPr/>
              <a:t>48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FDBCD-BA87-4802-86EF-2756F590DA09}" type="slidenum">
              <a:rPr lang="en-US"/>
              <a:pPr/>
              <a:t>49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39898-DC26-448A-93A0-7E7D5914F9F6}" type="slidenum">
              <a:rPr lang="en-US"/>
              <a:pPr/>
              <a:t>50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2C18E-6332-44AE-97E1-B94884CA27E6}" type="slidenum">
              <a:rPr lang="en-US"/>
              <a:pPr/>
              <a:t>51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BC34D-EE85-489E-BBC0-D457C869348F}" type="slidenum">
              <a:rPr lang="en-US"/>
              <a:pPr/>
              <a:t>52</a:t>
            </a:fld>
            <a:endParaRPr 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6A747-73F9-4BD1-9087-761136D2D568}" type="slidenum">
              <a:rPr lang="en-US"/>
              <a:pPr/>
              <a:t>53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96EE7-0ECD-4E1A-9C36-E45A3DFC8DD0}" type="slidenum">
              <a:rPr lang="en-US"/>
              <a:pPr/>
              <a:t>16</a:t>
            </a:fld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D5FE9-7274-4F68-8904-AD6517A652A9}" type="slidenum">
              <a:rPr lang="en-US"/>
              <a:pPr/>
              <a:t>55</a:t>
            </a:fld>
            <a:endParaRPr lang="en-US"/>
          </a:p>
        </p:txBody>
      </p:sp>
      <p:sp>
        <p:nvSpPr>
          <p:cNvPr id="11776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123950" y="4343400"/>
            <a:ext cx="46101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17763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6417C-DFD9-4BD5-8D6F-FF01876195FF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50A62-7EB1-439B-8B4F-4A484F0793B4}" type="slidenum">
              <a:rPr lang="en-US"/>
              <a:pPr/>
              <a:t>18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3B318-E844-43FE-8BC9-47B1EB7DE83B}" type="slidenum">
              <a:rPr lang="en-US"/>
              <a:pPr/>
              <a:t>19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3D115-BD01-4C8E-BCFE-99583382AC07}" type="slidenum">
              <a:rPr lang="en-US"/>
              <a:pPr/>
              <a:t>20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EE280-0F31-46A8-BE77-80483B414917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9C2E5-1C7E-4C42-8282-AC61EC79E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B8B94-3F9B-4FFA-AB8F-4311AF0C8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D5957-81E8-4F1A-92BA-09DB2D3F1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3DA944-E8A6-4863-8145-852A824C3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003DF-E0D7-4499-B762-3AF6CBF1C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2B727-3455-438E-A420-301735069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ABEE9-E6C7-406A-8093-EE7604D7E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4218A-43CF-4DFA-B69D-3CD89107D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25FD4-ED54-4B51-95F3-50002B817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B1BCB-4FD9-41E3-BAEF-E11F9F3CE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7E50E-8250-49E1-870E-E04F2C7DB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D2D1C-3054-48DF-816E-D197406B2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1F31DAC-1B37-45F6-90A5-7117E100EC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743200"/>
          </a:xfrm>
        </p:spPr>
        <p:txBody>
          <a:bodyPr/>
          <a:lstStyle/>
          <a:p>
            <a:r>
              <a:rPr lang="en-US" sz="3900" b="1" u="sng">
                <a:solidFill>
                  <a:srgbClr val="FFFF00"/>
                </a:solidFill>
              </a:rPr>
              <a:t>Beyond the Plague Doctor: User Based Design to Prevent Occupational Exposure to Blood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6934200" cy="2895600"/>
          </a:xfrm>
        </p:spPr>
        <p:txBody>
          <a:bodyPr/>
          <a:lstStyle/>
          <a:p>
            <a:r>
              <a:rPr lang="en-US" sz="3100" b="1">
                <a:solidFill>
                  <a:srgbClr val="FFFF00"/>
                </a:solidFill>
              </a:rPr>
              <a:t>June M. Fisher,MD</a:t>
            </a:r>
            <a:endParaRPr lang="en-US" sz="2600" b="1">
              <a:solidFill>
                <a:srgbClr val="FFFF00"/>
              </a:solidFill>
            </a:endParaRPr>
          </a:p>
          <a:p>
            <a:r>
              <a:rPr lang="en-US" sz="2600" b="1">
                <a:solidFill>
                  <a:srgbClr val="FFFF00"/>
                </a:solidFill>
              </a:rPr>
              <a:t>Founder/ Director TDICT Project</a:t>
            </a:r>
          </a:p>
          <a:p>
            <a:r>
              <a:rPr lang="en-US" sz="2600" b="1">
                <a:solidFill>
                  <a:srgbClr val="FFFF00"/>
                </a:solidFill>
              </a:rPr>
              <a:t>Senior Scientist Trauma Foundation, San Francisco</a:t>
            </a:r>
          </a:p>
          <a:p>
            <a:endParaRPr lang="en-US" sz="2600" b="1">
              <a:solidFill>
                <a:srgbClr val="FFFF00"/>
              </a:solidFill>
            </a:endParaRPr>
          </a:p>
          <a:p>
            <a:r>
              <a:rPr lang="en-US" sz="2000" b="1">
                <a:solidFill>
                  <a:srgbClr val="FFFF00"/>
                </a:solidFill>
              </a:rPr>
              <a:t>2020 PTD Workshop           Purdue University,  9/20/2011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2438400"/>
            <a:ext cx="5441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00FF"/>
                </a:solidFill>
              </a:rPr>
              <a:t>HCW OUTRAGE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NSCre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1000"/>
            <a:ext cx="485457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25908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1000" y="609600"/>
            <a:ext cx="86106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00"/>
                </a:solidFill>
              </a:rPr>
              <a:t>            </a:t>
            </a:r>
          </a:p>
          <a:p>
            <a:endParaRPr lang="en-US" sz="3200" b="1">
              <a:solidFill>
                <a:srgbClr val="FFFF00"/>
              </a:solidFill>
            </a:endParaRPr>
          </a:p>
          <a:p>
            <a:r>
              <a:rPr lang="en-US" sz="3200" b="1">
                <a:solidFill>
                  <a:srgbClr val="FFFF00"/>
                </a:solidFill>
              </a:rPr>
              <a:t>                           </a:t>
            </a:r>
            <a:r>
              <a:rPr lang="en-US" sz="4600" b="1">
                <a:solidFill>
                  <a:srgbClr val="FFFF00"/>
                </a:solidFill>
              </a:rPr>
              <a:t>1988</a:t>
            </a:r>
          </a:p>
          <a:p>
            <a:endParaRPr lang="en-US" sz="4600" b="1">
              <a:solidFill>
                <a:srgbClr val="FFFF00"/>
              </a:solidFill>
            </a:endParaRPr>
          </a:p>
          <a:p>
            <a:r>
              <a:rPr lang="en-US" sz="3800" b="1">
                <a:solidFill>
                  <a:srgbClr val="FFFF00"/>
                </a:solidFill>
              </a:rPr>
              <a:t>  </a:t>
            </a:r>
            <a:r>
              <a:rPr lang="en-US" sz="2800" b="1">
                <a:solidFill>
                  <a:srgbClr val="FFFF00"/>
                </a:solidFill>
              </a:rPr>
              <a:t>Lecture to Stanford University Engineering</a:t>
            </a:r>
          </a:p>
          <a:p>
            <a:r>
              <a:rPr lang="en-US" sz="2800" b="1">
                <a:solidFill>
                  <a:srgbClr val="FFFF00"/>
                </a:solidFill>
              </a:rPr>
              <a:t>   School Product Design Program, on the </a:t>
            </a:r>
          </a:p>
          <a:p>
            <a:r>
              <a:rPr lang="en-US" sz="2800" b="1">
                <a:solidFill>
                  <a:srgbClr val="FFFF00"/>
                </a:solidFill>
              </a:rPr>
              <a:t>   </a:t>
            </a:r>
            <a:r>
              <a:rPr lang="en-US" sz="2800" b="1" i="1">
                <a:solidFill>
                  <a:srgbClr val="FF00FF"/>
                </a:solidFill>
              </a:rPr>
              <a:t>Hierarchy of Controls</a:t>
            </a:r>
            <a:r>
              <a:rPr lang="en-US" sz="2800" b="1">
                <a:solidFill>
                  <a:srgbClr val="FFFF00"/>
                </a:solidFill>
              </a:rPr>
              <a:t> and the need for safety </a:t>
            </a:r>
          </a:p>
          <a:p>
            <a:r>
              <a:rPr lang="en-US" sz="2800" b="1">
                <a:solidFill>
                  <a:srgbClr val="FFFF00"/>
                </a:solidFill>
              </a:rPr>
              <a:t>   devices to protect  healthcare workers from </a:t>
            </a:r>
          </a:p>
          <a:p>
            <a:r>
              <a:rPr lang="en-US" sz="2800" b="1">
                <a:solidFill>
                  <a:srgbClr val="FFFF00"/>
                </a:solidFill>
              </a:rPr>
              <a:t>   sharps injuries</a:t>
            </a:r>
            <a:r>
              <a:rPr lang="en-US" sz="3200" b="1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sz="3300" b="1">
                <a:solidFill>
                  <a:srgbClr val="FFFF00"/>
                </a:solidFill>
              </a:rPr>
              <a:t>Safety Butterfly IV Needle, 1988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981200"/>
          </a:xfrm>
        </p:spPr>
        <p:txBody>
          <a:bodyPr/>
          <a:lstStyle/>
          <a:p>
            <a:r>
              <a:rPr lang="en-US" sz="2200" b="1">
                <a:solidFill>
                  <a:srgbClr val="FFFFFF"/>
                </a:solidFill>
              </a:rPr>
              <a:t>Designed in by Steven Schoenberg ,Stanford University medical student and graduate student in product design engineering</a:t>
            </a:r>
          </a:p>
          <a:p>
            <a:r>
              <a:rPr lang="en-US" sz="2700" b="1">
                <a:solidFill>
                  <a:srgbClr val="FF00FF"/>
                </a:solidFill>
              </a:rPr>
              <a:t>USER CREATED DESIGN</a:t>
            </a:r>
            <a:endParaRPr lang="en-US" sz="2200" b="1">
              <a:solidFill>
                <a:schemeClr val="bg1"/>
              </a:solidFill>
            </a:endParaRPr>
          </a:p>
        </p:txBody>
      </p:sp>
      <p:pic>
        <p:nvPicPr>
          <p:cNvPr id="36868" name="Picture 4" descr="butterflyOp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738813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Safety Butterfly IV Needle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1054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>
                <a:solidFill>
                  <a:srgbClr val="FFFFFF"/>
                </a:solidFill>
              </a:rPr>
              <a:t>Safety shield engaged single handedly as withdrawn from vein and closes over needle</a:t>
            </a:r>
          </a:p>
        </p:txBody>
      </p:sp>
      <p:pic>
        <p:nvPicPr>
          <p:cNvPr id="37892" name="Picture 4" descr="butterflyClose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752600"/>
            <a:ext cx="4038600" cy="32131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620000" cy="2057400"/>
          </a:xfrm>
        </p:spPr>
        <p:txBody>
          <a:bodyPr/>
          <a:lstStyle/>
          <a:p>
            <a:r>
              <a:rPr lang="en-US" sz="3600">
                <a:solidFill>
                  <a:srgbClr val="FFFF00"/>
                </a:solidFill>
                <a:latin typeface="Abadi MT Condensed Extra Bold" pitchFamily="64" charset="0"/>
              </a:rPr>
              <a:t>A 1988 classic paper clearly demonstrating the need for safety designed sharps devices</a:t>
            </a:r>
            <a:r>
              <a:rPr lang="en-US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62000" y="4054475"/>
            <a:ext cx="8172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900" b="1">
                <a:latin typeface="Times New Roman" pitchFamily="64" charset="0"/>
              </a:rPr>
              <a:t>Jagger</a:t>
            </a:r>
            <a:r>
              <a:rPr lang="en-US" sz="2900">
                <a:latin typeface="Times New Roman" pitchFamily="64" charset="0"/>
              </a:rPr>
              <a:t> J, Hunt EH, Brand-Elnaggar J, Pearson RD. </a:t>
            </a:r>
          </a:p>
          <a:p>
            <a:r>
              <a:rPr lang="en-US" sz="2900">
                <a:latin typeface="Times New Roman" pitchFamily="64" charset="0"/>
              </a:rPr>
              <a:t>Rates of needle-stick injury caused by various devices</a:t>
            </a:r>
          </a:p>
          <a:p>
            <a:r>
              <a:rPr lang="en-US" sz="2900">
                <a:latin typeface="Times New Roman" pitchFamily="64" charset="0"/>
              </a:rPr>
              <a:t> in a university hospital. </a:t>
            </a:r>
          </a:p>
          <a:p>
            <a:r>
              <a:rPr lang="en-US" sz="2900" b="1">
                <a:latin typeface="Times New Roman" pitchFamily="64" charset="0"/>
              </a:rPr>
              <a:t>NEJM 1988</a:t>
            </a:r>
            <a:r>
              <a:rPr lang="en-US" sz="2900">
                <a:latin typeface="Times New Roman" pitchFamily="64" charset="0"/>
              </a:rPr>
              <a:t>; 319(5):284-288</a:t>
            </a:r>
            <a:endParaRPr lang="en-US" sz="2000">
              <a:solidFill>
                <a:schemeClr val="tx1"/>
              </a:solidFill>
              <a:latin typeface="Times New Roman" pitchFamily="6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9144000" cy="2209800"/>
          </a:xfrm>
        </p:spPr>
        <p:txBody>
          <a:bodyPr/>
          <a:lstStyle/>
          <a:p>
            <a:r>
              <a:rPr lang="en-US" sz="4400" b="1">
                <a:solidFill>
                  <a:schemeClr val="bg1"/>
                </a:solidFill>
                <a:latin typeface="Georgia" pitchFamily="64" charset="0"/>
              </a:rPr>
              <a:t>Training for the Development of Innovative Control Technologies Project</a:t>
            </a:r>
            <a:endParaRPr lang="en-US" sz="4400">
              <a:solidFill>
                <a:schemeClr val="bg1"/>
              </a:solidFill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00"/>
            <a:ext cx="2128838" cy="304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124200"/>
            <a:ext cx="289877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429000" y="2895600"/>
            <a:ext cx="1431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64" charset="0"/>
              </a:rPr>
              <a:t>Health Care</a:t>
            </a:r>
          </a:p>
          <a:p>
            <a:pPr algn="ctr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64" charset="0"/>
              </a:rPr>
              <a:t>Workers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248400" y="4876800"/>
            <a:ext cx="13112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64" charset="0"/>
              </a:rPr>
              <a:t>Industrial</a:t>
            </a:r>
          </a:p>
          <a:p>
            <a:pPr algn="ctr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64" charset="0"/>
              </a:rPr>
              <a:t>Hygienists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743200" y="5943600"/>
            <a:ext cx="1235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64" charset="0"/>
              </a:rPr>
              <a:t>Product </a:t>
            </a:r>
          </a:p>
          <a:p>
            <a:pPr algn="ctr"/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64" charset="0"/>
              </a:rPr>
              <a:t>Designers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2819400"/>
          </a:xfrm>
        </p:spPr>
        <p:txBody>
          <a:bodyPr/>
          <a:lstStyle/>
          <a:p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TDICT Project is a collaborative effort of health care workers, product designers and industrial hygienists dedicated to preventing exposure to blood borne pathogens through the design and evaluation of control technology.</a:t>
            </a:r>
            <a:endParaRPr lang="en-US" sz="41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6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4648200"/>
          </a:xfrm>
        </p:spPr>
        <p:txBody>
          <a:bodyPr/>
          <a:lstStyle/>
          <a:p>
            <a:r>
              <a:rPr lang="en-US" sz="4500" b="1">
                <a:solidFill>
                  <a:srgbClr val="FFFF00"/>
                </a:solidFill>
              </a:rPr>
              <a:t>Since its inception in 1989, TDICT had been funded by a series of cooperative agreements with the  National Institute for Occupational Health and Safety</a:t>
            </a:r>
            <a:endParaRPr lang="en-US" sz="4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Major Collaborating Institutions</a:t>
            </a:r>
            <a:endParaRPr lang="en-US" sz="1800">
              <a:solidFill>
                <a:srgbClr val="FFFF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</a:rPr>
              <a:t>San Francisco General Hospital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</a:rPr>
              <a:t>Product Design Program, School of Engineering, Stanford University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</a:rPr>
              <a:t>Industrial Hygiene Program, University of California, Berkeley</a:t>
            </a:r>
            <a:endParaRPr lang="en-US" sz="1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rgbClr val="FF00FF"/>
                </a:solidFill>
              </a:rPr>
              <a:t>Sharps Committee, San Francisco General Hospital</a:t>
            </a:r>
            <a:endParaRPr lang="en-US" sz="1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Dental School, University of the Pacific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Department of Surgery, UCSF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Bay Area Visiting Nurses Home Care Agencies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American Nurses Association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Occupational Health Branch, California State Department of Health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Patient Safety Center, Veterans Administration Hospital, Tampa, Fl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Veteran’s Administration Hospital, Brooklyn, New York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Department of Surgery, San Francisco General Hospital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/>
                </a:solidFill>
              </a:rPr>
              <a:t>WHO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chemeClr val="bg1"/>
                </a:solidFill>
              </a:rPr>
              <a:t>PAHO</a:t>
            </a: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Riscobiologica, Brazil</a:t>
            </a:r>
            <a:endParaRPr 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lague_doctor_mask_cape_hat_stick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609600"/>
            <a:ext cx="7772400" cy="5486400"/>
          </a:xfrm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7086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12763" y="6835775"/>
            <a:ext cx="788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                                                                                       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2400" y="6248400"/>
            <a:ext cx="8585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1619</a:t>
            </a:r>
            <a:r>
              <a:rPr lang="en-US" sz="1600" b="1">
                <a:solidFill>
                  <a:schemeClr val="tx1"/>
                </a:solidFill>
              </a:rPr>
              <a:t> </a:t>
            </a:r>
            <a:r>
              <a:rPr lang="en-US" sz="1600" b="1"/>
              <a:t>Charles de Lorme, based on military armor, developed protective clothing against</a:t>
            </a:r>
          </a:p>
          <a:p>
            <a:r>
              <a:rPr lang="en-US" sz="1600" b="1"/>
              <a:t> the  plague miasma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User Based Design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772400" cy="25908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TDICT promotes the </a:t>
            </a:r>
            <a:r>
              <a:rPr lang="en-US">
                <a:solidFill>
                  <a:srgbClr val="F238FE"/>
                </a:solidFill>
              </a:rPr>
              <a:t>participation of the frontline clinicians</a:t>
            </a:r>
            <a:r>
              <a:rPr lang="en-US">
                <a:solidFill>
                  <a:schemeClr val="folHlink"/>
                </a:solidFill>
              </a:rPr>
              <a:t> </a:t>
            </a:r>
            <a:r>
              <a:rPr lang="en-US">
                <a:solidFill>
                  <a:srgbClr val="F238FE"/>
                </a:solidFill>
              </a:rPr>
              <a:t>in </a:t>
            </a:r>
            <a:r>
              <a:rPr lang="en-US" u="sng">
                <a:solidFill>
                  <a:srgbClr val="F238FE"/>
                </a:solidFill>
              </a:rPr>
              <a:t>all phases</a:t>
            </a:r>
            <a:r>
              <a:rPr lang="en-US">
                <a:solidFill>
                  <a:srgbClr val="F238FE"/>
                </a:solidFill>
              </a:rPr>
              <a:t> of the design process</a:t>
            </a:r>
            <a:r>
              <a:rPr lang="en-US">
                <a:solidFill>
                  <a:schemeClr val="folHlink"/>
                </a:solidFill>
              </a:rPr>
              <a:t> for development of medical devices to assure both patient and healthcare worker health and safety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033463" y="430213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tx2"/>
                </a:solidFill>
              </a:rPr>
              <a:t> </a:t>
            </a:r>
          </a:p>
        </p:txBody>
      </p:sp>
      <p:sp useBgFill="1">
        <p:nvSpPr>
          <p:cNvPr id="53251" name="Rectangle 3"/>
          <p:cNvSpPr>
            <a:spLocks noChangeArrowheads="1"/>
          </p:cNvSpPr>
          <p:nvPr/>
        </p:nvSpPr>
        <p:spPr bwMode="auto">
          <a:xfrm>
            <a:off x="2955925" y="785813"/>
            <a:ext cx="3552825" cy="4000500"/>
          </a:xfrm>
          <a:prstGeom prst="rect">
            <a:avLst/>
          </a:prstGeom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3252" name="Rectangle 4"/>
          <p:cNvSpPr>
            <a:spLocks noChangeArrowheads="1"/>
          </p:cNvSpPr>
          <p:nvPr/>
        </p:nvSpPr>
        <p:spPr bwMode="auto">
          <a:xfrm>
            <a:off x="2951163" y="4672013"/>
            <a:ext cx="3554412" cy="1727200"/>
          </a:xfrm>
          <a:prstGeom prst="rect">
            <a:avLst/>
          </a:prstGeom>
          <a:ln w="508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001963" y="784225"/>
            <a:ext cx="3506787" cy="1244600"/>
          </a:xfrm>
          <a:prstGeom prst="rect">
            <a:avLst/>
          </a:prstGeom>
          <a:solidFill>
            <a:srgbClr val="FF5008"/>
          </a:solidFill>
          <a:ln w="508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957513" y="4684713"/>
            <a:ext cx="3535362" cy="38100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001963" y="2460625"/>
            <a:ext cx="3506787" cy="869950"/>
          </a:xfrm>
          <a:prstGeom prst="rect">
            <a:avLst/>
          </a:prstGeom>
          <a:solidFill>
            <a:srgbClr val="FF5008"/>
          </a:solidFill>
          <a:ln w="508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81000" y="2632075"/>
            <a:ext cx="209391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Manufacturer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7040563" y="2701925"/>
            <a:ext cx="1552575" cy="1549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Critical</a:t>
            </a:r>
          </a:p>
          <a:p>
            <a:pPr algn="ctr"/>
            <a:r>
              <a:rPr lang="en-US" b="1">
                <a:latin typeface="Palatino" pitchFamily="64" charset="0"/>
              </a:rPr>
              <a:t>HCW</a:t>
            </a:r>
          </a:p>
          <a:p>
            <a:pPr algn="ctr"/>
            <a:r>
              <a:rPr lang="en-US" b="1">
                <a:latin typeface="Palatino" pitchFamily="64" charset="0"/>
              </a:rPr>
              <a:t>&amp;</a:t>
            </a:r>
          </a:p>
          <a:p>
            <a:pPr algn="ctr"/>
            <a:r>
              <a:rPr lang="en-US" b="1">
                <a:latin typeface="Palatino" pitchFamily="64" charset="0"/>
              </a:rPr>
              <a:t>Purchaser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2119313" y="200025"/>
            <a:ext cx="5516562" cy="6413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6530975" y="2441575"/>
            <a:ext cx="690563" cy="947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489" y="596"/>
              </a:cxn>
              <a:cxn ang="0">
                <a:pos x="0" y="0"/>
              </a:cxn>
            </a:cxnLst>
            <a:rect l="0" t="0" r="r" b="b"/>
            <a:pathLst>
              <a:path w="490" h="597">
                <a:moveTo>
                  <a:pt x="0" y="0"/>
                </a:moveTo>
                <a:lnTo>
                  <a:pt x="0" y="576"/>
                </a:lnTo>
                <a:lnTo>
                  <a:pt x="489" y="596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Freeform 12"/>
          <p:cNvSpPr>
            <a:spLocks/>
          </p:cNvSpPr>
          <p:nvPr/>
        </p:nvSpPr>
        <p:spPr bwMode="auto">
          <a:xfrm>
            <a:off x="2449513" y="779463"/>
            <a:ext cx="479425" cy="4344987"/>
          </a:xfrm>
          <a:custGeom>
            <a:avLst/>
            <a:gdLst/>
            <a:ahLst/>
            <a:cxnLst>
              <a:cxn ang="0">
                <a:pos x="339" y="0"/>
              </a:cxn>
              <a:cxn ang="0">
                <a:pos x="0" y="1324"/>
              </a:cxn>
              <a:cxn ang="0">
                <a:pos x="339" y="2736"/>
              </a:cxn>
              <a:cxn ang="0">
                <a:pos x="339" y="0"/>
              </a:cxn>
            </a:cxnLst>
            <a:rect l="0" t="0" r="r" b="b"/>
            <a:pathLst>
              <a:path w="340" h="2737">
                <a:moveTo>
                  <a:pt x="339" y="0"/>
                </a:moveTo>
                <a:lnTo>
                  <a:pt x="0" y="1324"/>
                </a:lnTo>
                <a:lnTo>
                  <a:pt x="339" y="2736"/>
                </a:lnTo>
                <a:lnTo>
                  <a:pt x="339" y="0"/>
                </a:lnTo>
              </a:path>
            </a:pathLst>
          </a:custGeom>
          <a:solidFill>
            <a:srgbClr val="FAFD00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title"/>
          </p:nvPr>
        </p:nvSpPr>
        <p:spPr>
          <a:xfrm>
            <a:off x="569913" y="49213"/>
            <a:ext cx="8005762" cy="698500"/>
          </a:xfrm>
          <a:noFill/>
          <a:ln/>
        </p:spPr>
        <p:txBody>
          <a:bodyPr lIns="90487" tIns="44450" rIns="90487" bIns="44450" anchor="t">
            <a:spAutoFit/>
          </a:bodyPr>
          <a:lstStyle/>
          <a:p>
            <a:r>
              <a:rPr lang="en-US" sz="40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User-Based Design Process</a:t>
            </a:r>
          </a:p>
        </p:txBody>
      </p:sp>
      <p:sp>
        <p:nvSpPr>
          <p:cNvPr id="53262" name="Freeform 14"/>
          <p:cNvSpPr>
            <a:spLocks/>
          </p:cNvSpPr>
          <p:nvPr/>
        </p:nvSpPr>
        <p:spPr bwMode="auto">
          <a:xfrm>
            <a:off x="6530975" y="758825"/>
            <a:ext cx="696913" cy="264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18"/>
              </a:cxn>
              <a:cxn ang="0">
                <a:pos x="493" y="1668"/>
              </a:cxn>
              <a:cxn ang="0">
                <a:pos x="0" y="0"/>
              </a:cxn>
            </a:cxnLst>
            <a:rect l="0" t="0" r="r" b="b"/>
            <a:pathLst>
              <a:path w="494" h="1669">
                <a:moveTo>
                  <a:pt x="0" y="0"/>
                </a:moveTo>
                <a:lnTo>
                  <a:pt x="0" y="818"/>
                </a:lnTo>
                <a:lnTo>
                  <a:pt x="493" y="1668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Freeform 15"/>
          <p:cNvSpPr>
            <a:spLocks/>
          </p:cNvSpPr>
          <p:nvPr/>
        </p:nvSpPr>
        <p:spPr bwMode="auto">
          <a:xfrm>
            <a:off x="6534150" y="3387725"/>
            <a:ext cx="693738" cy="84455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0" y="531"/>
              </a:cxn>
              <a:cxn ang="0">
                <a:pos x="490" y="0"/>
              </a:cxn>
              <a:cxn ang="0">
                <a:pos x="0" y="240"/>
              </a:cxn>
              <a:cxn ang="0">
                <a:pos x="0" y="332"/>
              </a:cxn>
            </a:cxnLst>
            <a:rect l="0" t="0" r="r" b="b"/>
            <a:pathLst>
              <a:path w="491" h="532">
                <a:moveTo>
                  <a:pt x="0" y="332"/>
                </a:moveTo>
                <a:lnTo>
                  <a:pt x="0" y="531"/>
                </a:lnTo>
                <a:lnTo>
                  <a:pt x="490" y="0"/>
                </a:lnTo>
                <a:lnTo>
                  <a:pt x="0" y="240"/>
                </a:lnTo>
                <a:lnTo>
                  <a:pt x="0" y="332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34150" y="3378200"/>
            <a:ext cx="712788" cy="3052763"/>
          </a:xfrm>
          <a:custGeom>
            <a:avLst/>
            <a:gdLst/>
            <a:ahLst/>
            <a:cxnLst>
              <a:cxn ang="0">
                <a:pos x="0" y="797"/>
              </a:cxn>
              <a:cxn ang="0">
                <a:pos x="0" y="1922"/>
              </a:cxn>
              <a:cxn ang="0">
                <a:pos x="504" y="0"/>
              </a:cxn>
              <a:cxn ang="0">
                <a:pos x="0" y="797"/>
              </a:cxn>
            </a:cxnLst>
            <a:rect l="0" t="0" r="r" b="b"/>
            <a:pathLst>
              <a:path w="505" h="1923">
                <a:moveTo>
                  <a:pt x="0" y="797"/>
                </a:moveTo>
                <a:lnTo>
                  <a:pt x="0" y="1922"/>
                </a:lnTo>
                <a:lnTo>
                  <a:pt x="504" y="0"/>
                </a:lnTo>
                <a:lnTo>
                  <a:pt x="0" y="797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3001963" y="5541963"/>
            <a:ext cx="3482975" cy="387350"/>
          </a:xfrm>
          <a:prstGeom prst="rect">
            <a:avLst/>
          </a:prstGeom>
          <a:solidFill>
            <a:srgbClr val="FC0128"/>
          </a:solidFill>
          <a:ln w="762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3013075" y="3814763"/>
            <a:ext cx="3482975" cy="36830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2895600" y="741363"/>
            <a:ext cx="3886200" cy="565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Need finding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Concept development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Ideation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Prototyping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In-house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Iteration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Hand Production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Market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Manufacturing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Marketing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Selection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Extensive Pilot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Use and purchasing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2949575" y="4670425"/>
            <a:ext cx="0" cy="40005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4438650" y="6583363"/>
            <a:ext cx="3016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Lucida Bright" pitchFamily="64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543800" cy="3492500"/>
          </a:xfrm>
          <a:noFill/>
          <a:ln/>
        </p:spPr>
        <p:txBody>
          <a:bodyPr lIns="90487" tIns="44450" rIns="90487" bIns="44450"/>
          <a:lstStyle/>
          <a:p>
            <a:r>
              <a:rPr lang="en-US">
                <a:solidFill>
                  <a:schemeClr val="bg1"/>
                </a:solidFill>
              </a:rPr>
              <a:t>Tap their expertise</a:t>
            </a:r>
          </a:p>
          <a:p>
            <a:r>
              <a:rPr lang="en-US">
                <a:solidFill>
                  <a:schemeClr val="bg1"/>
                </a:solidFill>
              </a:rPr>
              <a:t>Assure that product’s are user-friendly and truly effective</a:t>
            </a:r>
          </a:p>
          <a:p>
            <a:r>
              <a:rPr lang="en-US">
                <a:solidFill>
                  <a:schemeClr val="bg1"/>
                </a:solidFill>
              </a:rPr>
              <a:t>Develop systems that improve compliance</a:t>
            </a:r>
          </a:p>
          <a:p>
            <a:r>
              <a:rPr lang="en-US">
                <a:solidFill>
                  <a:schemeClr val="bg1"/>
                </a:solidFill>
              </a:rPr>
              <a:t>Improve patient care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143000" y="357188"/>
            <a:ext cx="6781800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Why Involve Health Care Workers in All Phases of Control Technology Development?</a:t>
            </a:r>
            <a:endParaRPr lang="en-US" sz="3600" b="1">
              <a:solidFill>
                <a:srgbClr val="FFEA1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6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2"/>
          <p:cNvSpPr>
            <a:spLocks noChangeArrowheads="1"/>
          </p:cNvSpPr>
          <p:nvPr/>
        </p:nvSpPr>
        <p:spPr bwMode="auto">
          <a:xfrm>
            <a:off x="838200" y="1676400"/>
            <a:ext cx="4876800" cy="449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3352800" y="1676400"/>
            <a:ext cx="4800600" cy="44958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  <a:latin typeface="Times New Roman" pitchFamily="6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295400" y="3000375"/>
            <a:ext cx="1828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SAFETY AND HEALTH</a:t>
            </a:r>
            <a:endParaRPr lang="en-US" sz="2800" b="1">
              <a:solidFill>
                <a:srgbClr val="FFEA1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6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791200" y="2527300"/>
            <a:ext cx="1905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HEALTH CARE WORKER SAFETY AND HEALTH</a:t>
            </a:r>
            <a:endParaRPr lang="en-US" sz="2800" b="1">
              <a:solidFill>
                <a:srgbClr val="FFEA1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64" charset="0"/>
            </a:endParaRP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4191000" y="2209800"/>
            <a:ext cx="1295400" cy="838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962400" y="2438400"/>
            <a:ext cx="1676400" cy="1066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733800" y="2743200"/>
            <a:ext cx="1981200" cy="1219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581400" y="2971800"/>
            <a:ext cx="2133600" cy="1295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505200" y="3276600"/>
            <a:ext cx="2133600" cy="1295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429000" y="3581400"/>
            <a:ext cx="2057400" cy="1219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352800" y="3962400"/>
            <a:ext cx="1981200" cy="1143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429000" y="4419600"/>
            <a:ext cx="1676400" cy="990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657600" y="5029200"/>
            <a:ext cx="1143000" cy="685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4419600" y="2057400"/>
            <a:ext cx="762000" cy="457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609600" y="284163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Interrelationship Between Patient and Healthcare Worker Health and Safety</a:t>
            </a:r>
            <a:r>
              <a:rPr lang="en-US" sz="28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TDICT’s Research Methods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838200" y="1219200"/>
            <a:ext cx="72390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FF00FF"/>
                </a:solidFill>
              </a:rPr>
              <a:t>Frontline user mentoring of IH and PD interns</a:t>
            </a:r>
            <a:endParaRPr lang="en-US" sz="28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Joint Brainstorming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Observations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Work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Data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Product evaluation and testing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Failure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Focus groups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/>
              <a:t>Broad Validation of Instruments developed</a:t>
            </a:r>
            <a:endParaRPr 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scenariopi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8975"/>
            <a:ext cx="8229600" cy="548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scenariopi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76275"/>
            <a:ext cx="8229600" cy="5503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scenariopi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5175"/>
            <a:ext cx="8229600" cy="532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Outcomes Include: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153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Criteria for safety feature of sharps devices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Performance standards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Systematic simulation methods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Task analysis instrument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Systematic user-based methods for evaluation, selection, and implementation of safer medical devices 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Training programs for clinicians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Trigger video for systematic assessment of kits and trays for appropriate safety devices</a:t>
            </a:r>
          </a:p>
          <a:p>
            <a:pPr marL="609600" indent="-609600">
              <a:lnSpc>
                <a:spcPct val="90000"/>
              </a:lnSpc>
              <a:buFont typeface="Times" pitchFamily="6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Train the Trainer manual for PAHO on systematic user involvement in evaluation and selection of safer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Outcomes Include: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200">
                <a:solidFill>
                  <a:schemeClr val="bg1"/>
                </a:solidFill>
              </a:rPr>
              <a:t>Design Evaluation Course for HCWs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2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200">
                <a:solidFill>
                  <a:schemeClr val="bg1"/>
                </a:solidFill>
              </a:rPr>
              <a:t>Participation in Product Design Program, Stanford School of Engineering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1066800"/>
            <a:ext cx="79248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This is the first description of personal protective equipment (PPE) to prevent or mitigate occupational disease or injury.</a:t>
            </a:r>
          </a:p>
          <a:p>
            <a:endParaRPr lang="en-US" sz="3200" b="1"/>
          </a:p>
          <a:p>
            <a:r>
              <a:rPr lang="en-US" sz="3200" b="1"/>
              <a:t>PPE is the lowest priority in the </a:t>
            </a:r>
            <a:r>
              <a:rPr lang="en-US" sz="3200" b="1">
                <a:solidFill>
                  <a:srgbClr val="FFFF00"/>
                </a:solidFill>
              </a:rPr>
              <a:t>Hierarchy of Controls.</a:t>
            </a:r>
            <a:endParaRPr lang="en-US" sz="3200" b="1"/>
          </a:p>
          <a:p>
            <a:endParaRPr lang="en-US" sz="3200" b="1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848600" cy="762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Development of Safety Feature Criteria Evaluation Forms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4800600"/>
          </a:xfrm>
        </p:spPr>
        <p:txBody>
          <a:bodyPr/>
          <a:lstStyle/>
          <a:p>
            <a:r>
              <a:rPr lang="en-US" sz="2100">
                <a:solidFill>
                  <a:schemeClr val="bg1"/>
                </a:solidFill>
              </a:rPr>
              <a:t>Review of data on needlestick injuries</a:t>
            </a:r>
          </a:p>
          <a:p>
            <a:r>
              <a:rPr lang="en-US" sz="2100">
                <a:solidFill>
                  <a:schemeClr val="bg1"/>
                </a:solidFill>
              </a:rPr>
              <a:t>HCWs appraisal of devices currently in use and their recommendations to decrease risk (focus groups, interviews)</a:t>
            </a:r>
          </a:p>
          <a:p>
            <a:r>
              <a:rPr lang="en-US" sz="2100">
                <a:solidFill>
                  <a:schemeClr val="bg1"/>
                </a:solidFill>
              </a:rPr>
              <a:t>Observational studies on how devices are used</a:t>
            </a:r>
          </a:p>
          <a:p>
            <a:r>
              <a:rPr lang="en-US" sz="2100">
                <a:solidFill>
                  <a:schemeClr val="bg1"/>
                </a:solidFill>
              </a:rPr>
              <a:t>Failure analysis of devices</a:t>
            </a:r>
          </a:p>
          <a:p>
            <a:r>
              <a:rPr lang="en-US" sz="2100">
                <a:solidFill>
                  <a:schemeClr val="bg1"/>
                </a:solidFill>
              </a:rPr>
              <a:t>Simulation studies of devices with safety features</a:t>
            </a:r>
          </a:p>
          <a:p>
            <a:r>
              <a:rPr lang="en-US" sz="2100">
                <a:solidFill>
                  <a:schemeClr val="bg1"/>
                </a:solidFill>
              </a:rPr>
              <a:t>Joint brainstorming sessions with HCWs, product designers, industrial hygienists</a:t>
            </a:r>
          </a:p>
          <a:p>
            <a:r>
              <a:rPr lang="en-US" sz="2100">
                <a:solidFill>
                  <a:schemeClr val="bg1"/>
                </a:solidFill>
              </a:rPr>
              <a:t>Multi-center HCW testing, in simulated settings, of safety evaluation forms</a:t>
            </a:r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8077200" cy="33528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Two Examples of Safety Feature Criteria Evaluation  Forms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(</a:t>
            </a:r>
            <a:r>
              <a:rPr lang="en-US" sz="2700" b="1">
                <a:solidFill>
                  <a:srgbClr val="FFFF00"/>
                </a:solidFill>
              </a:rPr>
              <a:t>safety device forms exist for 12 categories of devices and protective equipment)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riteria"/>
          <p:cNvPicPr>
            <a:picLocks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33600" y="304800"/>
            <a:ext cx="4833938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criteria"/>
          <p:cNvPicPr>
            <a:picLocks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16138" y="228600"/>
            <a:ext cx="4910137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2527300" y="685800"/>
            <a:ext cx="9779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P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S</a:t>
            </a:r>
          </a:p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T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200400" y="685800"/>
            <a:ext cx="33528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assive</a:t>
            </a:r>
          </a:p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asy</a:t>
            </a:r>
          </a:p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imple</a:t>
            </a:r>
          </a:p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hroughout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Safety Feature Evaluation Forms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r>
              <a:rPr lang="en-US" sz="2300">
                <a:solidFill>
                  <a:schemeClr val="bg1"/>
                </a:solidFill>
              </a:rPr>
              <a:t>Tool for healthcare worker evaluation and selection of design</a:t>
            </a:r>
          </a:p>
          <a:p>
            <a:r>
              <a:rPr lang="en-US" sz="2300">
                <a:solidFill>
                  <a:schemeClr val="bg1"/>
                </a:solidFill>
              </a:rPr>
              <a:t>Included in the OSHA 2001 compliance document for the Blood Borne Pathogen Standard</a:t>
            </a:r>
          </a:p>
          <a:p>
            <a:r>
              <a:rPr lang="en-US" sz="2300">
                <a:solidFill>
                  <a:schemeClr val="bg1"/>
                </a:solidFill>
              </a:rPr>
              <a:t>Included in the British And Scottish NHS’s BBP websites</a:t>
            </a:r>
          </a:p>
          <a:p>
            <a:r>
              <a:rPr lang="en-US" sz="2300">
                <a:solidFill>
                  <a:schemeClr val="bg1"/>
                </a:solidFill>
              </a:rPr>
              <a:t>Included in the EU Directive on safer devices</a:t>
            </a:r>
          </a:p>
          <a:p>
            <a:r>
              <a:rPr lang="en-US" sz="2300">
                <a:solidFill>
                  <a:schemeClr val="bg1"/>
                </a:solidFill>
              </a:rPr>
              <a:t>Included in the WHO manual for prevention of occupational exposure to blood</a:t>
            </a:r>
          </a:p>
          <a:p>
            <a:r>
              <a:rPr lang="en-US" sz="2300">
                <a:solidFill>
                  <a:schemeClr val="bg1"/>
                </a:solidFill>
              </a:rPr>
              <a:t>Included in the forthcoming PAHO TTT manual</a:t>
            </a:r>
          </a:p>
          <a:p>
            <a:r>
              <a:rPr lang="en-US" sz="2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Facto INDUSTRY BENCHMARKS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7772400" cy="1143000"/>
          </a:xfrm>
        </p:spPr>
        <p:txBody>
          <a:bodyPr/>
          <a:lstStyle/>
          <a:p>
            <a:r>
              <a:rPr lang="en-US" sz="43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Facto INDUSTRY BENCHMARKS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743200"/>
            <a:ext cx="6553200" cy="31242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Provides a powerful means of promoting frontline HCWs voices into need finding, design, manufacturing, and selection of safe medical devices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“Design Evaluation”Course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r>
              <a:rPr lang="en-US" sz="3100" b="1">
                <a:solidFill>
                  <a:srgbClr val="FFFFFF"/>
                </a:solidFill>
              </a:rPr>
              <a:t>10 front line health care workers per course</a:t>
            </a:r>
          </a:p>
          <a:p>
            <a:r>
              <a:rPr lang="en-US" sz="3100" b="1">
                <a:solidFill>
                  <a:srgbClr val="FFFFFF"/>
                </a:solidFill>
              </a:rPr>
              <a:t>Faculty included TDICT Product Designers, Industrial Hygienists, and Nursing consultants</a:t>
            </a:r>
          </a:p>
          <a:p>
            <a:r>
              <a:rPr lang="en-US" sz="3100" b="1">
                <a:solidFill>
                  <a:srgbClr val="FFFFFF"/>
                </a:solidFill>
              </a:rPr>
              <a:t>24 hours in 8 hour sessions over 3 weeks</a:t>
            </a:r>
          </a:p>
          <a:p>
            <a:r>
              <a:rPr lang="en-US" sz="3100" b="1">
                <a:solidFill>
                  <a:srgbClr val="FFFFFF"/>
                </a:solidFill>
              </a:rPr>
              <a:t>Continuing education credits given</a:t>
            </a:r>
            <a:endParaRPr lang="en-US" sz="25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15200" cy="838200"/>
          </a:xfrm>
        </p:spPr>
        <p:txBody>
          <a:bodyPr/>
          <a:lstStyle/>
          <a:p>
            <a:r>
              <a:rPr lang="en-US" sz="3300" b="1">
                <a:solidFill>
                  <a:srgbClr val="FFFF00"/>
                </a:solidFill>
              </a:rPr>
              <a:t>Design Evaluation Course</a:t>
            </a:r>
            <a:r>
              <a:rPr lang="en-US" sz="4300" b="1">
                <a:solidFill>
                  <a:srgbClr val="FFFF00"/>
                </a:solidFill>
              </a:rPr>
              <a:t> </a:t>
            </a:r>
            <a:r>
              <a:rPr lang="en-US" sz="2200">
                <a:solidFill>
                  <a:srgbClr val="FFFF00"/>
                </a:solidFill>
              </a:rPr>
              <a:t>cont.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43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FFFF"/>
                </a:solidFill>
              </a:rPr>
              <a:t>A 250 page text </a:t>
            </a:r>
            <a:r>
              <a:rPr lang="en-US" sz="2400" b="1">
                <a:solidFill>
                  <a:srgbClr val="FFFFFF"/>
                </a:solidFill>
                <a:latin typeface="ヒラギノ角ゴ Pro W3" pitchFamily="64" charset="-128"/>
              </a:rPr>
              <a:t/>
            </a:r>
            <a:r>
              <a:rPr lang="en-US" sz="2400" b="1">
                <a:solidFill>
                  <a:srgbClr val="FFFFFF"/>
                </a:solidFill>
              </a:rPr>
              <a:t> developed -introduction to the fields of Industrial Hygiene, Product Design ,Epi,CQI,and advanced Infection Control 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FFFF"/>
                </a:solidFill>
              </a:rPr>
              <a:t>Guest speakers supplemented the text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FFFF"/>
                </a:solidFill>
              </a:rPr>
              <a:t> Class time included extensive creative problem solving, guided product testing, and discussion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0FF"/>
                </a:solidFill>
              </a:rPr>
              <a:t>“take to work”</a:t>
            </a:r>
            <a:r>
              <a:rPr lang="en-US" sz="2400" b="1">
                <a:solidFill>
                  <a:srgbClr val="FFFFFF"/>
                </a:solidFill>
              </a:rPr>
              <a:t> assignments were given after sessions 2 and 3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8062913" y="3584575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scenariopic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98500"/>
            <a:ext cx="8229600" cy="546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524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Hierarchy of Controls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1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Basic framework for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preventing occupational injury and disease)</a:t>
            </a:r>
            <a:br>
              <a:rPr lang="en-US" sz="35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Elimination 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 Substitution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Engineering controls</a:t>
            </a:r>
            <a:endParaRPr lang="en-US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Administrative controls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Personal protective equipment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scenariopic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1038"/>
            <a:ext cx="8229600" cy="549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“Design Evaluation” Course </a:t>
            </a:r>
            <a:r>
              <a:rPr lang="en-US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Success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819400"/>
            <a:ext cx="7848600" cy="3352800"/>
          </a:xfrm>
        </p:spPr>
        <p:txBody>
          <a:bodyPr/>
          <a:lstStyle/>
          <a:p>
            <a:r>
              <a:rPr lang="en-US" sz="3100" b="1">
                <a:solidFill>
                  <a:schemeClr val="bg1"/>
                </a:solidFill>
              </a:rPr>
              <a:t>“The course is so valuable. Without it I would never have been able to explain to you what’s wrong with this piece of equipment.”</a:t>
            </a:r>
          </a:p>
          <a:p>
            <a:pPr algn="r"/>
            <a:r>
              <a:rPr lang="en-US" sz="3100" b="1">
                <a:solidFill>
                  <a:schemeClr val="bg1"/>
                </a:solidFill>
              </a:rPr>
              <a:t>Mary Magee, RN</a:t>
            </a:r>
          </a:p>
          <a:p>
            <a:pPr algn="r"/>
            <a:r>
              <a:rPr lang="en-US" sz="3100" b="1">
                <a:solidFill>
                  <a:schemeClr val="bg1"/>
                </a:solidFill>
              </a:rPr>
              <a:t>Labor &amp; Delivery, SFGH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self designated</a:t>
            </a:r>
            <a:br>
              <a:rPr lang="en-US">
                <a:solidFill>
                  <a:srgbClr val="FFFF00"/>
                </a:solidFill>
              </a:rPr>
            </a:b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352800"/>
            <a:ext cx="6400800" cy="1752600"/>
          </a:xfrm>
        </p:spPr>
        <p:txBody>
          <a:bodyPr/>
          <a:lstStyle/>
          <a:p>
            <a:r>
              <a:rPr lang="en-US" sz="7700">
                <a:solidFill>
                  <a:srgbClr val="FFFF00"/>
                </a:solidFill>
              </a:rPr>
              <a:t>NASTYS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066800" y="609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066800" y="685800"/>
            <a:ext cx="57435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900" b="1">
                <a:solidFill>
                  <a:srgbClr val="FFFF00"/>
                </a:solidFill>
              </a:rPr>
              <a:t>N</a:t>
            </a:r>
            <a:r>
              <a:rPr lang="en-US" sz="4100"/>
              <a:t>urses</a:t>
            </a:r>
          </a:p>
          <a:p>
            <a:r>
              <a:rPr lang="en-US" sz="5900" b="1">
                <a:solidFill>
                  <a:srgbClr val="FFFF00"/>
                </a:solidFill>
              </a:rPr>
              <a:t>A</a:t>
            </a:r>
            <a:r>
              <a:rPr lang="en-US" sz="4100"/>
              <a:t>gainst</a:t>
            </a:r>
          </a:p>
          <a:p>
            <a:r>
              <a:rPr lang="en-US" sz="5900" b="1">
                <a:solidFill>
                  <a:srgbClr val="FFFF00"/>
                </a:solidFill>
              </a:rPr>
              <a:t>S</a:t>
            </a:r>
            <a:r>
              <a:rPr lang="en-US" sz="4100"/>
              <a:t>tupid </a:t>
            </a:r>
          </a:p>
          <a:p>
            <a:r>
              <a:rPr lang="en-US" sz="5900" b="1">
                <a:solidFill>
                  <a:srgbClr val="FFFF00"/>
                </a:solidFill>
              </a:rPr>
              <a:t>T</a:t>
            </a:r>
            <a:r>
              <a:rPr lang="en-US" sz="4100"/>
              <a:t>echnology</a:t>
            </a:r>
          </a:p>
          <a:p>
            <a:r>
              <a:rPr lang="en-US" sz="5900" b="1">
                <a:solidFill>
                  <a:srgbClr val="FFFF00"/>
                </a:solidFill>
              </a:rPr>
              <a:t>Y</a:t>
            </a:r>
            <a:r>
              <a:rPr lang="en-US" sz="4100"/>
              <a:t>es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286000" y="8382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2700" b="1">
                <a:solidFill>
                  <a:srgbClr val="FFFF00"/>
                </a:solidFill>
              </a:rPr>
              <a:t>The NASTYs are a group of nurses who have taken the TDICT design evaluation course and have gone on to be leaders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696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In user based device evaluation</a:t>
            </a: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In interacting with the medical device industry to promote better devices</a:t>
            </a: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In research for better designs in healthcare</a:t>
            </a: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 In their own institutions for systematic device evaluation and selection</a:t>
            </a: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In their national unions and professional organizations</a:t>
            </a: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In the legislative arena for passage of the BBP standard legislation</a:t>
            </a: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chemeClr val="bg1"/>
                </a:solidFill>
              </a:rPr>
              <a:t>In</a:t>
            </a:r>
            <a:r>
              <a:rPr lang="en-US" sz="2600">
                <a:solidFill>
                  <a:schemeClr val="bg1"/>
                </a:solidFill>
                <a:latin typeface="ヒラギノ角ゴ Pro W3" pitchFamily="64" charset="-128"/>
              </a:rPr>
              <a:t> p</a:t>
            </a:r>
            <a:r>
              <a:rPr lang="en-US" sz="2600">
                <a:solidFill>
                  <a:schemeClr val="bg1"/>
                </a:solidFill>
              </a:rPr>
              <a:t>romoting international solidarity with HCWs in developing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scenariopic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28663"/>
            <a:ext cx="822960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4100" b="1">
                <a:solidFill>
                  <a:srgbClr val="FFFF00"/>
                </a:solidFill>
              </a:rPr>
              <a:t>Impact of NASTYs on TDICT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chemeClr val="bg1"/>
                </a:solidFill>
              </a:rPr>
              <a:t>ongoing collaboration with the TDICT Project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endParaRPr lang="en-US" sz="2000"/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chemeClr val="bg1"/>
                </a:solidFill>
              </a:rPr>
              <a:t>have given direction to our user based research efforts and training programs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endParaRPr lang="en-US" sz="2000">
              <a:solidFill>
                <a:schemeClr val="bg1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chemeClr val="bg1"/>
                </a:solidFill>
              </a:rPr>
              <a:t>have mentored and nurtured  TDICT IH and PD interns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endParaRPr lang="en-US" sz="2000">
              <a:solidFill>
                <a:schemeClr val="bg1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chemeClr val="bg1"/>
                </a:solidFill>
              </a:rPr>
              <a:t>have been key participants in the TDICT collaboration with the Stanford School of Engineering Product Design Program as guest lecturers and  mentors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>
              <a:solidFill>
                <a:schemeClr val="bg1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900">
              <a:solidFill>
                <a:schemeClr val="bg1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700">
                <a:solidFill>
                  <a:schemeClr val="bg1"/>
                </a:solidFill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endParaRPr lang="en-US" sz="1700">
              <a:solidFill>
                <a:schemeClr val="bg1"/>
              </a:solidFill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endParaRPr lang="en-US" sz="1700"/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</p:spPr>
        <p:txBody>
          <a:bodyPr/>
          <a:lstStyle/>
          <a:p>
            <a:r>
              <a:rPr lang="en-US" sz="3600" b="1">
                <a:solidFill>
                  <a:srgbClr val="FFFF00"/>
                </a:solidFill>
              </a:rPr>
              <a:t>TDICT 12 year collaboration with the Product Design Program, Stanford School of Engineering</a:t>
            </a:r>
            <a:endParaRPr lang="en-US" sz="3900" b="1">
              <a:solidFill>
                <a:srgbClr val="FFFF00"/>
              </a:solidFill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295400" y="3048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848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Lectured regularly on healthcare and design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Co-taught, for 10 years required course in need finding- “learning to walk in another”s moccasins”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Approximately 45-50 graduate  and senior students took the course annually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chemeClr val="bg1"/>
                </a:solidFill>
              </a:rPr>
              <a:t>All students were required to do a one month mentorship with a frontline healthcare worker recruited by TDICT</a:t>
            </a:r>
          </a:p>
          <a:p>
            <a:pPr>
              <a:lnSpc>
                <a:spcPct val="90000"/>
              </a:lnSpc>
            </a:pPr>
            <a:endParaRPr lang="en-US" sz="1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9144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Collaboration </a:t>
            </a:r>
            <a:r>
              <a:rPr lang="en-US" sz="2600" b="1">
                <a:solidFill>
                  <a:srgbClr val="FFFF00"/>
                </a:solidFill>
              </a:rPr>
              <a:t>cont.</a:t>
            </a:r>
            <a:r>
              <a:rPr lang="en-US"/>
              <a:t>.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All the students received a 4 hour tour of San Francisco General Hospital  focusing on worker health and safety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Guest lecturers included hospital management, labor health and safety representative, NASTYs, and other frontline HCWS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Progress reviewed regularly for each team during class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TDICT staff and NASTYs available for consultation as needed outside of class time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Each team was required to do an extensive report on design needs of their field placement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Report was reviewed by the mentor(s)</a:t>
            </a:r>
          </a:p>
          <a:p>
            <a:pPr>
              <a:lnSpc>
                <a:spcPct val="90000"/>
              </a:lnSpc>
            </a:pPr>
            <a:r>
              <a:rPr lang="en-US" sz="2100">
                <a:solidFill>
                  <a:schemeClr val="bg1"/>
                </a:solidFill>
              </a:rPr>
              <a:t>Report presented to class, faculty and invited representatives of labor and management</a:t>
            </a:r>
          </a:p>
          <a:p>
            <a:pPr>
              <a:lnSpc>
                <a:spcPct val="90000"/>
              </a:lnSpc>
            </a:pPr>
            <a:endParaRPr lang="en-US" sz="21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Impact of this Collaboration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More than 400 students were mentored by healthcare workers on their needs for a better working environment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Very busy frontline HCWs regularly and enthusiastically volunteered to be mentors </a:t>
            </a:r>
            <a:r>
              <a:rPr lang="en-US" sz="2000" i="1">
                <a:solidFill>
                  <a:schemeClr val="bg1"/>
                </a:solidFill>
              </a:rPr>
              <a:t>-”only time somebody asks our opinion”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Some of the recommendations in the reports were  eventually implemented by the organizations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Many students elected to do their required design projects on needs identified during the mentorship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0"/>
            <a:ext cx="83058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                      </a:t>
            </a:r>
            <a:r>
              <a:rPr lang="en-US" sz="3600" b="1" u="sng">
                <a:solidFill>
                  <a:srgbClr val="FFFF00"/>
                </a:solidFill>
              </a:rPr>
              <a:t>Bloodborne Pathogens</a:t>
            </a:r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sz="2100" b="1"/>
              <a:t>That blood can transmit a wide variety of pathogens has </a:t>
            </a:r>
          </a:p>
          <a:p>
            <a:r>
              <a:rPr lang="en-US" sz="2100" b="1"/>
              <a:t>long been known.</a:t>
            </a:r>
          </a:p>
          <a:p>
            <a:endParaRPr lang="en-US" sz="2100" b="1"/>
          </a:p>
          <a:p>
            <a:r>
              <a:rPr lang="en-US" sz="2100" b="1"/>
              <a:t>Since 1920’s more than 30 bloodborne pathogens </a:t>
            </a:r>
          </a:p>
          <a:p>
            <a:r>
              <a:rPr lang="en-US" sz="2100" b="1"/>
              <a:t>causing occupationally acquired disease have been reported</a:t>
            </a:r>
          </a:p>
          <a:p>
            <a:r>
              <a:rPr lang="en-US" sz="2100" b="1"/>
              <a:t>  </a:t>
            </a:r>
          </a:p>
          <a:p>
            <a:r>
              <a:rPr lang="en-US" sz="2100" b="1"/>
              <a:t>Most occupational exposure are due to needlesticks or other </a:t>
            </a:r>
          </a:p>
          <a:p>
            <a:r>
              <a:rPr lang="en-US" sz="2100" b="1"/>
              <a:t>sharps injuries (NS/Sharps injuries).</a:t>
            </a:r>
          </a:p>
          <a:p>
            <a:endParaRPr lang="en-US" sz="2100" b="1"/>
          </a:p>
          <a:p>
            <a:r>
              <a:rPr lang="en-US" sz="2100" b="1"/>
              <a:t>NS/Sharps injuries are the most frequent occupational injury </a:t>
            </a:r>
          </a:p>
          <a:p>
            <a:r>
              <a:rPr lang="en-US" sz="2100" b="1"/>
              <a:t>In healthcare.</a:t>
            </a:r>
          </a:p>
          <a:p>
            <a:r>
              <a:rPr lang="en-US" sz="2100" b="1"/>
              <a:t>Mid 1990’s annual estimates: </a:t>
            </a:r>
          </a:p>
          <a:p>
            <a:r>
              <a:rPr lang="en-US" sz="2100" b="1"/>
              <a:t>        &gt;800,000 in US</a:t>
            </a:r>
          </a:p>
          <a:p>
            <a:r>
              <a:rPr lang="en-US" sz="2100" b="1"/>
              <a:t>        &gt;2,000,000 internationally</a:t>
            </a:r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Impact </a:t>
            </a:r>
            <a:r>
              <a:rPr lang="en-US" sz="2000" b="1">
                <a:solidFill>
                  <a:srgbClr val="FFFF00"/>
                </a:solidFill>
              </a:rPr>
              <a:t>cont</a:t>
            </a:r>
            <a:r>
              <a:rPr lang="en-US"/>
              <a:t>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Some of these design projects were collaborations with the mentors</a:t>
            </a:r>
          </a:p>
          <a:p>
            <a:r>
              <a:rPr lang="en-US" sz="2400">
                <a:solidFill>
                  <a:schemeClr val="bg1"/>
                </a:solidFill>
              </a:rPr>
              <a:t>The students gained respect for </a:t>
            </a:r>
            <a:r>
              <a:rPr lang="en-US" sz="2400">
                <a:solidFill>
                  <a:srgbClr val="FF00FF"/>
                </a:solidFill>
              </a:rPr>
              <a:t>true</a:t>
            </a:r>
            <a:r>
              <a:rPr lang="en-US" sz="2400">
                <a:solidFill>
                  <a:schemeClr val="bg1"/>
                </a:solidFill>
              </a:rPr>
              <a:t> user based design</a:t>
            </a:r>
          </a:p>
          <a:p>
            <a:r>
              <a:rPr lang="en-US" sz="2400">
                <a:solidFill>
                  <a:schemeClr val="bg1"/>
                </a:solidFill>
              </a:rPr>
              <a:t>The mentors gained a respect for their own expertise as well as an understanding of the value of user based design</a:t>
            </a:r>
          </a:p>
          <a:p>
            <a:r>
              <a:rPr lang="en-US" sz="2400">
                <a:solidFill>
                  <a:schemeClr val="bg1"/>
                </a:solidFill>
              </a:rPr>
              <a:t>TDICT was able to recruit interns and full time PD staff for our own project 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033463" y="430213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tx2"/>
                </a:solidFill>
              </a:rPr>
              <a:t> </a:t>
            </a:r>
          </a:p>
        </p:txBody>
      </p:sp>
      <p:sp useBgFill="1">
        <p:nvSpPr>
          <p:cNvPr id="111619" name="Rectangle 3"/>
          <p:cNvSpPr>
            <a:spLocks noChangeArrowheads="1"/>
          </p:cNvSpPr>
          <p:nvPr/>
        </p:nvSpPr>
        <p:spPr bwMode="auto">
          <a:xfrm>
            <a:off x="2955925" y="785813"/>
            <a:ext cx="3552825" cy="4000500"/>
          </a:xfrm>
          <a:prstGeom prst="rect">
            <a:avLst/>
          </a:prstGeom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11620" name="Rectangle 4"/>
          <p:cNvSpPr>
            <a:spLocks noChangeArrowheads="1"/>
          </p:cNvSpPr>
          <p:nvPr/>
        </p:nvSpPr>
        <p:spPr bwMode="auto">
          <a:xfrm>
            <a:off x="2951163" y="4672013"/>
            <a:ext cx="3554412" cy="1727200"/>
          </a:xfrm>
          <a:prstGeom prst="rect">
            <a:avLst/>
          </a:prstGeom>
          <a:ln w="508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3001963" y="784225"/>
            <a:ext cx="3506787" cy="1244600"/>
          </a:xfrm>
          <a:prstGeom prst="rect">
            <a:avLst/>
          </a:prstGeom>
          <a:solidFill>
            <a:srgbClr val="FF5008"/>
          </a:solidFill>
          <a:ln w="508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957513" y="4684713"/>
            <a:ext cx="3535362" cy="38100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001963" y="2460625"/>
            <a:ext cx="3506787" cy="869950"/>
          </a:xfrm>
          <a:prstGeom prst="rect">
            <a:avLst/>
          </a:prstGeom>
          <a:solidFill>
            <a:srgbClr val="FF5008"/>
          </a:solidFill>
          <a:ln w="508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381000" y="2632075"/>
            <a:ext cx="209391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Manufacturer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7040563" y="2701925"/>
            <a:ext cx="1552575" cy="1549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Critical</a:t>
            </a:r>
          </a:p>
          <a:p>
            <a:pPr algn="ctr"/>
            <a:r>
              <a:rPr lang="en-US" b="1">
                <a:latin typeface="Palatino" pitchFamily="64" charset="0"/>
              </a:rPr>
              <a:t>HCW</a:t>
            </a:r>
          </a:p>
          <a:p>
            <a:pPr algn="ctr"/>
            <a:r>
              <a:rPr lang="en-US" b="1">
                <a:latin typeface="Palatino" pitchFamily="64" charset="0"/>
              </a:rPr>
              <a:t>&amp;</a:t>
            </a:r>
          </a:p>
          <a:p>
            <a:pPr algn="ctr"/>
            <a:r>
              <a:rPr lang="en-US" b="1">
                <a:latin typeface="Palatino" pitchFamily="64" charset="0"/>
              </a:rPr>
              <a:t>Purchaser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2119313" y="200025"/>
            <a:ext cx="5516562" cy="6413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Freeform 11"/>
          <p:cNvSpPr>
            <a:spLocks/>
          </p:cNvSpPr>
          <p:nvPr/>
        </p:nvSpPr>
        <p:spPr bwMode="auto">
          <a:xfrm>
            <a:off x="6530975" y="2441575"/>
            <a:ext cx="690563" cy="947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489" y="596"/>
              </a:cxn>
              <a:cxn ang="0">
                <a:pos x="0" y="0"/>
              </a:cxn>
            </a:cxnLst>
            <a:rect l="0" t="0" r="r" b="b"/>
            <a:pathLst>
              <a:path w="490" h="597">
                <a:moveTo>
                  <a:pt x="0" y="0"/>
                </a:moveTo>
                <a:lnTo>
                  <a:pt x="0" y="576"/>
                </a:lnTo>
                <a:lnTo>
                  <a:pt x="489" y="596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8" name="Freeform 12"/>
          <p:cNvSpPr>
            <a:spLocks/>
          </p:cNvSpPr>
          <p:nvPr/>
        </p:nvSpPr>
        <p:spPr bwMode="auto">
          <a:xfrm>
            <a:off x="2449513" y="779463"/>
            <a:ext cx="479425" cy="4344987"/>
          </a:xfrm>
          <a:custGeom>
            <a:avLst/>
            <a:gdLst/>
            <a:ahLst/>
            <a:cxnLst>
              <a:cxn ang="0">
                <a:pos x="339" y="0"/>
              </a:cxn>
              <a:cxn ang="0">
                <a:pos x="0" y="1324"/>
              </a:cxn>
              <a:cxn ang="0">
                <a:pos x="339" y="2736"/>
              </a:cxn>
              <a:cxn ang="0">
                <a:pos x="339" y="0"/>
              </a:cxn>
            </a:cxnLst>
            <a:rect l="0" t="0" r="r" b="b"/>
            <a:pathLst>
              <a:path w="340" h="2737">
                <a:moveTo>
                  <a:pt x="339" y="0"/>
                </a:moveTo>
                <a:lnTo>
                  <a:pt x="0" y="1324"/>
                </a:lnTo>
                <a:lnTo>
                  <a:pt x="339" y="2736"/>
                </a:lnTo>
                <a:lnTo>
                  <a:pt x="339" y="0"/>
                </a:lnTo>
              </a:path>
            </a:pathLst>
          </a:custGeom>
          <a:solidFill>
            <a:srgbClr val="FAFD00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9" name="Rectangle 13"/>
          <p:cNvSpPr>
            <a:spLocks noGrp="1" noChangeArrowheads="1"/>
          </p:cNvSpPr>
          <p:nvPr>
            <p:ph type="title"/>
          </p:nvPr>
        </p:nvSpPr>
        <p:spPr>
          <a:xfrm>
            <a:off x="569913" y="49213"/>
            <a:ext cx="8005762" cy="698500"/>
          </a:xfrm>
          <a:noFill/>
          <a:ln/>
        </p:spPr>
        <p:txBody>
          <a:bodyPr lIns="90487" tIns="44450" rIns="90487" bIns="44450" anchor="t">
            <a:spAutoFit/>
          </a:bodyPr>
          <a:lstStyle/>
          <a:p>
            <a:r>
              <a:rPr lang="en-US" sz="40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User-Based Design Process</a:t>
            </a:r>
          </a:p>
        </p:txBody>
      </p:sp>
      <p:sp>
        <p:nvSpPr>
          <p:cNvPr id="111630" name="Freeform 14"/>
          <p:cNvSpPr>
            <a:spLocks/>
          </p:cNvSpPr>
          <p:nvPr/>
        </p:nvSpPr>
        <p:spPr bwMode="auto">
          <a:xfrm>
            <a:off x="6530975" y="758825"/>
            <a:ext cx="696913" cy="264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18"/>
              </a:cxn>
              <a:cxn ang="0">
                <a:pos x="493" y="1668"/>
              </a:cxn>
              <a:cxn ang="0">
                <a:pos x="0" y="0"/>
              </a:cxn>
            </a:cxnLst>
            <a:rect l="0" t="0" r="r" b="b"/>
            <a:pathLst>
              <a:path w="494" h="1669">
                <a:moveTo>
                  <a:pt x="0" y="0"/>
                </a:moveTo>
                <a:lnTo>
                  <a:pt x="0" y="818"/>
                </a:lnTo>
                <a:lnTo>
                  <a:pt x="493" y="1668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1" name="Freeform 15"/>
          <p:cNvSpPr>
            <a:spLocks/>
          </p:cNvSpPr>
          <p:nvPr/>
        </p:nvSpPr>
        <p:spPr bwMode="auto">
          <a:xfrm>
            <a:off x="6534150" y="3387725"/>
            <a:ext cx="693738" cy="84455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0" y="531"/>
              </a:cxn>
              <a:cxn ang="0">
                <a:pos x="490" y="0"/>
              </a:cxn>
              <a:cxn ang="0">
                <a:pos x="0" y="240"/>
              </a:cxn>
              <a:cxn ang="0">
                <a:pos x="0" y="332"/>
              </a:cxn>
            </a:cxnLst>
            <a:rect l="0" t="0" r="r" b="b"/>
            <a:pathLst>
              <a:path w="491" h="532">
                <a:moveTo>
                  <a:pt x="0" y="332"/>
                </a:moveTo>
                <a:lnTo>
                  <a:pt x="0" y="531"/>
                </a:lnTo>
                <a:lnTo>
                  <a:pt x="490" y="0"/>
                </a:lnTo>
                <a:lnTo>
                  <a:pt x="0" y="240"/>
                </a:lnTo>
                <a:lnTo>
                  <a:pt x="0" y="332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2" name="Freeform 16"/>
          <p:cNvSpPr>
            <a:spLocks/>
          </p:cNvSpPr>
          <p:nvPr/>
        </p:nvSpPr>
        <p:spPr bwMode="auto">
          <a:xfrm>
            <a:off x="6534150" y="3378200"/>
            <a:ext cx="712788" cy="3052763"/>
          </a:xfrm>
          <a:custGeom>
            <a:avLst/>
            <a:gdLst/>
            <a:ahLst/>
            <a:cxnLst>
              <a:cxn ang="0">
                <a:pos x="0" y="797"/>
              </a:cxn>
              <a:cxn ang="0">
                <a:pos x="0" y="1922"/>
              </a:cxn>
              <a:cxn ang="0">
                <a:pos x="504" y="0"/>
              </a:cxn>
              <a:cxn ang="0">
                <a:pos x="0" y="797"/>
              </a:cxn>
            </a:cxnLst>
            <a:rect l="0" t="0" r="r" b="b"/>
            <a:pathLst>
              <a:path w="505" h="1923">
                <a:moveTo>
                  <a:pt x="0" y="797"/>
                </a:moveTo>
                <a:lnTo>
                  <a:pt x="0" y="1922"/>
                </a:lnTo>
                <a:lnTo>
                  <a:pt x="504" y="0"/>
                </a:lnTo>
                <a:lnTo>
                  <a:pt x="0" y="797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3001963" y="5541963"/>
            <a:ext cx="3482975" cy="387350"/>
          </a:xfrm>
          <a:prstGeom prst="rect">
            <a:avLst/>
          </a:prstGeom>
          <a:solidFill>
            <a:srgbClr val="FC0128"/>
          </a:solidFill>
          <a:ln w="762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3013075" y="3814763"/>
            <a:ext cx="3482975" cy="36830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2895600" y="741363"/>
            <a:ext cx="3886200" cy="565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Need finding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Concept development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Ideation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Prototyping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In-house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Iteration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Hand Production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Market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Manufacturing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Marketing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Selection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Extensive Pilot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Use and purchasing</a:t>
            </a:r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2949575" y="4670425"/>
            <a:ext cx="0" cy="40005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4438650" y="6583363"/>
            <a:ext cx="3016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Lucida Bright" pitchFamily="64" charset="0"/>
              </a:rPr>
              <a:t>D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The Continuum of User Based Product Design for Patient and HCW Safety</a:t>
            </a:r>
            <a:endParaRPr lang="en-US" sz="400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True user- based design</a:t>
            </a:r>
          </a:p>
          <a:p>
            <a:r>
              <a:rPr lang="en-US">
                <a:solidFill>
                  <a:srgbClr val="FFFF00"/>
                </a:solidFill>
              </a:rPr>
              <a:t>Frontline user evaluation, selection, and implementation of safe design</a:t>
            </a:r>
          </a:p>
          <a:p>
            <a:r>
              <a:rPr lang="en-US">
                <a:solidFill>
                  <a:srgbClr val="FFFF00"/>
                </a:solidFill>
              </a:rPr>
              <a:t>Establishing work processes and work environments to support user based design shared governance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371600" y="685800"/>
            <a:ext cx="728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514600" y="1219200"/>
            <a:ext cx="44069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500" b="1">
                <a:solidFill>
                  <a:srgbClr val="FFFF00"/>
                </a:solidFill>
              </a:rPr>
              <a:t>Contact Information</a:t>
            </a:r>
          </a:p>
          <a:p>
            <a:endParaRPr lang="en-US" sz="3500" b="1">
              <a:solidFill>
                <a:srgbClr val="FFFF00"/>
              </a:solidFill>
            </a:endParaRPr>
          </a:p>
          <a:p>
            <a:r>
              <a:rPr lang="en-US" sz="2800" b="1">
                <a:solidFill>
                  <a:srgbClr val="FFFF00"/>
                </a:solidFill>
              </a:rPr>
              <a:t>June M. Fisher, MD</a:t>
            </a:r>
          </a:p>
          <a:p>
            <a:r>
              <a:rPr lang="en-US" sz="2800" b="1">
                <a:solidFill>
                  <a:srgbClr val="FFFF00"/>
                </a:solidFill>
              </a:rPr>
              <a:t>415-641-4163</a:t>
            </a:r>
          </a:p>
          <a:p>
            <a:r>
              <a:rPr lang="en-US" sz="2800" b="1">
                <a:solidFill>
                  <a:srgbClr val="FFFF00"/>
                </a:solidFill>
                <a:hlinkClick r:id=""/>
              </a:rPr>
              <a:t>Tdictproj@aol.com</a:t>
            </a:r>
            <a:endParaRPr lang="en-US" sz="2800" b="1">
              <a:solidFill>
                <a:srgbClr val="FFFF00"/>
              </a:solidFill>
            </a:endParaRPr>
          </a:p>
          <a:p>
            <a:r>
              <a:rPr lang="en-US" sz="2800" b="1">
                <a:solidFill>
                  <a:srgbClr val="FFFF00"/>
                </a:solidFill>
              </a:rPr>
              <a:t>www.tdict.org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reeform 2"/>
          <p:cNvSpPr>
            <a:spLocks/>
          </p:cNvSpPr>
          <p:nvPr/>
        </p:nvSpPr>
        <p:spPr bwMode="auto">
          <a:xfrm>
            <a:off x="2351088" y="692150"/>
            <a:ext cx="415925" cy="4383088"/>
          </a:xfrm>
          <a:custGeom>
            <a:avLst/>
            <a:gdLst/>
            <a:ahLst/>
            <a:cxnLst>
              <a:cxn ang="0">
                <a:pos x="294" y="0"/>
              </a:cxn>
              <a:cxn ang="0">
                <a:pos x="0" y="1253"/>
              </a:cxn>
              <a:cxn ang="0">
                <a:pos x="294" y="2760"/>
              </a:cxn>
              <a:cxn ang="0">
                <a:pos x="294" y="0"/>
              </a:cxn>
            </a:cxnLst>
            <a:rect l="0" t="0" r="r" b="b"/>
            <a:pathLst>
              <a:path w="295" h="2761">
                <a:moveTo>
                  <a:pt x="294" y="0"/>
                </a:moveTo>
                <a:lnTo>
                  <a:pt x="0" y="1253"/>
                </a:lnTo>
                <a:lnTo>
                  <a:pt x="294" y="2760"/>
                </a:lnTo>
                <a:lnTo>
                  <a:pt x="294" y="0"/>
                </a:lnTo>
              </a:path>
            </a:pathLst>
          </a:custGeom>
          <a:solidFill>
            <a:srgbClr val="FAFD00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xfrm>
            <a:off x="1322388" y="457200"/>
            <a:ext cx="6367462" cy="1143000"/>
          </a:xfrm>
          <a:noFill/>
          <a:ln/>
        </p:spPr>
        <p:txBody>
          <a:bodyPr lIns="90487" tIns="44450" rIns="90487" bIns="44450"/>
          <a:lstStyle/>
          <a:p>
            <a:r>
              <a:rPr lang="en-US"/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795588" y="723900"/>
            <a:ext cx="3829050" cy="4102100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795588" y="4629150"/>
            <a:ext cx="3829050" cy="1822450"/>
          </a:xfrm>
          <a:prstGeom prst="rect">
            <a:avLst/>
          </a:prstGeom>
          <a:noFill/>
          <a:ln w="508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846388" y="4641850"/>
            <a:ext cx="3727450" cy="38735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304800" y="2455863"/>
            <a:ext cx="209391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Manufacturer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6942138" y="5332413"/>
            <a:ext cx="1552575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b="1">
                <a:latin typeface="Palatino" pitchFamily="64" charset="0"/>
              </a:rPr>
              <a:t>Purchaser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80963" y="12700"/>
            <a:ext cx="8982075" cy="576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32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Ideal Manufacturer Based Design Process</a:t>
            </a:r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08288" y="711200"/>
            <a:ext cx="3386137" cy="5638800"/>
          </a:xfrm>
          <a:noFill/>
          <a:ln/>
        </p:spPr>
        <p:txBody>
          <a:bodyPr lIns="90487" tIns="44450" rIns="90487" bIns="44450"/>
          <a:lstStyle/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Need finding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Concept development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Ideation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Prototyping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In-house testing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Iteration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Hand Production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Market Testing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Manufacturing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Marketing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Selection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On-going purchasing</a:t>
            </a:r>
          </a:p>
          <a:p>
            <a:pPr marL="285750" indent="-285750"/>
            <a:r>
              <a:rPr lang="en-US" sz="2000" b="1">
                <a:solidFill>
                  <a:schemeClr val="bg1"/>
                </a:solidFill>
              </a:rPr>
              <a:t>Use of Product</a:t>
            </a:r>
          </a:p>
        </p:txBody>
      </p:sp>
      <p:sp>
        <p:nvSpPr>
          <p:cNvPr id="116747" name="Freeform 11"/>
          <p:cNvSpPr>
            <a:spLocks/>
          </p:cNvSpPr>
          <p:nvPr/>
        </p:nvSpPr>
        <p:spPr bwMode="auto">
          <a:xfrm>
            <a:off x="6654800" y="4603750"/>
            <a:ext cx="344488" cy="1887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3" y="609"/>
              </a:cxn>
              <a:cxn ang="0">
                <a:pos x="0" y="1188"/>
              </a:cxn>
              <a:cxn ang="0">
                <a:pos x="0" y="0"/>
              </a:cxn>
            </a:cxnLst>
            <a:rect l="0" t="0" r="r" b="b"/>
            <a:pathLst>
              <a:path w="244" h="1189">
                <a:moveTo>
                  <a:pt x="0" y="0"/>
                </a:moveTo>
                <a:lnTo>
                  <a:pt x="243" y="609"/>
                </a:lnTo>
                <a:lnTo>
                  <a:pt x="0" y="1188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2787650" y="4591050"/>
            <a:ext cx="0" cy="45085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4438650" y="6524625"/>
            <a:ext cx="3016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Lucida Bright" pitchFamily="64" charset="0"/>
              </a:rPr>
              <a:t>A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reeform 2"/>
          <p:cNvSpPr>
            <a:spLocks/>
          </p:cNvSpPr>
          <p:nvPr/>
        </p:nvSpPr>
        <p:spPr bwMode="auto">
          <a:xfrm>
            <a:off x="2225675" y="1570038"/>
            <a:ext cx="725488" cy="3143250"/>
          </a:xfrm>
          <a:custGeom>
            <a:avLst/>
            <a:gdLst/>
            <a:ahLst/>
            <a:cxnLst>
              <a:cxn ang="0">
                <a:pos x="513" y="0"/>
              </a:cxn>
              <a:cxn ang="0">
                <a:pos x="0" y="859"/>
              </a:cxn>
              <a:cxn ang="0">
                <a:pos x="513" y="1979"/>
              </a:cxn>
              <a:cxn ang="0">
                <a:pos x="513" y="0"/>
              </a:cxn>
            </a:cxnLst>
            <a:rect l="0" t="0" r="r" b="b"/>
            <a:pathLst>
              <a:path w="514" h="1980">
                <a:moveTo>
                  <a:pt x="513" y="0"/>
                </a:moveTo>
                <a:lnTo>
                  <a:pt x="0" y="859"/>
                </a:lnTo>
                <a:lnTo>
                  <a:pt x="513" y="1979"/>
                </a:lnTo>
                <a:lnTo>
                  <a:pt x="513" y="0"/>
                </a:lnTo>
              </a:path>
            </a:pathLst>
          </a:custGeom>
          <a:solidFill>
            <a:srgbClr val="FAFD00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023938" y="611188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tx2"/>
                </a:solidFill>
                <a:latin typeface="Palatino" pitchFamily="64" charset="0"/>
              </a:rPr>
              <a:t>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984500" y="1601788"/>
            <a:ext cx="3400425" cy="3427412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2976563" y="4572000"/>
            <a:ext cx="3424237" cy="2133600"/>
          </a:xfrm>
          <a:prstGeom prst="rect">
            <a:avLst/>
          </a:prstGeom>
          <a:noFill/>
          <a:ln w="508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3048000" y="4572000"/>
            <a:ext cx="3352800" cy="46355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242888" y="2698750"/>
            <a:ext cx="2025650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pitchFamily="64" charset="0"/>
              </a:rPr>
              <a:t>Manufacturer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6799263" y="5486400"/>
            <a:ext cx="1725612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b="1">
                <a:latin typeface="Times New Roman" pitchFamily="64" charset="0"/>
              </a:rPr>
              <a:t>Purchaser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1905000" y="152400"/>
            <a:ext cx="5562600" cy="11874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36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Real Product Process</a:t>
            </a:r>
          </a:p>
          <a:p>
            <a:pPr algn="ctr"/>
            <a:r>
              <a:rPr lang="en-US" sz="36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64" charset="0"/>
              </a:rPr>
              <a:t>(Lack of user input)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3013075" y="1600200"/>
            <a:ext cx="3140075" cy="435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Concept development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Prototyping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In-house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Hand Production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Market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Manufacturing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Marketing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Selection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On-going purchasing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Use of product</a:t>
            </a:r>
          </a:p>
        </p:txBody>
      </p:sp>
      <p:sp>
        <p:nvSpPr>
          <p:cNvPr id="118795" name="Freeform 11"/>
          <p:cNvSpPr>
            <a:spLocks/>
          </p:cNvSpPr>
          <p:nvPr/>
        </p:nvSpPr>
        <p:spPr bwMode="auto">
          <a:xfrm>
            <a:off x="6416675" y="4868863"/>
            <a:ext cx="374650" cy="1836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5" y="564"/>
              </a:cxn>
              <a:cxn ang="0">
                <a:pos x="0" y="1156"/>
              </a:cxn>
              <a:cxn ang="0">
                <a:pos x="0" y="0"/>
              </a:cxn>
            </a:cxnLst>
            <a:rect l="0" t="0" r="r" b="b"/>
            <a:pathLst>
              <a:path w="266" h="1157">
                <a:moveTo>
                  <a:pt x="0" y="0"/>
                </a:moveTo>
                <a:lnTo>
                  <a:pt x="265" y="564"/>
                </a:lnTo>
                <a:lnTo>
                  <a:pt x="0" y="1156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2976563" y="4191000"/>
            <a:ext cx="0" cy="48895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063" y="12700"/>
            <a:ext cx="6365875" cy="762000"/>
          </a:xfrm>
          <a:noFill/>
          <a:ln/>
        </p:spPr>
        <p:txBody>
          <a:bodyPr lIns="90487" tIns="44450" rIns="90487" bIns="44450"/>
          <a:lstStyle/>
          <a:p>
            <a:r>
              <a:rPr lang="en-US" sz="40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End-User Feedback Model</a:t>
            </a:r>
          </a:p>
        </p:txBody>
      </p:sp>
      <p:sp>
        <p:nvSpPr>
          <p:cNvPr id="119811" name="Freeform 3"/>
          <p:cNvSpPr>
            <a:spLocks/>
          </p:cNvSpPr>
          <p:nvPr/>
        </p:nvSpPr>
        <p:spPr bwMode="auto">
          <a:xfrm>
            <a:off x="2279650" y="717550"/>
            <a:ext cx="496888" cy="4413250"/>
          </a:xfrm>
          <a:custGeom>
            <a:avLst/>
            <a:gdLst/>
            <a:ahLst/>
            <a:cxnLst>
              <a:cxn ang="0">
                <a:pos x="351" y="0"/>
              </a:cxn>
              <a:cxn ang="0">
                <a:pos x="0" y="1277"/>
              </a:cxn>
              <a:cxn ang="0">
                <a:pos x="342" y="2779"/>
              </a:cxn>
              <a:cxn ang="0">
                <a:pos x="351" y="0"/>
              </a:cxn>
            </a:cxnLst>
            <a:rect l="0" t="0" r="r" b="b"/>
            <a:pathLst>
              <a:path w="352" h="2780">
                <a:moveTo>
                  <a:pt x="351" y="0"/>
                </a:moveTo>
                <a:lnTo>
                  <a:pt x="0" y="1277"/>
                </a:lnTo>
                <a:lnTo>
                  <a:pt x="342" y="2779"/>
                </a:lnTo>
                <a:lnTo>
                  <a:pt x="351" y="0"/>
                </a:lnTo>
              </a:path>
            </a:pathLst>
          </a:custGeom>
          <a:solidFill>
            <a:srgbClr val="FAFD00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922338" y="48895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2794000" y="742950"/>
            <a:ext cx="3897313" cy="4102100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2795588" y="4648200"/>
            <a:ext cx="3895725" cy="1719263"/>
          </a:xfrm>
          <a:prstGeom prst="rect">
            <a:avLst/>
          </a:prstGeom>
          <a:noFill/>
          <a:ln w="508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819400" y="4660900"/>
            <a:ext cx="3821113" cy="40005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404813" y="2474913"/>
            <a:ext cx="2025650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pitchFamily="64" charset="0"/>
              </a:rPr>
              <a:t>Manufacturer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6872288" y="4818063"/>
            <a:ext cx="1517650" cy="1549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Times New Roman" pitchFamily="64" charset="0"/>
              </a:rPr>
              <a:t>Purchaser</a:t>
            </a:r>
          </a:p>
          <a:p>
            <a:pPr algn="ctr"/>
            <a:r>
              <a:rPr lang="en-US" b="1">
                <a:latin typeface="Times New Roman" pitchFamily="64" charset="0"/>
              </a:rPr>
              <a:t>&amp;</a:t>
            </a:r>
          </a:p>
          <a:p>
            <a:pPr algn="ctr"/>
            <a:r>
              <a:rPr lang="en-US" b="1">
                <a:latin typeface="Times New Roman" pitchFamily="64" charset="0"/>
              </a:rPr>
              <a:t>Critical</a:t>
            </a:r>
          </a:p>
          <a:p>
            <a:pPr algn="ctr"/>
            <a:r>
              <a:rPr lang="en-US" b="1">
                <a:latin typeface="Times New Roman" pitchFamily="64" charset="0"/>
              </a:rPr>
              <a:t>HCW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2851150" y="5581650"/>
            <a:ext cx="3789363" cy="393700"/>
          </a:xfrm>
          <a:prstGeom prst="rect">
            <a:avLst/>
          </a:prstGeom>
          <a:solidFill>
            <a:srgbClr val="FC0128"/>
          </a:solidFill>
          <a:ln w="762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9" name="Freeform 11"/>
          <p:cNvSpPr>
            <a:spLocks/>
          </p:cNvSpPr>
          <p:nvPr/>
        </p:nvSpPr>
        <p:spPr bwMode="auto">
          <a:xfrm>
            <a:off x="6708775" y="4622800"/>
            <a:ext cx="369888" cy="1773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" y="556"/>
              </a:cxn>
              <a:cxn ang="0">
                <a:pos x="0" y="1116"/>
              </a:cxn>
              <a:cxn ang="0">
                <a:pos x="0" y="0"/>
              </a:cxn>
            </a:cxnLst>
            <a:rect l="0" t="0" r="r" b="b"/>
            <a:pathLst>
              <a:path w="262" h="1117">
                <a:moveTo>
                  <a:pt x="0" y="0"/>
                </a:moveTo>
                <a:lnTo>
                  <a:pt x="261" y="556"/>
                </a:lnTo>
                <a:lnTo>
                  <a:pt x="0" y="1116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2797175" y="4648200"/>
            <a:ext cx="0" cy="417513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2771775" y="755650"/>
            <a:ext cx="3810000" cy="563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Need finding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Concept development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Ideation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Prototyping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In-house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Iteration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Hand Production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Market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Manufacturing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Marketing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Selection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Extensive Pilot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Times New Roman" pitchFamily="64" charset="0"/>
              </a:rPr>
              <a:t>Use and purchasing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438650" y="6554788"/>
            <a:ext cx="2667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Lucida Bright" pitchFamily="64" charset="0"/>
              </a:rPr>
              <a:t>C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1033463" y="430213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lnSpc>
                <a:spcPct val="90000"/>
              </a:lnSpc>
            </a:pPr>
            <a:r>
              <a:rPr lang="en-US" sz="3600" b="1">
                <a:solidFill>
                  <a:schemeClr val="tx2"/>
                </a:solidFill>
              </a:rPr>
              <a:t> </a:t>
            </a:r>
          </a:p>
        </p:txBody>
      </p:sp>
      <p:sp useBgFill="1">
        <p:nvSpPr>
          <p:cNvPr id="120835" name="Rectangle 3"/>
          <p:cNvSpPr>
            <a:spLocks noChangeArrowheads="1"/>
          </p:cNvSpPr>
          <p:nvPr/>
        </p:nvSpPr>
        <p:spPr bwMode="auto">
          <a:xfrm>
            <a:off x="2955925" y="785813"/>
            <a:ext cx="3552825" cy="4000500"/>
          </a:xfrm>
          <a:prstGeom prst="rect">
            <a:avLst/>
          </a:prstGeom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20836" name="Rectangle 4"/>
          <p:cNvSpPr>
            <a:spLocks noChangeArrowheads="1"/>
          </p:cNvSpPr>
          <p:nvPr/>
        </p:nvSpPr>
        <p:spPr bwMode="auto">
          <a:xfrm>
            <a:off x="2951163" y="4672013"/>
            <a:ext cx="3554412" cy="1727200"/>
          </a:xfrm>
          <a:prstGeom prst="rect">
            <a:avLst/>
          </a:prstGeom>
          <a:ln w="508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001963" y="784225"/>
            <a:ext cx="3506787" cy="1244600"/>
          </a:xfrm>
          <a:prstGeom prst="rect">
            <a:avLst/>
          </a:prstGeom>
          <a:solidFill>
            <a:srgbClr val="FF5008"/>
          </a:solidFill>
          <a:ln w="508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2957513" y="4684713"/>
            <a:ext cx="3535362" cy="38100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001963" y="2460625"/>
            <a:ext cx="3506787" cy="869950"/>
          </a:xfrm>
          <a:prstGeom prst="rect">
            <a:avLst/>
          </a:prstGeom>
          <a:solidFill>
            <a:srgbClr val="FF5008"/>
          </a:solidFill>
          <a:ln w="508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381000" y="2632075"/>
            <a:ext cx="2093913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Manufacturer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7040563" y="2701925"/>
            <a:ext cx="1552575" cy="15494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b="1">
                <a:latin typeface="Palatino" pitchFamily="64" charset="0"/>
              </a:rPr>
              <a:t>Critical</a:t>
            </a:r>
          </a:p>
          <a:p>
            <a:pPr algn="ctr"/>
            <a:r>
              <a:rPr lang="en-US" b="1">
                <a:latin typeface="Palatino" pitchFamily="64" charset="0"/>
              </a:rPr>
              <a:t>HCW</a:t>
            </a:r>
          </a:p>
          <a:p>
            <a:pPr algn="ctr"/>
            <a:r>
              <a:rPr lang="en-US" b="1">
                <a:latin typeface="Palatino" pitchFamily="64" charset="0"/>
              </a:rPr>
              <a:t>&amp;</a:t>
            </a:r>
          </a:p>
          <a:p>
            <a:pPr algn="ctr"/>
            <a:r>
              <a:rPr lang="en-US" b="1">
                <a:latin typeface="Palatino" pitchFamily="64" charset="0"/>
              </a:rPr>
              <a:t>Purchaser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2119313" y="200025"/>
            <a:ext cx="5516562" cy="6413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3" name="Freeform 11"/>
          <p:cNvSpPr>
            <a:spLocks/>
          </p:cNvSpPr>
          <p:nvPr/>
        </p:nvSpPr>
        <p:spPr bwMode="auto">
          <a:xfrm>
            <a:off x="6530975" y="2441575"/>
            <a:ext cx="690563" cy="947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6"/>
              </a:cxn>
              <a:cxn ang="0">
                <a:pos x="489" y="596"/>
              </a:cxn>
              <a:cxn ang="0">
                <a:pos x="0" y="0"/>
              </a:cxn>
            </a:cxnLst>
            <a:rect l="0" t="0" r="r" b="b"/>
            <a:pathLst>
              <a:path w="490" h="597">
                <a:moveTo>
                  <a:pt x="0" y="0"/>
                </a:moveTo>
                <a:lnTo>
                  <a:pt x="0" y="576"/>
                </a:lnTo>
                <a:lnTo>
                  <a:pt x="489" y="596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4" name="Freeform 12"/>
          <p:cNvSpPr>
            <a:spLocks/>
          </p:cNvSpPr>
          <p:nvPr/>
        </p:nvSpPr>
        <p:spPr bwMode="auto">
          <a:xfrm>
            <a:off x="2449513" y="779463"/>
            <a:ext cx="479425" cy="4344987"/>
          </a:xfrm>
          <a:custGeom>
            <a:avLst/>
            <a:gdLst/>
            <a:ahLst/>
            <a:cxnLst>
              <a:cxn ang="0">
                <a:pos x="339" y="0"/>
              </a:cxn>
              <a:cxn ang="0">
                <a:pos x="0" y="1324"/>
              </a:cxn>
              <a:cxn ang="0">
                <a:pos x="339" y="2736"/>
              </a:cxn>
              <a:cxn ang="0">
                <a:pos x="339" y="0"/>
              </a:cxn>
            </a:cxnLst>
            <a:rect l="0" t="0" r="r" b="b"/>
            <a:pathLst>
              <a:path w="340" h="2737">
                <a:moveTo>
                  <a:pt x="339" y="0"/>
                </a:moveTo>
                <a:lnTo>
                  <a:pt x="0" y="1324"/>
                </a:lnTo>
                <a:lnTo>
                  <a:pt x="339" y="2736"/>
                </a:lnTo>
                <a:lnTo>
                  <a:pt x="339" y="0"/>
                </a:lnTo>
              </a:path>
            </a:pathLst>
          </a:custGeom>
          <a:solidFill>
            <a:srgbClr val="FAFD00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5" name="Rectangle 13"/>
          <p:cNvSpPr>
            <a:spLocks noGrp="1" noChangeArrowheads="1"/>
          </p:cNvSpPr>
          <p:nvPr>
            <p:ph type="title"/>
          </p:nvPr>
        </p:nvSpPr>
        <p:spPr>
          <a:xfrm>
            <a:off x="569913" y="49213"/>
            <a:ext cx="8005762" cy="698500"/>
          </a:xfrm>
          <a:noFill/>
          <a:ln/>
        </p:spPr>
        <p:txBody>
          <a:bodyPr lIns="90487" tIns="44450" rIns="90487" bIns="44450" anchor="t">
            <a:spAutoFit/>
          </a:bodyPr>
          <a:lstStyle/>
          <a:p>
            <a:r>
              <a:rPr lang="en-US" sz="4000" b="1">
                <a:solidFill>
                  <a:srgbClr val="FFEA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User-Based Design Process</a:t>
            </a:r>
          </a:p>
        </p:txBody>
      </p:sp>
      <p:sp>
        <p:nvSpPr>
          <p:cNvPr id="120846" name="Freeform 14"/>
          <p:cNvSpPr>
            <a:spLocks/>
          </p:cNvSpPr>
          <p:nvPr/>
        </p:nvSpPr>
        <p:spPr bwMode="auto">
          <a:xfrm>
            <a:off x="6530975" y="758825"/>
            <a:ext cx="696913" cy="264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18"/>
              </a:cxn>
              <a:cxn ang="0">
                <a:pos x="493" y="1668"/>
              </a:cxn>
              <a:cxn ang="0">
                <a:pos x="0" y="0"/>
              </a:cxn>
            </a:cxnLst>
            <a:rect l="0" t="0" r="r" b="b"/>
            <a:pathLst>
              <a:path w="494" h="1669">
                <a:moveTo>
                  <a:pt x="0" y="0"/>
                </a:moveTo>
                <a:lnTo>
                  <a:pt x="0" y="818"/>
                </a:lnTo>
                <a:lnTo>
                  <a:pt x="493" y="1668"/>
                </a:lnTo>
                <a:lnTo>
                  <a:pt x="0" y="0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7" name="Freeform 15"/>
          <p:cNvSpPr>
            <a:spLocks/>
          </p:cNvSpPr>
          <p:nvPr/>
        </p:nvSpPr>
        <p:spPr bwMode="auto">
          <a:xfrm>
            <a:off x="6534150" y="3387725"/>
            <a:ext cx="693738" cy="844550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0" y="531"/>
              </a:cxn>
              <a:cxn ang="0">
                <a:pos x="490" y="0"/>
              </a:cxn>
              <a:cxn ang="0">
                <a:pos x="0" y="240"/>
              </a:cxn>
              <a:cxn ang="0">
                <a:pos x="0" y="332"/>
              </a:cxn>
            </a:cxnLst>
            <a:rect l="0" t="0" r="r" b="b"/>
            <a:pathLst>
              <a:path w="491" h="532">
                <a:moveTo>
                  <a:pt x="0" y="332"/>
                </a:moveTo>
                <a:lnTo>
                  <a:pt x="0" y="531"/>
                </a:lnTo>
                <a:lnTo>
                  <a:pt x="490" y="0"/>
                </a:lnTo>
                <a:lnTo>
                  <a:pt x="0" y="240"/>
                </a:lnTo>
                <a:lnTo>
                  <a:pt x="0" y="332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8" name="Freeform 16"/>
          <p:cNvSpPr>
            <a:spLocks/>
          </p:cNvSpPr>
          <p:nvPr/>
        </p:nvSpPr>
        <p:spPr bwMode="auto">
          <a:xfrm>
            <a:off x="6534150" y="3378200"/>
            <a:ext cx="712788" cy="3052763"/>
          </a:xfrm>
          <a:custGeom>
            <a:avLst/>
            <a:gdLst/>
            <a:ahLst/>
            <a:cxnLst>
              <a:cxn ang="0">
                <a:pos x="0" y="797"/>
              </a:cxn>
              <a:cxn ang="0">
                <a:pos x="0" y="1922"/>
              </a:cxn>
              <a:cxn ang="0">
                <a:pos x="504" y="0"/>
              </a:cxn>
              <a:cxn ang="0">
                <a:pos x="0" y="797"/>
              </a:cxn>
            </a:cxnLst>
            <a:rect l="0" t="0" r="r" b="b"/>
            <a:pathLst>
              <a:path w="505" h="1923">
                <a:moveTo>
                  <a:pt x="0" y="797"/>
                </a:moveTo>
                <a:lnTo>
                  <a:pt x="0" y="1922"/>
                </a:lnTo>
                <a:lnTo>
                  <a:pt x="504" y="0"/>
                </a:lnTo>
                <a:lnTo>
                  <a:pt x="0" y="797"/>
                </a:lnTo>
              </a:path>
            </a:pathLst>
          </a:custGeom>
          <a:solidFill>
            <a:srgbClr val="FC0128"/>
          </a:solidFill>
          <a:ln w="508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3001963" y="5541963"/>
            <a:ext cx="3482975" cy="387350"/>
          </a:xfrm>
          <a:prstGeom prst="rect">
            <a:avLst/>
          </a:prstGeom>
          <a:solidFill>
            <a:srgbClr val="FC0128"/>
          </a:solidFill>
          <a:ln w="76200">
            <a:solidFill>
              <a:srgbClr val="FC012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3013075" y="3814763"/>
            <a:ext cx="3482975" cy="368300"/>
          </a:xfrm>
          <a:prstGeom prst="rect">
            <a:avLst/>
          </a:prstGeom>
          <a:solidFill>
            <a:srgbClr val="FF5008"/>
          </a:solidFill>
          <a:ln w="76200">
            <a:solidFill>
              <a:srgbClr val="FF500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2895600" y="741363"/>
            <a:ext cx="3886200" cy="565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Need finding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Concept development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Ideation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Prototyping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In-house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Iteration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Hand Production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Market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Manufacturing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Marketing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Selection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Extensive Pilot Testing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Palatino" pitchFamily="64" charset="0"/>
              </a:rPr>
              <a:t>Use and purchasing</a:t>
            </a:r>
          </a:p>
        </p:txBody>
      </p:sp>
      <p:sp>
        <p:nvSpPr>
          <p:cNvPr id="120852" name="Line 20"/>
          <p:cNvSpPr>
            <a:spLocks noChangeShapeType="1"/>
          </p:cNvSpPr>
          <p:nvPr/>
        </p:nvSpPr>
        <p:spPr bwMode="auto">
          <a:xfrm>
            <a:off x="2949575" y="4670425"/>
            <a:ext cx="0" cy="40005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4438650" y="6583363"/>
            <a:ext cx="3016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Lucida Bright" pitchFamily="64" charset="0"/>
              </a:rPr>
              <a:t>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52500" y="5207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txBody>
          <a:bodyPr/>
          <a:lstStyle/>
          <a:p>
            <a:r>
              <a:rPr lang="en-US" sz="5200" b="1" u="sng">
                <a:solidFill>
                  <a:srgbClr val="FFFF00"/>
                </a:solidFill>
              </a:rPr>
              <a:t>Ignoring the Problem</a:t>
            </a: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52400" y="1981200"/>
            <a:ext cx="8990013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/>
              <a:t>Historical indifference to sharps injuries and </a:t>
            </a:r>
          </a:p>
          <a:p>
            <a:r>
              <a:rPr lang="en-US" sz="3400"/>
              <a:t>occupationally acquired bloodborne diseases</a:t>
            </a:r>
            <a:endParaRPr lang="en-US" sz="3000"/>
          </a:p>
          <a:p>
            <a:endParaRPr lang="en-US" sz="3000"/>
          </a:p>
          <a:p>
            <a:endParaRPr lang="en-US"/>
          </a:p>
          <a:p>
            <a:r>
              <a:rPr lang="en-US" sz="5500" b="1">
                <a:solidFill>
                  <a:srgbClr val="FF00FF"/>
                </a:solidFill>
              </a:rPr>
              <a:t>  “It goes with the Job”</a:t>
            </a:r>
          </a:p>
          <a:p>
            <a:endParaRPr lang="en-US" sz="5500" b="1">
              <a:solidFill>
                <a:srgbClr val="FF00FF"/>
              </a:solidFill>
            </a:endParaRPr>
          </a:p>
          <a:p>
            <a:r>
              <a:rPr lang="en-US" sz="3000" b="1"/>
              <a:t>Less thought given to HCW H&amp;S than in the time</a:t>
            </a:r>
          </a:p>
          <a:p>
            <a:r>
              <a:rPr lang="en-US" sz="3000" b="1"/>
              <a:t>of the plague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FF00"/>
                </a:solidFill>
              </a:rPr>
              <a:t>Shifting Sands</a:t>
            </a:r>
            <a:r>
              <a:rPr lang="en-US"/>
              <a:t>: </a:t>
            </a:r>
            <a:br>
              <a:rPr lang="en-US"/>
            </a:br>
            <a:r>
              <a:rPr lang="en-US" sz="3800" b="1">
                <a:solidFill>
                  <a:srgbClr val="FFFF00"/>
                </a:solidFill>
              </a:rPr>
              <a:t>Mid to late 1970’s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71563" y="2124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500">
                <a:solidFill>
                  <a:schemeClr val="bg1"/>
                </a:solidFill>
              </a:rPr>
              <a:t>Availability of hyperimmune globulin for post exposure prevention of Hepatitis B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>
                <a:solidFill>
                  <a:schemeClr val="bg1"/>
                </a:solidFill>
              </a:rPr>
              <a:t>Recognition that the standard practice of recapping is a cause of NSIs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>
                <a:solidFill>
                  <a:schemeClr val="bg1"/>
                </a:solidFill>
              </a:rPr>
              <a:t>Promotion of universal precautions which regards all blood as potentially infectious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500">
                <a:solidFill>
                  <a:schemeClr val="bg1"/>
                </a:solidFill>
              </a:rPr>
              <a:t>Introduction and limited availability of a vaccine against hepatitis B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5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96200" cy="2438400"/>
          </a:xfrm>
        </p:spPr>
        <p:txBody>
          <a:bodyPr/>
          <a:lstStyle/>
          <a:p>
            <a:r>
              <a:rPr lang="en-US" sz="3400" b="1">
                <a:solidFill>
                  <a:srgbClr val="FFFF00"/>
                </a:solidFill>
              </a:rPr>
              <a:t>Prioritizing HCW Hepatitis B Immunization: a serologocal survey of HCWs for hepatitis B antibodies,San Francisco General Hospital,1979-80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33400" y="3276600"/>
            <a:ext cx="85328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Emergency Room Workers -35% prevalence</a:t>
            </a:r>
          </a:p>
          <a:p>
            <a:endParaRPr lang="en-US"/>
          </a:p>
          <a:p>
            <a:r>
              <a:rPr lang="en-US"/>
              <a:t>Obstetrics and Gynecology -50% prevalence</a:t>
            </a:r>
          </a:p>
          <a:p>
            <a:endParaRPr lang="en-US"/>
          </a:p>
          <a:p>
            <a:r>
              <a:rPr lang="en-US"/>
              <a:t>Surgery - surgeons refused to be tested</a:t>
            </a:r>
          </a:p>
          <a:p>
            <a:endParaRPr lang="en-US"/>
          </a:p>
          <a:p>
            <a:r>
              <a:rPr lang="en-US" b="1">
                <a:solidFill>
                  <a:srgbClr val="FFFF00"/>
                </a:solidFill>
              </a:rPr>
              <a:t>These data indicated that occupational exposure to blood</a:t>
            </a:r>
          </a:p>
          <a:p>
            <a:r>
              <a:rPr lang="en-US" b="1">
                <a:solidFill>
                  <a:srgbClr val="FFFF00"/>
                </a:solidFill>
              </a:rPr>
              <a:t>was signifigent for these workers.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066800"/>
          </a:xfrm>
        </p:spPr>
        <p:txBody>
          <a:bodyPr/>
          <a:lstStyle/>
          <a:p>
            <a:r>
              <a:rPr lang="en-US" sz="3400" b="1">
                <a:solidFill>
                  <a:srgbClr val="FFFF00"/>
                </a:solidFill>
              </a:rPr>
              <a:t>The Advent of AIDS -1980”s:</a:t>
            </a:r>
            <a:br>
              <a:rPr lang="en-US" sz="3400" b="1">
                <a:solidFill>
                  <a:srgbClr val="FFFF00"/>
                </a:solidFill>
              </a:rPr>
            </a:br>
            <a:r>
              <a:rPr lang="en-US" sz="3400" b="1">
                <a:solidFill>
                  <a:srgbClr val="FFFF00"/>
                </a:solidFill>
              </a:rPr>
              <a:t>Infection control recommendations</a:t>
            </a:r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3400" y="1524000"/>
            <a:ext cx="434340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Observe Universal Precautions</a:t>
            </a:r>
          </a:p>
          <a:p>
            <a:endParaRPr lang="en-US" sz="2200"/>
          </a:p>
          <a:p>
            <a:r>
              <a:rPr lang="en-US" sz="2200"/>
              <a:t>Do not recap</a:t>
            </a:r>
          </a:p>
          <a:p>
            <a:endParaRPr lang="en-US" sz="2200"/>
          </a:p>
          <a:p>
            <a:r>
              <a:rPr lang="en-US" sz="2200"/>
              <a:t>Use gloves and eye protection</a:t>
            </a:r>
          </a:p>
          <a:p>
            <a:endParaRPr lang="en-US" sz="2200"/>
          </a:p>
          <a:p>
            <a:r>
              <a:rPr lang="en-US" sz="2200"/>
              <a:t>Dispose of sharps in sharps boxes</a:t>
            </a:r>
          </a:p>
          <a:p>
            <a:endParaRPr lang="en-US" sz="2200"/>
          </a:p>
          <a:p>
            <a:r>
              <a:rPr lang="en-US" sz="2200"/>
              <a:t>Report all exposures</a:t>
            </a:r>
          </a:p>
          <a:p>
            <a:endParaRPr lang="en-US" sz="2200"/>
          </a:p>
          <a:p>
            <a:r>
              <a:rPr lang="en-US" sz="2200">
                <a:solidFill>
                  <a:srgbClr val="FF00FF"/>
                </a:solidFill>
              </a:rPr>
              <a:t>Be Careful</a:t>
            </a:r>
          </a:p>
          <a:p>
            <a:endParaRPr lang="en-US" sz="2200">
              <a:solidFill>
                <a:srgbClr val="FF00FF"/>
              </a:solidFill>
            </a:endParaRPr>
          </a:p>
          <a:p>
            <a:r>
              <a:rPr lang="en-US" sz="2200">
                <a:solidFill>
                  <a:srgbClr val="FF00FF"/>
                </a:solidFill>
              </a:rPr>
              <a:t>Take Your time</a:t>
            </a:r>
          </a:p>
          <a:p>
            <a:endParaRPr lang="en-US" sz="2200">
              <a:solidFill>
                <a:srgbClr val="FF00FF"/>
              </a:solidFill>
            </a:endParaRPr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333333"/>
    </a:dk1>
    <a:lt1>
      <a:srgbClr val="FFFF00"/>
    </a:lt1>
    <a:dk2>
      <a:srgbClr val="000876"/>
    </a:dk2>
    <a:lt2>
      <a:srgbClr val="000000"/>
    </a:lt2>
    <a:accent1>
      <a:srgbClr val="DDDDDD"/>
    </a:accent1>
    <a:accent2>
      <a:srgbClr val="808080"/>
    </a:accent2>
    <a:accent3>
      <a:srgbClr val="AAAABD"/>
    </a:accent3>
    <a:accent4>
      <a:srgbClr val="DADA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1871</Words>
  <Application>Microsoft Office PowerPoint</Application>
  <PresentationFormat>On-screen Show (4:3)</PresentationFormat>
  <Paragraphs>428</Paragraphs>
  <Slides>58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ＭＳ Ｐゴシック</vt:lpstr>
      <vt:lpstr>Times New Roman</vt:lpstr>
      <vt:lpstr>Abadi MT Condensed Extra Bold</vt:lpstr>
      <vt:lpstr>Georgia</vt:lpstr>
      <vt:lpstr>Palatino</vt:lpstr>
      <vt:lpstr>Lucida Bright</vt:lpstr>
      <vt:lpstr>Times</vt:lpstr>
      <vt:lpstr>ヒラギノ角ゴ Pro W3</vt:lpstr>
      <vt:lpstr>Blank Presentation</vt:lpstr>
      <vt:lpstr>Beyond the Plague Doctor: User Based Design to Prevent Occupational Exposure to Blood</vt:lpstr>
      <vt:lpstr>Slide 2</vt:lpstr>
      <vt:lpstr>Slide 3</vt:lpstr>
      <vt:lpstr>  Hierarchy of Controls (The Basic framework for preventing occupational injury and disease) </vt:lpstr>
      <vt:lpstr>Slide 5</vt:lpstr>
      <vt:lpstr>Ignoring the Problem</vt:lpstr>
      <vt:lpstr>Shifting Sands:  Mid to late 1970’s</vt:lpstr>
      <vt:lpstr>Prioritizing HCW Hepatitis B Immunization: a serologocal survey of HCWs for hepatitis B antibodies,San Francisco General Hospital,1979-80</vt:lpstr>
      <vt:lpstr>The Advent of AIDS -1980”s: Infection control recommendations</vt:lpstr>
      <vt:lpstr>Slide 10</vt:lpstr>
      <vt:lpstr>Slide 11</vt:lpstr>
      <vt:lpstr> </vt:lpstr>
      <vt:lpstr>Safety Butterfly IV Needle, 1988</vt:lpstr>
      <vt:lpstr>Safety Butterfly IV Needle</vt:lpstr>
      <vt:lpstr>A 1988 classic paper clearly demonstrating the need for safety designed sharps devices </vt:lpstr>
      <vt:lpstr>Slide 16</vt:lpstr>
      <vt:lpstr>The TDICT Project is a collaborative effort of health care workers, product designers and industrial hygienists dedicated to preventing exposure to blood borne pathogens through the design and evaluation of control technology.</vt:lpstr>
      <vt:lpstr>Since its inception in 1989, TDICT had been funded by a series of cooperative agreements with the  National Institute for Occupational Health and Safety</vt:lpstr>
      <vt:lpstr>Other Major Collaborating Institutions</vt:lpstr>
      <vt:lpstr>User Based Design</vt:lpstr>
      <vt:lpstr>User-Based Design Process</vt:lpstr>
      <vt:lpstr>Slide 22</vt:lpstr>
      <vt:lpstr>Slide 23</vt:lpstr>
      <vt:lpstr>Slide 24</vt:lpstr>
      <vt:lpstr>Slide 25</vt:lpstr>
      <vt:lpstr>Slide 26</vt:lpstr>
      <vt:lpstr>Slide 27</vt:lpstr>
      <vt:lpstr>Outcomes Include:</vt:lpstr>
      <vt:lpstr>Other Outcomes Include:</vt:lpstr>
      <vt:lpstr>Development of Safety Feature Criteria Evaluation Forms</vt:lpstr>
      <vt:lpstr>Two Examples of Safety Feature Criteria Evaluation  Forms (safety device forms exist for 12 categories of devices and protective equipment)</vt:lpstr>
      <vt:lpstr>Slide 32</vt:lpstr>
      <vt:lpstr>Slide 33</vt:lpstr>
      <vt:lpstr>Slide 34</vt:lpstr>
      <vt:lpstr>Safety Feature Evaluation Forms</vt:lpstr>
      <vt:lpstr>De Facto INDUSTRY BENCHMARKS</vt:lpstr>
      <vt:lpstr>“Design Evaluation”Course</vt:lpstr>
      <vt:lpstr>Design Evaluation Course cont.</vt:lpstr>
      <vt:lpstr>Slide 39</vt:lpstr>
      <vt:lpstr>Slide 40</vt:lpstr>
      <vt:lpstr>“Design Evaluation” Course Success</vt:lpstr>
      <vt:lpstr>The self designated </vt:lpstr>
      <vt:lpstr>Slide 43</vt:lpstr>
      <vt:lpstr>The NASTYs are a group of nurses who have taken the TDICT design evaluation course and have gone on to be leaders</vt:lpstr>
      <vt:lpstr>Slide 45</vt:lpstr>
      <vt:lpstr>Impact of NASTYs on TDICT</vt:lpstr>
      <vt:lpstr>TDICT 12 year collaboration with the Product Design Program, Stanford School of Engineering</vt:lpstr>
      <vt:lpstr>Collaboration cont..</vt:lpstr>
      <vt:lpstr>Impact of this Collaboration</vt:lpstr>
      <vt:lpstr>Impact cont.</vt:lpstr>
      <vt:lpstr>User-Based Design Process</vt:lpstr>
      <vt:lpstr>The Continuum of User Based Product Design for Patient and HCW Safety</vt:lpstr>
      <vt:lpstr>Slide 53</vt:lpstr>
      <vt:lpstr>Slide 54</vt:lpstr>
      <vt:lpstr> </vt:lpstr>
      <vt:lpstr>Slide 56</vt:lpstr>
      <vt:lpstr>End-User Feedback Model</vt:lpstr>
      <vt:lpstr>User-Based Design Process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Plague Doctor: User Based Design to Prevent Occupational Exposure to Blood</dc:title>
  <cp:lastModifiedBy>lhiggins</cp:lastModifiedBy>
  <cp:revision>4</cp:revision>
  <dcterms:modified xsi:type="dcterms:W3CDTF">2011-10-04T21:25:10Z</dcterms:modified>
</cp:coreProperties>
</file>