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6" r:id="rId1"/>
  </p:sldMasterIdLst>
  <p:notesMasterIdLst>
    <p:notesMasterId r:id="rId21"/>
  </p:notesMasterIdLst>
  <p:handoutMasterIdLst>
    <p:handoutMasterId r:id="rId22"/>
  </p:handoutMasterIdLst>
  <p:sldIdLst>
    <p:sldId id="256" r:id="rId2"/>
    <p:sldId id="302" r:id="rId3"/>
    <p:sldId id="288" r:id="rId4"/>
    <p:sldId id="332" r:id="rId5"/>
    <p:sldId id="329" r:id="rId6"/>
    <p:sldId id="328" r:id="rId7"/>
    <p:sldId id="346" r:id="rId8"/>
    <p:sldId id="340" r:id="rId9"/>
    <p:sldId id="347" r:id="rId10"/>
    <p:sldId id="330" r:id="rId11"/>
    <p:sldId id="344" r:id="rId12"/>
    <p:sldId id="343" r:id="rId13"/>
    <p:sldId id="354" r:id="rId14"/>
    <p:sldId id="355" r:id="rId15"/>
    <p:sldId id="349" r:id="rId16"/>
    <p:sldId id="350" r:id="rId17"/>
    <p:sldId id="352" r:id="rId18"/>
    <p:sldId id="351" r:id="rId19"/>
    <p:sldId id="353" r:id="rId20"/>
  </p:sldIdLst>
  <p:sldSz cx="9144000" cy="6858000" type="screen4x3"/>
  <p:notesSz cx="6856413" cy="9083675"/>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DA403"/>
    <a:srgbClr val="3228F0"/>
    <a:srgbClr val="1F0787"/>
    <a:srgbClr val="000ACC"/>
    <a:srgbClr val="F3490D"/>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104" d="100"/>
          <a:sy n="104" d="100"/>
        </p:scale>
        <p:origin x="-1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083" tIns="45542" rIns="91083" bIns="45542" numCol="1" anchor="t" anchorCtr="0" compatLnSpc="1">
            <a:prstTxWarp prst="textNoShape">
              <a:avLst/>
            </a:prstTxWarp>
          </a:bodyPr>
          <a:lstStyle>
            <a:lvl1pPr defTabSz="911225">
              <a:defRPr sz="1200"/>
            </a:lvl1pPr>
          </a:lstStyle>
          <a:p>
            <a:pPr>
              <a:defRPr/>
            </a:pPr>
            <a:endParaRPr lang="en-US"/>
          </a:p>
        </p:txBody>
      </p:sp>
      <p:sp>
        <p:nvSpPr>
          <p:cNvPr id="274435" name="Rectangle 3"/>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91083" tIns="45542" rIns="91083" bIns="45542" numCol="1" anchor="t" anchorCtr="0" compatLnSpc="1">
            <a:prstTxWarp prst="textNoShape">
              <a:avLst/>
            </a:prstTxWarp>
          </a:bodyPr>
          <a:lstStyle>
            <a:lvl1pPr algn="r" defTabSz="911225">
              <a:defRPr sz="1200"/>
            </a:lvl1pPr>
          </a:lstStyle>
          <a:p>
            <a:pPr>
              <a:defRPr/>
            </a:pPr>
            <a:endParaRPr lang="en-US"/>
          </a:p>
        </p:txBody>
      </p:sp>
      <p:sp>
        <p:nvSpPr>
          <p:cNvPr id="22532" name="Rectangle 4"/>
          <p:cNvSpPr>
            <a:spLocks noChangeArrowheads="1" noTextEdit="1"/>
          </p:cNvSpPr>
          <p:nvPr>
            <p:ph type="sldImg" idx="2"/>
          </p:nvPr>
        </p:nvSpPr>
        <p:spPr bwMode="auto">
          <a:xfrm>
            <a:off x="1157288" y="681038"/>
            <a:ext cx="4541837" cy="3406775"/>
          </a:xfrm>
          <a:prstGeom prst="rect">
            <a:avLst/>
          </a:prstGeom>
          <a:noFill/>
          <a:ln w="9525">
            <a:solidFill>
              <a:srgbClr val="000000"/>
            </a:solidFill>
            <a:miter lim="800000"/>
            <a:headEnd/>
            <a:tailEnd/>
          </a:ln>
        </p:spPr>
      </p:sp>
      <p:sp>
        <p:nvSpPr>
          <p:cNvPr id="274437" name="Rectangle 5"/>
          <p:cNvSpPr>
            <a:spLocks noGrp="1" noChangeArrowheads="1"/>
          </p:cNvSpPr>
          <p:nvPr>
            <p:ph type="body" sz="quarter" idx="3"/>
          </p:nvPr>
        </p:nvSpPr>
        <p:spPr bwMode="auto">
          <a:xfrm>
            <a:off x="914400" y="4314825"/>
            <a:ext cx="5027613" cy="4087813"/>
          </a:xfrm>
          <a:prstGeom prst="rect">
            <a:avLst/>
          </a:prstGeom>
          <a:noFill/>
          <a:ln w="9525">
            <a:noFill/>
            <a:miter lim="800000"/>
            <a:headEnd/>
            <a:tailEnd/>
          </a:ln>
          <a:effectLst/>
        </p:spPr>
        <p:txBody>
          <a:bodyPr vert="horz" wrap="square" lIns="91083" tIns="45542" rIns="91083" bIns="455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4438" name="Rectangle 6"/>
          <p:cNvSpPr>
            <a:spLocks noGrp="1" noChangeArrowheads="1"/>
          </p:cNvSpPr>
          <p:nvPr>
            <p:ph type="ftr" sz="quarter" idx="4"/>
          </p:nvPr>
        </p:nvSpPr>
        <p:spPr bwMode="auto">
          <a:xfrm>
            <a:off x="0" y="8629650"/>
            <a:ext cx="2971800" cy="454025"/>
          </a:xfrm>
          <a:prstGeom prst="rect">
            <a:avLst/>
          </a:prstGeom>
          <a:noFill/>
          <a:ln w="9525">
            <a:noFill/>
            <a:miter lim="800000"/>
            <a:headEnd/>
            <a:tailEnd/>
          </a:ln>
          <a:effectLst/>
        </p:spPr>
        <p:txBody>
          <a:bodyPr vert="horz" wrap="square" lIns="91083" tIns="45542" rIns="91083" bIns="45542" numCol="1" anchor="b" anchorCtr="0" compatLnSpc="1">
            <a:prstTxWarp prst="textNoShape">
              <a:avLst/>
            </a:prstTxWarp>
          </a:bodyPr>
          <a:lstStyle>
            <a:lvl1pPr defTabSz="911225">
              <a:defRPr sz="1200"/>
            </a:lvl1pPr>
          </a:lstStyle>
          <a:p>
            <a:pPr>
              <a:defRPr/>
            </a:pPr>
            <a:endParaRPr lang="en-US"/>
          </a:p>
        </p:txBody>
      </p:sp>
      <p:sp>
        <p:nvSpPr>
          <p:cNvPr id="274439" name="Rectangle 7"/>
          <p:cNvSpPr>
            <a:spLocks noGrp="1" noChangeArrowheads="1"/>
          </p:cNvSpPr>
          <p:nvPr>
            <p:ph type="sldNum" sz="quarter" idx="5"/>
          </p:nvPr>
        </p:nvSpPr>
        <p:spPr bwMode="auto">
          <a:xfrm>
            <a:off x="3884613" y="8629650"/>
            <a:ext cx="2971800" cy="454025"/>
          </a:xfrm>
          <a:prstGeom prst="rect">
            <a:avLst/>
          </a:prstGeom>
          <a:noFill/>
          <a:ln w="9525">
            <a:noFill/>
            <a:miter lim="800000"/>
            <a:headEnd/>
            <a:tailEnd/>
          </a:ln>
          <a:effectLst/>
        </p:spPr>
        <p:txBody>
          <a:bodyPr vert="horz" wrap="square" lIns="91083" tIns="45542" rIns="91083" bIns="45542" numCol="1" anchor="b" anchorCtr="0" compatLnSpc="1">
            <a:prstTxWarp prst="textNoShape">
              <a:avLst/>
            </a:prstTxWarp>
          </a:bodyPr>
          <a:lstStyle>
            <a:lvl1pPr algn="r" defTabSz="911225">
              <a:defRPr sz="1200"/>
            </a:lvl1pPr>
          </a:lstStyle>
          <a:p>
            <a:pPr>
              <a:defRPr/>
            </a:pPr>
            <a:fld id="{A8E71C11-7F59-41AE-932F-CE345B0DE24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r>
              <a:rPr lang="en-US" smtClean="0"/>
              <a:t>Images:  anti-vibe gloves and active seat suspension design</a:t>
            </a:r>
          </a:p>
        </p:txBody>
      </p:sp>
      <p:sp>
        <p:nvSpPr>
          <p:cNvPr id="23556" name="Slide Number Placeholder 3"/>
          <p:cNvSpPr>
            <a:spLocks noGrp="1"/>
          </p:cNvSpPr>
          <p:nvPr>
            <p:ph type="sldNum" sz="quarter" idx="5"/>
          </p:nvPr>
        </p:nvSpPr>
        <p:spPr>
          <a:noFill/>
        </p:spPr>
        <p:txBody>
          <a:bodyPr/>
          <a:lstStyle/>
          <a:p>
            <a:fld id="{9A4807DD-E35B-4F20-A916-820EBCAEF86B}" type="slidenum">
              <a:rPr lang="en-US" smtClean="0"/>
              <a:pPr/>
              <a:t>13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2050"/>
          <p:cNvSpPr>
            <a:spLocks noChangeArrowheads="1"/>
          </p:cNvSpPr>
          <p:nvPr/>
        </p:nvSpPr>
        <p:spPr bwMode="auto">
          <a:xfrm>
            <a:off x="4067175" y="1196975"/>
            <a:ext cx="5076825" cy="1223963"/>
          </a:xfrm>
          <a:prstGeom prst="rect">
            <a:avLst/>
          </a:prstGeom>
          <a:solidFill>
            <a:schemeClr val="accent2"/>
          </a:solidFill>
          <a:ln w="9525">
            <a:noFill/>
            <a:miter lim="800000"/>
            <a:headEnd/>
            <a:tailEnd/>
          </a:ln>
        </p:spPr>
        <p:txBody>
          <a:bodyPr wrap="none" anchor="ctr"/>
          <a:lstStyle/>
          <a:p>
            <a:endParaRPr lang="en-US"/>
          </a:p>
        </p:txBody>
      </p:sp>
      <p:sp>
        <p:nvSpPr>
          <p:cNvPr id="265219" name="Rectangle 2051"/>
          <p:cNvSpPr>
            <a:spLocks noGrp="1" noChangeArrowheads="1"/>
          </p:cNvSpPr>
          <p:nvPr>
            <p:ph type="ctrTitle"/>
          </p:nvPr>
        </p:nvSpPr>
        <p:spPr>
          <a:xfrm>
            <a:off x="4175125" y="981075"/>
            <a:ext cx="7162800" cy="1109663"/>
          </a:xfrm>
        </p:spPr>
        <p:txBody>
          <a:bodyPr/>
          <a:lstStyle>
            <a:lvl1pPr>
              <a:defRPr sz="3200">
                <a:solidFill>
                  <a:schemeClr val="bg1"/>
                </a:solidFill>
              </a:defRPr>
            </a:lvl1pPr>
          </a:lstStyle>
          <a:p>
            <a:r>
              <a:rPr lang="ru-RU"/>
              <a:t>Click to edit Master title style</a:t>
            </a:r>
          </a:p>
        </p:txBody>
      </p:sp>
      <p:sp>
        <p:nvSpPr>
          <p:cNvPr id="265220" name="Rectangle 2052"/>
          <p:cNvSpPr>
            <a:spLocks noGrp="1" noChangeArrowheads="1"/>
          </p:cNvSpPr>
          <p:nvPr>
            <p:ph type="subTitle" idx="1"/>
          </p:nvPr>
        </p:nvSpPr>
        <p:spPr>
          <a:xfrm>
            <a:off x="4175125" y="1724025"/>
            <a:ext cx="7162800" cy="696913"/>
          </a:xfrm>
        </p:spPr>
        <p:txBody>
          <a:bodyPr/>
          <a:lstStyle>
            <a:lvl1pPr marL="0" indent="0">
              <a:buFontTx/>
              <a:buNone/>
              <a:defRPr sz="2400" b="1">
                <a:solidFill>
                  <a:schemeClr val="bg1"/>
                </a:solidFill>
              </a:defRPr>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1912938"/>
            <a:ext cx="1909762" cy="4613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6338" y="1912938"/>
            <a:ext cx="5581650" cy="4613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6338" y="2565400"/>
            <a:ext cx="3744912" cy="39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73650" y="2565400"/>
            <a:ext cx="3746500" cy="3960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0" y="1912938"/>
            <a:ext cx="6553200" cy="50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1176338" y="2565400"/>
            <a:ext cx="7643812" cy="3960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961"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dt="0"/>
  <p:txStyles>
    <p:titleStyle>
      <a:lvl1pPr algn="l" rtl="0" eaLnBrk="0" fontAlgn="base" hangingPunct="0">
        <a:spcBef>
          <a:spcPct val="0"/>
        </a:spcBef>
        <a:spcAft>
          <a:spcPct val="0"/>
        </a:spcAft>
        <a:defRPr sz="3600" b="1">
          <a:solidFill>
            <a:schemeClr val="bg2"/>
          </a:solidFill>
          <a:latin typeface="+mj-lt"/>
          <a:ea typeface="+mj-ea"/>
          <a:cs typeface="+mj-cs"/>
        </a:defRPr>
      </a:lvl1pPr>
      <a:lvl2pPr algn="l" rtl="0" eaLnBrk="0" fontAlgn="base" hangingPunct="0">
        <a:spcBef>
          <a:spcPct val="0"/>
        </a:spcBef>
        <a:spcAft>
          <a:spcPct val="0"/>
        </a:spcAft>
        <a:defRPr sz="3600" b="1">
          <a:solidFill>
            <a:schemeClr val="bg2"/>
          </a:solidFill>
          <a:latin typeface="Arial" charset="0"/>
        </a:defRPr>
      </a:lvl2pPr>
      <a:lvl3pPr algn="l" rtl="0" eaLnBrk="0" fontAlgn="base" hangingPunct="0">
        <a:spcBef>
          <a:spcPct val="0"/>
        </a:spcBef>
        <a:spcAft>
          <a:spcPct val="0"/>
        </a:spcAft>
        <a:defRPr sz="3600" b="1">
          <a:solidFill>
            <a:schemeClr val="bg2"/>
          </a:solidFill>
          <a:latin typeface="Arial" charset="0"/>
        </a:defRPr>
      </a:lvl3pPr>
      <a:lvl4pPr algn="l" rtl="0" eaLnBrk="0" fontAlgn="base" hangingPunct="0">
        <a:spcBef>
          <a:spcPct val="0"/>
        </a:spcBef>
        <a:spcAft>
          <a:spcPct val="0"/>
        </a:spcAft>
        <a:defRPr sz="3600" b="1">
          <a:solidFill>
            <a:schemeClr val="bg2"/>
          </a:solidFill>
          <a:latin typeface="Arial" charset="0"/>
        </a:defRPr>
      </a:lvl4pPr>
      <a:lvl5pPr algn="l" rtl="0" eaLnBrk="0" fontAlgn="base" hangingPunct="0">
        <a:spcBef>
          <a:spcPct val="0"/>
        </a:spcBef>
        <a:spcAft>
          <a:spcPct val="0"/>
        </a:spcAft>
        <a:defRPr sz="3600" b="1">
          <a:solidFill>
            <a:schemeClr val="bg2"/>
          </a:solidFill>
          <a:latin typeface="Arial" charset="0"/>
        </a:defRPr>
      </a:lvl5pPr>
      <a:lvl6pPr marL="457200" algn="l" rtl="0" fontAlgn="base">
        <a:spcBef>
          <a:spcPct val="0"/>
        </a:spcBef>
        <a:spcAft>
          <a:spcPct val="0"/>
        </a:spcAft>
        <a:defRPr sz="3600" b="1">
          <a:solidFill>
            <a:schemeClr val="bg2"/>
          </a:solidFill>
          <a:latin typeface="Arial" charset="0"/>
        </a:defRPr>
      </a:lvl6pPr>
      <a:lvl7pPr marL="914400" algn="l" rtl="0" fontAlgn="base">
        <a:spcBef>
          <a:spcPct val="0"/>
        </a:spcBef>
        <a:spcAft>
          <a:spcPct val="0"/>
        </a:spcAft>
        <a:defRPr sz="3600" b="1">
          <a:solidFill>
            <a:schemeClr val="bg2"/>
          </a:solidFill>
          <a:latin typeface="Arial" charset="0"/>
        </a:defRPr>
      </a:lvl7pPr>
      <a:lvl8pPr marL="1371600" algn="l" rtl="0" fontAlgn="base">
        <a:spcBef>
          <a:spcPct val="0"/>
        </a:spcBef>
        <a:spcAft>
          <a:spcPct val="0"/>
        </a:spcAft>
        <a:defRPr sz="3600" b="1">
          <a:solidFill>
            <a:schemeClr val="bg2"/>
          </a:solidFill>
          <a:latin typeface="Arial" charset="0"/>
        </a:defRPr>
      </a:lvl8pPr>
      <a:lvl9pPr marL="1828800" algn="l" rtl="0" fontAlgn="base">
        <a:spcBef>
          <a:spcPct val="0"/>
        </a:spcBef>
        <a:spcAft>
          <a:spcPct val="0"/>
        </a:spcAft>
        <a:defRPr sz="3600" b="1">
          <a:solidFill>
            <a:schemeClr val="bg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000500" y="1643063"/>
            <a:ext cx="4876800" cy="914400"/>
          </a:xfrm>
        </p:spPr>
        <p:txBody>
          <a:bodyPr/>
          <a:lstStyle/>
          <a:p>
            <a:pPr algn="ctr" eaLnBrk="1" hangingPunct="1"/>
            <a:r>
              <a:rPr lang="en-US" sz="1600" b="0" smtClean="0">
                <a:solidFill>
                  <a:srgbClr val="FFFF66"/>
                </a:solidFill>
                <a:latin typeface="Times New Roman" pitchFamily="18" charset="0"/>
                <a:cs typeface="Times New Roman" pitchFamily="18" charset="0"/>
              </a:rPr>
              <a:t/>
            </a:r>
            <a:br>
              <a:rPr lang="en-US" sz="1600" b="0" smtClean="0">
                <a:solidFill>
                  <a:srgbClr val="FFFF66"/>
                </a:solidFill>
                <a:latin typeface="Times New Roman" pitchFamily="18" charset="0"/>
                <a:cs typeface="Times New Roman" pitchFamily="18" charset="0"/>
              </a:rPr>
            </a:br>
            <a:endParaRPr lang="uk-UA" sz="1600" b="0" smtClean="0">
              <a:solidFill>
                <a:srgbClr val="FFFF66"/>
              </a:solidFill>
              <a:latin typeface="Times New Roman" pitchFamily="18" charset="0"/>
            </a:endParaRPr>
          </a:p>
        </p:txBody>
      </p:sp>
      <p:sp>
        <p:nvSpPr>
          <p:cNvPr id="3075" name="Text Box 5"/>
          <p:cNvSpPr txBox="1">
            <a:spLocks noChangeArrowheads="1"/>
          </p:cNvSpPr>
          <p:nvPr/>
        </p:nvSpPr>
        <p:spPr bwMode="auto">
          <a:xfrm>
            <a:off x="5089525" y="2855913"/>
            <a:ext cx="3521075" cy="366712"/>
          </a:xfrm>
          <a:prstGeom prst="rect">
            <a:avLst/>
          </a:prstGeom>
          <a:noFill/>
          <a:ln w="9525">
            <a:noFill/>
            <a:miter lim="800000"/>
            <a:headEnd/>
            <a:tailEnd/>
          </a:ln>
        </p:spPr>
        <p:txBody>
          <a:bodyPr>
            <a:spAutoFit/>
          </a:bodyPr>
          <a:lstStyle/>
          <a:p>
            <a:endParaRPr lang="en-US"/>
          </a:p>
        </p:txBody>
      </p:sp>
      <p:sp>
        <p:nvSpPr>
          <p:cNvPr id="3076" name="Text Box 6"/>
          <p:cNvSpPr txBox="1">
            <a:spLocks noChangeArrowheads="1"/>
          </p:cNvSpPr>
          <p:nvPr/>
        </p:nvSpPr>
        <p:spPr bwMode="auto">
          <a:xfrm>
            <a:off x="2195513" y="333375"/>
            <a:ext cx="6948487" cy="2062163"/>
          </a:xfrm>
          <a:prstGeom prst="rect">
            <a:avLst/>
          </a:prstGeom>
          <a:solidFill>
            <a:srgbClr val="800000"/>
          </a:solidFill>
          <a:ln w="9525">
            <a:noFill/>
            <a:miter lim="800000"/>
            <a:headEnd/>
            <a:tailEnd/>
          </a:ln>
        </p:spPr>
        <p:txBody>
          <a:bodyPr>
            <a:spAutoFit/>
          </a:bodyPr>
          <a:lstStyle/>
          <a:p>
            <a:pPr algn="ctr">
              <a:spcBef>
                <a:spcPct val="50000"/>
              </a:spcBef>
            </a:pPr>
            <a:r>
              <a:rPr lang="en-US" sz="3200">
                <a:solidFill>
                  <a:srgbClr val="FFFF66"/>
                </a:solidFill>
                <a:latin typeface="Times New Roman" pitchFamily="18" charset="0"/>
              </a:rPr>
              <a:t>Prevention through Design </a:t>
            </a:r>
            <a:br>
              <a:rPr lang="en-US" sz="3200">
                <a:solidFill>
                  <a:srgbClr val="FFFF66"/>
                </a:solidFill>
                <a:latin typeface="Times New Roman" pitchFamily="18" charset="0"/>
              </a:rPr>
            </a:br>
            <a:r>
              <a:rPr lang="en-US" sz="3200">
                <a:solidFill>
                  <a:srgbClr val="FFFF66"/>
                </a:solidFill>
                <a:latin typeface="Times New Roman" pitchFamily="18" charset="0"/>
              </a:rPr>
              <a:t>in</a:t>
            </a:r>
            <a:br>
              <a:rPr lang="en-US" sz="3200">
                <a:solidFill>
                  <a:srgbClr val="FFFF66"/>
                </a:solidFill>
                <a:latin typeface="Times New Roman" pitchFamily="18" charset="0"/>
              </a:rPr>
            </a:br>
            <a:r>
              <a:rPr lang="en-US" sz="3200">
                <a:solidFill>
                  <a:srgbClr val="FFFF66"/>
                </a:solidFill>
                <a:latin typeface="Times New Roman" pitchFamily="18" charset="0"/>
              </a:rPr>
              <a:t>Construction Engineering Education</a:t>
            </a:r>
            <a:br>
              <a:rPr lang="en-US" sz="3200">
                <a:solidFill>
                  <a:srgbClr val="FFFF66"/>
                </a:solidFill>
                <a:latin typeface="Times New Roman" pitchFamily="18" charset="0"/>
              </a:rPr>
            </a:br>
            <a:endParaRPr lang="en-US" sz="3200">
              <a:solidFill>
                <a:srgbClr val="FFFF66"/>
              </a:solidFill>
              <a:latin typeface="Times New Roman" pitchFamily="18" charset="0"/>
            </a:endParaRPr>
          </a:p>
        </p:txBody>
      </p:sp>
      <p:sp>
        <p:nvSpPr>
          <p:cNvPr id="3077" name="Text Box 7"/>
          <p:cNvSpPr txBox="1">
            <a:spLocks noChangeArrowheads="1"/>
          </p:cNvSpPr>
          <p:nvPr/>
        </p:nvSpPr>
        <p:spPr bwMode="auto">
          <a:xfrm>
            <a:off x="3201988" y="2147888"/>
            <a:ext cx="5942012" cy="708025"/>
          </a:xfrm>
          <a:prstGeom prst="rect">
            <a:avLst/>
          </a:prstGeom>
          <a:solidFill>
            <a:srgbClr val="FDA403"/>
          </a:solidFill>
          <a:ln w="44450">
            <a:solidFill>
              <a:schemeClr val="accent2"/>
            </a:solidFill>
            <a:miter lim="800000"/>
            <a:headEnd/>
            <a:tailEnd/>
          </a:ln>
        </p:spPr>
        <p:txBody>
          <a:bodyPr>
            <a:spAutoFit/>
          </a:bodyPr>
          <a:lstStyle/>
          <a:p>
            <a:pPr algn="ctr" eaLnBrk="0" hangingPunct="0"/>
            <a:r>
              <a:rPr lang="en-US" sz="2000">
                <a:solidFill>
                  <a:schemeClr val="tx2"/>
                </a:solidFill>
              </a:rPr>
              <a:t>Deborah Young-Corbett, PhD CIH CSP CHMM</a:t>
            </a:r>
          </a:p>
          <a:p>
            <a:pPr algn="ctr" eaLnBrk="0" hangingPunct="0"/>
            <a:r>
              <a:rPr lang="en-US" sz="2000">
                <a:solidFill>
                  <a:schemeClr val="tx2"/>
                </a:solidFill>
              </a:rPr>
              <a:t>Assistant Professor, Virginia Tech</a:t>
            </a:r>
          </a:p>
        </p:txBody>
      </p:sp>
      <p:sp>
        <p:nvSpPr>
          <p:cNvPr id="3078" name="TextBox 1"/>
          <p:cNvSpPr txBox="1">
            <a:spLocks noChangeArrowheads="1"/>
          </p:cNvSpPr>
          <p:nvPr/>
        </p:nvSpPr>
        <p:spPr bwMode="auto">
          <a:xfrm>
            <a:off x="5089525" y="2855913"/>
            <a:ext cx="3822700" cy="646112"/>
          </a:xfrm>
          <a:prstGeom prst="rect">
            <a:avLst/>
          </a:prstGeom>
          <a:solidFill>
            <a:schemeClr val="accent2"/>
          </a:solidFill>
          <a:ln w="9525">
            <a:noFill/>
            <a:miter lim="800000"/>
            <a:headEnd/>
            <a:tailEnd/>
          </a:ln>
        </p:spPr>
        <p:txBody>
          <a:bodyPr>
            <a:spAutoFit/>
          </a:bodyPr>
          <a:lstStyle/>
          <a:p>
            <a:pPr algn="ctr"/>
            <a:r>
              <a:rPr lang="en-US">
                <a:solidFill>
                  <a:srgbClr val="FFFF66"/>
                </a:solidFill>
              </a:rPr>
              <a:t>The Engineer of 2020</a:t>
            </a:r>
          </a:p>
          <a:p>
            <a:pPr algn="ctr"/>
            <a:r>
              <a:rPr lang="en-US">
                <a:solidFill>
                  <a:srgbClr val="FFFF66"/>
                </a:solidFill>
              </a:rPr>
              <a:t>Purdue University,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000625" y="0"/>
            <a:ext cx="4140200" cy="620713"/>
          </a:xfrm>
          <a:solidFill>
            <a:schemeClr val="bg2">
              <a:lumMod val="40000"/>
              <a:lumOff val="60000"/>
            </a:schemeClr>
          </a:solidFill>
        </p:spPr>
        <p:txBody>
          <a:bodyPr/>
          <a:lstStyle/>
          <a:p>
            <a:pPr>
              <a:defRPr/>
            </a:pPr>
            <a:r>
              <a:rPr lang="en-US" dirty="0" smtClean="0"/>
              <a:t> Topics Covered</a:t>
            </a:r>
          </a:p>
        </p:txBody>
      </p:sp>
      <p:sp>
        <p:nvSpPr>
          <p:cNvPr id="10243" name="Content Placeholder 2"/>
          <p:cNvSpPr>
            <a:spLocks noGrp="1"/>
          </p:cNvSpPr>
          <p:nvPr>
            <p:ph idx="1"/>
          </p:nvPr>
        </p:nvSpPr>
        <p:spPr>
          <a:xfrm>
            <a:off x="0" y="620713"/>
            <a:ext cx="7416800" cy="3960812"/>
          </a:xfrm>
          <a:solidFill>
            <a:schemeClr val="bg2">
              <a:lumMod val="20000"/>
              <a:lumOff val="80000"/>
            </a:schemeClr>
          </a:solidFill>
        </p:spPr>
        <p:txBody>
          <a:bodyPr/>
          <a:lstStyle/>
          <a:p>
            <a:pPr marL="57150" indent="0" algn="ctr" eaLnBrk="1" hangingPunct="1">
              <a:buFontTx/>
              <a:buNone/>
              <a:defRPr/>
            </a:pPr>
            <a:r>
              <a:rPr lang="en-US" b="1" dirty="0" err="1" smtClean="0"/>
              <a:t>PtD</a:t>
            </a:r>
            <a:r>
              <a:rPr lang="en-US" b="1" dirty="0" smtClean="0"/>
              <a:t> Solutions:  </a:t>
            </a:r>
            <a:r>
              <a:rPr lang="en-US" dirty="0" smtClean="0"/>
              <a:t>Chemical Health Hazards</a:t>
            </a:r>
          </a:p>
          <a:p>
            <a:pPr eaLnBrk="1" hangingPunct="1">
              <a:buFontTx/>
              <a:buNone/>
              <a:defRPr/>
            </a:pPr>
            <a:r>
              <a:rPr lang="en-US" sz="2400" dirty="0"/>
              <a:t>	 </a:t>
            </a:r>
            <a:r>
              <a:rPr lang="en-US" sz="2400" dirty="0" smtClean="0"/>
              <a:t>     1</a:t>
            </a:r>
            <a:r>
              <a:rPr lang="en-US" sz="2400" dirty="0"/>
              <a:t>) Materials Substitution</a:t>
            </a:r>
          </a:p>
          <a:p>
            <a:pPr eaLnBrk="1" hangingPunct="1">
              <a:buFontTx/>
              <a:buNone/>
              <a:defRPr/>
            </a:pPr>
            <a:r>
              <a:rPr lang="en-US" sz="2400" dirty="0"/>
              <a:t>	 </a:t>
            </a:r>
            <a:r>
              <a:rPr lang="en-US" sz="2400" dirty="0" smtClean="0"/>
              <a:t>     2</a:t>
            </a:r>
            <a:r>
              <a:rPr lang="en-US" sz="2400" dirty="0"/>
              <a:t>) Process Design</a:t>
            </a:r>
          </a:p>
          <a:p>
            <a:pPr marL="1828800" lvl="4" indent="0" eaLnBrk="1" hangingPunct="1">
              <a:buFontTx/>
              <a:buNone/>
              <a:defRPr/>
            </a:pPr>
            <a:r>
              <a:rPr lang="en-US" dirty="0" smtClean="0"/>
              <a:t>Wet </a:t>
            </a:r>
            <a:r>
              <a:rPr lang="en-US" dirty="0"/>
              <a:t>Methods </a:t>
            </a:r>
          </a:p>
          <a:p>
            <a:pPr marL="1828800" lvl="4" indent="0" eaLnBrk="1" hangingPunct="1">
              <a:buFontTx/>
              <a:buNone/>
              <a:defRPr/>
            </a:pPr>
            <a:r>
              <a:rPr lang="en-US" dirty="0" smtClean="0"/>
              <a:t>Ventilation</a:t>
            </a:r>
            <a:endParaRPr lang="en-US" dirty="0"/>
          </a:p>
          <a:p>
            <a:pPr marL="1371600" lvl="3" indent="0" eaLnBrk="1" hangingPunct="1">
              <a:buFontTx/>
              <a:buNone/>
              <a:defRPr/>
            </a:pPr>
            <a:r>
              <a:rPr lang="en-US" dirty="0" smtClean="0"/>
              <a:t>       Tool Design</a:t>
            </a:r>
            <a:endParaRPr lang="en-US" dirty="0"/>
          </a:p>
          <a:p>
            <a:pPr eaLnBrk="1" hangingPunct="1">
              <a:buFontTx/>
              <a:buNone/>
              <a:defRPr/>
            </a:pPr>
            <a:r>
              <a:rPr lang="en-US" sz="2400" dirty="0"/>
              <a:t>    </a:t>
            </a:r>
            <a:r>
              <a:rPr lang="en-US" sz="2400" dirty="0" smtClean="0"/>
              <a:t>      3</a:t>
            </a:r>
            <a:r>
              <a:rPr lang="en-US" sz="2400" dirty="0"/>
              <a:t>) </a:t>
            </a:r>
            <a:r>
              <a:rPr lang="en-US" sz="2400" dirty="0" smtClean="0"/>
              <a:t>Material/Worker </a:t>
            </a:r>
            <a:r>
              <a:rPr lang="en-US" sz="2400" dirty="0"/>
              <a:t>Isolation</a:t>
            </a:r>
          </a:p>
          <a:p>
            <a:pPr eaLnBrk="1" hangingPunct="1">
              <a:buFontTx/>
              <a:buNone/>
              <a:defRPr/>
            </a:pPr>
            <a:r>
              <a:rPr lang="en-US" sz="2400" dirty="0"/>
              <a:t>	</a:t>
            </a:r>
            <a:r>
              <a:rPr lang="en-US" sz="2400" dirty="0" smtClean="0"/>
              <a:t>      4</a:t>
            </a:r>
            <a:r>
              <a:rPr lang="en-US" sz="2400" dirty="0"/>
              <a:t>) </a:t>
            </a:r>
            <a:r>
              <a:rPr lang="en-US" sz="2400" dirty="0" smtClean="0"/>
              <a:t>Alarm </a:t>
            </a:r>
            <a:r>
              <a:rPr lang="en-US" sz="2400" dirty="0"/>
              <a:t>systems</a:t>
            </a:r>
          </a:p>
          <a:p>
            <a:pPr marL="0" indent="0">
              <a:buFontTx/>
              <a:buNone/>
              <a:defRPr/>
            </a:pPr>
            <a:endParaRPr lang="en-US" sz="1800" dirty="0" smtClean="0"/>
          </a:p>
        </p:txBody>
      </p:sp>
      <p:pic>
        <p:nvPicPr>
          <p:cNvPr id="12292" name="Picture 6"/>
          <p:cNvPicPr>
            <a:picLocks noChangeAspect="1" noChangeArrowheads="1"/>
          </p:cNvPicPr>
          <p:nvPr/>
        </p:nvPicPr>
        <p:blipFill>
          <a:blip r:embed="rId2" cstate="print"/>
          <a:srcRect/>
          <a:stretch>
            <a:fillRect/>
          </a:stretch>
        </p:blipFill>
        <p:spPr bwMode="auto">
          <a:xfrm>
            <a:off x="1219200" y="4221163"/>
            <a:ext cx="3509963" cy="2300287"/>
          </a:xfrm>
          <a:prstGeom prst="rect">
            <a:avLst/>
          </a:prstGeom>
          <a:noFill/>
          <a:ln w="9525">
            <a:noFill/>
            <a:miter lim="800000"/>
            <a:headEnd/>
            <a:tailEnd/>
          </a:ln>
          <a:effectLst/>
        </p:spPr>
      </p:pic>
      <p:pic>
        <p:nvPicPr>
          <p:cNvPr id="12293" name="Picture 7"/>
          <p:cNvPicPr>
            <a:picLocks noChangeAspect="1" noChangeArrowheads="1"/>
          </p:cNvPicPr>
          <p:nvPr/>
        </p:nvPicPr>
        <p:blipFill>
          <a:blip r:embed="rId3" cstate="print"/>
          <a:srcRect/>
          <a:stretch>
            <a:fillRect/>
          </a:stretch>
        </p:blipFill>
        <p:spPr bwMode="auto">
          <a:xfrm>
            <a:off x="5435600" y="1268413"/>
            <a:ext cx="3400425" cy="3324225"/>
          </a:xfrm>
          <a:prstGeom prst="rect">
            <a:avLst/>
          </a:prstGeom>
          <a:noFill/>
          <a:ln w="9525">
            <a:noFill/>
            <a:miter lim="800000"/>
            <a:headEnd/>
            <a:tailEnd/>
          </a:ln>
          <a:effectLst/>
        </p:spPr>
      </p:pic>
      <p:pic>
        <p:nvPicPr>
          <p:cNvPr id="12294" name="Picture 8"/>
          <p:cNvPicPr>
            <a:picLocks noChangeAspect="1" noChangeArrowheads="1"/>
          </p:cNvPicPr>
          <p:nvPr/>
        </p:nvPicPr>
        <p:blipFill>
          <a:blip r:embed="rId4" cstate="print"/>
          <a:srcRect/>
          <a:stretch>
            <a:fillRect/>
          </a:stretch>
        </p:blipFill>
        <p:spPr bwMode="auto">
          <a:xfrm>
            <a:off x="4729163" y="4576763"/>
            <a:ext cx="3498850" cy="2273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211638" y="1196975"/>
            <a:ext cx="6553200" cy="508000"/>
          </a:xfrm>
        </p:spPr>
        <p:txBody>
          <a:bodyPr/>
          <a:lstStyle/>
          <a:p>
            <a:r>
              <a:rPr lang="en-US" smtClean="0"/>
              <a:t> Topics Covered</a:t>
            </a:r>
          </a:p>
        </p:txBody>
      </p:sp>
      <p:sp>
        <p:nvSpPr>
          <p:cNvPr id="12291" name="Content Placeholder 2"/>
          <p:cNvSpPr>
            <a:spLocks noGrp="1"/>
          </p:cNvSpPr>
          <p:nvPr>
            <p:ph idx="1"/>
          </p:nvPr>
        </p:nvSpPr>
        <p:spPr>
          <a:xfrm>
            <a:off x="827088" y="1989138"/>
            <a:ext cx="7921625" cy="3960812"/>
          </a:xfrm>
        </p:spPr>
        <p:txBody>
          <a:bodyPr/>
          <a:lstStyle/>
          <a:p>
            <a:pPr marL="0" indent="0" eaLnBrk="1" hangingPunct="1">
              <a:buFontTx/>
              <a:buNone/>
              <a:defRPr/>
            </a:pPr>
            <a:r>
              <a:rPr lang="en-US" b="1" dirty="0" smtClean="0"/>
              <a:t>Hazard Recognition: </a:t>
            </a:r>
            <a:r>
              <a:rPr lang="en-US" dirty="0" smtClean="0"/>
              <a:t>Physical Health Hazards</a:t>
            </a:r>
          </a:p>
          <a:p>
            <a:pPr eaLnBrk="1" hangingPunct="1">
              <a:defRPr/>
            </a:pPr>
            <a:r>
              <a:rPr lang="en-US" sz="2400" dirty="0" smtClean="0"/>
              <a:t>Noise</a:t>
            </a:r>
          </a:p>
          <a:p>
            <a:pPr eaLnBrk="1" hangingPunct="1">
              <a:defRPr/>
            </a:pPr>
            <a:r>
              <a:rPr lang="en-US" sz="2400" dirty="0" smtClean="0"/>
              <a:t>Vibration:  </a:t>
            </a:r>
          </a:p>
          <a:p>
            <a:pPr lvl="1" eaLnBrk="1" hangingPunct="1">
              <a:defRPr/>
            </a:pPr>
            <a:r>
              <a:rPr lang="en-US" sz="1800" b="0" dirty="0" smtClean="0"/>
              <a:t>Hand/Arm</a:t>
            </a:r>
          </a:p>
          <a:p>
            <a:pPr lvl="1" eaLnBrk="1" hangingPunct="1">
              <a:defRPr/>
            </a:pPr>
            <a:r>
              <a:rPr lang="en-US" sz="1800" b="0" dirty="0" smtClean="0"/>
              <a:t>Whole Body</a:t>
            </a:r>
          </a:p>
          <a:p>
            <a:pPr eaLnBrk="1" hangingPunct="1">
              <a:defRPr/>
            </a:pPr>
            <a:r>
              <a:rPr lang="en-US" sz="2400" dirty="0" smtClean="0"/>
              <a:t>Thermal Extremes</a:t>
            </a:r>
          </a:p>
          <a:p>
            <a:pPr eaLnBrk="1" hangingPunct="1">
              <a:defRPr/>
            </a:pPr>
            <a:r>
              <a:rPr lang="en-US" sz="2400" dirty="0" smtClean="0"/>
              <a:t>Non-ionizing Radiation</a:t>
            </a:r>
          </a:p>
          <a:p>
            <a:pPr eaLnBrk="1" hangingPunct="1">
              <a:defRPr/>
            </a:pPr>
            <a:r>
              <a:rPr lang="en-US" sz="2400" dirty="0" smtClean="0"/>
              <a:t>Ergonomic Stresses</a:t>
            </a:r>
          </a:p>
          <a:p>
            <a:pPr eaLnBrk="1" hangingPunct="1">
              <a:defRPr/>
            </a:pPr>
            <a:r>
              <a:rPr lang="en-US" sz="2400" dirty="0" smtClean="0"/>
              <a:t>Pressure</a:t>
            </a:r>
          </a:p>
          <a:p>
            <a:pPr eaLnBrk="1" hangingPunct="1">
              <a:defRPr/>
            </a:pPr>
            <a:r>
              <a:rPr lang="en-US" sz="2400" dirty="0" smtClean="0"/>
              <a:t>Ionizing Radiation</a:t>
            </a:r>
          </a:p>
          <a:p>
            <a:pPr marL="0" indent="0">
              <a:buFontTx/>
              <a:buNone/>
              <a:defRPr/>
            </a:pPr>
            <a:r>
              <a:rPr lang="en-US" sz="2400" dirty="0" smtClean="0"/>
              <a:t> </a:t>
            </a:r>
            <a:endParaRPr lang="en-US" sz="1800" dirty="0" smtClean="0"/>
          </a:p>
        </p:txBody>
      </p:sp>
      <p:pic>
        <p:nvPicPr>
          <p:cNvPr id="13316" name="Picture 5"/>
          <p:cNvPicPr>
            <a:picLocks noChangeAspect="1" noChangeArrowheads="1"/>
          </p:cNvPicPr>
          <p:nvPr/>
        </p:nvPicPr>
        <p:blipFill>
          <a:blip r:embed="rId2" cstate="print"/>
          <a:srcRect/>
          <a:stretch>
            <a:fillRect/>
          </a:stretch>
        </p:blipFill>
        <p:spPr bwMode="auto">
          <a:xfrm>
            <a:off x="6948488" y="2646363"/>
            <a:ext cx="1943100" cy="4005262"/>
          </a:xfrm>
          <a:prstGeom prst="rect">
            <a:avLst/>
          </a:prstGeom>
          <a:noFill/>
          <a:ln w="9525">
            <a:noFill/>
            <a:miter lim="800000"/>
            <a:headEnd/>
            <a:tailEnd/>
          </a:ln>
          <a:effectLst/>
        </p:spPr>
      </p:pic>
      <p:pic>
        <p:nvPicPr>
          <p:cNvPr id="13317" name="Picture 6"/>
          <p:cNvPicPr>
            <a:picLocks noChangeAspect="1" noChangeArrowheads="1"/>
          </p:cNvPicPr>
          <p:nvPr/>
        </p:nvPicPr>
        <p:blipFill>
          <a:blip r:embed="rId3" cstate="print"/>
          <a:srcRect/>
          <a:stretch>
            <a:fillRect/>
          </a:stretch>
        </p:blipFill>
        <p:spPr bwMode="auto">
          <a:xfrm>
            <a:off x="4859338" y="2867025"/>
            <a:ext cx="2200275" cy="17827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56100" y="0"/>
            <a:ext cx="4787900" cy="671513"/>
          </a:xfrm>
          <a:solidFill>
            <a:schemeClr val="bg2">
              <a:lumMod val="40000"/>
              <a:lumOff val="60000"/>
            </a:schemeClr>
          </a:solidFill>
        </p:spPr>
        <p:txBody>
          <a:bodyPr/>
          <a:lstStyle/>
          <a:p>
            <a:pPr>
              <a:defRPr/>
            </a:pPr>
            <a:r>
              <a:rPr lang="en-US" dirty="0" smtClean="0"/>
              <a:t> Topics Covered</a:t>
            </a:r>
          </a:p>
        </p:txBody>
      </p:sp>
      <p:sp>
        <p:nvSpPr>
          <p:cNvPr id="13315" name="Content Placeholder 2"/>
          <p:cNvSpPr>
            <a:spLocks noGrp="1"/>
          </p:cNvSpPr>
          <p:nvPr>
            <p:ph idx="1"/>
          </p:nvPr>
        </p:nvSpPr>
        <p:spPr>
          <a:xfrm>
            <a:off x="0" y="620713"/>
            <a:ext cx="7416800" cy="6237287"/>
          </a:xfrm>
          <a:solidFill>
            <a:schemeClr val="bg2">
              <a:lumMod val="20000"/>
              <a:lumOff val="80000"/>
            </a:schemeClr>
          </a:solidFill>
        </p:spPr>
        <p:txBody>
          <a:bodyPr/>
          <a:lstStyle/>
          <a:p>
            <a:pPr marL="0" indent="0" algn="ctr">
              <a:spcBef>
                <a:spcPts val="0"/>
              </a:spcBef>
              <a:buFontTx/>
              <a:buNone/>
              <a:defRPr/>
            </a:pPr>
            <a:r>
              <a:rPr lang="en-US" b="1" dirty="0" err="1" smtClean="0"/>
              <a:t>PtD</a:t>
            </a:r>
            <a:r>
              <a:rPr lang="en-US" b="1" dirty="0" smtClean="0"/>
              <a:t> Solutions:  </a:t>
            </a:r>
            <a:r>
              <a:rPr lang="en-US" dirty="0" smtClean="0"/>
              <a:t>Physical Health Hazards </a:t>
            </a:r>
          </a:p>
          <a:p>
            <a:pPr marL="0" indent="0">
              <a:spcBef>
                <a:spcPts val="0"/>
              </a:spcBef>
              <a:buFontTx/>
              <a:buNone/>
              <a:defRPr/>
            </a:pPr>
            <a:endParaRPr lang="en-US" sz="2400" dirty="0" smtClean="0"/>
          </a:p>
          <a:p>
            <a:pPr marL="0" indent="0">
              <a:spcBef>
                <a:spcPts val="0"/>
              </a:spcBef>
              <a:buFontTx/>
              <a:buNone/>
              <a:defRPr/>
            </a:pPr>
            <a:r>
              <a:rPr lang="en-US" sz="2400" dirty="0" smtClean="0"/>
              <a:t>   </a:t>
            </a:r>
            <a:r>
              <a:rPr lang="en-US" dirty="0" smtClean="0"/>
              <a:t>Noise</a:t>
            </a:r>
          </a:p>
          <a:p>
            <a:pPr marL="457200" lvl="1" indent="0" eaLnBrk="1" hangingPunct="1">
              <a:spcBef>
                <a:spcPts val="0"/>
              </a:spcBef>
              <a:buFontTx/>
              <a:buNone/>
              <a:defRPr/>
            </a:pPr>
            <a:r>
              <a:rPr lang="en-US" sz="2000" dirty="0" smtClean="0"/>
              <a:t>Solid Vibration Control</a:t>
            </a:r>
          </a:p>
          <a:p>
            <a:pPr lvl="1" eaLnBrk="1" hangingPunct="1">
              <a:defRPr/>
            </a:pPr>
            <a:r>
              <a:rPr lang="en-US" sz="1600" dirty="0" smtClean="0"/>
              <a:t>Control of driving force vibration</a:t>
            </a:r>
          </a:p>
          <a:p>
            <a:pPr lvl="1" eaLnBrk="1" hangingPunct="1">
              <a:defRPr/>
            </a:pPr>
            <a:r>
              <a:rPr lang="en-US" sz="1600" dirty="0" smtClean="0"/>
              <a:t>Control of responsiveness of surface to driving force</a:t>
            </a:r>
          </a:p>
          <a:p>
            <a:pPr lvl="1" eaLnBrk="1" hangingPunct="1">
              <a:defRPr/>
            </a:pPr>
            <a:r>
              <a:rPr lang="en-US" sz="1600" dirty="0" smtClean="0"/>
              <a:t>Control of radiation efficiency of surfaces</a:t>
            </a:r>
          </a:p>
          <a:p>
            <a:pPr lvl="2" eaLnBrk="1" hangingPunct="1">
              <a:defRPr/>
            </a:pPr>
            <a:endParaRPr lang="en-US" sz="2000" dirty="0" smtClean="0"/>
          </a:p>
          <a:p>
            <a:pPr marL="457200" lvl="1" indent="0" eaLnBrk="1" hangingPunct="1">
              <a:buFontTx/>
              <a:buNone/>
              <a:defRPr/>
            </a:pPr>
            <a:r>
              <a:rPr lang="en-US" sz="2000" dirty="0" smtClean="0"/>
              <a:t>Air Turbulence Control</a:t>
            </a:r>
          </a:p>
          <a:p>
            <a:pPr lvl="1" eaLnBrk="1" hangingPunct="1">
              <a:defRPr/>
            </a:pPr>
            <a:r>
              <a:rPr lang="en-US" sz="1600" dirty="0" smtClean="0"/>
              <a:t>Absorptive materials</a:t>
            </a:r>
          </a:p>
          <a:p>
            <a:pPr lvl="1" eaLnBrk="1" hangingPunct="1">
              <a:defRPr/>
            </a:pPr>
            <a:r>
              <a:rPr lang="en-US" sz="1600" dirty="0" smtClean="0"/>
              <a:t>Enclosure of equipment</a:t>
            </a:r>
          </a:p>
          <a:p>
            <a:pPr lvl="1" eaLnBrk="1" hangingPunct="1">
              <a:defRPr/>
            </a:pPr>
            <a:r>
              <a:rPr lang="en-US" sz="1600" dirty="0" smtClean="0"/>
              <a:t>Enclosure of personnel</a:t>
            </a:r>
          </a:p>
          <a:p>
            <a:pPr lvl="1" eaLnBrk="1" hangingPunct="1">
              <a:defRPr/>
            </a:pPr>
            <a:r>
              <a:rPr lang="en-US" sz="1600" dirty="0" smtClean="0"/>
              <a:t>Barriers or shielding</a:t>
            </a:r>
          </a:p>
          <a:p>
            <a:pPr lvl="1" eaLnBrk="1" hangingPunct="1">
              <a:defRPr/>
            </a:pPr>
            <a:r>
              <a:rPr lang="en-US" sz="1600" dirty="0" smtClean="0"/>
              <a:t>Lagging (wrapping with damping material)</a:t>
            </a:r>
          </a:p>
          <a:p>
            <a:pPr lvl="1" eaLnBrk="1" hangingPunct="1">
              <a:defRPr/>
            </a:pPr>
            <a:r>
              <a:rPr lang="en-US" sz="1600" dirty="0" smtClean="0"/>
              <a:t>Mufflers</a:t>
            </a:r>
          </a:p>
          <a:p>
            <a:pPr marL="457200" lvl="1" indent="0" eaLnBrk="1" hangingPunct="1">
              <a:buFontTx/>
              <a:buNone/>
              <a:defRPr/>
            </a:pPr>
            <a:endParaRPr lang="en-US" sz="2000" dirty="0"/>
          </a:p>
          <a:p>
            <a:pPr marL="457200" lvl="1" indent="0" eaLnBrk="1" hangingPunct="1">
              <a:buFontTx/>
              <a:buNone/>
              <a:defRPr/>
            </a:pPr>
            <a:r>
              <a:rPr lang="en-US" sz="2000" dirty="0" smtClean="0"/>
              <a:t>Distance Attenuation</a:t>
            </a:r>
          </a:p>
        </p:txBody>
      </p:sp>
      <p:pic>
        <p:nvPicPr>
          <p:cNvPr id="14340" name="Picture 4"/>
          <p:cNvPicPr>
            <a:picLocks noChangeAspect="1" noChangeArrowheads="1"/>
          </p:cNvPicPr>
          <p:nvPr/>
        </p:nvPicPr>
        <p:blipFill>
          <a:blip r:embed="rId2" cstate="print"/>
          <a:srcRect/>
          <a:stretch>
            <a:fillRect/>
          </a:stretch>
        </p:blipFill>
        <p:spPr bwMode="auto">
          <a:xfrm>
            <a:off x="6270625" y="4292600"/>
            <a:ext cx="2528888" cy="1944688"/>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6235700" y="1628775"/>
            <a:ext cx="2563813" cy="2376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56100" y="0"/>
            <a:ext cx="4787900" cy="671513"/>
          </a:xfrm>
          <a:solidFill>
            <a:schemeClr val="bg2">
              <a:lumMod val="40000"/>
              <a:lumOff val="60000"/>
            </a:schemeClr>
          </a:solidFill>
        </p:spPr>
        <p:txBody>
          <a:bodyPr/>
          <a:lstStyle/>
          <a:p>
            <a:pPr>
              <a:defRPr/>
            </a:pPr>
            <a:r>
              <a:rPr lang="en-US" dirty="0" smtClean="0"/>
              <a:t> Topics Covered</a:t>
            </a:r>
          </a:p>
        </p:txBody>
      </p:sp>
      <p:sp>
        <p:nvSpPr>
          <p:cNvPr id="13315" name="Content Placeholder 2"/>
          <p:cNvSpPr>
            <a:spLocks noGrp="1"/>
          </p:cNvSpPr>
          <p:nvPr>
            <p:ph idx="1"/>
          </p:nvPr>
        </p:nvSpPr>
        <p:spPr>
          <a:xfrm>
            <a:off x="0" y="620713"/>
            <a:ext cx="7416800" cy="4392612"/>
          </a:xfrm>
          <a:solidFill>
            <a:schemeClr val="bg2">
              <a:lumMod val="20000"/>
              <a:lumOff val="80000"/>
            </a:schemeClr>
          </a:solidFill>
        </p:spPr>
        <p:txBody>
          <a:bodyPr/>
          <a:lstStyle/>
          <a:p>
            <a:pPr marL="0" indent="0" algn="ctr">
              <a:buFontTx/>
              <a:buNone/>
              <a:defRPr/>
            </a:pPr>
            <a:r>
              <a:rPr lang="en-US" b="1" dirty="0" err="1" smtClean="0"/>
              <a:t>PtD</a:t>
            </a:r>
            <a:r>
              <a:rPr lang="en-US" b="1" dirty="0" smtClean="0"/>
              <a:t> Solutions:  </a:t>
            </a:r>
            <a:r>
              <a:rPr lang="en-US" dirty="0" smtClean="0"/>
              <a:t>Physical Health Hazards </a:t>
            </a:r>
          </a:p>
          <a:p>
            <a:pPr eaLnBrk="1" hangingPunct="1">
              <a:defRPr/>
            </a:pPr>
            <a:endParaRPr lang="en-US" sz="1600" dirty="0" smtClean="0"/>
          </a:p>
          <a:p>
            <a:pPr marL="0" indent="0" eaLnBrk="1" hangingPunct="1">
              <a:buFontTx/>
              <a:buNone/>
              <a:defRPr/>
            </a:pPr>
            <a:r>
              <a:rPr lang="en-US" sz="1600" dirty="0" smtClean="0"/>
              <a:t> </a:t>
            </a:r>
            <a:r>
              <a:rPr lang="en-US" sz="2400" dirty="0" smtClean="0"/>
              <a:t>Vibration</a:t>
            </a:r>
          </a:p>
          <a:p>
            <a:pPr lvl="1" eaLnBrk="1" hangingPunct="1">
              <a:defRPr/>
            </a:pPr>
            <a:r>
              <a:rPr lang="en-US" sz="1800" dirty="0" smtClean="0"/>
              <a:t>Vehicle/Equipment seat design</a:t>
            </a:r>
          </a:p>
          <a:p>
            <a:pPr lvl="1" eaLnBrk="1" hangingPunct="1">
              <a:defRPr/>
            </a:pPr>
            <a:r>
              <a:rPr lang="en-US" sz="1800" dirty="0" smtClean="0"/>
              <a:t>Low-vibe tools</a:t>
            </a:r>
          </a:p>
          <a:p>
            <a:pPr lvl="1" eaLnBrk="1" hangingPunct="1">
              <a:defRPr/>
            </a:pPr>
            <a:r>
              <a:rPr lang="en-US" sz="1800" dirty="0" smtClean="0"/>
              <a:t>Anti-vibe gloves</a:t>
            </a:r>
          </a:p>
          <a:p>
            <a:pPr lvl="1" eaLnBrk="1" hangingPunct="1">
              <a:defRPr/>
            </a:pPr>
            <a:r>
              <a:rPr lang="en-US" sz="1800" dirty="0" smtClean="0"/>
              <a:t>Vibration damping</a:t>
            </a:r>
          </a:p>
          <a:p>
            <a:pPr lvl="1" eaLnBrk="1" hangingPunct="1">
              <a:defRPr/>
            </a:pPr>
            <a:r>
              <a:rPr lang="en-US" sz="1800" dirty="0"/>
              <a:t>D</a:t>
            </a:r>
            <a:r>
              <a:rPr lang="en-US" sz="1800" dirty="0" smtClean="0"/>
              <a:t>riving force reduction</a:t>
            </a:r>
          </a:p>
          <a:p>
            <a:pPr lvl="1" eaLnBrk="1" hangingPunct="1">
              <a:defRPr/>
            </a:pPr>
            <a:r>
              <a:rPr lang="en-US" sz="1800" dirty="0" smtClean="0"/>
              <a:t>Isolation</a:t>
            </a:r>
          </a:p>
          <a:p>
            <a:pPr lvl="1" eaLnBrk="1" hangingPunct="1">
              <a:defRPr/>
            </a:pPr>
            <a:r>
              <a:rPr lang="en-US" sz="1800" dirty="0"/>
              <a:t>R</a:t>
            </a:r>
            <a:r>
              <a:rPr lang="en-US" sz="1800" dirty="0" smtClean="0"/>
              <a:t>esonant frequency interference/isolation</a:t>
            </a:r>
          </a:p>
          <a:p>
            <a:pPr lvl="1" eaLnBrk="1" hangingPunct="1">
              <a:defRPr/>
            </a:pPr>
            <a:endParaRPr lang="en-US" sz="1600" dirty="0" smtClean="0"/>
          </a:p>
          <a:p>
            <a:pPr>
              <a:defRPr/>
            </a:pPr>
            <a:endParaRPr lang="en-US" sz="1800" dirty="0" smtClean="0"/>
          </a:p>
        </p:txBody>
      </p:sp>
      <p:pic>
        <p:nvPicPr>
          <p:cNvPr id="15364" name="Picture 2"/>
          <p:cNvPicPr>
            <a:picLocks noChangeAspect="1" noChangeArrowheads="1"/>
          </p:cNvPicPr>
          <p:nvPr/>
        </p:nvPicPr>
        <p:blipFill>
          <a:blip r:embed="rId3" cstate="print"/>
          <a:srcRect/>
          <a:stretch>
            <a:fillRect/>
          </a:stretch>
        </p:blipFill>
        <p:spPr bwMode="auto">
          <a:xfrm>
            <a:off x="2771775" y="4356100"/>
            <a:ext cx="2501900" cy="2501900"/>
          </a:xfrm>
          <a:prstGeom prst="rect">
            <a:avLst/>
          </a:prstGeom>
          <a:noFill/>
          <a:ln w="9525">
            <a:noFill/>
            <a:miter lim="800000"/>
            <a:headEnd/>
            <a:tailEnd/>
          </a:ln>
          <a:effectLst/>
        </p:spPr>
      </p:pic>
      <p:pic>
        <p:nvPicPr>
          <p:cNvPr id="15365" name="Picture 3"/>
          <p:cNvPicPr>
            <a:picLocks noChangeAspect="1" noChangeArrowheads="1"/>
          </p:cNvPicPr>
          <p:nvPr/>
        </p:nvPicPr>
        <p:blipFill>
          <a:blip r:embed="rId4" cstate="print"/>
          <a:srcRect/>
          <a:stretch>
            <a:fillRect/>
          </a:stretch>
        </p:blipFill>
        <p:spPr bwMode="auto">
          <a:xfrm>
            <a:off x="5508625" y="4545013"/>
            <a:ext cx="2852738" cy="2195512"/>
          </a:xfrm>
          <a:prstGeom prst="rect">
            <a:avLst/>
          </a:prstGeom>
          <a:noFill/>
          <a:ln w="9525">
            <a:noFill/>
            <a:miter lim="800000"/>
            <a:headEnd/>
            <a:tailEnd/>
          </a:ln>
          <a:effectLst/>
        </p:spPr>
      </p:pic>
      <p:pic>
        <p:nvPicPr>
          <p:cNvPr id="15366" name="Picture 5"/>
          <p:cNvPicPr>
            <a:picLocks noChangeAspect="1" noChangeArrowheads="1"/>
          </p:cNvPicPr>
          <p:nvPr/>
        </p:nvPicPr>
        <p:blipFill>
          <a:blip r:embed="rId5" cstate="print"/>
          <a:srcRect/>
          <a:stretch>
            <a:fillRect/>
          </a:stretch>
        </p:blipFill>
        <p:spPr bwMode="auto">
          <a:xfrm>
            <a:off x="6248400" y="1268413"/>
            <a:ext cx="2222500" cy="31416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56100" y="0"/>
            <a:ext cx="4787900" cy="671513"/>
          </a:xfrm>
          <a:solidFill>
            <a:schemeClr val="bg2">
              <a:lumMod val="40000"/>
              <a:lumOff val="60000"/>
            </a:schemeClr>
          </a:solidFill>
        </p:spPr>
        <p:txBody>
          <a:bodyPr/>
          <a:lstStyle/>
          <a:p>
            <a:pPr>
              <a:defRPr/>
            </a:pPr>
            <a:r>
              <a:rPr lang="en-US" dirty="0" smtClean="0"/>
              <a:t> Topics Covered</a:t>
            </a:r>
          </a:p>
        </p:txBody>
      </p:sp>
      <p:sp>
        <p:nvSpPr>
          <p:cNvPr id="13315" name="Content Placeholder 2"/>
          <p:cNvSpPr>
            <a:spLocks noGrp="1"/>
          </p:cNvSpPr>
          <p:nvPr>
            <p:ph idx="1"/>
          </p:nvPr>
        </p:nvSpPr>
        <p:spPr>
          <a:xfrm>
            <a:off x="250825" y="620713"/>
            <a:ext cx="7165975" cy="4392612"/>
          </a:xfrm>
          <a:solidFill>
            <a:schemeClr val="bg2">
              <a:lumMod val="20000"/>
              <a:lumOff val="80000"/>
            </a:schemeClr>
          </a:solidFill>
        </p:spPr>
        <p:txBody>
          <a:bodyPr/>
          <a:lstStyle/>
          <a:p>
            <a:pPr marL="0" indent="0" algn="ctr">
              <a:buFontTx/>
              <a:buNone/>
              <a:defRPr/>
            </a:pPr>
            <a:r>
              <a:rPr lang="en-US" b="1" dirty="0" err="1" smtClean="0"/>
              <a:t>PtD</a:t>
            </a:r>
            <a:r>
              <a:rPr lang="en-US" b="1" dirty="0" smtClean="0"/>
              <a:t> Solutions:  </a:t>
            </a:r>
            <a:r>
              <a:rPr lang="en-US" dirty="0" smtClean="0"/>
              <a:t>Physical Health Hazards</a:t>
            </a:r>
          </a:p>
          <a:p>
            <a:pPr marL="0" indent="0" algn="ctr">
              <a:buFontTx/>
              <a:buNone/>
              <a:defRPr/>
            </a:pPr>
            <a:r>
              <a:rPr lang="en-US" dirty="0" smtClean="0"/>
              <a:t> </a:t>
            </a:r>
          </a:p>
          <a:p>
            <a:pPr marL="0" indent="0">
              <a:buFontTx/>
              <a:buNone/>
              <a:defRPr/>
            </a:pPr>
            <a:r>
              <a:rPr lang="en-US" sz="2400" dirty="0" smtClean="0"/>
              <a:t>Ergonomic Hazards</a:t>
            </a:r>
          </a:p>
          <a:p>
            <a:pPr lvl="1" eaLnBrk="1" hangingPunct="1">
              <a:defRPr/>
            </a:pPr>
            <a:r>
              <a:rPr lang="en-US" sz="2000" dirty="0" smtClean="0"/>
              <a:t>Work re-design</a:t>
            </a:r>
          </a:p>
          <a:p>
            <a:pPr lvl="2" eaLnBrk="1" hangingPunct="1">
              <a:defRPr/>
            </a:pPr>
            <a:r>
              <a:rPr lang="en-US" sz="2000" dirty="0" err="1" smtClean="0"/>
              <a:t>Panelization</a:t>
            </a:r>
            <a:endParaRPr lang="en-US" sz="2000" dirty="0" smtClean="0"/>
          </a:p>
          <a:p>
            <a:pPr lvl="2" eaLnBrk="1" hangingPunct="1">
              <a:defRPr/>
            </a:pPr>
            <a:r>
              <a:rPr lang="en-US" sz="2000" dirty="0" smtClean="0"/>
              <a:t>Prefabrication</a:t>
            </a:r>
          </a:p>
          <a:p>
            <a:pPr lvl="1" eaLnBrk="1" hangingPunct="1">
              <a:defRPr/>
            </a:pPr>
            <a:r>
              <a:rPr lang="en-US" sz="2000" dirty="0" smtClean="0"/>
              <a:t>Tool re-design</a:t>
            </a:r>
          </a:p>
          <a:p>
            <a:pPr lvl="1" eaLnBrk="1" hangingPunct="1">
              <a:defRPr/>
            </a:pPr>
            <a:r>
              <a:rPr lang="en-US" sz="2000" dirty="0" smtClean="0"/>
              <a:t>Automation</a:t>
            </a:r>
          </a:p>
          <a:p>
            <a:pPr>
              <a:defRPr/>
            </a:pPr>
            <a:endParaRPr lang="en-US" sz="2400" dirty="0" smtClean="0"/>
          </a:p>
          <a:p>
            <a:pPr>
              <a:defRPr/>
            </a:pPr>
            <a:endParaRPr lang="en-US" sz="1800" dirty="0" smtClean="0"/>
          </a:p>
        </p:txBody>
      </p:sp>
      <p:pic>
        <p:nvPicPr>
          <p:cNvPr id="16388" name="Picture 2"/>
          <p:cNvPicPr>
            <a:picLocks noChangeAspect="1" noChangeArrowheads="1"/>
          </p:cNvPicPr>
          <p:nvPr/>
        </p:nvPicPr>
        <p:blipFill>
          <a:blip r:embed="rId2" cstate="print"/>
          <a:srcRect/>
          <a:stretch>
            <a:fillRect/>
          </a:stretch>
        </p:blipFill>
        <p:spPr bwMode="auto">
          <a:xfrm>
            <a:off x="2987675" y="4006850"/>
            <a:ext cx="3890963" cy="2922588"/>
          </a:xfrm>
          <a:prstGeom prst="rect">
            <a:avLst/>
          </a:prstGeom>
          <a:noFill/>
          <a:ln w="9525">
            <a:noFill/>
            <a:miter lim="800000"/>
            <a:headEnd/>
            <a:tailEnd/>
          </a:ln>
          <a:effectLst/>
        </p:spPr>
      </p:pic>
      <p:pic>
        <p:nvPicPr>
          <p:cNvPr id="16389" name="Picture 3"/>
          <p:cNvPicPr>
            <a:picLocks noChangeAspect="1" noChangeArrowheads="1"/>
          </p:cNvPicPr>
          <p:nvPr/>
        </p:nvPicPr>
        <p:blipFill>
          <a:blip r:embed="rId3" cstate="print"/>
          <a:srcRect/>
          <a:stretch>
            <a:fillRect/>
          </a:stretch>
        </p:blipFill>
        <p:spPr bwMode="auto">
          <a:xfrm>
            <a:off x="5114925" y="1628775"/>
            <a:ext cx="4029075" cy="30241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56100" y="0"/>
            <a:ext cx="4787900" cy="671513"/>
          </a:xfrm>
          <a:solidFill>
            <a:schemeClr val="bg2">
              <a:lumMod val="40000"/>
              <a:lumOff val="60000"/>
            </a:schemeClr>
          </a:solidFill>
        </p:spPr>
        <p:txBody>
          <a:bodyPr/>
          <a:lstStyle/>
          <a:p>
            <a:pPr>
              <a:defRPr/>
            </a:pPr>
            <a:r>
              <a:rPr lang="en-US" dirty="0" smtClean="0"/>
              <a:t> Topics Covered</a:t>
            </a:r>
          </a:p>
        </p:txBody>
      </p:sp>
      <p:sp>
        <p:nvSpPr>
          <p:cNvPr id="13315" name="Content Placeholder 2"/>
          <p:cNvSpPr>
            <a:spLocks noGrp="1"/>
          </p:cNvSpPr>
          <p:nvPr>
            <p:ph idx="1"/>
          </p:nvPr>
        </p:nvSpPr>
        <p:spPr>
          <a:xfrm>
            <a:off x="0" y="620713"/>
            <a:ext cx="7416800" cy="4392612"/>
          </a:xfrm>
          <a:solidFill>
            <a:schemeClr val="bg2">
              <a:lumMod val="20000"/>
              <a:lumOff val="80000"/>
            </a:schemeClr>
          </a:solidFill>
        </p:spPr>
        <p:txBody>
          <a:bodyPr/>
          <a:lstStyle/>
          <a:p>
            <a:pPr marL="0" indent="0" algn="ctr">
              <a:buFontTx/>
              <a:buNone/>
              <a:defRPr/>
            </a:pPr>
            <a:r>
              <a:rPr lang="en-US" b="1" dirty="0" err="1" smtClean="0"/>
              <a:t>PtD</a:t>
            </a:r>
            <a:r>
              <a:rPr lang="en-US" b="1" dirty="0" smtClean="0"/>
              <a:t> Solutions:  </a:t>
            </a:r>
            <a:r>
              <a:rPr lang="en-US" dirty="0" smtClean="0"/>
              <a:t>Excavations</a:t>
            </a:r>
          </a:p>
          <a:p>
            <a:pPr>
              <a:defRPr/>
            </a:pPr>
            <a:r>
              <a:rPr lang="en-US" dirty="0" smtClean="0"/>
              <a:t>Sloping</a:t>
            </a:r>
          </a:p>
          <a:p>
            <a:pPr>
              <a:defRPr/>
            </a:pPr>
            <a:r>
              <a:rPr lang="en-US" dirty="0" smtClean="0"/>
              <a:t>Benching</a:t>
            </a:r>
          </a:p>
          <a:p>
            <a:pPr>
              <a:defRPr/>
            </a:pPr>
            <a:r>
              <a:rPr lang="en-US" dirty="0" smtClean="0"/>
              <a:t>Support Systems</a:t>
            </a:r>
          </a:p>
          <a:p>
            <a:pPr lvl="1">
              <a:defRPr/>
            </a:pPr>
            <a:r>
              <a:rPr lang="en-US" dirty="0" smtClean="0"/>
              <a:t>Trench boxes</a:t>
            </a:r>
          </a:p>
          <a:p>
            <a:pPr lvl="1">
              <a:defRPr/>
            </a:pPr>
            <a:r>
              <a:rPr lang="en-US" dirty="0" smtClean="0"/>
              <a:t>Shielding</a:t>
            </a:r>
          </a:p>
          <a:p>
            <a:pPr lvl="1">
              <a:defRPr/>
            </a:pPr>
            <a:r>
              <a:rPr lang="en-US" dirty="0" smtClean="0"/>
              <a:t>Shoring (hydraulic, whaler)</a:t>
            </a:r>
          </a:p>
          <a:p>
            <a:pPr marL="0" indent="0">
              <a:buFontTx/>
              <a:buNone/>
              <a:defRPr/>
            </a:pPr>
            <a:r>
              <a:rPr lang="en-US" sz="2400" dirty="0" smtClean="0"/>
              <a:t> </a:t>
            </a:r>
            <a:endParaRPr lang="en-US" sz="1800" dirty="0" smtClean="0"/>
          </a:p>
        </p:txBody>
      </p:sp>
      <p:pic>
        <p:nvPicPr>
          <p:cNvPr id="17412" name="Picture 2"/>
          <p:cNvPicPr>
            <a:picLocks noChangeAspect="1" noChangeArrowheads="1"/>
          </p:cNvPicPr>
          <p:nvPr/>
        </p:nvPicPr>
        <p:blipFill>
          <a:blip r:embed="rId2" cstate="print"/>
          <a:srcRect/>
          <a:stretch>
            <a:fillRect/>
          </a:stretch>
        </p:blipFill>
        <p:spPr bwMode="auto">
          <a:xfrm>
            <a:off x="5435600" y="4652963"/>
            <a:ext cx="2905125" cy="1960562"/>
          </a:xfrm>
          <a:prstGeom prst="rect">
            <a:avLst/>
          </a:prstGeom>
          <a:noFill/>
          <a:ln w="9525">
            <a:noFill/>
            <a:miter lim="800000"/>
            <a:headEnd/>
            <a:tailEnd/>
          </a:ln>
          <a:effectLst/>
        </p:spPr>
      </p:pic>
      <p:pic>
        <p:nvPicPr>
          <p:cNvPr id="17413" name="Picture 4"/>
          <p:cNvPicPr>
            <a:picLocks noChangeAspect="1" noChangeArrowheads="1"/>
          </p:cNvPicPr>
          <p:nvPr/>
        </p:nvPicPr>
        <p:blipFill>
          <a:blip r:embed="rId3" cstate="print"/>
          <a:srcRect/>
          <a:stretch>
            <a:fillRect/>
          </a:stretch>
        </p:blipFill>
        <p:spPr bwMode="auto">
          <a:xfrm>
            <a:off x="684213" y="4251325"/>
            <a:ext cx="3465512" cy="2362200"/>
          </a:xfrm>
          <a:prstGeom prst="rect">
            <a:avLst/>
          </a:prstGeom>
          <a:noFill/>
          <a:ln w="9525">
            <a:noFill/>
            <a:miter lim="800000"/>
            <a:headEnd/>
            <a:tailEnd/>
          </a:ln>
          <a:effectLst/>
        </p:spPr>
      </p:pic>
      <p:pic>
        <p:nvPicPr>
          <p:cNvPr id="17414" name="Picture 5"/>
          <p:cNvPicPr>
            <a:picLocks noChangeAspect="1" noChangeArrowheads="1"/>
          </p:cNvPicPr>
          <p:nvPr/>
        </p:nvPicPr>
        <p:blipFill>
          <a:blip r:embed="rId4" cstate="print"/>
          <a:srcRect/>
          <a:stretch>
            <a:fillRect/>
          </a:stretch>
        </p:blipFill>
        <p:spPr bwMode="auto">
          <a:xfrm>
            <a:off x="5076825" y="1590675"/>
            <a:ext cx="4425950" cy="3062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56100" y="0"/>
            <a:ext cx="4787900" cy="671513"/>
          </a:xfrm>
          <a:solidFill>
            <a:schemeClr val="bg2">
              <a:lumMod val="40000"/>
              <a:lumOff val="60000"/>
            </a:schemeClr>
          </a:solidFill>
        </p:spPr>
        <p:txBody>
          <a:bodyPr/>
          <a:lstStyle/>
          <a:p>
            <a:pPr>
              <a:defRPr/>
            </a:pPr>
            <a:r>
              <a:rPr lang="en-US" dirty="0" smtClean="0"/>
              <a:t> Topics Covered</a:t>
            </a:r>
          </a:p>
        </p:txBody>
      </p:sp>
      <p:sp>
        <p:nvSpPr>
          <p:cNvPr id="13315" name="Content Placeholder 2"/>
          <p:cNvSpPr>
            <a:spLocks noGrp="1"/>
          </p:cNvSpPr>
          <p:nvPr>
            <p:ph idx="1"/>
          </p:nvPr>
        </p:nvSpPr>
        <p:spPr>
          <a:xfrm>
            <a:off x="250825" y="620713"/>
            <a:ext cx="7165975" cy="6337300"/>
          </a:xfrm>
          <a:solidFill>
            <a:schemeClr val="bg2">
              <a:lumMod val="20000"/>
              <a:lumOff val="80000"/>
            </a:schemeClr>
          </a:solidFill>
        </p:spPr>
        <p:txBody>
          <a:bodyPr/>
          <a:lstStyle/>
          <a:p>
            <a:pPr marL="0" indent="0" algn="ctr">
              <a:buFontTx/>
              <a:buNone/>
              <a:defRPr/>
            </a:pPr>
            <a:r>
              <a:rPr lang="en-US" b="1" dirty="0" err="1" smtClean="0"/>
              <a:t>PtD</a:t>
            </a:r>
            <a:r>
              <a:rPr lang="en-US" b="1" dirty="0" smtClean="0"/>
              <a:t> Solutions:  </a:t>
            </a:r>
            <a:r>
              <a:rPr lang="en-US" dirty="0" smtClean="0"/>
              <a:t>Falls</a:t>
            </a:r>
          </a:p>
          <a:p>
            <a:pPr marL="0" indent="0" eaLnBrk="1" hangingPunct="1">
              <a:buFontTx/>
              <a:buNone/>
              <a:defRPr/>
            </a:pPr>
            <a:r>
              <a:rPr lang="en-US" dirty="0" smtClean="0"/>
              <a:t>Passive Systems</a:t>
            </a:r>
          </a:p>
          <a:p>
            <a:pPr lvl="1" eaLnBrk="1" hangingPunct="1">
              <a:defRPr/>
            </a:pPr>
            <a:r>
              <a:rPr lang="en-US" sz="2000" dirty="0" smtClean="0"/>
              <a:t>Aerial Lifts</a:t>
            </a:r>
          </a:p>
          <a:p>
            <a:pPr lvl="1" eaLnBrk="1" hangingPunct="1">
              <a:defRPr/>
            </a:pPr>
            <a:r>
              <a:rPr lang="en-US" sz="2000" dirty="0" smtClean="0"/>
              <a:t>Powered Platforms</a:t>
            </a:r>
          </a:p>
          <a:p>
            <a:pPr lvl="1" eaLnBrk="1" hangingPunct="1">
              <a:defRPr/>
            </a:pPr>
            <a:r>
              <a:rPr lang="en-US" sz="2000" dirty="0" smtClean="0"/>
              <a:t>Nets</a:t>
            </a:r>
          </a:p>
          <a:p>
            <a:pPr lvl="1" eaLnBrk="1" hangingPunct="1">
              <a:defRPr/>
            </a:pPr>
            <a:r>
              <a:rPr lang="en-US" sz="2000" dirty="0" smtClean="0"/>
              <a:t>Guardrails</a:t>
            </a:r>
          </a:p>
          <a:p>
            <a:pPr lvl="1" eaLnBrk="1" hangingPunct="1">
              <a:defRPr/>
            </a:pPr>
            <a:r>
              <a:rPr lang="en-US" sz="2000" dirty="0" smtClean="0"/>
              <a:t>New Designs</a:t>
            </a:r>
          </a:p>
          <a:p>
            <a:pPr marL="0" indent="0">
              <a:buFontTx/>
              <a:buNone/>
              <a:defRPr/>
            </a:pPr>
            <a:r>
              <a:rPr lang="en-US" dirty="0" smtClean="0"/>
              <a:t>Active Systems</a:t>
            </a:r>
          </a:p>
          <a:p>
            <a:pPr eaLnBrk="1" hangingPunct="1">
              <a:defRPr/>
            </a:pPr>
            <a:r>
              <a:rPr lang="en-US" sz="2400" dirty="0" smtClean="0"/>
              <a:t> </a:t>
            </a:r>
            <a:r>
              <a:rPr lang="en-US" sz="2000" dirty="0" smtClean="0"/>
              <a:t>Body support equipment</a:t>
            </a:r>
          </a:p>
          <a:p>
            <a:pPr lvl="1" eaLnBrk="1" hangingPunct="1">
              <a:defRPr/>
            </a:pPr>
            <a:r>
              <a:rPr lang="en-US" sz="1600" dirty="0" smtClean="0"/>
              <a:t>Belts</a:t>
            </a:r>
          </a:p>
          <a:p>
            <a:pPr lvl="1" eaLnBrk="1" hangingPunct="1">
              <a:defRPr/>
            </a:pPr>
            <a:r>
              <a:rPr lang="en-US" sz="1600" dirty="0" smtClean="0"/>
              <a:t>Harnesses</a:t>
            </a:r>
          </a:p>
          <a:p>
            <a:pPr eaLnBrk="1" hangingPunct="1">
              <a:defRPr/>
            </a:pPr>
            <a:r>
              <a:rPr lang="en-US" sz="2000" dirty="0" smtClean="0"/>
              <a:t>Anchorage points</a:t>
            </a:r>
          </a:p>
          <a:p>
            <a:pPr eaLnBrk="1" hangingPunct="1">
              <a:defRPr/>
            </a:pPr>
            <a:r>
              <a:rPr lang="en-US" sz="2000" dirty="0" smtClean="0"/>
              <a:t>Connecting hardware</a:t>
            </a:r>
          </a:p>
          <a:p>
            <a:pPr lvl="1" eaLnBrk="1" hangingPunct="1">
              <a:defRPr/>
            </a:pPr>
            <a:r>
              <a:rPr lang="en-US" sz="1600" dirty="0" smtClean="0"/>
              <a:t>Shock absorbing lanyards</a:t>
            </a:r>
          </a:p>
          <a:p>
            <a:pPr lvl="1" eaLnBrk="1" hangingPunct="1">
              <a:defRPr/>
            </a:pPr>
            <a:r>
              <a:rPr lang="en-US" sz="1600" dirty="0" smtClean="0"/>
              <a:t>Self retracting lanyards</a:t>
            </a:r>
          </a:p>
          <a:p>
            <a:pPr lvl="1" eaLnBrk="1" hangingPunct="1">
              <a:defRPr/>
            </a:pPr>
            <a:r>
              <a:rPr lang="en-US" sz="1600" dirty="0" smtClean="0"/>
              <a:t>Body positioning systems</a:t>
            </a:r>
          </a:p>
          <a:p>
            <a:pPr marL="0" indent="0">
              <a:buFontTx/>
              <a:buNone/>
              <a:defRPr/>
            </a:pPr>
            <a:endParaRPr lang="en-US" sz="2000" dirty="0" smtClean="0"/>
          </a:p>
        </p:txBody>
      </p:sp>
      <p:pic>
        <p:nvPicPr>
          <p:cNvPr id="18436" name="Picture 2"/>
          <p:cNvPicPr>
            <a:picLocks noChangeAspect="1" noChangeArrowheads="1"/>
          </p:cNvPicPr>
          <p:nvPr/>
        </p:nvPicPr>
        <p:blipFill>
          <a:blip r:embed="rId2" cstate="print"/>
          <a:srcRect/>
          <a:stretch>
            <a:fillRect/>
          </a:stretch>
        </p:blipFill>
        <p:spPr bwMode="auto">
          <a:xfrm>
            <a:off x="5980113" y="908050"/>
            <a:ext cx="2816225" cy="5797550"/>
          </a:xfrm>
          <a:prstGeom prst="rect">
            <a:avLst/>
          </a:prstGeom>
          <a:noFill/>
          <a:ln w="9525">
            <a:noFill/>
            <a:miter lim="800000"/>
            <a:headEnd/>
            <a:tailEnd/>
          </a:ln>
          <a:effectLst/>
        </p:spPr>
      </p:pic>
      <p:pic>
        <p:nvPicPr>
          <p:cNvPr id="18437" name="Picture 3"/>
          <p:cNvPicPr>
            <a:picLocks noChangeAspect="1" noChangeArrowheads="1"/>
          </p:cNvPicPr>
          <p:nvPr/>
        </p:nvPicPr>
        <p:blipFill>
          <a:blip r:embed="rId3" cstate="print"/>
          <a:srcRect/>
          <a:stretch>
            <a:fillRect/>
          </a:stretch>
        </p:blipFill>
        <p:spPr bwMode="auto">
          <a:xfrm>
            <a:off x="4187825" y="3933825"/>
            <a:ext cx="1762125" cy="2232025"/>
          </a:xfrm>
          <a:prstGeom prst="rect">
            <a:avLst/>
          </a:prstGeom>
          <a:noFill/>
          <a:ln w="9525">
            <a:noFill/>
            <a:miter lim="800000"/>
            <a:headEnd/>
            <a:tailEnd/>
          </a:ln>
          <a:effectLst/>
        </p:spPr>
      </p:pic>
      <p:pic>
        <p:nvPicPr>
          <p:cNvPr id="18438" name="Picture 4"/>
          <p:cNvPicPr>
            <a:picLocks noChangeAspect="1" noChangeArrowheads="1"/>
          </p:cNvPicPr>
          <p:nvPr/>
        </p:nvPicPr>
        <p:blipFill>
          <a:blip r:embed="rId4" cstate="print"/>
          <a:srcRect/>
          <a:stretch>
            <a:fillRect/>
          </a:stretch>
        </p:blipFill>
        <p:spPr bwMode="auto">
          <a:xfrm>
            <a:off x="3673475" y="1844675"/>
            <a:ext cx="2276475" cy="1844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56100" y="0"/>
            <a:ext cx="4787900" cy="671513"/>
          </a:xfrm>
          <a:solidFill>
            <a:schemeClr val="bg2">
              <a:lumMod val="40000"/>
              <a:lumOff val="60000"/>
            </a:schemeClr>
          </a:solidFill>
        </p:spPr>
        <p:txBody>
          <a:bodyPr/>
          <a:lstStyle/>
          <a:p>
            <a:pPr>
              <a:defRPr/>
            </a:pPr>
            <a:r>
              <a:rPr lang="en-US" dirty="0" smtClean="0"/>
              <a:t> Topics Covered</a:t>
            </a:r>
          </a:p>
        </p:txBody>
      </p:sp>
      <p:sp>
        <p:nvSpPr>
          <p:cNvPr id="13315" name="Content Placeholder 2"/>
          <p:cNvSpPr>
            <a:spLocks noGrp="1"/>
          </p:cNvSpPr>
          <p:nvPr>
            <p:ph idx="1"/>
          </p:nvPr>
        </p:nvSpPr>
        <p:spPr>
          <a:xfrm>
            <a:off x="0" y="620713"/>
            <a:ext cx="7416800" cy="4392612"/>
          </a:xfrm>
          <a:solidFill>
            <a:schemeClr val="bg2">
              <a:lumMod val="20000"/>
              <a:lumOff val="80000"/>
            </a:schemeClr>
          </a:solidFill>
        </p:spPr>
        <p:txBody>
          <a:bodyPr/>
          <a:lstStyle/>
          <a:p>
            <a:pPr marL="0" indent="0" algn="ctr">
              <a:buFontTx/>
              <a:buNone/>
              <a:defRPr/>
            </a:pPr>
            <a:r>
              <a:rPr lang="en-US" b="1" dirty="0" err="1" smtClean="0"/>
              <a:t>PtD</a:t>
            </a:r>
            <a:r>
              <a:rPr lang="en-US" b="1" dirty="0" smtClean="0"/>
              <a:t> Solutions:  </a:t>
            </a:r>
            <a:r>
              <a:rPr lang="en-US" dirty="0" smtClean="0"/>
              <a:t>Heavy Equipment </a:t>
            </a:r>
          </a:p>
          <a:p>
            <a:pPr marL="0" indent="0">
              <a:buFontTx/>
              <a:buNone/>
              <a:defRPr/>
            </a:pPr>
            <a:endParaRPr lang="en-US" dirty="0"/>
          </a:p>
          <a:p>
            <a:pPr>
              <a:defRPr/>
            </a:pPr>
            <a:r>
              <a:rPr lang="en-US" sz="2400" dirty="0" smtClean="0"/>
              <a:t>Carnegie Mellon University Robotic Excavator</a:t>
            </a:r>
          </a:p>
          <a:p>
            <a:pPr>
              <a:defRPr/>
            </a:pPr>
            <a:r>
              <a:rPr lang="en-US" sz="2400" dirty="0" smtClean="0"/>
              <a:t>Autonomous Vehicles</a:t>
            </a:r>
          </a:p>
          <a:p>
            <a:pPr>
              <a:defRPr/>
            </a:pPr>
            <a:r>
              <a:rPr lang="en-US" sz="2400" dirty="0" smtClean="0"/>
              <a:t>Proximity Monitoring and Alert Systems</a:t>
            </a:r>
          </a:p>
          <a:p>
            <a:pPr>
              <a:defRPr/>
            </a:pPr>
            <a:r>
              <a:rPr lang="en-US" sz="2400" dirty="0" smtClean="0"/>
              <a:t>On-Guard Vehicle Warning System</a:t>
            </a:r>
          </a:p>
          <a:p>
            <a:pPr>
              <a:defRPr/>
            </a:pPr>
            <a:endParaRPr lang="en-US" dirty="0" smtClean="0"/>
          </a:p>
          <a:p>
            <a:pPr marL="0" indent="0">
              <a:buFontTx/>
              <a:buNone/>
              <a:defRPr/>
            </a:pPr>
            <a:r>
              <a:rPr lang="en-US" sz="2400" dirty="0" smtClean="0"/>
              <a:t> </a:t>
            </a:r>
            <a:endParaRPr lang="en-US" sz="1800" dirty="0" smtClean="0"/>
          </a:p>
        </p:txBody>
      </p:sp>
      <p:pic>
        <p:nvPicPr>
          <p:cNvPr id="19460" name="Picture 2"/>
          <p:cNvPicPr>
            <a:picLocks noChangeAspect="1" noChangeArrowheads="1"/>
          </p:cNvPicPr>
          <p:nvPr/>
        </p:nvPicPr>
        <p:blipFill>
          <a:blip r:embed="rId2" cstate="print"/>
          <a:srcRect/>
          <a:stretch>
            <a:fillRect/>
          </a:stretch>
        </p:blipFill>
        <p:spPr bwMode="auto">
          <a:xfrm>
            <a:off x="4572000" y="3573463"/>
            <a:ext cx="4178300" cy="31321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56100" y="0"/>
            <a:ext cx="4787900" cy="671513"/>
          </a:xfrm>
          <a:solidFill>
            <a:schemeClr val="bg2">
              <a:lumMod val="40000"/>
              <a:lumOff val="60000"/>
            </a:schemeClr>
          </a:solidFill>
        </p:spPr>
        <p:txBody>
          <a:bodyPr/>
          <a:lstStyle/>
          <a:p>
            <a:pPr>
              <a:defRPr/>
            </a:pPr>
            <a:r>
              <a:rPr lang="en-US" dirty="0" smtClean="0"/>
              <a:t> Topics Covered</a:t>
            </a:r>
          </a:p>
        </p:txBody>
      </p:sp>
      <p:sp>
        <p:nvSpPr>
          <p:cNvPr id="13315" name="Content Placeholder 2"/>
          <p:cNvSpPr>
            <a:spLocks noGrp="1"/>
          </p:cNvSpPr>
          <p:nvPr>
            <p:ph idx="1"/>
          </p:nvPr>
        </p:nvSpPr>
        <p:spPr>
          <a:xfrm>
            <a:off x="250825" y="620713"/>
            <a:ext cx="7165975" cy="4392612"/>
          </a:xfrm>
          <a:solidFill>
            <a:schemeClr val="bg2">
              <a:lumMod val="20000"/>
              <a:lumOff val="80000"/>
            </a:schemeClr>
          </a:solidFill>
        </p:spPr>
        <p:txBody>
          <a:bodyPr/>
          <a:lstStyle/>
          <a:p>
            <a:pPr marL="0" indent="0" algn="ctr">
              <a:buFontTx/>
              <a:buNone/>
              <a:defRPr/>
            </a:pPr>
            <a:r>
              <a:rPr lang="en-US" b="1" dirty="0" err="1" smtClean="0"/>
              <a:t>PtD</a:t>
            </a:r>
            <a:r>
              <a:rPr lang="en-US" b="1" dirty="0" smtClean="0"/>
              <a:t> Solutions:  </a:t>
            </a:r>
            <a:r>
              <a:rPr lang="en-US" dirty="0" smtClean="0"/>
              <a:t>Cranes</a:t>
            </a:r>
          </a:p>
          <a:p>
            <a:pPr marL="0" indent="0">
              <a:buFontTx/>
              <a:buNone/>
              <a:defRPr/>
            </a:pPr>
            <a:endParaRPr lang="en-US" dirty="0" smtClean="0"/>
          </a:p>
          <a:p>
            <a:pPr marL="0" indent="0">
              <a:buFontTx/>
              <a:buNone/>
              <a:defRPr/>
            </a:pPr>
            <a:r>
              <a:rPr lang="en-US" sz="2000" dirty="0" smtClean="0"/>
              <a:t>Power-line Avoidance (Proximity Alarms)</a:t>
            </a:r>
          </a:p>
          <a:p>
            <a:pPr marL="0" indent="0">
              <a:buFontTx/>
              <a:buNone/>
              <a:defRPr/>
            </a:pPr>
            <a:r>
              <a:rPr lang="en-US" sz="2000" dirty="0" smtClean="0"/>
              <a:t>Boom angle control</a:t>
            </a:r>
          </a:p>
          <a:p>
            <a:pPr marL="0" indent="0">
              <a:buFontTx/>
              <a:buNone/>
              <a:defRPr/>
            </a:pPr>
            <a:r>
              <a:rPr lang="en-US" sz="2000" dirty="0" smtClean="0"/>
              <a:t>Operator Visualization</a:t>
            </a:r>
          </a:p>
          <a:p>
            <a:pPr marL="0" indent="0">
              <a:buFontTx/>
              <a:buNone/>
              <a:defRPr/>
            </a:pPr>
            <a:r>
              <a:rPr lang="en-US" sz="2000" dirty="0" smtClean="0"/>
              <a:t>Robotics (NIST </a:t>
            </a:r>
            <a:r>
              <a:rPr lang="en-US" sz="2000" dirty="0" err="1" smtClean="0"/>
              <a:t>Robocrane</a:t>
            </a:r>
            <a:r>
              <a:rPr lang="en-US" sz="2000" dirty="0" smtClean="0"/>
              <a:t>)</a:t>
            </a:r>
          </a:p>
          <a:p>
            <a:pPr marL="0" indent="0">
              <a:buFontTx/>
              <a:buNone/>
              <a:defRPr/>
            </a:pPr>
            <a:r>
              <a:rPr lang="en-US" sz="2000" dirty="0" smtClean="0"/>
              <a:t>Rigging</a:t>
            </a:r>
          </a:p>
          <a:p>
            <a:pPr marL="0" indent="0">
              <a:buFontTx/>
              <a:buNone/>
              <a:defRPr/>
            </a:pPr>
            <a:r>
              <a:rPr lang="en-US" sz="2000" dirty="0" smtClean="0"/>
              <a:t>Leveling/Stability</a:t>
            </a:r>
          </a:p>
          <a:p>
            <a:pPr marL="0" indent="0">
              <a:buFontTx/>
              <a:buNone/>
              <a:defRPr/>
            </a:pPr>
            <a:endParaRPr lang="en-US" sz="2000" dirty="0" smtClean="0"/>
          </a:p>
          <a:p>
            <a:pPr marL="0" indent="0">
              <a:buFontTx/>
              <a:buNone/>
              <a:defRPr/>
            </a:pPr>
            <a:endParaRPr lang="en-US" dirty="0"/>
          </a:p>
          <a:p>
            <a:pPr marL="0" indent="0">
              <a:buFontTx/>
              <a:buNone/>
              <a:defRPr/>
            </a:pPr>
            <a:endParaRPr lang="en-US" dirty="0" smtClean="0"/>
          </a:p>
          <a:p>
            <a:pPr marL="0" indent="0">
              <a:buFontTx/>
              <a:buNone/>
              <a:defRPr/>
            </a:pPr>
            <a:r>
              <a:rPr lang="en-US" sz="2400" dirty="0" smtClean="0"/>
              <a:t> </a:t>
            </a:r>
            <a:endParaRPr lang="en-US" sz="1800" dirty="0" smtClean="0"/>
          </a:p>
        </p:txBody>
      </p:sp>
      <p:pic>
        <p:nvPicPr>
          <p:cNvPr id="20484" name="Picture 2"/>
          <p:cNvPicPr>
            <a:picLocks noChangeAspect="1" noChangeArrowheads="1"/>
          </p:cNvPicPr>
          <p:nvPr/>
        </p:nvPicPr>
        <p:blipFill>
          <a:blip r:embed="rId2" cstate="print"/>
          <a:srcRect/>
          <a:stretch>
            <a:fillRect/>
          </a:stretch>
        </p:blipFill>
        <p:spPr bwMode="auto">
          <a:xfrm>
            <a:off x="4067175" y="2217738"/>
            <a:ext cx="4721225" cy="46402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56100" y="0"/>
            <a:ext cx="4787900" cy="671513"/>
          </a:xfrm>
          <a:solidFill>
            <a:schemeClr val="bg2">
              <a:lumMod val="40000"/>
              <a:lumOff val="60000"/>
            </a:schemeClr>
          </a:solidFill>
        </p:spPr>
        <p:txBody>
          <a:bodyPr/>
          <a:lstStyle/>
          <a:p>
            <a:pPr>
              <a:defRPr/>
            </a:pPr>
            <a:r>
              <a:rPr lang="en-US" dirty="0" smtClean="0"/>
              <a:t> Topics Covered</a:t>
            </a:r>
          </a:p>
        </p:txBody>
      </p:sp>
      <p:sp>
        <p:nvSpPr>
          <p:cNvPr id="13315" name="Content Placeholder 2"/>
          <p:cNvSpPr>
            <a:spLocks noGrp="1"/>
          </p:cNvSpPr>
          <p:nvPr>
            <p:ph idx="1"/>
          </p:nvPr>
        </p:nvSpPr>
        <p:spPr>
          <a:xfrm>
            <a:off x="0" y="620713"/>
            <a:ext cx="7416800" cy="5903912"/>
          </a:xfrm>
          <a:solidFill>
            <a:schemeClr val="bg2">
              <a:lumMod val="20000"/>
              <a:lumOff val="80000"/>
            </a:schemeClr>
          </a:solidFill>
        </p:spPr>
        <p:txBody>
          <a:bodyPr/>
          <a:lstStyle/>
          <a:p>
            <a:pPr marL="0" indent="0" algn="ctr">
              <a:buFontTx/>
              <a:buNone/>
              <a:defRPr/>
            </a:pPr>
            <a:r>
              <a:rPr lang="en-US" b="1" dirty="0" err="1" smtClean="0"/>
              <a:t>PtD</a:t>
            </a:r>
            <a:r>
              <a:rPr lang="en-US" b="1" dirty="0" smtClean="0"/>
              <a:t> Solutions:  </a:t>
            </a:r>
            <a:r>
              <a:rPr lang="en-US" dirty="0" smtClean="0"/>
              <a:t>Fire</a:t>
            </a:r>
          </a:p>
          <a:p>
            <a:pPr>
              <a:defRPr/>
            </a:pPr>
            <a:r>
              <a:rPr lang="en-US" dirty="0" smtClean="0"/>
              <a:t>Fire resistance of structural elements</a:t>
            </a:r>
          </a:p>
          <a:p>
            <a:pPr>
              <a:defRPr/>
            </a:pPr>
            <a:r>
              <a:rPr lang="en-US" dirty="0" smtClean="0"/>
              <a:t>Control of movement through structural design</a:t>
            </a:r>
          </a:p>
          <a:p>
            <a:pPr lvl="1">
              <a:defRPr/>
            </a:pPr>
            <a:r>
              <a:rPr lang="en-US" dirty="0" smtClean="0"/>
              <a:t>Containment</a:t>
            </a:r>
          </a:p>
          <a:p>
            <a:pPr lvl="1">
              <a:defRPr/>
            </a:pPr>
            <a:r>
              <a:rPr lang="en-US" dirty="0" smtClean="0"/>
              <a:t>Venting</a:t>
            </a:r>
          </a:p>
          <a:p>
            <a:pPr>
              <a:defRPr/>
            </a:pPr>
            <a:r>
              <a:rPr lang="en-US" dirty="0" smtClean="0"/>
              <a:t>Design for structural stability in event of fire damage</a:t>
            </a:r>
          </a:p>
          <a:p>
            <a:pPr>
              <a:defRPr/>
            </a:pPr>
            <a:r>
              <a:rPr lang="en-US" dirty="0" smtClean="0"/>
              <a:t>Active Fire Protection:</a:t>
            </a:r>
          </a:p>
          <a:p>
            <a:pPr lvl="1">
              <a:defRPr/>
            </a:pPr>
            <a:r>
              <a:rPr lang="en-US" dirty="0" smtClean="0"/>
              <a:t>Detection</a:t>
            </a:r>
          </a:p>
          <a:p>
            <a:pPr lvl="1">
              <a:defRPr/>
            </a:pPr>
            <a:r>
              <a:rPr lang="en-US" dirty="0" smtClean="0"/>
              <a:t>Signaling</a:t>
            </a:r>
          </a:p>
          <a:p>
            <a:pPr lvl="1">
              <a:defRPr/>
            </a:pPr>
            <a:r>
              <a:rPr lang="en-US" dirty="0" smtClean="0"/>
              <a:t>Suppression</a:t>
            </a:r>
          </a:p>
          <a:p>
            <a:pPr>
              <a:defRPr/>
            </a:pPr>
            <a:endParaRPr lang="en-US" dirty="0" smtClean="0"/>
          </a:p>
          <a:p>
            <a:pPr>
              <a:defRPr/>
            </a:pPr>
            <a:endParaRPr lang="en-US" dirty="0" smtClean="0"/>
          </a:p>
          <a:p>
            <a:pPr marL="0" indent="0">
              <a:buFontTx/>
              <a:buNone/>
              <a:defRPr/>
            </a:pPr>
            <a:r>
              <a:rPr lang="en-US" sz="2400" dirty="0" smtClean="0"/>
              <a:t> </a:t>
            </a:r>
            <a:endParaRPr lang="en-US" sz="1800" dirty="0" smtClean="0"/>
          </a:p>
        </p:txBody>
      </p:sp>
      <p:pic>
        <p:nvPicPr>
          <p:cNvPr id="21508" name="Picture 2"/>
          <p:cNvPicPr>
            <a:picLocks noChangeAspect="1" noChangeArrowheads="1"/>
          </p:cNvPicPr>
          <p:nvPr/>
        </p:nvPicPr>
        <p:blipFill>
          <a:blip r:embed="rId2" cstate="print"/>
          <a:srcRect/>
          <a:stretch>
            <a:fillRect/>
          </a:stretch>
        </p:blipFill>
        <p:spPr bwMode="auto">
          <a:xfrm>
            <a:off x="5364163" y="4322763"/>
            <a:ext cx="2879725" cy="2020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276600" y="1844675"/>
            <a:ext cx="6553200" cy="508000"/>
          </a:xfrm>
        </p:spPr>
        <p:txBody>
          <a:bodyPr/>
          <a:lstStyle/>
          <a:p>
            <a:r>
              <a:rPr lang="en-US" smtClean="0"/>
              <a:t>Presentation Outline</a:t>
            </a:r>
          </a:p>
        </p:txBody>
      </p:sp>
      <p:sp>
        <p:nvSpPr>
          <p:cNvPr id="4099" name="Content Placeholder 2"/>
          <p:cNvSpPr>
            <a:spLocks noGrp="1"/>
          </p:cNvSpPr>
          <p:nvPr>
            <p:ph idx="1"/>
          </p:nvPr>
        </p:nvSpPr>
        <p:spPr>
          <a:xfrm>
            <a:off x="468313" y="2636838"/>
            <a:ext cx="8031162" cy="3960812"/>
          </a:xfrm>
        </p:spPr>
        <p:txBody>
          <a:bodyPr/>
          <a:lstStyle/>
          <a:p>
            <a:pPr eaLnBrk="1" hangingPunct="1">
              <a:defRPr/>
            </a:pPr>
            <a:r>
              <a:rPr lang="en-US" dirty="0" smtClean="0"/>
              <a:t>Design for Hazard Control – Course Overview</a:t>
            </a:r>
          </a:p>
          <a:p>
            <a:pPr eaLnBrk="1" hangingPunct="1">
              <a:defRPr/>
            </a:pPr>
            <a:r>
              <a:rPr lang="en-US" dirty="0" smtClean="0"/>
              <a:t>Course Composition</a:t>
            </a:r>
          </a:p>
          <a:p>
            <a:pPr eaLnBrk="1" hangingPunct="1">
              <a:defRPr/>
            </a:pPr>
            <a:r>
              <a:rPr lang="en-US" dirty="0" smtClean="0"/>
              <a:t>Course Goals</a:t>
            </a:r>
          </a:p>
          <a:p>
            <a:pPr eaLnBrk="1" hangingPunct="1">
              <a:defRPr/>
            </a:pPr>
            <a:r>
              <a:rPr lang="en-US" dirty="0" smtClean="0"/>
              <a:t>Structure of Course</a:t>
            </a:r>
          </a:p>
          <a:p>
            <a:pPr eaLnBrk="1" hangingPunct="1">
              <a:defRPr/>
            </a:pPr>
            <a:r>
              <a:rPr lang="en-US" dirty="0" smtClean="0"/>
              <a:t>Topics Covered</a:t>
            </a:r>
          </a:p>
          <a:p>
            <a:pPr marL="0" indent="0" eaLnBrk="1" hangingPunct="1">
              <a:buFontTx/>
              <a:buNone/>
              <a:defRPr/>
            </a:pPr>
            <a:endParaRPr lang="en-US" dirty="0" smtClean="0"/>
          </a:p>
          <a:p>
            <a:pPr lvl="1">
              <a:defRPr/>
            </a:pPr>
            <a:endParaRPr lang="en-US" dirty="0" smtClean="0"/>
          </a:p>
          <a:p>
            <a:pPr lvl="1">
              <a:defRPr/>
            </a:pPr>
            <a:endParaRPr lang="en-US" dirty="0" smtClean="0"/>
          </a:p>
          <a:p>
            <a:pPr>
              <a:defRPr/>
            </a:pP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590800" y="1412875"/>
            <a:ext cx="6553200" cy="508000"/>
          </a:xfrm>
        </p:spPr>
        <p:txBody>
          <a:bodyPr/>
          <a:lstStyle/>
          <a:p>
            <a:r>
              <a:rPr lang="en-US" smtClean="0"/>
              <a:t>Design for Hazard Control</a:t>
            </a:r>
          </a:p>
        </p:txBody>
      </p:sp>
      <p:sp>
        <p:nvSpPr>
          <p:cNvPr id="5123" name="Content Placeholder 2"/>
          <p:cNvSpPr>
            <a:spLocks noGrp="1"/>
          </p:cNvSpPr>
          <p:nvPr>
            <p:ph idx="1"/>
          </p:nvPr>
        </p:nvSpPr>
        <p:spPr>
          <a:xfrm>
            <a:off x="684213" y="2060575"/>
            <a:ext cx="7416800" cy="3960813"/>
          </a:xfrm>
        </p:spPr>
        <p:txBody>
          <a:bodyPr/>
          <a:lstStyle/>
          <a:p>
            <a:r>
              <a:rPr lang="en-US" sz="2400" smtClean="0"/>
              <a:t>Virginia Tech CEE 4064/5064</a:t>
            </a:r>
          </a:p>
          <a:p>
            <a:r>
              <a:rPr lang="en-US" sz="2400" smtClean="0"/>
              <a:t>Created Fall 2007</a:t>
            </a:r>
          </a:p>
          <a:p>
            <a:r>
              <a:rPr lang="en-US" sz="2400" smtClean="0"/>
              <a:t>Offered Annually</a:t>
            </a:r>
          </a:p>
          <a:p>
            <a:r>
              <a:rPr lang="en-US" sz="2400" b="1" smtClean="0"/>
              <a:t>COURSE DESCRIPTION: </a:t>
            </a:r>
            <a:r>
              <a:rPr lang="en-US" sz="2400" smtClean="0"/>
              <a:t> </a:t>
            </a:r>
            <a:r>
              <a:rPr lang="en-US" sz="1800" smtClean="0"/>
              <a:t>Design of construction projects, materials, equipment and systems to control inherent hazards to the health and safety of construction workers, inhabitants of the built environment, and the general public.  The emphasis of this course is on Prevention through Design (PtD). The course will provide students with in-depth knowledge of the regulatory and legal drivers pertinent to construction, the chemical and physical health hazards, the major classes of safety hazards, the design processes to control safety and health hazards.  Format of the course will involve lecture and participatory activities.</a:t>
            </a:r>
          </a:p>
          <a:p>
            <a:endParaRPr lang="en-US" sz="18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28813" y="428625"/>
            <a:ext cx="6553200" cy="723900"/>
          </a:xfrm>
        </p:spPr>
        <p:txBody>
          <a:bodyPr/>
          <a:lstStyle/>
          <a:p>
            <a:pPr algn="ctr" eaLnBrk="1" hangingPunct="1"/>
            <a:r>
              <a:rPr lang="en-US" smtClean="0"/>
              <a:t>PtD Definition</a:t>
            </a:r>
          </a:p>
        </p:txBody>
      </p:sp>
      <p:sp>
        <p:nvSpPr>
          <p:cNvPr id="6147" name="Rectangle 3"/>
          <p:cNvSpPr>
            <a:spLocks noGrp="1" noChangeArrowheads="1"/>
          </p:cNvSpPr>
          <p:nvPr>
            <p:ph type="body" idx="1"/>
          </p:nvPr>
        </p:nvSpPr>
        <p:spPr>
          <a:xfrm>
            <a:off x="2411413" y="1412875"/>
            <a:ext cx="5857875" cy="5045075"/>
          </a:xfrm>
        </p:spPr>
        <p:txBody>
          <a:bodyPr/>
          <a:lstStyle/>
          <a:p>
            <a:pPr marL="0" indent="0" eaLnBrk="1" hangingPunct="1">
              <a:buFontTx/>
              <a:buNone/>
            </a:pPr>
            <a:r>
              <a:rPr lang="en-US" sz="2400" i="1" smtClean="0"/>
              <a:t>The optimal method of preventing occupational illnesses, injuries, and fatalities is to “design out” the hazards and risks; thereby, eliminating the need to control them during work operations.  This approach involves the design of tools, equipment, systems, work processes, and facilities in order to reduce, or eliminate, hazards associated with work.  </a:t>
            </a:r>
            <a:endParaRPr lang="en-US" sz="2400" smtClean="0"/>
          </a:p>
          <a:p>
            <a:pPr marL="0" indent="0" eaLnBrk="1" hangingPunct="1">
              <a:buFontTx/>
              <a:buNone/>
            </a:pPr>
            <a:endParaRPr lang="en-US" sz="24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763713" y="1773238"/>
            <a:ext cx="6553200" cy="508000"/>
          </a:xfrm>
        </p:spPr>
        <p:txBody>
          <a:bodyPr/>
          <a:lstStyle/>
          <a:p>
            <a:r>
              <a:rPr lang="en-US" smtClean="0"/>
              <a:t> Course Composition</a:t>
            </a:r>
          </a:p>
        </p:txBody>
      </p:sp>
      <p:sp>
        <p:nvSpPr>
          <p:cNvPr id="7171" name="Content Placeholder 2"/>
          <p:cNvSpPr>
            <a:spLocks noGrp="1"/>
          </p:cNvSpPr>
          <p:nvPr>
            <p:ph idx="1"/>
          </p:nvPr>
        </p:nvSpPr>
        <p:spPr>
          <a:xfrm>
            <a:off x="827088" y="2420938"/>
            <a:ext cx="7416800" cy="3960812"/>
          </a:xfrm>
        </p:spPr>
        <p:txBody>
          <a:bodyPr/>
          <a:lstStyle/>
          <a:p>
            <a:r>
              <a:rPr lang="en-US" smtClean="0"/>
              <a:t>Graduate Students (MS and PhD)</a:t>
            </a:r>
          </a:p>
          <a:p>
            <a:r>
              <a:rPr lang="en-US" smtClean="0"/>
              <a:t>Advanced Undergraduate Students</a:t>
            </a:r>
          </a:p>
          <a:p>
            <a:r>
              <a:rPr lang="en-US" smtClean="0"/>
              <a:t>Civil Engineering</a:t>
            </a:r>
          </a:p>
          <a:p>
            <a:r>
              <a:rPr lang="en-US" smtClean="0"/>
              <a:t>Building Construction</a:t>
            </a:r>
          </a:p>
          <a:p>
            <a:r>
              <a:rPr lang="en-US" smtClean="0"/>
              <a:t>Architecture </a:t>
            </a:r>
          </a:p>
          <a:p>
            <a:r>
              <a:rPr lang="en-US" smtClean="0"/>
              <a:t>Design teams:  mix of all of the above!</a:t>
            </a:r>
          </a:p>
          <a:p>
            <a:endParaRPr lang="en-US" sz="18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28813" y="428625"/>
            <a:ext cx="6553200" cy="723900"/>
          </a:xfrm>
        </p:spPr>
        <p:txBody>
          <a:bodyPr/>
          <a:lstStyle/>
          <a:p>
            <a:pPr algn="ctr" eaLnBrk="1" hangingPunct="1"/>
            <a:r>
              <a:rPr lang="en-US" smtClean="0"/>
              <a:t> Course Goals</a:t>
            </a:r>
          </a:p>
        </p:txBody>
      </p:sp>
      <p:sp>
        <p:nvSpPr>
          <p:cNvPr id="8195" name="Rectangle 3"/>
          <p:cNvSpPr>
            <a:spLocks noGrp="1" noChangeArrowheads="1"/>
          </p:cNvSpPr>
          <p:nvPr>
            <p:ph type="body" idx="1"/>
          </p:nvPr>
        </p:nvSpPr>
        <p:spPr>
          <a:xfrm>
            <a:off x="2411413" y="1268413"/>
            <a:ext cx="5857875" cy="5045075"/>
          </a:xfrm>
        </p:spPr>
        <p:txBody>
          <a:bodyPr/>
          <a:lstStyle/>
          <a:p>
            <a:pPr eaLnBrk="1" hangingPunct="1">
              <a:buFontTx/>
              <a:buNone/>
            </a:pPr>
            <a:r>
              <a:rPr lang="en-US" sz="1800" b="1" smtClean="0"/>
              <a:t>EDUCATIONAL OBJECTIVES:  </a:t>
            </a:r>
            <a:r>
              <a:rPr lang="en-US" sz="1800" smtClean="0"/>
              <a:t>Having successfully completed this course, the student will demonstrate the ability to: </a:t>
            </a:r>
          </a:p>
          <a:p>
            <a:pPr eaLnBrk="1" hangingPunct="1">
              <a:buFontTx/>
              <a:buNone/>
            </a:pPr>
            <a:r>
              <a:rPr lang="en-US" sz="1800" smtClean="0"/>
              <a:t> </a:t>
            </a:r>
          </a:p>
          <a:p>
            <a:pPr eaLnBrk="1" hangingPunct="1"/>
            <a:r>
              <a:rPr lang="en-US" sz="1800" smtClean="0"/>
              <a:t>identify risks to the health and safety of construction workers and the general public</a:t>
            </a:r>
          </a:p>
          <a:p>
            <a:pPr eaLnBrk="1" hangingPunct="1"/>
            <a:r>
              <a:rPr lang="en-US" sz="1800" smtClean="0"/>
              <a:t>analyze exposure situations to quantify safety and health hazards</a:t>
            </a:r>
          </a:p>
          <a:p>
            <a:pPr eaLnBrk="1" hangingPunct="1"/>
            <a:r>
              <a:rPr lang="en-US" sz="1800" smtClean="0"/>
              <a:t>design noise and vibration control systems, excavations, fall protection, fire control and ventilation systems</a:t>
            </a:r>
          </a:p>
          <a:p>
            <a:pPr eaLnBrk="1" hangingPunct="1"/>
            <a:r>
              <a:rPr lang="en-US" sz="1800" smtClean="0"/>
              <a:t>develop conceptual design solutions for tools, materials, equipment, cranes, and processes to mitigate hazards</a:t>
            </a:r>
          </a:p>
          <a:p>
            <a:pPr eaLnBrk="1" hangingPunct="1"/>
            <a:r>
              <a:rPr lang="en-US" sz="1800" smtClean="0"/>
              <a:t>synthesize the existing scientific literature on PtD innovations for construction safety and health</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356100" y="1412875"/>
            <a:ext cx="6553200" cy="508000"/>
          </a:xfrm>
        </p:spPr>
        <p:txBody>
          <a:bodyPr/>
          <a:lstStyle/>
          <a:p>
            <a:r>
              <a:rPr lang="en-US" smtClean="0"/>
              <a:t>Structure of Course</a:t>
            </a:r>
          </a:p>
        </p:txBody>
      </p:sp>
      <p:sp>
        <p:nvSpPr>
          <p:cNvPr id="9219" name="Content Placeholder 2"/>
          <p:cNvSpPr>
            <a:spLocks noGrp="1"/>
          </p:cNvSpPr>
          <p:nvPr>
            <p:ph idx="1"/>
          </p:nvPr>
        </p:nvSpPr>
        <p:spPr>
          <a:xfrm>
            <a:off x="468313" y="1989138"/>
            <a:ext cx="7643812" cy="3960812"/>
          </a:xfrm>
        </p:spPr>
        <p:txBody>
          <a:bodyPr/>
          <a:lstStyle/>
          <a:p>
            <a:r>
              <a:rPr lang="en-US" sz="3200" smtClean="0"/>
              <a:t>Lecture and Participation</a:t>
            </a:r>
          </a:p>
          <a:p>
            <a:r>
              <a:rPr lang="en-US" sz="3200" smtClean="0"/>
              <a:t>Participation:</a:t>
            </a:r>
          </a:p>
          <a:p>
            <a:pPr lvl="1"/>
            <a:r>
              <a:rPr lang="en-US" smtClean="0"/>
              <a:t>Design Innovation Groups</a:t>
            </a:r>
          </a:p>
          <a:p>
            <a:pPr lvl="1"/>
            <a:r>
              <a:rPr lang="en-US" smtClean="0"/>
              <a:t>Researcher Presentations</a:t>
            </a:r>
          </a:p>
          <a:p>
            <a:pPr lvl="1"/>
            <a:r>
              <a:rPr lang="en-US" smtClean="0"/>
              <a:t>Student-led Discussions of Literature</a:t>
            </a:r>
          </a:p>
          <a:p>
            <a:r>
              <a:rPr lang="en-US" sz="3200" smtClean="0"/>
              <a:t>Lectures organized by hazard</a:t>
            </a:r>
          </a:p>
          <a:p>
            <a:r>
              <a:rPr lang="en-US" sz="3200" smtClean="0"/>
              <a:t>Student design projects</a:t>
            </a:r>
          </a:p>
          <a:p>
            <a:r>
              <a:rPr lang="en-US" sz="3200" smtClean="0"/>
              <a:t>Field project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787900" y="1341438"/>
            <a:ext cx="6553200" cy="508000"/>
          </a:xfrm>
        </p:spPr>
        <p:txBody>
          <a:bodyPr/>
          <a:lstStyle/>
          <a:p>
            <a:r>
              <a:rPr lang="en-US" smtClean="0"/>
              <a:t> Topics Covered</a:t>
            </a:r>
          </a:p>
        </p:txBody>
      </p:sp>
      <p:sp>
        <p:nvSpPr>
          <p:cNvPr id="11267" name="Content Placeholder 2"/>
          <p:cNvSpPr>
            <a:spLocks noGrp="1"/>
          </p:cNvSpPr>
          <p:nvPr>
            <p:ph idx="1"/>
          </p:nvPr>
        </p:nvSpPr>
        <p:spPr>
          <a:xfrm>
            <a:off x="1042988" y="1844675"/>
            <a:ext cx="7416800" cy="3960813"/>
          </a:xfrm>
        </p:spPr>
        <p:txBody>
          <a:bodyPr/>
          <a:lstStyle/>
          <a:p>
            <a:pPr>
              <a:defRPr/>
            </a:pPr>
            <a:r>
              <a:rPr lang="en-US" sz="2400" dirty="0" smtClean="0"/>
              <a:t>History</a:t>
            </a:r>
          </a:p>
          <a:p>
            <a:pPr>
              <a:defRPr/>
            </a:pPr>
            <a:r>
              <a:rPr lang="en-US" sz="2400" dirty="0" smtClean="0"/>
              <a:t>Regulations</a:t>
            </a:r>
          </a:p>
          <a:p>
            <a:pPr>
              <a:defRPr/>
            </a:pPr>
            <a:r>
              <a:rPr lang="en-US" sz="2400" dirty="0" smtClean="0"/>
              <a:t>Hazard Recognition</a:t>
            </a:r>
          </a:p>
          <a:p>
            <a:pPr>
              <a:defRPr/>
            </a:pPr>
            <a:r>
              <a:rPr lang="en-US" sz="2400" dirty="0" err="1" smtClean="0"/>
              <a:t>PtD</a:t>
            </a:r>
            <a:r>
              <a:rPr lang="en-US" sz="2400" dirty="0" smtClean="0"/>
              <a:t> Solutions</a:t>
            </a:r>
          </a:p>
          <a:p>
            <a:pPr lvl="1">
              <a:defRPr/>
            </a:pPr>
            <a:r>
              <a:rPr lang="en-US" sz="2000" dirty="0" smtClean="0"/>
              <a:t>Chemical Health Hazards </a:t>
            </a:r>
          </a:p>
          <a:p>
            <a:pPr lvl="1">
              <a:defRPr/>
            </a:pPr>
            <a:r>
              <a:rPr lang="en-US" sz="2000" dirty="0" smtClean="0"/>
              <a:t>Physical Health Hazards</a:t>
            </a:r>
          </a:p>
          <a:p>
            <a:pPr lvl="1">
              <a:defRPr/>
            </a:pPr>
            <a:r>
              <a:rPr lang="en-US" sz="2000" dirty="0" smtClean="0"/>
              <a:t>Excavation</a:t>
            </a:r>
          </a:p>
          <a:p>
            <a:pPr lvl="1">
              <a:defRPr/>
            </a:pPr>
            <a:r>
              <a:rPr lang="en-US" sz="2000" dirty="0" smtClean="0"/>
              <a:t>Falls</a:t>
            </a:r>
          </a:p>
          <a:p>
            <a:pPr lvl="1">
              <a:defRPr/>
            </a:pPr>
            <a:r>
              <a:rPr lang="en-US" sz="2000" dirty="0" smtClean="0"/>
              <a:t>Heavy Equipment</a:t>
            </a:r>
          </a:p>
          <a:p>
            <a:pPr lvl="1">
              <a:defRPr/>
            </a:pPr>
            <a:r>
              <a:rPr lang="en-US" sz="2000" dirty="0" smtClean="0"/>
              <a:t>Cranes </a:t>
            </a:r>
          </a:p>
          <a:p>
            <a:pPr lvl="1">
              <a:defRPr/>
            </a:pPr>
            <a:r>
              <a:rPr lang="en-US" sz="2000" dirty="0" smtClean="0"/>
              <a:t>Fire</a:t>
            </a:r>
          </a:p>
          <a:p>
            <a:pPr marL="457200" lvl="1" indent="0">
              <a:buFontTx/>
              <a:buNone/>
              <a:defRPr/>
            </a:pPr>
            <a:endParaRPr lang="en-US" sz="1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00563" y="1125538"/>
            <a:ext cx="6553200" cy="508000"/>
          </a:xfrm>
        </p:spPr>
        <p:txBody>
          <a:bodyPr/>
          <a:lstStyle/>
          <a:p>
            <a:r>
              <a:rPr lang="en-US" smtClean="0"/>
              <a:t>Topics Covered</a:t>
            </a:r>
          </a:p>
        </p:txBody>
      </p:sp>
      <p:sp>
        <p:nvSpPr>
          <p:cNvPr id="11267" name="Content Placeholder 2"/>
          <p:cNvSpPr>
            <a:spLocks noGrp="1"/>
          </p:cNvSpPr>
          <p:nvPr>
            <p:ph idx="1"/>
          </p:nvPr>
        </p:nvSpPr>
        <p:spPr>
          <a:xfrm>
            <a:off x="611188" y="1916113"/>
            <a:ext cx="7921625" cy="3960812"/>
          </a:xfrm>
        </p:spPr>
        <p:txBody>
          <a:bodyPr/>
          <a:lstStyle/>
          <a:p>
            <a:pPr marL="0" indent="0">
              <a:buFontTx/>
              <a:buNone/>
            </a:pPr>
            <a:r>
              <a:rPr lang="en-US" b="1" smtClean="0"/>
              <a:t>Hazard Recognition:  </a:t>
            </a:r>
            <a:r>
              <a:rPr lang="en-US" smtClean="0"/>
              <a:t>Chemical Health Hazards</a:t>
            </a:r>
          </a:p>
          <a:p>
            <a:pPr lvl="1"/>
            <a:r>
              <a:rPr lang="en-US" smtClean="0"/>
              <a:t>Particulates</a:t>
            </a:r>
          </a:p>
          <a:p>
            <a:pPr lvl="2"/>
            <a:r>
              <a:rPr lang="en-US" smtClean="0"/>
              <a:t>Dusts, Mists, Fumes, Smoke</a:t>
            </a:r>
          </a:p>
          <a:p>
            <a:pPr lvl="1"/>
            <a:r>
              <a:rPr lang="en-US" smtClean="0"/>
              <a:t>Vapors</a:t>
            </a:r>
          </a:p>
          <a:p>
            <a:pPr lvl="1"/>
            <a:r>
              <a:rPr lang="en-US" smtClean="0"/>
              <a:t>Gases </a:t>
            </a:r>
          </a:p>
        </p:txBody>
      </p:sp>
      <p:pic>
        <p:nvPicPr>
          <p:cNvPr id="11268" name="Picture 2"/>
          <p:cNvPicPr>
            <a:picLocks noChangeAspect="1" noChangeArrowheads="1"/>
          </p:cNvPicPr>
          <p:nvPr/>
        </p:nvPicPr>
        <p:blipFill>
          <a:blip r:embed="rId2" cstate="print"/>
          <a:srcRect/>
          <a:stretch>
            <a:fillRect/>
          </a:stretch>
        </p:blipFill>
        <p:spPr bwMode="auto">
          <a:xfrm>
            <a:off x="6300788" y="3068638"/>
            <a:ext cx="2352675" cy="3505200"/>
          </a:xfrm>
          <a:prstGeom prst="rect">
            <a:avLst/>
          </a:prstGeom>
          <a:noFill/>
          <a:ln w="9525">
            <a:noFill/>
            <a:miter lim="800000"/>
            <a:headEnd/>
            <a:tailEnd/>
          </a:ln>
          <a:effectLst/>
        </p:spPr>
      </p:pic>
      <p:pic>
        <p:nvPicPr>
          <p:cNvPr id="11269" name="Picture 3"/>
          <p:cNvPicPr>
            <a:picLocks noChangeAspect="1" noChangeArrowheads="1"/>
          </p:cNvPicPr>
          <p:nvPr/>
        </p:nvPicPr>
        <p:blipFill>
          <a:blip r:embed="rId3" cstate="print"/>
          <a:srcRect/>
          <a:stretch>
            <a:fillRect/>
          </a:stretch>
        </p:blipFill>
        <p:spPr bwMode="auto">
          <a:xfrm>
            <a:off x="4227513" y="3860800"/>
            <a:ext cx="2028825" cy="2173288"/>
          </a:xfrm>
          <a:prstGeom prst="rect">
            <a:avLst/>
          </a:prstGeom>
          <a:noFill/>
          <a:ln w="9525">
            <a:noFill/>
            <a:miter lim="800000"/>
            <a:headEnd/>
            <a:tailEnd/>
          </a:ln>
          <a:effectLst/>
        </p:spPr>
      </p:pic>
      <p:pic>
        <p:nvPicPr>
          <p:cNvPr id="11270" name="Picture 4"/>
          <p:cNvPicPr>
            <a:picLocks noChangeAspect="1" noChangeArrowheads="1"/>
          </p:cNvPicPr>
          <p:nvPr/>
        </p:nvPicPr>
        <p:blipFill>
          <a:blip r:embed="rId4" cstate="print"/>
          <a:srcRect/>
          <a:stretch>
            <a:fillRect/>
          </a:stretch>
        </p:blipFill>
        <p:spPr bwMode="auto">
          <a:xfrm>
            <a:off x="1692275" y="4648200"/>
            <a:ext cx="2636838" cy="2001838"/>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template-17">
  <a:themeElements>
    <a:clrScheme name="template-17 6">
      <a:dk1>
        <a:srgbClr val="111111"/>
      </a:dk1>
      <a:lt1>
        <a:srgbClr val="FFFFFF"/>
      </a:lt1>
      <a:dk2>
        <a:srgbClr val="000000"/>
      </a:dk2>
      <a:lt2>
        <a:srgbClr val="663300"/>
      </a:lt2>
      <a:accent1>
        <a:srgbClr val="FF6600"/>
      </a:accent1>
      <a:accent2>
        <a:srgbClr val="800000"/>
      </a:accent2>
      <a:accent3>
        <a:srgbClr val="FFFFFF"/>
      </a:accent3>
      <a:accent4>
        <a:srgbClr val="0D0D0D"/>
      </a:accent4>
      <a:accent5>
        <a:srgbClr val="FFB8AA"/>
      </a:accent5>
      <a:accent6>
        <a:srgbClr val="730000"/>
      </a:accent6>
      <a:hlink>
        <a:srgbClr val="FFCC66"/>
      </a:hlink>
      <a:folHlink>
        <a:srgbClr val="EAEAEA"/>
      </a:folHlink>
    </a:clrScheme>
    <a:fontScheme name="template-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17 1">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17 2">
        <a:dk1>
          <a:srgbClr val="111111"/>
        </a:dk1>
        <a:lt1>
          <a:srgbClr val="FFFFFF"/>
        </a:lt1>
        <a:dk2>
          <a:srgbClr val="000000"/>
        </a:dk2>
        <a:lt2>
          <a:srgbClr val="993300"/>
        </a:lt2>
        <a:accent1>
          <a:srgbClr val="FFCC66"/>
        </a:accent1>
        <a:accent2>
          <a:srgbClr val="FF6600"/>
        </a:accent2>
        <a:accent3>
          <a:srgbClr val="FFFFFF"/>
        </a:accent3>
        <a:accent4>
          <a:srgbClr val="0D0D0D"/>
        </a:accent4>
        <a:accent5>
          <a:srgbClr val="FFE2B8"/>
        </a:accent5>
        <a:accent6>
          <a:srgbClr val="E75C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
      <a:clrScheme name="template-17 3">
        <a:dk1>
          <a:srgbClr val="111111"/>
        </a:dk1>
        <a:lt1>
          <a:srgbClr val="FFFFFF"/>
        </a:lt1>
        <a:dk2>
          <a:srgbClr val="000000"/>
        </a:dk2>
        <a:lt2>
          <a:srgbClr val="996633"/>
        </a:lt2>
        <a:accent1>
          <a:srgbClr val="FFCC66"/>
        </a:accent1>
        <a:accent2>
          <a:srgbClr val="800000"/>
        </a:accent2>
        <a:accent3>
          <a:srgbClr val="FFFFFF"/>
        </a:accent3>
        <a:accent4>
          <a:srgbClr val="0D0D0D"/>
        </a:accent4>
        <a:accent5>
          <a:srgbClr val="FFE2B8"/>
        </a:accent5>
        <a:accent6>
          <a:srgbClr val="7300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
      <a:clrScheme name="template-17 4">
        <a:dk1>
          <a:srgbClr val="111111"/>
        </a:dk1>
        <a:lt1>
          <a:srgbClr val="FFFFFF"/>
        </a:lt1>
        <a:dk2>
          <a:srgbClr val="000000"/>
        </a:dk2>
        <a:lt2>
          <a:srgbClr val="663300"/>
        </a:lt2>
        <a:accent1>
          <a:srgbClr val="FF9966"/>
        </a:accent1>
        <a:accent2>
          <a:srgbClr val="800000"/>
        </a:accent2>
        <a:accent3>
          <a:srgbClr val="FFFFFF"/>
        </a:accent3>
        <a:accent4>
          <a:srgbClr val="0D0D0D"/>
        </a:accent4>
        <a:accent5>
          <a:srgbClr val="FFCAB8"/>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17 5">
        <a:dk1>
          <a:srgbClr val="111111"/>
        </a:dk1>
        <a:lt1>
          <a:srgbClr val="FFFFFF"/>
        </a:lt1>
        <a:dk2>
          <a:srgbClr val="000000"/>
        </a:dk2>
        <a:lt2>
          <a:srgbClr val="663300"/>
        </a:lt2>
        <a:accent1>
          <a:srgbClr val="FFCC00"/>
        </a:accent1>
        <a:accent2>
          <a:srgbClr val="800000"/>
        </a:accent2>
        <a:accent3>
          <a:srgbClr val="FFFFFF"/>
        </a:accent3>
        <a:accent4>
          <a:srgbClr val="0D0D0D"/>
        </a:accent4>
        <a:accent5>
          <a:srgbClr val="FFE2AA"/>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17 6">
        <a:dk1>
          <a:srgbClr val="111111"/>
        </a:dk1>
        <a:lt1>
          <a:srgbClr val="FFFFFF"/>
        </a:lt1>
        <a:dk2>
          <a:srgbClr val="000000"/>
        </a:dk2>
        <a:lt2>
          <a:srgbClr val="663300"/>
        </a:lt2>
        <a:accent1>
          <a:srgbClr val="FF6600"/>
        </a:accent1>
        <a:accent2>
          <a:srgbClr val="800000"/>
        </a:accent2>
        <a:accent3>
          <a:srgbClr val="FFFFFF"/>
        </a:accent3>
        <a:accent4>
          <a:srgbClr val="0D0D0D"/>
        </a:accent4>
        <a:accent5>
          <a:srgbClr val="FFB8AA"/>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C:\DOCUME~1\DEBYOU~1\LOCALS~1\Temp\Temporary Directory 1 for ppt01069.zip\template-17.pot</Template>
  <TotalTime>5144</TotalTime>
  <Words>685</Words>
  <Application>Microsoft Office PowerPoint</Application>
  <PresentationFormat>On-screen Show (4:3)</PresentationFormat>
  <Paragraphs>186</Paragraphs>
  <Slides>19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Times New Roman</vt:lpstr>
      <vt:lpstr>template-17</vt:lpstr>
      <vt:lpstr> </vt:lpstr>
      <vt:lpstr>Presentation Outline</vt:lpstr>
      <vt:lpstr>Design for Hazard Control</vt:lpstr>
      <vt:lpstr>PtD Definition</vt:lpstr>
      <vt:lpstr> Course Composition</vt:lpstr>
      <vt:lpstr> Course Goals</vt:lpstr>
      <vt:lpstr>Structure of Course</vt:lpstr>
      <vt:lpstr> Topics Covered</vt:lpstr>
      <vt:lpstr>Topics Covered</vt:lpstr>
      <vt:lpstr> Topics Covered</vt:lpstr>
      <vt:lpstr> Topics Covered</vt:lpstr>
      <vt:lpstr> Topics Covered</vt:lpstr>
      <vt:lpstr> Topics Covered</vt:lpstr>
      <vt:lpstr> Topics Covered</vt:lpstr>
      <vt:lpstr> Topics Covered</vt:lpstr>
      <vt:lpstr> Topics Covered</vt:lpstr>
      <vt:lpstr> Topics Covered</vt:lpstr>
      <vt:lpstr> Topics Covered</vt:lpstr>
      <vt:lpstr> Topics Covered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 Young</dc:creator>
  <cp:lastModifiedBy>lhiggins</cp:lastModifiedBy>
  <cp:revision>276</cp:revision>
  <dcterms:created xsi:type="dcterms:W3CDTF">2007-01-31T18:03:40Z</dcterms:created>
  <dcterms:modified xsi:type="dcterms:W3CDTF">2011-10-04T21:11:18Z</dcterms:modified>
</cp:coreProperties>
</file>