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ECC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chemeClr val="bg2">
              <a:lumMod val="75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200">
                <a:latin typeface="Palatino Linotype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Palatino Linotype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CB52-0915-4523-B4CC-9DACA012629A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AF15-E8DA-4803-8832-E2F0643EDDB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0" y="0"/>
            <a:ext cx="2590800" cy="1132820"/>
            <a:chOff x="0" y="0"/>
            <a:chExt cx="2590800" cy="1132820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0" y="609600"/>
              <a:ext cx="2590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  <a:latin typeface="Palatino Linotype" pitchFamily="18" charset="0"/>
                </a:rPr>
                <a:t>School of Industrial Engineering</a:t>
              </a:r>
              <a:endParaRPr lang="en-US" sz="1400" b="1" dirty="0">
                <a:solidFill>
                  <a:schemeClr val="tx1"/>
                </a:solidFill>
                <a:latin typeface="Palatino Linotype" pitchFamily="18" charset="0"/>
              </a:endParaRPr>
            </a:p>
          </p:txBody>
        </p:sp>
        <p:pic>
          <p:nvPicPr>
            <p:cNvPr id="17" name="Picture 16" descr="PU_signature_gif_print"/>
            <p:cNvPicPr/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200025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CB52-0915-4523-B4CC-9DACA012629A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AF15-E8DA-4803-8832-E2F0643ED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CB52-0915-4523-B4CC-9DACA012629A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AF15-E8DA-4803-8832-E2F0643ED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CB52-0915-4523-B4CC-9DACA012629A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AF15-E8DA-4803-8832-E2F0643ED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CB52-0915-4523-B4CC-9DACA012629A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AF15-E8DA-4803-8832-E2F0643ED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CB52-0915-4523-B4CC-9DACA012629A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AF15-E8DA-4803-8832-E2F0643ED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CB52-0915-4523-B4CC-9DACA012629A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AF15-E8DA-4803-8832-E2F0643ED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CB52-0915-4523-B4CC-9DACA012629A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AF15-E8DA-4803-8832-E2F0643ED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CB52-0915-4523-B4CC-9DACA012629A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AF15-E8DA-4803-8832-E2F0643ED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CB52-0915-4523-B4CC-9DACA012629A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AF15-E8DA-4803-8832-E2F0643ED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CB52-0915-4523-B4CC-9DACA012629A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AF15-E8DA-4803-8832-E2F0643ED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2">
                <a:lumMod val="50000"/>
                <a:alpha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chemeClr val="bg2">
              <a:lumMod val="75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7CB52-0915-4523-B4CC-9DACA012629A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0AF15-E8DA-4803-8832-E2F0643EDDB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0"/>
            <a:ext cx="2590800" cy="1132820"/>
            <a:chOff x="0" y="0"/>
            <a:chExt cx="2590800" cy="11328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0" y="609600"/>
              <a:ext cx="2590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  <a:latin typeface="Palatino Linotype" pitchFamily="18" charset="0"/>
                </a:rPr>
                <a:t>School of Industrial Engineering</a:t>
              </a:r>
              <a:endParaRPr lang="en-US" sz="1400" b="1" dirty="0">
                <a:solidFill>
                  <a:schemeClr val="tx1"/>
                </a:solidFill>
                <a:latin typeface="Palatino Linotype" pitchFamily="18" charset="0"/>
              </a:endParaRPr>
            </a:p>
          </p:txBody>
        </p:sp>
        <p:pic>
          <p:nvPicPr>
            <p:cNvPr id="10" name="Picture 9" descr="PU_signature_gif_print"/>
            <p:cNvPicPr/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0"/>
              <a:ext cx="200025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Palatino Linotyp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/>
          </a:bodyPr>
          <a:lstStyle/>
          <a:p>
            <a:r>
              <a:rPr lang="en-US" b="1" dirty="0"/>
              <a:t>Enhancing</a:t>
            </a:r>
            <a:r>
              <a:rPr lang="en-US" b="1" dirty="0" smtClean="0"/>
              <a:t> Capstone Senior </a:t>
            </a:r>
            <a:r>
              <a:rPr lang="en-US" b="1" dirty="0"/>
              <a:t>Design</a:t>
            </a:r>
            <a:r>
              <a:rPr lang="en-US" b="1" dirty="0" smtClean="0"/>
              <a:t> </a:t>
            </a:r>
            <a:r>
              <a:rPr lang="en-US" b="1" dirty="0" smtClean="0"/>
              <a:t>by </a:t>
            </a:r>
            <a:r>
              <a:rPr lang="en-US" b="1" dirty="0" smtClean="0"/>
              <a:t>adding an </a:t>
            </a:r>
            <a:r>
              <a:rPr lang="en-US" b="1" dirty="0"/>
              <a:t>Entrepreneurial Component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934200" cy="1752600"/>
          </a:xfrm>
        </p:spPr>
        <p:txBody>
          <a:bodyPr/>
          <a:lstStyle/>
          <a:p>
            <a:r>
              <a:rPr lang="en-US" dirty="0" err="1" smtClean="0"/>
              <a:t>Arun</a:t>
            </a:r>
            <a:r>
              <a:rPr lang="en-US" dirty="0" smtClean="0"/>
              <a:t> </a:t>
            </a:r>
            <a:r>
              <a:rPr lang="en-US" dirty="0" err="1" smtClean="0"/>
              <a:t>Chockalingam</a:t>
            </a:r>
            <a:r>
              <a:rPr lang="en-US" dirty="0" smtClean="0"/>
              <a:t> and Mark R. </a:t>
            </a:r>
            <a:r>
              <a:rPr lang="en-US" dirty="0" err="1" smtClean="0"/>
              <a:t>Lehto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will also be required to carry out time tracking</a:t>
            </a:r>
          </a:p>
          <a:p>
            <a:r>
              <a:rPr lang="en-US" dirty="0" smtClean="0"/>
              <a:t>Simulation of </a:t>
            </a:r>
            <a:r>
              <a:rPr lang="en-US" dirty="0" smtClean="0"/>
              <a:t>real-world consultancies</a:t>
            </a:r>
          </a:p>
          <a:p>
            <a:r>
              <a:rPr lang="en-US" dirty="0" smtClean="0"/>
              <a:t>Also exposes students to the concept of billing and its role in the business plan</a:t>
            </a:r>
          </a:p>
          <a:p>
            <a:r>
              <a:rPr lang="en-US" dirty="0" smtClean="0"/>
              <a:t>A time tracking spreadsheet will be uploaded to Engineering </a:t>
            </a:r>
            <a:r>
              <a:rPr lang="en-US" dirty="0" smtClean="0"/>
              <a:t>Hub biweekly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series of guest lectures have been arranged</a:t>
            </a:r>
          </a:p>
          <a:p>
            <a:r>
              <a:rPr lang="en-US" dirty="0" smtClean="0"/>
              <a:t>Topics include</a:t>
            </a:r>
          </a:p>
          <a:p>
            <a:pPr lvl="1"/>
            <a:r>
              <a:rPr lang="en-US" dirty="0" smtClean="0"/>
              <a:t>Starting your own company</a:t>
            </a:r>
          </a:p>
          <a:p>
            <a:pPr lvl="1"/>
            <a:r>
              <a:rPr lang="en-US" dirty="0" smtClean="0"/>
              <a:t>Managing large projects</a:t>
            </a:r>
          </a:p>
          <a:p>
            <a:pPr lvl="1"/>
            <a:r>
              <a:rPr lang="en-US" dirty="0" smtClean="0"/>
              <a:t>Working in a large consultancy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Speakers include</a:t>
            </a:r>
          </a:p>
          <a:p>
            <a:pPr lvl="1"/>
            <a:r>
              <a:rPr lang="en-US" dirty="0" smtClean="0"/>
              <a:t>CEO</a:t>
            </a:r>
            <a:r>
              <a:rPr lang="en-US" dirty="0" smtClean="0"/>
              <a:t>, </a:t>
            </a:r>
            <a:r>
              <a:rPr lang="en-US" dirty="0" smtClean="0"/>
              <a:t>Principal, and founders of start-up companies with Purdue roots</a:t>
            </a:r>
          </a:p>
          <a:p>
            <a:pPr lvl="1"/>
            <a:r>
              <a:rPr lang="en-US" dirty="0" smtClean="0"/>
              <a:t>Executive director </a:t>
            </a:r>
            <a:r>
              <a:rPr lang="en-US" dirty="0" smtClean="0"/>
              <a:t>of TAP</a:t>
            </a:r>
          </a:p>
          <a:p>
            <a:pPr lvl="1"/>
            <a:r>
              <a:rPr lang="en-US" dirty="0" smtClean="0"/>
              <a:t>Head of Entrepreneurial Task Force</a:t>
            </a:r>
          </a:p>
          <a:p>
            <a:pPr lvl="1"/>
            <a:r>
              <a:rPr lang="en-US" dirty="0" smtClean="0"/>
              <a:t>Faculty members</a:t>
            </a:r>
          </a:p>
          <a:p>
            <a:r>
              <a:rPr lang="en-US" dirty="0" smtClean="0"/>
              <a:t>Students can hear about real experiences</a:t>
            </a:r>
          </a:p>
          <a:p>
            <a:r>
              <a:rPr lang="en-US" dirty="0" smtClean="0"/>
              <a:t>Talks not limited to just senior design</a:t>
            </a:r>
          </a:p>
          <a:p>
            <a:pPr lvl="1"/>
            <a:r>
              <a:rPr lang="en-US" dirty="0" smtClean="0"/>
              <a:t>Open to all students and faculty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Senior design</a:t>
            </a:r>
            <a:r>
              <a:rPr lang="en-US" dirty="0" smtClean="0"/>
              <a:t> can successfully incorporate </a:t>
            </a:r>
            <a:r>
              <a:rPr lang="en-US" dirty="0" smtClean="0"/>
              <a:t>an entrepreneurial component</a:t>
            </a:r>
            <a:endParaRPr lang="en-US" dirty="0" smtClean="0"/>
          </a:p>
          <a:p>
            <a:r>
              <a:rPr lang="en-US" dirty="0" smtClean="0"/>
              <a:t>This approach can </a:t>
            </a:r>
            <a:r>
              <a:rPr lang="en-US" dirty="0" smtClean="0"/>
              <a:t>be easily applied to all senior design classes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Entrepreneurship</a:t>
            </a:r>
          </a:p>
          <a:p>
            <a:pPr lvl="1"/>
            <a:r>
              <a:rPr lang="en-US" dirty="0" smtClean="0"/>
              <a:t>Possesses an idea for a new product or service</a:t>
            </a:r>
          </a:p>
          <a:p>
            <a:pPr lvl="1"/>
            <a:r>
              <a:rPr lang="en-US" dirty="0" smtClean="0"/>
              <a:t>Turn this idea into a successful venture</a:t>
            </a:r>
            <a:endParaRPr lang="en-US" dirty="0" smtClean="0"/>
          </a:p>
          <a:p>
            <a:pPr lvl="1"/>
            <a:r>
              <a:rPr lang="en-US" dirty="0" smtClean="0"/>
              <a:t>Need for innovation</a:t>
            </a:r>
            <a:r>
              <a:rPr lang="en-US" dirty="0" smtClean="0"/>
              <a:t> &amp;</a:t>
            </a:r>
            <a:r>
              <a:rPr lang="en-US" dirty="0" smtClean="0"/>
              <a:t> </a:t>
            </a:r>
            <a:r>
              <a:rPr lang="en-US" dirty="0" smtClean="0"/>
              <a:t>creativity</a:t>
            </a:r>
            <a:endParaRPr lang="en-US" dirty="0" smtClean="0"/>
          </a:p>
          <a:p>
            <a:pPr lvl="1"/>
            <a:r>
              <a:rPr lang="en-US" dirty="0" smtClean="0"/>
              <a:t>Develop business p</a:t>
            </a:r>
            <a:r>
              <a:rPr lang="en-US" dirty="0" smtClean="0"/>
              <a:t>lan </a:t>
            </a:r>
            <a:r>
              <a:rPr lang="en-US" dirty="0" smtClean="0"/>
              <a:t>carefully and meticulously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Design and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Industrial Engineering</a:t>
            </a:r>
            <a:r>
              <a:rPr lang="en-US" dirty="0" smtClean="0"/>
              <a:t> Capstone Senior Design</a:t>
            </a:r>
          </a:p>
          <a:p>
            <a:pPr lvl="1"/>
            <a:r>
              <a:rPr lang="en-US" dirty="0" smtClean="0"/>
              <a:t>Projects sponsored by real companies</a:t>
            </a:r>
          </a:p>
          <a:p>
            <a:pPr lvl="1"/>
            <a:r>
              <a:rPr lang="en-US" dirty="0" smtClean="0"/>
              <a:t>Projects</a:t>
            </a:r>
            <a:r>
              <a:rPr lang="en-US" dirty="0" smtClean="0"/>
              <a:t> address difficult problems </a:t>
            </a:r>
            <a:r>
              <a:rPr lang="en-US" dirty="0" smtClean="0"/>
              <a:t>these clients </a:t>
            </a:r>
            <a:r>
              <a:rPr lang="en-US" dirty="0" smtClean="0"/>
              <a:t>face</a:t>
            </a:r>
          </a:p>
          <a:p>
            <a:pPr lvl="1"/>
            <a:r>
              <a:rPr lang="en-US" dirty="0" smtClean="0"/>
              <a:t>Seniors teamed into groups of 3 or 4</a:t>
            </a:r>
          </a:p>
          <a:p>
            <a:pPr lvl="1"/>
            <a:r>
              <a:rPr lang="en-US" dirty="0" smtClean="0"/>
              <a:t>Each team assigned a client and that client’s project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Design and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Teams have to solve their client’s problem</a:t>
            </a:r>
          </a:p>
          <a:p>
            <a:pPr lvl="1"/>
            <a:r>
              <a:rPr lang="en-US" dirty="0" smtClean="0"/>
              <a:t>Synthesize classroom </a:t>
            </a:r>
            <a:r>
              <a:rPr lang="en-US" dirty="0" smtClean="0"/>
              <a:t>knowledge gained</a:t>
            </a:r>
            <a:endParaRPr lang="en-US" dirty="0" smtClean="0"/>
          </a:p>
          <a:p>
            <a:pPr lvl="1"/>
            <a:r>
              <a:rPr lang="en-US" dirty="0" smtClean="0"/>
              <a:t>Deliver innovative solutions on time and on budget</a:t>
            </a:r>
          </a:p>
          <a:p>
            <a:r>
              <a:rPr lang="en-US" dirty="0" smtClean="0"/>
              <a:t>Many elements of senior design are related to aspects of entrepreneurship</a:t>
            </a:r>
          </a:p>
          <a:p>
            <a:pPr lvl="1"/>
            <a:r>
              <a:rPr lang="en-US" dirty="0" smtClean="0"/>
              <a:t>Senior design is an ideal class to incorporate </a:t>
            </a:r>
            <a:r>
              <a:rPr lang="en-US" dirty="0" smtClean="0"/>
              <a:t>entrepreneurship</a:t>
            </a:r>
          </a:p>
          <a:p>
            <a:pPr lvl="1"/>
            <a:r>
              <a:rPr lang="en-US" dirty="0" smtClean="0"/>
              <a:t>we will focus on one crucial aspect of entrepreneurship</a:t>
            </a:r>
          </a:p>
          <a:p>
            <a:pPr lvl="2"/>
            <a:r>
              <a:rPr lang="en-US" dirty="0" smtClean="0"/>
              <a:t>The business plan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dirty="0" smtClean="0"/>
              <a:t>ntrepreneurs seeking funding need </a:t>
            </a:r>
            <a:r>
              <a:rPr lang="en-US" dirty="0" smtClean="0"/>
              <a:t>to be able to prepare business plans</a:t>
            </a:r>
          </a:p>
          <a:p>
            <a:r>
              <a:rPr lang="en-US" dirty="0" smtClean="0"/>
              <a:t>Business plan writing not limited to entrepreneurs however</a:t>
            </a:r>
          </a:p>
          <a:p>
            <a:r>
              <a:rPr lang="en-US" dirty="0" smtClean="0"/>
              <a:t>All businesses will have to prepare a business plan at one time or another</a:t>
            </a:r>
          </a:p>
          <a:p>
            <a:pPr lvl="1"/>
            <a:r>
              <a:rPr lang="en-US" dirty="0" smtClean="0"/>
              <a:t>Business expansion</a:t>
            </a:r>
          </a:p>
          <a:p>
            <a:pPr lvl="1"/>
            <a:r>
              <a:rPr lang="en-US" dirty="0" smtClean="0"/>
              <a:t>To gain a client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Initial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Senior design teams have to submit a proposal once assigned a project</a:t>
            </a:r>
          </a:p>
          <a:p>
            <a:pPr lvl="1"/>
            <a:r>
              <a:rPr lang="en-US" dirty="0" smtClean="0"/>
              <a:t>Description of the problem</a:t>
            </a:r>
          </a:p>
          <a:p>
            <a:pPr lvl="1"/>
            <a:r>
              <a:rPr lang="en-US" dirty="0" smtClean="0"/>
              <a:t>Description of the solution</a:t>
            </a:r>
          </a:p>
          <a:p>
            <a:pPr lvl="1"/>
            <a:r>
              <a:rPr lang="en-US" dirty="0" smtClean="0"/>
              <a:t>Breakdown of 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Milestones &amp; deliverables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The proposal shares many similarities with a business plan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initial proposal as a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Teams will have to structure their initial proposals like a business plan</a:t>
            </a:r>
          </a:p>
          <a:p>
            <a:pPr lvl="1"/>
            <a:r>
              <a:rPr lang="en-US" dirty="0" smtClean="0"/>
              <a:t>Description of problem and solution (similar to description of business)</a:t>
            </a:r>
          </a:p>
          <a:p>
            <a:pPr lvl="1"/>
            <a:r>
              <a:rPr lang="en-US" dirty="0" smtClean="0"/>
              <a:t>Team bio (similar to management plan)</a:t>
            </a:r>
          </a:p>
          <a:p>
            <a:pPr lvl="1"/>
            <a:r>
              <a:rPr lang="en-US" dirty="0" smtClean="0"/>
              <a:t>Financial aspects of proposed solution (related to financial </a:t>
            </a:r>
            <a:r>
              <a:rPr lang="en-US" dirty="0" smtClean="0"/>
              <a:t>plan, including budget &amp; schedule of deliverables)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Assisting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assist students</a:t>
            </a:r>
          </a:p>
          <a:p>
            <a:pPr lvl="1"/>
            <a:r>
              <a:rPr lang="en-US" dirty="0" smtClean="0"/>
              <a:t>A lecture on writing business plans</a:t>
            </a:r>
            <a:endParaRPr lang="en-US" dirty="0" smtClean="0"/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utorials, </a:t>
            </a:r>
            <a:r>
              <a:rPr lang="en-US" dirty="0" smtClean="0"/>
              <a:t>case studies and sample business plans</a:t>
            </a:r>
            <a:r>
              <a:rPr lang="en-US" dirty="0" smtClean="0"/>
              <a:t> </a:t>
            </a:r>
            <a:r>
              <a:rPr lang="en-US" dirty="0" smtClean="0"/>
              <a:t>uploaded onto Engineering </a:t>
            </a:r>
            <a:r>
              <a:rPr lang="en-US" dirty="0" smtClean="0"/>
              <a:t>Hub</a:t>
            </a:r>
          </a:p>
          <a:p>
            <a:pPr lvl="1"/>
            <a:r>
              <a:rPr lang="en-US" dirty="0" smtClean="0"/>
              <a:t>Guest lectures by successful entrepreneurs</a:t>
            </a:r>
            <a:endParaRPr lang="en-US" dirty="0" smtClean="0"/>
          </a:p>
          <a:p>
            <a:pPr lvl="1"/>
            <a:r>
              <a:rPr lang="en-US" dirty="0" smtClean="0"/>
              <a:t>Links to relevant </a:t>
            </a:r>
            <a:r>
              <a:rPr lang="en-US" dirty="0" smtClean="0"/>
              <a:t>websites including successful ventures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feedback and evaluations</a:t>
            </a:r>
          </a:p>
          <a:p>
            <a:r>
              <a:rPr lang="en-US" dirty="0" smtClean="0"/>
              <a:t>A survey at the end of the semester to gauge student knowledge of business </a:t>
            </a:r>
            <a:r>
              <a:rPr lang="en-US" dirty="0" smtClean="0"/>
              <a:t>plans</a:t>
            </a:r>
          </a:p>
          <a:p>
            <a:r>
              <a:rPr lang="en-US" dirty="0" smtClean="0"/>
              <a:t>Student feedback regarding taught elements, including guest lectures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486</Words>
  <Application>Microsoft Macintosh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Enhancing Capstone Senior Design by adding an Entrepreneurial Component </vt:lpstr>
      <vt:lpstr>Entrepreneurship</vt:lpstr>
      <vt:lpstr>Senior Design and Entrepreneurship</vt:lpstr>
      <vt:lpstr>Senior Design and Entrepreneurship</vt:lpstr>
      <vt:lpstr>Business Plans</vt:lpstr>
      <vt:lpstr>The Initial Proposal</vt:lpstr>
      <vt:lpstr>The initial proposal as a business plan</vt:lpstr>
      <vt:lpstr>Assisting Students</vt:lpstr>
      <vt:lpstr>Evaluations</vt:lpstr>
      <vt:lpstr>Time Tracking</vt:lpstr>
      <vt:lpstr>Guest Lectures</vt:lpstr>
      <vt:lpstr>Guest Lectures</vt:lpstr>
      <vt:lpstr>Conclusion</vt:lpstr>
      <vt:lpstr>Slide 14</vt:lpstr>
    </vt:vector>
  </TitlesOfParts>
  <Company>Engineering Computer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Arun Chockalingam</dc:creator>
  <cp:lastModifiedBy>lehto</cp:lastModifiedBy>
  <cp:revision>12</cp:revision>
  <dcterms:created xsi:type="dcterms:W3CDTF">2010-09-01T19:44:30Z</dcterms:created>
  <dcterms:modified xsi:type="dcterms:W3CDTF">2010-09-01T20:06:19Z</dcterms:modified>
</cp:coreProperties>
</file>